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4" name="Kevin H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44EF8C5-1238-4DC7-ACD5-32D4EA0C1144}">
  <a:tblStyle styleId="{244EF8C5-1238-4DC7-ACD5-32D4EA0C114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20T18:45:27.841">
    <p:pos x="6000" y="0"/>
    <p:text>siamese accuracy of best lambda 0.001</p:text>
  </p:cm>
  <p:cm authorId="0" idx="2" dt="2017-03-20T18:42:38.677">
    <p:pos x="6000" y="100"/>
    <p:text>siamese model</p:text>
  </p:cm>
  <p:cm authorId="0" idx="3" dt="2017-03-20T18:40:47.028">
    <p:pos x="6000" y="200"/>
    <p:text>gutenberg cm</p:text>
  </p:cm>
  <p:cm authorId="0" idx="4" dt="2017-03-20T18:40:20.518">
    <p:pos x="6000" y="300"/>
    <p:text>c50 cm</p:text>
  </p:cm>
  <p:cm authorId="0" idx="5" dt="2017-03-20T18:40:03.794">
    <p:pos x="6000" y="400"/>
    <p:text>gutenberg cm</p:text>
  </p:cm>
  <p:cm authorId="0" idx="6" dt="2017-03-20T18:35:53.447">
    <p:pos x="6000" y="500"/>
    <p:text>I added this slide just to add the figures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dt="2017-03-20T18:51:40.799">
    <p:pos x="6000" y="0"/>
    <p:text>sentence level gru test</p:text>
  </p:cm>
  <p:cm authorId="0" idx="8" dt="2017-03-20T18:51:22.561">
    <p:pos x="6000" y="100"/>
    <p:text>sentence level gru train</p:text>
  </p:cm>
  <p:cm authorId="0" idx="9" dt="2017-03-20T18:49:36.511">
    <p:pos x="6000" y="200"/>
    <p:text>article level siamese of best lambda 0.001</p:text>
  </p:cm>
  <p:cm authorId="0" idx="10" dt="2017-03-20T18:44:46.805">
    <p:pos x="6000" y="300"/>
    <p:text>article level lstm on c50 dataset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1" dt="2017-03-20T19:03:12.939">
    <p:pos x="6000" y="0"/>
    <p:text>article level gru 
train and test
various regularization
gutenberg</p:text>
  </p:cm>
  <p:cm authorId="0" idx="12" dt="2017-03-20T19:01:40.149">
    <p:pos x="6000" y="100"/>
    <p:text>article level gru
train and test
various regularization
c50</p:text>
  </p:cm>
  <p:cm authorId="0" idx="13" dt="2017-03-20T18:59:45.435">
    <p:pos x="6000" y="200"/>
    <p:text>article level gru
train and test
various hidden size
gutenberg</p:text>
  </p:cm>
  <p:cm authorId="0" idx="14" dt="2017-03-20T18:58:29.328">
    <p:pos x="6000" y="300"/>
    <p:text>article level gru
train and test 
various hidden size
c50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14425" y="1143000"/>
            <a:ext cx="4629150"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1pPr>
            <a:lvl2pPr indent="-9032" lvl="1" marL="326532"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2pPr>
            <a:lvl3pPr indent="-5364" lvl="2" marL="653064"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3pPr>
            <a:lvl4pPr indent="-1696" lvl="3" marL="979597"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4pPr>
            <a:lvl5pPr indent="-10728" lvl="4" marL="1306129"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5pPr>
            <a:lvl6pPr indent="-7061" lvl="5" marL="1632661"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6pPr>
            <a:lvl7pPr indent="-3393" lvl="6" marL="1959193"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7pPr>
            <a:lvl8pPr indent="-12425" lvl="7" marL="2285726"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8pPr>
            <a:lvl9pPr indent="-8757" lvl="8" marL="2612258" marR="0" rtl="0" algn="l">
              <a:spcBef>
                <a:spcPts val="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799" cy="45878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900" u="none" cap="none" strike="noStrike">
              <a:solidFill>
                <a:schemeClr val="dk1"/>
              </a:solidFill>
              <a:latin typeface="Arial"/>
              <a:ea typeface="Arial"/>
              <a:cs typeface="Arial"/>
              <a:sym typeface="Arial"/>
            </a:endParaRPr>
          </a:p>
        </p:txBody>
      </p:sp>
      <p:sp>
        <p:nvSpPr>
          <p:cNvPr id="49" name="Shape 49"/>
          <p:cNvSpPr/>
          <p:nvPr>
            <p:ph idx="2" type="sldImg"/>
          </p:nvPr>
        </p:nvSpPr>
        <p:spPr>
          <a:xfrm>
            <a:off x="1114425" y="1143000"/>
            <a:ext cx="462915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14425" y="1143000"/>
            <a:ext cx="4629300" cy="30861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87" name="Shape 87"/>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14425" y="1143000"/>
            <a:ext cx="4629300" cy="30861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19" name="Shape 119"/>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14425" y="1143000"/>
            <a:ext cx="4629300" cy="30861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14425" y="1143000"/>
            <a:ext cx="4629300" cy="30861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89" name="Shape 189"/>
          <p:cNvSpPr txBox="1"/>
          <p:nvPr>
            <p:ph idx="12" type="sldNum"/>
          </p:nvPr>
        </p:nvSpPr>
        <p:spPr>
          <a:xfrm>
            <a:off x="3884612" y="8685213"/>
            <a:ext cx="2971799" cy="4587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ster">
    <p:spTree>
      <p:nvGrpSpPr>
        <p:cNvPr id="18" name="Shape 18"/>
        <p:cNvGrpSpPr/>
        <p:nvPr/>
      </p:nvGrpSpPr>
      <p:grpSpPr>
        <a:xfrm>
          <a:off x="0" y="0"/>
          <a:ext cx="0" cy="0"/>
          <a:chOff x="0" y="0"/>
          <a:chExt cx="0" cy="0"/>
        </a:xfrm>
      </p:grpSpPr>
      <p:sp>
        <p:nvSpPr>
          <p:cNvPr id="19" name="Shape 19"/>
          <p:cNvSpPr/>
          <p:nvPr/>
        </p:nvSpPr>
        <p:spPr>
          <a:xfrm>
            <a:off x="33227009" y="0"/>
            <a:ext cx="9335452" cy="21945599"/>
          </a:xfrm>
          <a:prstGeom prst="rect">
            <a:avLst/>
          </a:prstGeom>
          <a:solidFill>
            <a:srgbClr val="D8D8D8"/>
          </a:solidFill>
          <a:ln>
            <a:noFill/>
          </a:ln>
        </p:spPr>
        <p:txBody>
          <a:bodyPr anchorCtr="0" anchor="t" bIns="32650" lIns="195900" rIns="195900" tIns="32650">
            <a:noAutofit/>
          </a:bodyPr>
          <a:lstStyle/>
          <a:p>
            <a:pPr indent="0" lvl="0" marL="0" marR="0" rtl="0" algn="l">
              <a:lnSpc>
                <a:spcPct val="100000"/>
              </a:lnSpc>
              <a:spcBef>
                <a:spcPts val="0"/>
              </a:spcBef>
              <a:spcAft>
                <a:spcPts val="0"/>
              </a:spcAft>
              <a:buClr>
                <a:srgbClr val="7F7F7F"/>
              </a:buClr>
              <a:buSzPct val="25000"/>
              <a:buFont typeface="Calibri"/>
              <a:buNone/>
            </a:pPr>
            <a:r>
              <a:rPr b="0" i="0" lang="en-US" sz="6900" u="none" cap="none" strike="noStrike">
                <a:solidFill>
                  <a:srgbClr val="7F7F7F"/>
                </a:solidFill>
                <a:latin typeface="Calibri"/>
                <a:ea typeface="Calibri"/>
                <a:cs typeface="Calibri"/>
                <a:sym typeface="Calibri"/>
              </a:rPr>
              <a:t>Printing:</a:t>
            </a:r>
          </a:p>
          <a:p>
            <a:pPr indent="0" lvl="0" marL="0" marR="0" rtl="0" algn="l">
              <a:lnSpc>
                <a:spcPct val="100000"/>
              </a:lnSpc>
              <a:spcBef>
                <a:spcPts val="857"/>
              </a:spcBef>
              <a:spcAft>
                <a:spcPts val="0"/>
              </a:spcAft>
              <a:buClr>
                <a:srgbClr val="7F7F7F"/>
              </a:buClr>
              <a:buSzPct val="25000"/>
              <a:buFont typeface="Calibri"/>
              <a:buNone/>
            </a:pPr>
            <a:r>
              <a:rPr b="0" i="0" lang="en-US" sz="4700" u="none" cap="none" strike="noStrike">
                <a:solidFill>
                  <a:srgbClr val="7F7F7F"/>
                </a:solidFill>
                <a:latin typeface="Calibri"/>
                <a:ea typeface="Calibri"/>
                <a:cs typeface="Calibri"/>
                <a:sym typeface="Calibri"/>
              </a:rPr>
              <a:t>This poster is 48” wide by 36” high. It’s designed to be printed on a large-format printer.</a:t>
            </a:r>
          </a:p>
          <a:p>
            <a:pPr indent="0" lvl="0" marL="0" marR="0" rtl="0" algn="l">
              <a:lnSpc>
                <a:spcPct val="100000"/>
              </a:lnSpc>
              <a:spcBef>
                <a:spcPts val="214"/>
              </a:spcBef>
              <a:spcAft>
                <a:spcPts val="0"/>
              </a:spcAft>
              <a:buClr>
                <a:srgbClr val="000000"/>
              </a:buClr>
              <a:buFont typeface="Arial"/>
              <a:buNone/>
            </a:pPr>
            <a:r>
              <a:t/>
            </a:r>
            <a:endParaRPr b="0" i="0" sz="4300" u="none" cap="none" strike="noStrike">
              <a:solidFill>
                <a:srgbClr val="7F7F7F"/>
              </a:solidFill>
              <a:latin typeface="Calibri"/>
              <a:ea typeface="Calibri"/>
              <a:cs typeface="Calibri"/>
              <a:sym typeface="Calibri"/>
            </a:endParaRPr>
          </a:p>
          <a:p>
            <a:pPr indent="0" lvl="0" marL="0" marR="0" rtl="0" algn="l">
              <a:lnSpc>
                <a:spcPct val="100000"/>
              </a:lnSpc>
              <a:spcBef>
                <a:spcPts val="857"/>
              </a:spcBef>
              <a:spcAft>
                <a:spcPts val="0"/>
              </a:spcAft>
              <a:buClr>
                <a:srgbClr val="7F7F7F"/>
              </a:buClr>
              <a:buSzPct val="25000"/>
              <a:buFont typeface="Calibri"/>
              <a:buNone/>
            </a:pPr>
            <a:r>
              <a:rPr b="0" i="0" lang="en-US" sz="6300" u="none" cap="none" strike="noStrike">
                <a:solidFill>
                  <a:srgbClr val="7F7F7F"/>
                </a:solidFill>
                <a:latin typeface="Calibri"/>
                <a:ea typeface="Calibri"/>
                <a:cs typeface="Calibri"/>
                <a:sym typeface="Calibri"/>
              </a:rPr>
              <a:t>Customizing the Content:</a:t>
            </a:r>
          </a:p>
          <a:p>
            <a:pPr indent="0" lvl="0" marL="0" marR="0" rtl="0" algn="l">
              <a:lnSpc>
                <a:spcPct val="100000"/>
              </a:lnSpc>
              <a:spcBef>
                <a:spcPts val="857"/>
              </a:spcBef>
              <a:spcAft>
                <a:spcPts val="0"/>
              </a:spcAft>
              <a:buClr>
                <a:srgbClr val="7F7F7F"/>
              </a:buClr>
              <a:buSzPct val="25000"/>
              <a:buFont typeface="Calibri"/>
              <a:buNone/>
            </a:pPr>
            <a:r>
              <a:rPr b="0" i="0" lang="en-US" sz="47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p>
          <a:p>
            <a:pPr indent="0" lvl="0" marL="0" marR="0" rtl="0" algn="l">
              <a:lnSpc>
                <a:spcPct val="100000"/>
              </a:lnSpc>
              <a:spcBef>
                <a:spcPts val="1714"/>
              </a:spcBef>
              <a:spcAft>
                <a:spcPts val="0"/>
              </a:spcAft>
              <a:buClr>
                <a:srgbClr val="7F7F7F"/>
              </a:buClr>
              <a:buSzPct val="25000"/>
              <a:buFont typeface="Calibri"/>
              <a:buNone/>
            </a:pPr>
            <a:r>
              <a:rPr b="0" i="0" lang="en-US" sz="4700" u="none" cap="none" strike="noStrike">
                <a:solidFill>
                  <a:srgbClr val="7F7F7F"/>
                </a:solidFill>
                <a:latin typeface="Calibri"/>
                <a:ea typeface="Calibri"/>
                <a:cs typeface="Calibri"/>
                <a:sym typeface="Calibri"/>
              </a:rPr>
              <a:t>To add or remove bullet points from text, click the Bullets button on the Home tab.</a:t>
            </a:r>
          </a:p>
          <a:p>
            <a:pPr indent="0" lvl="0" marL="0" marR="0" rtl="0" algn="l">
              <a:lnSpc>
                <a:spcPct val="100000"/>
              </a:lnSpc>
              <a:spcBef>
                <a:spcPts val="1714"/>
              </a:spcBef>
              <a:spcAft>
                <a:spcPts val="0"/>
              </a:spcAft>
              <a:buClr>
                <a:srgbClr val="7F7F7F"/>
              </a:buClr>
              <a:buSzPct val="25000"/>
              <a:buFont typeface="Calibri"/>
              <a:buNone/>
            </a:pPr>
            <a:r>
              <a:rPr b="0" i="0" lang="en-US" sz="4700" u="none" cap="none" strike="noStrik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p>
          <a:p>
            <a:pPr indent="0" lvl="0" marL="0" marR="0" rtl="0" algn="l">
              <a:lnSpc>
                <a:spcPct val="100000"/>
              </a:lnSpc>
              <a:spcBef>
                <a:spcPts val="1714"/>
              </a:spcBef>
              <a:spcAft>
                <a:spcPts val="0"/>
              </a:spcAft>
              <a:buClr>
                <a:srgbClr val="7F7F7F"/>
              </a:buClr>
              <a:buSzPct val="25000"/>
              <a:buFont typeface="Calibri"/>
              <a:buNone/>
            </a:pPr>
            <a:r>
              <a:rPr b="0" i="0" lang="en-US" sz="4700" u="none" cap="none" strike="noStrike">
                <a:solidFill>
                  <a:srgbClr val="7F7F7F"/>
                </a:solidFill>
                <a:latin typeface="Calibri"/>
                <a:ea typeface="Calibri"/>
                <a:cs typeface="Calibri"/>
                <a:sym typeface="Calibri"/>
              </a:rPr>
              <a:t>Want to use your own pictures instead of ours? No problem! Just click a picture, press the Delete key, then click the icon to add your picture.</a:t>
            </a:r>
          </a:p>
        </p:txBody>
      </p:sp>
      <p:sp>
        <p:nvSpPr>
          <p:cNvPr id="20" name="Shape 20"/>
          <p:cNvSpPr txBox="1"/>
          <p:nvPr>
            <p:ph type="title"/>
          </p:nvPr>
        </p:nvSpPr>
        <p:spPr>
          <a:xfrm>
            <a:off x="868679" y="457239"/>
            <a:ext cx="22631399" cy="198116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Arial"/>
              <a:buNone/>
              <a:defRPr b="0" i="0" sz="8200" u="none" cap="none" strike="noStrike">
                <a:solidFill>
                  <a:schemeClr val="lt1"/>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1" name="Shape 21"/>
          <p:cNvSpPr txBox="1"/>
          <p:nvPr>
            <p:ph idx="1" type="body"/>
          </p:nvPr>
        </p:nvSpPr>
        <p:spPr>
          <a:xfrm>
            <a:off x="868679" y="2729271"/>
            <a:ext cx="22630807" cy="430886"/>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A5A5A5"/>
              </a:buClr>
              <a:buFont typeface="Arial"/>
              <a:buNone/>
              <a:defRPr b="0" i="0" sz="2600" u="none" cap="none" strike="noStrike">
                <a:solidFill>
                  <a:srgbClr val="BFBFBF"/>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1700" u="none" cap="none" strike="noStrike">
                <a:solidFill>
                  <a:schemeClr val="lt1"/>
                </a:solidFill>
                <a:latin typeface="Arial"/>
                <a:ea typeface="Arial"/>
                <a:cs typeface="Arial"/>
                <a:sym typeface="Arial"/>
              </a:defRPr>
            </a:lvl9pPr>
          </a:lstStyle>
          <a:p/>
        </p:txBody>
      </p:sp>
      <p:sp>
        <p:nvSpPr>
          <p:cNvPr id="22" name="Shape 22"/>
          <p:cNvSpPr txBox="1"/>
          <p:nvPr>
            <p:ph idx="2" type="body"/>
          </p:nvPr>
        </p:nvSpPr>
        <p:spPr>
          <a:xfrm>
            <a:off x="857250" y="3779519"/>
            <a:ext cx="9601200" cy="853440"/>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23" name="Shape 23"/>
          <p:cNvSpPr txBox="1"/>
          <p:nvPr>
            <p:ph idx="3" type="body"/>
          </p:nvPr>
        </p:nvSpPr>
        <p:spPr>
          <a:xfrm>
            <a:off x="857250" y="4742687"/>
            <a:ext cx="9601200" cy="1821715"/>
          </a:xfrm>
          <a:prstGeom prst="rect">
            <a:avLst/>
          </a:prstGeom>
          <a:solidFill>
            <a:srgbClr val="FAECEA"/>
          </a:solidFill>
          <a:ln>
            <a:noFill/>
          </a:ln>
        </p:spPr>
        <p:txBody>
          <a:bodyPr anchorCtr="0" anchor="ctr" bIns="91425" lIns="91425" rIns="91425" tIns="91425"/>
          <a:lstStyle>
            <a:lvl1pPr indent="0" lvl="0"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1pPr>
            <a:lvl2pPr indent="-20815" lvl="1" marL="408165" marR="0" rtl="0" algn="l">
              <a:lnSpc>
                <a:spcPct val="100000"/>
              </a:lnSpc>
              <a:spcBef>
                <a:spcPts val="857"/>
              </a:spcBef>
              <a:spcAft>
                <a:spcPts val="0"/>
              </a:spcAft>
              <a:buClr>
                <a:srgbClr val="A5A5A5"/>
              </a:buClr>
              <a:buSzPct val="100000"/>
              <a:buFont typeface="Arial"/>
              <a:buChar char="•"/>
              <a:defRPr b="0" i="0" sz="3100" u="none" cap="none" strike="noStrike">
                <a:solidFill>
                  <a:schemeClr val="dk1"/>
                </a:solidFill>
                <a:latin typeface="Arial"/>
                <a:ea typeface="Arial"/>
                <a:cs typeface="Arial"/>
                <a:sym typeface="Arial"/>
              </a:defRPr>
            </a:lvl2pPr>
            <a:lvl3pPr indent="-20815" lvl="2" marL="408165" marR="0" rtl="0" algn="l">
              <a:lnSpc>
                <a:spcPct val="100000"/>
              </a:lnSpc>
              <a:spcBef>
                <a:spcPts val="857"/>
              </a:spcBef>
              <a:spcAft>
                <a:spcPts val="0"/>
              </a:spcAft>
              <a:buClr>
                <a:srgbClr val="A5A5A5"/>
              </a:buClr>
              <a:buSzPct val="100000"/>
              <a:buFont typeface="Arial"/>
              <a:buChar char="•"/>
              <a:defRPr b="0" i="0" sz="3100" u="none" cap="none" strike="noStrike">
                <a:solidFill>
                  <a:schemeClr val="dk1"/>
                </a:solidFill>
                <a:latin typeface="Arial"/>
                <a:ea typeface="Arial"/>
                <a:cs typeface="Arial"/>
                <a:sym typeface="Arial"/>
              </a:defRPr>
            </a:lvl3pPr>
            <a:lvl4pPr indent="0" lvl="3"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4pPr>
            <a:lvl5pPr indent="0" lvl="4"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5pPr>
            <a:lvl6pPr indent="0" lvl="5"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6pPr>
            <a:lvl7pPr indent="0" lvl="6"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7pPr>
            <a:lvl8pPr indent="0" lvl="7"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8pPr>
            <a:lvl9pPr indent="0" lvl="8" marL="0" marR="0" rtl="0" algn="l">
              <a:lnSpc>
                <a:spcPct val="100000"/>
              </a:lnSpc>
              <a:spcBef>
                <a:spcPts val="857"/>
              </a:spcBef>
              <a:spcAft>
                <a:spcPts val="0"/>
              </a:spcAft>
              <a:buClr>
                <a:srgbClr val="A5A5A5"/>
              </a:buClr>
              <a:buFont typeface="Arial"/>
              <a:buNone/>
              <a:defRPr b="0" i="0" sz="3100" u="none" cap="none" strike="noStrike">
                <a:solidFill>
                  <a:schemeClr val="dk1"/>
                </a:solidFill>
                <a:latin typeface="Arial"/>
                <a:ea typeface="Arial"/>
                <a:cs typeface="Arial"/>
                <a:sym typeface="Arial"/>
              </a:defRPr>
            </a:lvl9pPr>
          </a:lstStyle>
          <a:p/>
        </p:txBody>
      </p:sp>
      <p:sp>
        <p:nvSpPr>
          <p:cNvPr id="24" name="Shape 24"/>
          <p:cNvSpPr txBox="1"/>
          <p:nvPr>
            <p:ph idx="4" type="body"/>
          </p:nvPr>
        </p:nvSpPr>
        <p:spPr>
          <a:xfrm>
            <a:off x="857250" y="6998207"/>
            <a:ext cx="9601200" cy="853440"/>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25" name="Shape 25"/>
          <p:cNvSpPr txBox="1"/>
          <p:nvPr>
            <p:ph idx="5" type="body"/>
          </p:nvPr>
        </p:nvSpPr>
        <p:spPr>
          <a:xfrm>
            <a:off x="857250" y="7912607"/>
            <a:ext cx="9601200" cy="1871671"/>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 name="Shape 26"/>
          <p:cNvSpPr txBox="1"/>
          <p:nvPr>
            <p:ph idx="6" type="body"/>
          </p:nvPr>
        </p:nvSpPr>
        <p:spPr>
          <a:xfrm>
            <a:off x="857250" y="9966960"/>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27" name="Shape 27"/>
          <p:cNvSpPr txBox="1"/>
          <p:nvPr>
            <p:ph idx="7" type="body"/>
          </p:nvPr>
        </p:nvSpPr>
        <p:spPr>
          <a:xfrm>
            <a:off x="857250" y="10960609"/>
            <a:ext cx="9601200" cy="4018307"/>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8" name="Shape 28"/>
          <p:cNvSpPr txBox="1"/>
          <p:nvPr>
            <p:ph idx="8" type="body"/>
          </p:nvPr>
        </p:nvSpPr>
        <p:spPr>
          <a:xfrm>
            <a:off x="857250" y="15258287"/>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29" name="Shape 29"/>
          <p:cNvSpPr txBox="1"/>
          <p:nvPr>
            <p:ph idx="9" type="body"/>
          </p:nvPr>
        </p:nvSpPr>
        <p:spPr>
          <a:xfrm>
            <a:off x="857250" y="16221456"/>
            <a:ext cx="9601200" cy="4864608"/>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0" name="Shape 30"/>
          <p:cNvSpPr txBox="1"/>
          <p:nvPr>
            <p:ph idx="13" type="body"/>
          </p:nvPr>
        </p:nvSpPr>
        <p:spPr>
          <a:xfrm>
            <a:off x="11658600" y="3779519"/>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31" name="Shape 31"/>
          <p:cNvSpPr txBox="1"/>
          <p:nvPr>
            <p:ph idx="14" type="body"/>
          </p:nvPr>
        </p:nvSpPr>
        <p:spPr>
          <a:xfrm>
            <a:off x="11658600" y="4742687"/>
            <a:ext cx="9601200" cy="4530370"/>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15" type="body"/>
          </p:nvPr>
        </p:nvSpPr>
        <p:spPr>
          <a:xfrm>
            <a:off x="11658600" y="9552432"/>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33" name="Shape 33"/>
          <p:cNvSpPr txBox="1"/>
          <p:nvPr>
            <p:ph idx="16" type="body"/>
          </p:nvPr>
        </p:nvSpPr>
        <p:spPr>
          <a:xfrm>
            <a:off x="11658600" y="10515600"/>
            <a:ext cx="9601200" cy="4463314"/>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4" name="Shape 34"/>
          <p:cNvSpPr txBox="1"/>
          <p:nvPr>
            <p:ph idx="17" type="body"/>
          </p:nvPr>
        </p:nvSpPr>
        <p:spPr>
          <a:xfrm>
            <a:off x="11658600" y="15258287"/>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35" name="Shape 35"/>
          <p:cNvSpPr txBox="1"/>
          <p:nvPr>
            <p:ph idx="18" type="body"/>
          </p:nvPr>
        </p:nvSpPr>
        <p:spPr>
          <a:xfrm>
            <a:off x="11658600" y="16221456"/>
            <a:ext cx="9601200" cy="4864608"/>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6" name="Shape 36"/>
          <p:cNvSpPr txBox="1"/>
          <p:nvPr>
            <p:ph idx="19" type="body"/>
          </p:nvPr>
        </p:nvSpPr>
        <p:spPr>
          <a:xfrm>
            <a:off x="22425659" y="3779519"/>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37" name="Shape 37"/>
          <p:cNvSpPr txBox="1"/>
          <p:nvPr>
            <p:ph idx="20" type="body"/>
          </p:nvPr>
        </p:nvSpPr>
        <p:spPr>
          <a:xfrm>
            <a:off x="22425659" y="4742687"/>
            <a:ext cx="9601200" cy="4876798"/>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8" name="Shape 38"/>
          <p:cNvSpPr txBox="1"/>
          <p:nvPr>
            <p:ph idx="21" type="body"/>
          </p:nvPr>
        </p:nvSpPr>
        <p:spPr>
          <a:xfrm>
            <a:off x="22425659" y="9943221"/>
            <a:ext cx="9601200" cy="3025738"/>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9" name="Shape 39"/>
          <p:cNvSpPr txBox="1"/>
          <p:nvPr>
            <p:ph idx="22" type="body"/>
          </p:nvPr>
        </p:nvSpPr>
        <p:spPr>
          <a:xfrm>
            <a:off x="22425659" y="13178395"/>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40" name="Shape 40"/>
          <p:cNvSpPr txBox="1"/>
          <p:nvPr>
            <p:ph idx="23" type="body"/>
          </p:nvPr>
        </p:nvSpPr>
        <p:spPr>
          <a:xfrm>
            <a:off x="22425659" y="14141565"/>
            <a:ext cx="9601200" cy="2896523"/>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4" type="body"/>
          </p:nvPr>
        </p:nvSpPr>
        <p:spPr>
          <a:xfrm>
            <a:off x="22425659" y="17148048"/>
            <a:ext cx="9601200" cy="812799"/>
          </a:xfrm>
          <a:prstGeom prst="rect">
            <a:avLst/>
          </a:prstGeom>
          <a:gradFill>
            <a:gsLst>
              <a:gs pos="0">
                <a:srgbClr val="FEFEFE"/>
              </a:gs>
              <a:gs pos="90000">
                <a:srgbClr val="FEFEFE"/>
              </a:gs>
              <a:gs pos="91000">
                <a:schemeClr val="accent1"/>
              </a:gs>
              <a:gs pos="100000">
                <a:schemeClr val="accent1"/>
              </a:gs>
            </a:gsLst>
            <a:lin ang="5400000" scaled="0"/>
          </a:gradFill>
          <a:ln>
            <a:noFill/>
          </a:ln>
        </p:spPr>
        <p:txBody>
          <a:bodyPr anchorCtr="0" anchor="ctr" bIns="91425" lIns="91425" rIns="91425" tIns="91425"/>
          <a:lstStyle>
            <a:lvl1pPr indent="0" lvl="0" marL="0" marR="0" rtl="0" algn="ctr">
              <a:lnSpc>
                <a:spcPct val="100000"/>
              </a:lnSpc>
              <a:spcBef>
                <a:spcPts val="0"/>
              </a:spcBef>
              <a:spcAft>
                <a:spcPts val="0"/>
              </a:spcAft>
              <a:buClr>
                <a:srgbClr val="A5A5A5"/>
              </a:buClr>
              <a:buFont typeface="Arial"/>
              <a:buNone/>
              <a:defRPr b="0" i="0" sz="3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A5A5A5"/>
              </a:buClr>
              <a:buFont typeface="Arial"/>
              <a:buNone/>
              <a:defRPr b="0" i="0" sz="4300" u="none" cap="none" strike="noStrike">
                <a:solidFill>
                  <a:schemeClr val="lt1"/>
                </a:solidFill>
                <a:latin typeface="Arial"/>
                <a:ea typeface="Arial"/>
                <a:cs typeface="Arial"/>
                <a:sym typeface="Arial"/>
              </a:defRPr>
            </a:lvl9pPr>
          </a:lstStyle>
          <a:p/>
        </p:txBody>
      </p:sp>
      <p:sp>
        <p:nvSpPr>
          <p:cNvPr id="42" name="Shape 42"/>
          <p:cNvSpPr txBox="1"/>
          <p:nvPr>
            <p:ph idx="25" type="body"/>
          </p:nvPr>
        </p:nvSpPr>
        <p:spPr>
          <a:xfrm>
            <a:off x="22425659" y="18111215"/>
            <a:ext cx="9601200" cy="2974848"/>
          </a:xfrm>
          <a:prstGeom prst="rect">
            <a:avLst/>
          </a:prstGeom>
          <a:noFill/>
          <a:ln>
            <a:noFill/>
          </a:ln>
        </p:spPr>
        <p:txBody>
          <a:bodyPr anchorCtr="0" anchor="t" bIns="91425" lIns="91425" rIns="91425" tIns="91425"/>
          <a:lstStyle>
            <a:lvl1pPr indent="-40782" lvl="0" marL="326532" marR="0" rtl="0" algn="l">
              <a:lnSpc>
                <a:spcPct val="100000"/>
              </a:lnSpc>
              <a:spcBef>
                <a:spcPts val="857"/>
              </a:spcBef>
              <a:spcAft>
                <a:spcPts val="0"/>
              </a:spcAft>
              <a:buClr>
                <a:srgbClr val="A5A5A5"/>
              </a:buClr>
              <a:buSzPct val="100000"/>
              <a:buFont typeface="Arial"/>
              <a:buChar char="•"/>
              <a:defRPr b="0" i="0" sz="2300" u="none" cap="none" strike="noStrike">
                <a:solidFill>
                  <a:schemeClr val="dk1"/>
                </a:solidFill>
                <a:latin typeface="Arial"/>
                <a:ea typeface="Arial"/>
                <a:cs typeface="Arial"/>
                <a:sym typeface="Arial"/>
              </a:defRPr>
            </a:lvl1pPr>
            <a:lvl2pPr indent="-85177" lvl="1"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2pPr>
            <a:lvl3pPr indent="-85177" lvl="2"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3pPr>
            <a:lvl4pPr indent="-85177" lvl="3"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4pPr>
            <a:lvl5pPr indent="-85177" lvl="4"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5pPr>
            <a:lvl6pPr indent="-85177" lvl="5"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6pPr>
            <a:lvl7pPr indent="-85177" lvl="6"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7pPr>
            <a:lvl8pPr indent="-85177" lvl="7"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8pPr>
            <a:lvl9pPr indent="-85177" lvl="8" marL="783677"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857250" y="21409798"/>
            <a:ext cx="7406639" cy="3047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11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8263889" y="21409798"/>
            <a:ext cx="16390620" cy="3047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11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24654509" y="21409798"/>
            <a:ext cx="7406639" cy="304798"/>
          </a:xfrm>
          <a:prstGeom prst="rect">
            <a:avLst/>
          </a:prstGeom>
          <a:noFill/>
          <a:ln>
            <a:noFill/>
          </a:ln>
        </p:spPr>
        <p:txBody>
          <a:bodyPr anchorCtr="0" anchor="ctr" bIns="32650" lIns="65300" rIns="65300" tIns="3265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46" name="Shape 46"/>
          <p:cNvSpPr/>
          <p:nvPr>
            <p:ph idx="26" type="pic"/>
          </p:nvPr>
        </p:nvSpPr>
        <p:spPr>
          <a:xfrm>
            <a:off x="24203025" y="0"/>
            <a:ext cx="8715373" cy="2561629"/>
          </a:xfrm>
          <a:prstGeom prst="rect">
            <a:avLst/>
          </a:prstGeom>
          <a:noFill/>
          <a:ln>
            <a:noFill/>
          </a:ln>
        </p:spPr>
        <p:txBody>
          <a:bodyPr anchorCtr="0" anchor="t" bIns="91425" lIns="91425" rIns="91425" tIns="91425"/>
          <a:lstStyle>
            <a:lvl1pPr indent="0" lvl="0" marL="0" marR="0" rtl="0" algn="ctr">
              <a:lnSpc>
                <a:spcPct val="100000"/>
              </a:lnSpc>
              <a:spcBef>
                <a:spcPts val="857"/>
              </a:spcBef>
              <a:spcAft>
                <a:spcPts val="0"/>
              </a:spcAft>
              <a:buClr>
                <a:srgbClr val="A5A5A5"/>
              </a:buClr>
              <a:buFont typeface="Arial"/>
              <a:buNone/>
              <a:defRPr b="0" i="0" sz="2000" u="none" cap="none" strike="noStrike">
                <a:solidFill>
                  <a:schemeClr val="lt1"/>
                </a:solidFill>
                <a:latin typeface="Arial"/>
                <a:ea typeface="Arial"/>
                <a:cs typeface="Arial"/>
                <a:sym typeface="Arial"/>
              </a:defRPr>
            </a:lvl1pPr>
            <a:lvl2pPr indent="-129627" lvl="1"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2pPr>
            <a:lvl3pPr indent="-129627" lvl="2"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3pPr>
            <a:lvl4pPr indent="-129627" lvl="3"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4pPr>
            <a:lvl5pPr indent="-129627" lvl="4"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5pPr>
            <a:lvl6pPr indent="-129627" lvl="5"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6pPr>
            <a:lvl7pPr indent="-129627" lvl="6"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7pPr>
            <a:lvl8pPr indent="-129627" lvl="7"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8pPr>
            <a:lvl9pPr indent="-129627" lvl="8"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32918400" cy="3352799"/>
          </a:xfrm>
          <a:prstGeom prst="rect">
            <a:avLst/>
          </a:prstGeom>
          <a:solidFill>
            <a:schemeClr val="dk1"/>
          </a:solidFill>
          <a:ln>
            <a:noFill/>
          </a:ln>
        </p:spPr>
        <p:txBody>
          <a:bodyPr anchorCtr="0" anchor="ctr" bIns="32650" lIns="65300" rIns="65300" tIns="32650">
            <a:noAutofit/>
          </a:bodyPr>
          <a:lstStyle/>
          <a:p>
            <a:pPr indent="0" lvl="0" marL="0" marR="0" rtl="0" algn="ctr">
              <a:lnSpc>
                <a:spcPct val="100000"/>
              </a:lnSpc>
              <a:spcBef>
                <a:spcPts val="0"/>
              </a:spcBef>
              <a:spcAft>
                <a:spcPts val="0"/>
              </a:spcAft>
              <a:buClr>
                <a:srgbClr val="000000"/>
              </a:buClr>
              <a:buFont typeface="Arial"/>
              <a:buNone/>
            </a:pPr>
            <a:r>
              <a:t/>
            </a:r>
            <a:endParaRPr b="0" i="0" sz="52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868679" y="457239"/>
            <a:ext cx="22631399" cy="198116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Arial"/>
              <a:buNone/>
              <a:defRPr b="0" i="0" sz="8200" u="none" cap="none" strike="noStrike">
                <a:solidFill>
                  <a:schemeClr val="lt1"/>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2" name="Shape 12"/>
          <p:cNvSpPr txBox="1"/>
          <p:nvPr>
            <p:ph idx="1" type="body"/>
          </p:nvPr>
        </p:nvSpPr>
        <p:spPr>
          <a:xfrm>
            <a:off x="868679" y="4013200"/>
            <a:ext cx="31192468" cy="15753081"/>
          </a:xfrm>
          <a:prstGeom prst="rect">
            <a:avLst/>
          </a:prstGeom>
          <a:noFill/>
          <a:ln>
            <a:noFill/>
          </a:ln>
        </p:spPr>
        <p:txBody>
          <a:bodyPr anchorCtr="0" anchor="t" bIns="91425" lIns="91425" rIns="91425" tIns="91425"/>
          <a:lstStyle>
            <a:lvl1pPr indent="-72532" lvl="0" marL="326532" marR="0" rtl="0" algn="l">
              <a:lnSpc>
                <a:spcPct val="100000"/>
              </a:lnSpc>
              <a:spcBef>
                <a:spcPts val="857"/>
              </a:spcBef>
              <a:spcAft>
                <a:spcPts val="0"/>
              </a:spcAft>
              <a:buClr>
                <a:srgbClr val="A5A5A5"/>
              </a:buClr>
              <a:buSzPct val="100000"/>
              <a:buFont typeface="Arial"/>
              <a:buChar char="•"/>
              <a:defRPr b="0" i="0" sz="2000" u="none" cap="none" strike="noStrike">
                <a:solidFill>
                  <a:schemeClr val="dk1"/>
                </a:solidFill>
                <a:latin typeface="Arial"/>
                <a:ea typeface="Arial"/>
                <a:cs typeface="Arial"/>
                <a:sym typeface="Arial"/>
              </a:defRPr>
            </a:lvl1pPr>
            <a:lvl2pPr indent="-129627" lvl="1"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2pPr>
            <a:lvl3pPr indent="-129627" lvl="2"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3pPr>
            <a:lvl4pPr indent="-129627" lvl="3"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4pPr>
            <a:lvl5pPr indent="-129627" lvl="4"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5pPr>
            <a:lvl6pPr indent="-129627" lvl="5"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6pPr>
            <a:lvl7pPr indent="-129627" lvl="6"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7pPr>
            <a:lvl8pPr indent="-129627" lvl="7"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8pPr>
            <a:lvl9pPr indent="-129627" lvl="8" marL="783677" marR="0" rtl="0" algn="l">
              <a:lnSpc>
                <a:spcPct val="100000"/>
              </a:lnSpc>
              <a:spcBef>
                <a:spcPts val="857"/>
              </a:spcBef>
              <a:spcAft>
                <a:spcPts val="0"/>
              </a:spcAft>
              <a:buClr>
                <a:srgbClr val="A5A5A5"/>
              </a:buClr>
              <a:buSzPct val="100000"/>
              <a:buFont typeface="Arial"/>
              <a:buChar char="•"/>
              <a:defRPr b="0" i="0" sz="1700" u="none" cap="none" strike="noStrike">
                <a:solidFill>
                  <a:schemeClr val="dk1"/>
                </a:solidFill>
                <a:latin typeface="Arial"/>
                <a:ea typeface="Arial"/>
                <a:cs typeface="Arial"/>
                <a:sym typeface="Arial"/>
              </a:defRPr>
            </a:lvl9pPr>
          </a:lstStyle>
          <a:p/>
        </p:txBody>
      </p:sp>
      <p:sp>
        <p:nvSpPr>
          <p:cNvPr id="13" name="Shape 13"/>
          <p:cNvSpPr txBox="1"/>
          <p:nvPr>
            <p:ph idx="10" type="dt"/>
          </p:nvPr>
        </p:nvSpPr>
        <p:spPr>
          <a:xfrm>
            <a:off x="857250" y="21409798"/>
            <a:ext cx="7406639" cy="3047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11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8263889" y="21409798"/>
            <a:ext cx="16390620" cy="3047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1100" u="none" cap="none" strike="noStrike">
                <a:solidFill>
                  <a:schemeClr val="dk1"/>
                </a:solidFill>
                <a:latin typeface="Arial"/>
                <a:ea typeface="Arial"/>
                <a:cs typeface="Arial"/>
                <a:sym typeface="Arial"/>
              </a:defRPr>
            </a:lvl1pPr>
            <a:lvl2pPr indent="-8477" lvl="1" marL="131657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2pPr>
            <a:lvl3pPr indent="-4255" lvl="2" marL="263315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3pPr>
            <a:lvl4pPr indent="-34" lvl="3" marL="394973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4pPr>
            <a:lvl5pPr indent="-8511" lvl="4" marL="5266312"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5pPr>
            <a:lvl6pPr indent="-4288" lvl="5" marL="6582889"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6pPr>
            <a:lvl7pPr indent="-68" lvl="6" marL="7899468"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7pPr>
            <a:lvl8pPr indent="-8545" lvl="7" marL="9216046"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8pPr>
            <a:lvl9pPr indent="-4323" lvl="8" marL="10532624" marR="0" rtl="0" algn="l">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24654509" y="21409798"/>
            <a:ext cx="7406639" cy="304798"/>
          </a:xfrm>
          <a:prstGeom prst="rect">
            <a:avLst/>
          </a:prstGeom>
          <a:noFill/>
          <a:ln>
            <a:noFill/>
          </a:ln>
        </p:spPr>
        <p:txBody>
          <a:bodyPr anchorCtr="0" anchor="ctr" bIns="32650" lIns="65300" rIns="65300" tIns="3265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100" u="none" cap="none" strike="noStrike">
                <a:solidFill>
                  <a:schemeClr val="dk1"/>
                </a:solidFill>
                <a:latin typeface="Arial"/>
                <a:ea typeface="Arial"/>
                <a:cs typeface="Arial"/>
                <a:sym typeface="Arial"/>
              </a:rPr>
              <a:t>‹#›</a:t>
            </a:fld>
          </a:p>
        </p:txBody>
      </p:sp>
      <p:sp>
        <p:nvSpPr>
          <p:cNvPr id="16" name="Shape 16"/>
          <p:cNvSpPr/>
          <p:nvPr/>
        </p:nvSpPr>
        <p:spPr>
          <a:xfrm>
            <a:off x="0" y="2590800"/>
            <a:ext cx="32918400" cy="762000"/>
          </a:xfrm>
          <a:prstGeom prst="rect">
            <a:avLst/>
          </a:prstGeom>
          <a:solidFill>
            <a:srgbClr val="FEFEFE"/>
          </a:solidFill>
          <a:ln>
            <a:noFill/>
          </a:ln>
        </p:spPr>
        <p:txBody>
          <a:bodyPr anchorCtr="0" anchor="ctr" bIns="32650" lIns="65300" rIns="65300" tIns="32650">
            <a:noAutofit/>
          </a:bodyPr>
          <a:lstStyle/>
          <a:p>
            <a:pPr indent="0" lvl="0" marL="0" marR="0" rtl="0" algn="ctr">
              <a:lnSpc>
                <a:spcPct val="100000"/>
              </a:lnSpc>
              <a:spcBef>
                <a:spcPts val="0"/>
              </a:spcBef>
              <a:spcAft>
                <a:spcPts val="0"/>
              </a:spcAft>
              <a:buClr>
                <a:srgbClr val="000000"/>
              </a:buClr>
              <a:buFont typeface="Arial"/>
              <a:buNone/>
            </a:pPr>
            <a:r>
              <a:t/>
            </a:r>
            <a:endParaRPr b="0" i="0" sz="5200" u="none" cap="none" strike="noStrike">
              <a:solidFill>
                <a:schemeClr val="lt1"/>
              </a:solidFill>
              <a:latin typeface="Arial"/>
              <a:ea typeface="Arial"/>
              <a:cs typeface="Arial"/>
              <a:sym typeface="Arial"/>
            </a:endParaRPr>
          </a:p>
        </p:txBody>
      </p:sp>
      <p:cxnSp>
        <p:nvCxnSpPr>
          <p:cNvPr id="17" name="Shape 17"/>
          <p:cNvCxnSpPr/>
          <p:nvPr/>
        </p:nvCxnSpPr>
        <p:spPr>
          <a:xfrm>
            <a:off x="0" y="2590800"/>
            <a:ext cx="32918400" cy="0"/>
          </a:xfrm>
          <a:prstGeom prst="straightConnector1">
            <a:avLst/>
          </a:prstGeom>
          <a:noFill/>
          <a:ln cap="flat" cmpd="sng" w="114300">
            <a:solidFill>
              <a:schemeClr val="accent1"/>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0.png"/><Relationship Id="rId10" Type="http://schemas.openxmlformats.org/officeDocument/2006/relationships/image" Target="../media/image01.png"/><Relationship Id="rId13" Type="http://schemas.openxmlformats.org/officeDocument/2006/relationships/image" Target="../media/image13.png"/><Relationship Id="rId12" Type="http://schemas.openxmlformats.org/officeDocument/2006/relationships/image" Target="../media/image0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9.png"/><Relationship Id="rId9" Type="http://schemas.openxmlformats.org/officeDocument/2006/relationships/image" Target="../media/image08.png"/><Relationship Id="rId15" Type="http://schemas.openxmlformats.org/officeDocument/2006/relationships/image" Target="../media/image10.png"/><Relationship Id="rId14" Type="http://schemas.openxmlformats.org/officeDocument/2006/relationships/image" Target="../media/image14.png"/><Relationship Id="rId16" Type="http://schemas.openxmlformats.org/officeDocument/2006/relationships/image" Target="../media/image11.png"/><Relationship Id="rId5" Type="http://schemas.openxmlformats.org/officeDocument/2006/relationships/image" Target="../media/image04.png"/><Relationship Id="rId6" Type="http://schemas.openxmlformats.org/officeDocument/2006/relationships/image" Target="../media/image07.png"/><Relationship Id="rId7" Type="http://schemas.openxmlformats.org/officeDocument/2006/relationships/image" Target="../media/image02.png"/><Relationship Id="rId8"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08.png"/><Relationship Id="rId5" Type="http://schemas.openxmlformats.org/officeDocument/2006/relationships/image" Target="../media/image11.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1" Type="http://schemas.openxmlformats.org/officeDocument/2006/relationships/image" Target="../media/image04.png"/><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19.png"/><Relationship Id="rId9" Type="http://schemas.openxmlformats.org/officeDocument/2006/relationships/image" Target="../media/image09.png"/><Relationship Id="rId5" Type="http://schemas.openxmlformats.org/officeDocument/2006/relationships/image" Target="../media/image03.png"/><Relationship Id="rId6" Type="http://schemas.openxmlformats.org/officeDocument/2006/relationships/image" Target="../media/image20.png"/><Relationship Id="rId7" Type="http://schemas.openxmlformats.org/officeDocument/2006/relationships/image" Target="../media/image07.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20774650" y="4051775"/>
            <a:ext cx="11475000" cy="12340200"/>
          </a:xfrm>
          <a:prstGeom prst="rect">
            <a:avLst/>
          </a:prstGeom>
          <a:noFill/>
          <a:ln>
            <a:noFill/>
          </a:ln>
        </p:spPr>
        <p:txBody>
          <a:bodyPr anchorCtr="0" anchor="t" bIns="91425" lIns="91425" rIns="91425" tIns="91425">
            <a:noAutofit/>
          </a:bodyPr>
          <a:lstStyle/>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Sentence Level GRU</a:t>
            </a:r>
          </a:p>
          <a:p>
            <a:pPr lvl="0" rtl="0">
              <a:spcBef>
                <a:spcPts val="0"/>
              </a:spcBef>
              <a:buNone/>
            </a:pPr>
            <a:r>
              <a:rPr b="1" lang="en-US" sz="3000">
                <a:latin typeface="Times New Roman"/>
                <a:ea typeface="Times New Roman"/>
                <a:cs typeface="Times New Roman"/>
                <a:sym typeface="Times New Roman"/>
              </a:rPr>
              <a:t>	(Not very good, but beyond expectation!)</a:t>
            </a:r>
          </a:p>
          <a:p>
            <a:pPr lvl="0">
              <a:spcBef>
                <a:spcPts val="0"/>
              </a:spcBef>
              <a:buNone/>
            </a:pPr>
            <a:r>
              <a:rPr lang="en-US" sz="3000">
                <a:latin typeface="Times New Roman"/>
                <a:ea typeface="Times New Roman"/>
                <a:cs typeface="Times New Roman"/>
                <a:sym typeface="Times New Roman"/>
              </a:rPr>
              <a:t>	C50 best accuracy </a:t>
            </a:r>
            <a:r>
              <a:rPr lang="en-US" sz="3000">
                <a:solidFill>
                  <a:srgbClr val="CC0000"/>
                </a:solidFill>
                <a:latin typeface="Times New Roman"/>
                <a:ea typeface="Times New Roman"/>
                <a:cs typeface="Times New Roman"/>
                <a:sym typeface="Times New Roman"/>
              </a:rPr>
              <a:t>44%</a:t>
            </a:r>
            <a:r>
              <a:rPr lang="en-US" sz="3000">
                <a:solidFill>
                  <a:srgbClr val="E06666"/>
                </a:solidFill>
                <a:latin typeface="Times New Roman"/>
                <a:ea typeface="Times New Roman"/>
                <a:cs typeface="Times New Roman"/>
                <a:sym typeface="Times New Roman"/>
              </a:rPr>
              <a:t>,</a:t>
            </a:r>
            <a:r>
              <a:rPr lang="en-US" sz="3000">
                <a:latin typeface="Times New Roman"/>
                <a:ea typeface="Times New Roman"/>
                <a:cs typeface="Times New Roman"/>
                <a:sym typeface="Times New Roman"/>
              </a:rPr>
              <a:t> F1 score </a:t>
            </a:r>
            <a:r>
              <a:rPr lang="en-US" sz="3000">
                <a:solidFill>
                  <a:srgbClr val="CC0000"/>
                </a:solidFill>
                <a:latin typeface="Times New Roman"/>
                <a:ea typeface="Times New Roman"/>
                <a:cs typeface="Times New Roman"/>
                <a:sym typeface="Times New Roman"/>
              </a:rPr>
              <a:t>0.43</a:t>
            </a:r>
            <a:r>
              <a:rPr lang="en-US" sz="3000">
                <a:latin typeface="Times New Roman"/>
                <a:ea typeface="Times New Roman"/>
                <a:cs typeface="Times New Roman"/>
                <a:sym typeface="Times New Roman"/>
              </a:rPr>
              <a:t>. </a:t>
            </a:r>
          </a:p>
          <a:p>
            <a:pPr lvl="0">
              <a:spcBef>
                <a:spcPts val="0"/>
              </a:spcBef>
              <a:buNone/>
            </a:pPr>
            <a:r>
              <a:rPr lang="en-US" sz="3000">
                <a:latin typeface="Times New Roman"/>
                <a:ea typeface="Times New Roman"/>
                <a:cs typeface="Times New Roman"/>
                <a:sym typeface="Times New Roman"/>
              </a:rPr>
              <a:t>	Gutenberg best accuracy </a:t>
            </a:r>
            <a:r>
              <a:rPr lang="en-US" sz="3000">
                <a:solidFill>
                  <a:srgbClr val="CC0000"/>
                </a:solidFill>
                <a:latin typeface="Times New Roman"/>
                <a:ea typeface="Times New Roman"/>
                <a:cs typeface="Times New Roman"/>
                <a:sym typeface="Times New Roman"/>
              </a:rPr>
              <a:t>53%</a:t>
            </a:r>
            <a:r>
              <a:rPr lang="en-US" sz="3000">
                <a:latin typeface="Times New Roman"/>
                <a:ea typeface="Times New Roman"/>
                <a:cs typeface="Times New Roman"/>
                <a:sym typeface="Times New Roman"/>
              </a:rPr>
              <a:t>, F1 score </a:t>
            </a:r>
            <a:r>
              <a:rPr lang="en-US" sz="3000">
                <a:solidFill>
                  <a:srgbClr val="CC0000"/>
                </a:solidFill>
                <a:latin typeface="Times New Roman"/>
                <a:ea typeface="Times New Roman"/>
                <a:cs typeface="Times New Roman"/>
                <a:sym typeface="Times New Roman"/>
              </a:rPr>
              <a:t>0.51</a:t>
            </a:r>
            <a:r>
              <a:rPr lang="en-US" sz="3000">
                <a:latin typeface="Times New Roman"/>
                <a:ea typeface="Times New Roman"/>
                <a:cs typeface="Times New Roman"/>
                <a:sym typeface="Times New Roman"/>
              </a:rPr>
              <a:t>.</a:t>
            </a:r>
          </a:p>
          <a:p>
            <a:pPr lvl="0" rtl="0">
              <a:spcBef>
                <a:spcPts val="0"/>
              </a:spcBef>
              <a:buNone/>
            </a:pPr>
            <a:r>
              <a:rPr lang="en-US" sz="3000">
                <a:latin typeface="Times New Roman"/>
                <a:ea typeface="Times New Roman"/>
                <a:cs typeface="Times New Roman"/>
                <a:sym typeface="Times New Roman"/>
              </a:rPr>
              <a:t>	With voting: </a:t>
            </a:r>
            <a:r>
              <a:rPr lang="en-US" sz="3000">
                <a:latin typeface="Times New Roman"/>
                <a:ea typeface="Times New Roman"/>
                <a:cs typeface="Times New Roman"/>
                <a:sym typeface="Times New Roman"/>
              </a:rPr>
              <a:t>C50 best accuracy: </a:t>
            </a:r>
            <a:r>
              <a:rPr lang="en-US" sz="3000">
                <a:solidFill>
                  <a:srgbClr val="CC0000"/>
                </a:solidFill>
                <a:latin typeface="Times New Roman"/>
                <a:ea typeface="Times New Roman"/>
                <a:cs typeface="Times New Roman"/>
                <a:sym typeface="Times New Roman"/>
              </a:rPr>
              <a:t>63%</a:t>
            </a:r>
            <a:r>
              <a:rPr lang="en-US" sz="3000">
                <a:latin typeface="Times New Roman"/>
                <a:ea typeface="Times New Roman"/>
                <a:cs typeface="Times New Roman"/>
                <a:sym typeface="Times New Roman"/>
              </a:rPr>
              <a:t>, Gutenberg: </a:t>
            </a:r>
            <a:r>
              <a:rPr lang="en-US" sz="3000">
                <a:solidFill>
                  <a:srgbClr val="CC0000"/>
                </a:solidFill>
                <a:latin typeface="Times New Roman"/>
                <a:ea typeface="Times New Roman"/>
                <a:cs typeface="Times New Roman"/>
                <a:sym typeface="Times New Roman"/>
              </a:rPr>
              <a:t>81%</a:t>
            </a:r>
            <a:r>
              <a:rPr lang="en-US" sz="3000">
                <a:latin typeface="Times New Roman"/>
                <a:ea typeface="Times New Roman"/>
                <a:cs typeface="Times New Roman"/>
                <a:sym typeface="Times New Roman"/>
              </a:rPr>
              <a:t>.</a:t>
            </a: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GRU</a:t>
            </a:r>
          </a:p>
          <a:p>
            <a:pPr lvl="0">
              <a:spcBef>
                <a:spcPts val="0"/>
              </a:spcBef>
              <a:buNone/>
            </a:pPr>
            <a:r>
              <a:rPr lang="en-US" sz="3000">
                <a:latin typeface="Times New Roman"/>
                <a:ea typeface="Times New Roman"/>
                <a:cs typeface="Times New Roman"/>
                <a:sym typeface="Times New Roman"/>
              </a:rPr>
              <a:t>	Tested for different hidden size and regularization.</a:t>
            </a: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a:spcBef>
                <a:spcPts val="0"/>
              </a:spcBef>
              <a:buNone/>
            </a:pPr>
            <a:r>
              <a:t/>
            </a:r>
            <a:endParaRPr sz="3000">
              <a:latin typeface="Times New Roman"/>
              <a:ea typeface="Times New Roman"/>
              <a:cs typeface="Times New Roman"/>
              <a:sym typeface="Times New Roman"/>
            </a:endParaRPr>
          </a:p>
          <a:p>
            <a:pPr lvl="0">
              <a:spcBef>
                <a:spcPts val="0"/>
              </a:spcBef>
              <a:buNone/>
            </a:pPr>
            <a:r>
              <a:rPr lang="en-US" sz="3000">
                <a:latin typeface="Times New Roman"/>
                <a:ea typeface="Times New Roman"/>
                <a:cs typeface="Times New Roman"/>
                <a:sym typeface="Times New Roman"/>
              </a:rPr>
              <a:t>		 Test accu. for C50.	                        Test accu. for Gutenberg.</a:t>
            </a:r>
          </a:p>
          <a:p>
            <a:pPr lvl="0">
              <a:spcBef>
                <a:spcPts val="0"/>
              </a:spcBef>
              <a:buNone/>
            </a:pPr>
            <a:r>
              <a:rPr lang="en-US" sz="3000">
                <a:latin typeface="Times New Roman"/>
                <a:ea typeface="Times New Roman"/>
                <a:cs typeface="Times New Roman"/>
                <a:sym typeface="Times New Roman"/>
              </a:rPr>
              <a:t>	&gt; Best combination: hidden size 150, regu. 0.00001.</a:t>
            </a:r>
          </a:p>
          <a:p>
            <a:pPr lvl="0">
              <a:spcBef>
                <a:spcPts val="0"/>
              </a:spcBef>
              <a:buNone/>
            </a:pPr>
            <a:r>
              <a:t/>
            </a:r>
            <a:endParaRPr sz="3000">
              <a:latin typeface="Times New Roman"/>
              <a:ea typeface="Times New Roman"/>
              <a:cs typeface="Times New Roman"/>
              <a:sym typeface="Times New Roman"/>
            </a:endParaRPr>
          </a:p>
          <a:p>
            <a:pPr lvl="0">
              <a:spcBef>
                <a:spcPts val="0"/>
              </a:spcBef>
              <a:buNone/>
            </a:pPr>
            <a:r>
              <a:rPr lang="en-US" sz="3000">
                <a:latin typeface="Times New Roman"/>
                <a:ea typeface="Times New Roman"/>
                <a:cs typeface="Times New Roman"/>
                <a:sym typeface="Times New Roman"/>
              </a:rPr>
              <a:t>                                       C50                                                    Gutenberg</a:t>
            </a:r>
          </a:p>
          <a:p>
            <a:pPr lvl="0">
              <a:spcBef>
                <a:spcPts val="0"/>
              </a:spcBef>
              <a:buNone/>
            </a:pPr>
            <a:r>
              <a:t/>
            </a:r>
            <a:endParaRPr sz="3000">
              <a:latin typeface="Times New Roman"/>
              <a:ea typeface="Times New Roman"/>
              <a:cs typeface="Times New Roman"/>
              <a:sym typeface="Times New Roman"/>
            </a:endParaRPr>
          </a:p>
          <a:p>
            <a:pPr lvl="0">
              <a:spcBef>
                <a:spcPts val="0"/>
              </a:spcBef>
              <a:buNone/>
            </a:pPr>
            <a:r>
              <a:rPr lang="en-US" sz="3000">
                <a:latin typeface="Times New Roman"/>
                <a:ea typeface="Times New Roman"/>
                <a:cs typeface="Times New Roman"/>
                <a:sym typeface="Times New Roman"/>
              </a:rPr>
              <a:t>                                       Best accu:                                          Best accu:                </a:t>
            </a:r>
          </a:p>
          <a:p>
            <a:pPr lvl="0">
              <a:spcBef>
                <a:spcPts val="0"/>
              </a:spcBef>
              <a:buNone/>
            </a:pPr>
            <a:r>
              <a:rPr lang="en-US" sz="3000">
                <a:latin typeface="Times New Roman"/>
                <a:ea typeface="Times New Roman"/>
                <a:cs typeface="Times New Roman"/>
                <a:sym typeface="Times New Roman"/>
              </a:rPr>
              <a:t>                                       69.1%	                                             89.2%                         </a:t>
            </a:r>
          </a:p>
          <a:p>
            <a:pPr lvl="0">
              <a:spcBef>
                <a:spcPts val="0"/>
              </a:spcBef>
              <a:buNone/>
            </a:pPr>
            <a:r>
              <a:rPr lang="en-US" sz="3000">
                <a:latin typeface="Times New Roman"/>
                <a:ea typeface="Times New Roman"/>
                <a:cs typeface="Times New Roman"/>
                <a:sym typeface="Times New Roman"/>
              </a:rPr>
              <a:t>                                       F1 score:                                            F1 score:                                                     </a:t>
            </a:r>
          </a:p>
          <a:p>
            <a:pPr lvl="0" rtl="0">
              <a:spcBef>
                <a:spcPts val="0"/>
              </a:spcBef>
              <a:buNone/>
            </a:pPr>
            <a:r>
              <a:rPr lang="en-US" sz="3000">
                <a:latin typeface="Times New Roman"/>
                <a:ea typeface="Times New Roman"/>
                <a:cs typeface="Times New Roman"/>
                <a:sym typeface="Times New Roman"/>
              </a:rPr>
              <a:t>                                       0.66.                                                   0.85  </a:t>
            </a: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LSTM</a:t>
            </a:r>
          </a:p>
          <a:p>
            <a:pPr lvl="0" rtl="0">
              <a:spcBef>
                <a:spcPts val="0"/>
              </a:spcBef>
              <a:buNone/>
            </a:pPr>
            <a:r>
              <a:rPr lang="en-US" sz="3000">
                <a:latin typeface="Times New Roman"/>
                <a:ea typeface="Times New Roman"/>
                <a:cs typeface="Times New Roman"/>
                <a:sym typeface="Times New Roman"/>
              </a:rPr>
              <a:t>	</a:t>
            </a:r>
            <a:r>
              <a:rPr lang="en-US" sz="3000">
                <a:latin typeface="Times New Roman"/>
                <a:ea typeface="Times New Roman"/>
                <a:cs typeface="Times New Roman"/>
                <a:sym typeface="Times New Roman"/>
              </a:rPr>
              <a:t>C50 best accuracy </a:t>
            </a:r>
            <a:r>
              <a:rPr lang="en-US" sz="3000">
                <a:solidFill>
                  <a:srgbClr val="CC0000"/>
                </a:solidFill>
                <a:latin typeface="Times New Roman"/>
                <a:ea typeface="Times New Roman"/>
                <a:cs typeface="Times New Roman"/>
                <a:sym typeface="Times New Roman"/>
              </a:rPr>
              <a:t>62.7%</a:t>
            </a:r>
            <a:r>
              <a:rPr lang="en-US" sz="3000">
                <a:solidFill>
                  <a:srgbClr val="E06666"/>
                </a:solidFill>
                <a:latin typeface="Times New Roman"/>
                <a:ea typeface="Times New Roman"/>
                <a:cs typeface="Times New Roman"/>
                <a:sym typeface="Times New Roman"/>
              </a:rPr>
              <a:t>,</a:t>
            </a:r>
            <a:r>
              <a:rPr lang="en-US" sz="3000">
                <a:latin typeface="Times New Roman"/>
                <a:ea typeface="Times New Roman"/>
                <a:cs typeface="Times New Roman"/>
                <a:sym typeface="Times New Roman"/>
              </a:rPr>
              <a:t> F1 score </a:t>
            </a:r>
            <a:r>
              <a:rPr lang="en-US" sz="3000">
                <a:solidFill>
                  <a:srgbClr val="CC0000"/>
                </a:solidFill>
                <a:latin typeface="Times New Roman"/>
                <a:ea typeface="Times New Roman"/>
                <a:cs typeface="Times New Roman"/>
                <a:sym typeface="Times New Roman"/>
              </a:rPr>
              <a:t>0.604</a:t>
            </a:r>
            <a:r>
              <a:rPr lang="en-US" sz="3000">
                <a:latin typeface="Times New Roman"/>
                <a:ea typeface="Times New Roman"/>
                <a:cs typeface="Times New Roman"/>
                <a:sym typeface="Times New Roman"/>
              </a:rPr>
              <a:t>.</a:t>
            </a: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Siamese Network</a:t>
            </a:r>
          </a:p>
          <a:p>
            <a:pPr lvl="0" rtl="0">
              <a:spcBef>
                <a:spcPts val="0"/>
              </a:spcBef>
              <a:buNone/>
            </a:pPr>
            <a:r>
              <a:t/>
            </a:r>
            <a:endParaRPr sz="3000">
              <a:latin typeface="Times New Roman"/>
              <a:ea typeface="Times New Roman"/>
              <a:cs typeface="Times New Roman"/>
              <a:sym typeface="Times New Roman"/>
            </a:endParaRPr>
          </a:p>
        </p:txBody>
      </p:sp>
      <p:pic>
        <p:nvPicPr>
          <p:cNvPr id="52" name="Shape 52"/>
          <p:cNvPicPr preferRelativeResize="0"/>
          <p:nvPr/>
        </p:nvPicPr>
        <p:blipFill rotWithShape="1">
          <a:blip r:embed="rId3">
            <a:alphaModFix/>
          </a:blip>
          <a:srcRect b="0" l="0" r="5249" t="0"/>
          <a:stretch/>
        </p:blipFill>
        <p:spPr>
          <a:xfrm>
            <a:off x="20508850" y="7460800"/>
            <a:ext cx="2988826" cy="2888400"/>
          </a:xfrm>
          <a:prstGeom prst="rect">
            <a:avLst/>
          </a:prstGeom>
          <a:noFill/>
          <a:ln>
            <a:noFill/>
          </a:ln>
        </p:spPr>
      </p:pic>
      <p:pic>
        <p:nvPicPr>
          <p:cNvPr id="53" name="Shape 53"/>
          <p:cNvPicPr preferRelativeResize="0"/>
          <p:nvPr/>
        </p:nvPicPr>
        <p:blipFill rotWithShape="1">
          <a:blip r:embed="rId4">
            <a:alphaModFix/>
          </a:blip>
          <a:srcRect b="0" l="4648" r="6981" t="0"/>
          <a:stretch/>
        </p:blipFill>
        <p:spPr>
          <a:xfrm>
            <a:off x="23389150" y="7463750"/>
            <a:ext cx="2842900" cy="2882500"/>
          </a:xfrm>
          <a:prstGeom prst="rect">
            <a:avLst/>
          </a:prstGeom>
          <a:noFill/>
          <a:ln>
            <a:noFill/>
          </a:ln>
        </p:spPr>
      </p:pic>
      <p:pic>
        <p:nvPicPr>
          <p:cNvPr id="54" name="Shape 54"/>
          <p:cNvPicPr preferRelativeResize="0"/>
          <p:nvPr/>
        </p:nvPicPr>
        <p:blipFill rotWithShape="1">
          <a:blip r:embed="rId5">
            <a:alphaModFix/>
          </a:blip>
          <a:srcRect b="0" l="4318" r="5907" t="0"/>
          <a:stretch/>
        </p:blipFill>
        <p:spPr>
          <a:xfrm>
            <a:off x="29272300" y="7463750"/>
            <a:ext cx="2988823" cy="2933524"/>
          </a:xfrm>
          <a:prstGeom prst="rect">
            <a:avLst/>
          </a:prstGeom>
          <a:noFill/>
          <a:ln>
            <a:noFill/>
          </a:ln>
        </p:spPr>
      </p:pic>
      <p:pic>
        <p:nvPicPr>
          <p:cNvPr id="55" name="Shape 55"/>
          <p:cNvPicPr preferRelativeResize="0"/>
          <p:nvPr/>
        </p:nvPicPr>
        <p:blipFill rotWithShape="1">
          <a:blip r:embed="rId6">
            <a:alphaModFix/>
          </a:blip>
          <a:srcRect b="0" l="4278" r="8048" t="0"/>
          <a:stretch/>
        </p:blipFill>
        <p:spPr>
          <a:xfrm>
            <a:off x="26518200" y="7460800"/>
            <a:ext cx="2754100" cy="2888400"/>
          </a:xfrm>
          <a:prstGeom prst="rect">
            <a:avLst/>
          </a:prstGeom>
          <a:noFill/>
          <a:ln>
            <a:noFill/>
          </a:ln>
        </p:spPr>
      </p:pic>
      <p:sp>
        <p:nvSpPr>
          <p:cNvPr id="56" name="Shape 56"/>
          <p:cNvSpPr txBox="1"/>
          <p:nvPr/>
        </p:nvSpPr>
        <p:spPr>
          <a:xfrm>
            <a:off x="10835000" y="4148825"/>
            <a:ext cx="9488100" cy="16929000"/>
          </a:xfrm>
          <a:prstGeom prst="rect">
            <a:avLst/>
          </a:prstGeom>
          <a:noFill/>
          <a:ln>
            <a:noFill/>
          </a:ln>
        </p:spPr>
        <p:txBody>
          <a:bodyPr anchorCtr="0" anchor="t" bIns="91425" lIns="91425" rIns="91425" tIns="91425">
            <a:noAutofit/>
          </a:bodyPr>
          <a:lstStyle/>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Sentence Level GRU</a:t>
            </a: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GRU</a:t>
            </a:r>
          </a:p>
          <a:p>
            <a:pPr lv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LSTM</a:t>
            </a:r>
          </a:p>
          <a:p>
            <a:pPr lvl="0">
              <a:spcBef>
                <a:spcPts val="0"/>
              </a:spcBef>
              <a:buNone/>
            </a:pPr>
            <a:r>
              <a:rPr lang="en-US" sz="3000">
                <a:latin typeface="Times New Roman"/>
                <a:ea typeface="Times New Roman"/>
                <a:cs typeface="Times New Roman"/>
                <a:sym typeface="Times New Roman"/>
              </a:rPr>
              <a:t>		</a:t>
            </a:r>
          </a:p>
          <a:p>
            <a:pPr lvl="0">
              <a:spcBef>
                <a:spcPts val="0"/>
              </a:spcBef>
              <a:buNone/>
            </a:pPr>
            <a:r>
              <a:t/>
            </a:r>
            <a:endParaRPr sz="3000">
              <a:latin typeface="Times New Roman"/>
              <a:ea typeface="Times New Roman"/>
              <a:cs typeface="Times New Roman"/>
              <a:sym typeface="Times New Roman"/>
            </a:endParaRPr>
          </a:p>
          <a:p>
            <a:pPr lvl="0">
              <a:spcBef>
                <a:spcPts val="0"/>
              </a:spcBef>
              <a:buNone/>
            </a:pPr>
            <a:r>
              <a:t/>
            </a:r>
            <a:endParaRPr sz="3000">
              <a:latin typeface="Times New Roman"/>
              <a:ea typeface="Times New Roman"/>
              <a:cs typeface="Times New Roman"/>
              <a:sym typeface="Times New Roman"/>
            </a:endParaRPr>
          </a:p>
          <a:p>
            <a:pPr lvl="0" rtl="0">
              <a:spcBef>
                <a:spcPts val="0"/>
              </a:spcBef>
              <a:buNone/>
            </a:pPr>
            <a:r>
              <a:t/>
            </a:r>
            <a:endParaRPr sz="3000">
              <a:latin typeface="Times New Roman"/>
              <a:ea typeface="Times New Roman"/>
              <a:cs typeface="Times New Roman"/>
              <a:sym typeface="Times New Roman"/>
            </a:endParaRPr>
          </a:p>
          <a:p>
            <a:pPr indent="-419100" lvl="0" marL="457200" rtl="0">
              <a:spcBef>
                <a:spcPts val="0"/>
              </a:spcBef>
              <a:buSzPct val="100000"/>
              <a:buFont typeface="Times New Roman"/>
              <a:buAutoNum type="arabicPeriod"/>
            </a:pPr>
            <a:r>
              <a:rPr b="1" lang="en-US" sz="3000">
                <a:latin typeface="Times New Roman"/>
                <a:ea typeface="Times New Roman"/>
                <a:cs typeface="Times New Roman"/>
                <a:sym typeface="Times New Roman"/>
              </a:rPr>
              <a:t>Article Level Siamese Network </a:t>
            </a:r>
          </a:p>
        </p:txBody>
      </p:sp>
      <p:sp>
        <p:nvSpPr>
          <p:cNvPr id="57" name="Shape 57"/>
          <p:cNvSpPr txBox="1"/>
          <p:nvPr>
            <p:ph type="title"/>
          </p:nvPr>
        </p:nvSpPr>
        <p:spPr>
          <a:xfrm>
            <a:off x="6962042" y="-652239"/>
            <a:ext cx="19230300" cy="1981200"/>
          </a:xfrm>
          <a:prstGeom prst="rect">
            <a:avLst/>
          </a:prstGeom>
          <a:noFill/>
          <a:ln>
            <a:noFill/>
          </a:ln>
        </p:spPr>
        <p:txBody>
          <a:bodyPr anchorCtr="0" anchor="b" bIns="32650" lIns="65300" rIns="65300" tIns="32650">
            <a:noAutofit/>
          </a:bodyPr>
          <a:lstStyle/>
          <a:p>
            <a:pPr indent="0" lvl="0" marL="0" marR="0" rtl="0" algn="ctr">
              <a:lnSpc>
                <a:spcPct val="90000"/>
              </a:lnSpc>
              <a:spcBef>
                <a:spcPts val="0"/>
              </a:spcBef>
              <a:spcAft>
                <a:spcPts val="0"/>
              </a:spcAft>
              <a:buClr>
                <a:srgbClr val="070032"/>
              </a:buClr>
              <a:buSzPct val="25000"/>
              <a:buFont typeface="Times New Roman"/>
              <a:buNone/>
            </a:pPr>
            <a:r>
              <a:rPr b="1" lang="en-US" sz="7200">
                <a:solidFill>
                  <a:srgbClr val="070032"/>
                </a:solidFill>
                <a:latin typeface="Times New Roman"/>
                <a:ea typeface="Times New Roman"/>
                <a:cs typeface="Times New Roman"/>
                <a:sym typeface="Times New Roman"/>
              </a:rPr>
              <a:t>Deep Learning Based Authorship Identification</a:t>
            </a:r>
          </a:p>
        </p:txBody>
      </p:sp>
      <p:sp>
        <p:nvSpPr>
          <p:cNvPr id="58" name="Shape 58"/>
          <p:cNvSpPr txBox="1"/>
          <p:nvPr>
            <p:ph idx="1" type="body"/>
          </p:nvPr>
        </p:nvSpPr>
        <p:spPr>
          <a:xfrm>
            <a:off x="8747403" y="1593058"/>
            <a:ext cx="14856000" cy="464999"/>
          </a:xfrm>
          <a:prstGeom prst="rect">
            <a:avLst/>
          </a:prstGeom>
          <a:noFill/>
          <a:ln>
            <a:noFill/>
          </a:ln>
        </p:spPr>
        <p:txBody>
          <a:bodyPr anchorCtr="0" anchor="ctr" bIns="32650" lIns="65300"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b="0" i="0" lang="en-US" sz="3600" u="none" cap="none" strike="noStrike">
                <a:solidFill>
                  <a:srgbClr val="070032"/>
                </a:solidFill>
                <a:latin typeface="Times New Roman"/>
                <a:ea typeface="Times New Roman"/>
                <a:cs typeface="Times New Roman"/>
                <a:sym typeface="Times New Roman"/>
              </a:rPr>
              <a:t>     Chen Qian,</a:t>
            </a:r>
            <a:r>
              <a:rPr lang="en-US" sz="3600">
                <a:solidFill>
                  <a:srgbClr val="070032"/>
                </a:solidFill>
                <a:latin typeface="Times New Roman"/>
                <a:ea typeface="Times New Roman"/>
                <a:cs typeface="Times New Roman"/>
                <a:sym typeface="Times New Roman"/>
              </a:rPr>
              <a:t> Tianchang He, Rao Zhang</a:t>
            </a:r>
          </a:p>
          <a:p>
            <a:pPr indent="0" lvl="0" marL="0" marR="0" rtl="0" algn="ctr">
              <a:lnSpc>
                <a:spcPct val="100000"/>
              </a:lnSpc>
              <a:spcBef>
                <a:spcPts val="0"/>
              </a:spcBef>
              <a:spcAft>
                <a:spcPts val="0"/>
              </a:spcAft>
              <a:buClr>
                <a:srgbClr val="A5A5A5"/>
              </a:buClr>
              <a:buSzPct val="25000"/>
              <a:buFont typeface="Arial"/>
              <a:buNone/>
            </a:pPr>
            <a:r>
              <a:rPr lang="en-US" sz="3600">
                <a:solidFill>
                  <a:srgbClr val="070032"/>
                </a:solidFill>
                <a:latin typeface="Times New Roman"/>
                <a:ea typeface="Times New Roman"/>
                <a:cs typeface="Times New Roman"/>
                <a:sym typeface="Times New Roman"/>
              </a:rPr>
              <a:t>  </a:t>
            </a:r>
            <a:r>
              <a:rPr b="0" i="0" lang="en-US" sz="3600" u="none" cap="none" strike="noStrike">
                <a:solidFill>
                  <a:srgbClr val="070032"/>
                </a:solidFill>
                <a:latin typeface="Times New Roman"/>
                <a:ea typeface="Times New Roman"/>
                <a:cs typeface="Times New Roman"/>
                <a:sym typeface="Times New Roman"/>
              </a:rPr>
              <a:t>(cqian23 / </a:t>
            </a:r>
            <a:r>
              <a:rPr lang="en-US" sz="3600">
                <a:solidFill>
                  <a:srgbClr val="070032"/>
                </a:solidFill>
                <a:latin typeface="Times New Roman"/>
                <a:ea typeface="Times New Roman"/>
                <a:cs typeface="Times New Roman"/>
                <a:sym typeface="Times New Roman"/>
              </a:rPr>
              <a:t>th7</a:t>
            </a:r>
            <a:r>
              <a:rPr b="0" i="0" lang="en-US" sz="3600" u="none" cap="none" strike="noStrike">
                <a:solidFill>
                  <a:srgbClr val="070032"/>
                </a:solidFill>
                <a:latin typeface="Times New Roman"/>
                <a:ea typeface="Times New Roman"/>
                <a:cs typeface="Times New Roman"/>
                <a:sym typeface="Times New Roman"/>
              </a:rPr>
              <a:t> / </a:t>
            </a:r>
            <a:r>
              <a:rPr lang="en-US" sz="3600">
                <a:solidFill>
                  <a:srgbClr val="070032"/>
                </a:solidFill>
                <a:latin typeface="Times New Roman"/>
                <a:ea typeface="Times New Roman"/>
                <a:cs typeface="Times New Roman"/>
                <a:sym typeface="Times New Roman"/>
              </a:rPr>
              <a:t>zhangrao</a:t>
            </a:r>
            <a:r>
              <a:rPr b="0" i="0" lang="en-US" sz="3600" u="none" cap="none" strike="noStrike">
                <a:solidFill>
                  <a:srgbClr val="070032"/>
                </a:solidFill>
                <a:latin typeface="Times New Roman"/>
                <a:ea typeface="Times New Roman"/>
                <a:cs typeface="Times New Roman"/>
                <a:sym typeface="Times New Roman"/>
              </a:rPr>
              <a:t>)@stanford.edu</a:t>
            </a:r>
          </a:p>
        </p:txBody>
      </p:sp>
      <p:pic>
        <p:nvPicPr>
          <p:cNvPr descr="stanford-logo.png" id="59" name="Shape 59"/>
          <p:cNvPicPr preferRelativeResize="0"/>
          <p:nvPr>
            <p:ph idx="26" type="pic"/>
          </p:nvPr>
        </p:nvPicPr>
        <p:blipFill rotWithShape="1">
          <a:blip r:embed="rId7">
            <a:alphaModFix/>
          </a:blip>
          <a:srcRect b="0" l="-16292" r="-16292" t="0"/>
          <a:stretch/>
        </p:blipFill>
        <p:spPr>
          <a:xfrm>
            <a:off x="26116149" y="0"/>
            <a:ext cx="8051399" cy="2366100"/>
          </a:xfrm>
          <a:prstGeom prst="rect">
            <a:avLst/>
          </a:prstGeom>
          <a:noFill/>
          <a:ln>
            <a:noFill/>
          </a:ln>
        </p:spPr>
      </p:pic>
      <p:pic>
        <p:nvPicPr>
          <p:cNvPr descr="StanfordEngineeringEEWordMark-2013.png" id="60" name="Shape 60"/>
          <p:cNvPicPr preferRelativeResize="0"/>
          <p:nvPr/>
        </p:nvPicPr>
        <p:blipFill rotWithShape="1">
          <a:blip r:embed="rId8">
            <a:alphaModFix/>
          </a:blip>
          <a:srcRect b="0" l="0" r="0" t="0"/>
          <a:stretch/>
        </p:blipFill>
        <p:spPr>
          <a:xfrm>
            <a:off x="-76200" y="204723"/>
            <a:ext cx="7114500" cy="1981200"/>
          </a:xfrm>
          <a:prstGeom prst="rect">
            <a:avLst/>
          </a:prstGeom>
          <a:noFill/>
          <a:ln>
            <a:noFill/>
          </a:ln>
        </p:spPr>
      </p:pic>
      <p:sp>
        <p:nvSpPr>
          <p:cNvPr id="61" name="Shape 61"/>
          <p:cNvSpPr txBox="1"/>
          <p:nvPr>
            <p:ph idx="2" type="body"/>
          </p:nvPr>
        </p:nvSpPr>
        <p:spPr>
          <a:xfrm>
            <a:off x="781050" y="2833424"/>
            <a:ext cx="96012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b="0" i="0" lang="en-US" sz="6000" u="none" cap="none" strike="noStrike">
                <a:solidFill>
                  <a:schemeClr val="dk1"/>
                </a:solidFill>
                <a:latin typeface="Times New Roman"/>
                <a:ea typeface="Times New Roman"/>
                <a:cs typeface="Times New Roman"/>
                <a:sym typeface="Times New Roman"/>
              </a:rPr>
              <a:t>Introduction</a:t>
            </a:r>
          </a:p>
        </p:txBody>
      </p:sp>
      <p:sp>
        <p:nvSpPr>
          <p:cNvPr id="62" name="Shape 62"/>
          <p:cNvSpPr txBox="1"/>
          <p:nvPr>
            <p:ph idx="2" type="body"/>
          </p:nvPr>
        </p:nvSpPr>
        <p:spPr>
          <a:xfrm>
            <a:off x="857250" y="9019875"/>
            <a:ext cx="96012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lang="en-US" sz="6000">
                <a:solidFill>
                  <a:schemeClr val="dk1"/>
                </a:solidFill>
                <a:latin typeface="Times New Roman"/>
                <a:ea typeface="Times New Roman"/>
                <a:cs typeface="Times New Roman"/>
                <a:sym typeface="Times New Roman"/>
              </a:rPr>
              <a:t>Problem Statement</a:t>
            </a:r>
          </a:p>
        </p:txBody>
      </p:sp>
      <p:sp>
        <p:nvSpPr>
          <p:cNvPr id="63" name="Shape 63"/>
          <p:cNvSpPr txBox="1"/>
          <p:nvPr>
            <p:ph idx="2" type="body"/>
          </p:nvPr>
        </p:nvSpPr>
        <p:spPr>
          <a:xfrm>
            <a:off x="20756650" y="2833425"/>
            <a:ext cx="115806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lang="en-US" sz="6000">
                <a:solidFill>
                  <a:schemeClr val="dk1"/>
                </a:solidFill>
                <a:latin typeface="Times New Roman"/>
                <a:ea typeface="Times New Roman"/>
                <a:cs typeface="Times New Roman"/>
                <a:sym typeface="Times New Roman"/>
              </a:rPr>
              <a:t>Results</a:t>
            </a:r>
          </a:p>
        </p:txBody>
      </p:sp>
      <p:sp>
        <p:nvSpPr>
          <p:cNvPr id="64" name="Shape 64"/>
          <p:cNvSpPr txBox="1"/>
          <p:nvPr>
            <p:ph idx="2" type="body"/>
          </p:nvPr>
        </p:nvSpPr>
        <p:spPr>
          <a:xfrm>
            <a:off x="20756625" y="17283000"/>
            <a:ext cx="115806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lang="en-US" sz="6000">
                <a:solidFill>
                  <a:schemeClr val="dk1"/>
                </a:solidFill>
                <a:latin typeface="Times New Roman"/>
                <a:ea typeface="Times New Roman"/>
                <a:cs typeface="Times New Roman"/>
                <a:sym typeface="Times New Roman"/>
              </a:rPr>
              <a:t>Future Work</a:t>
            </a:r>
          </a:p>
        </p:txBody>
      </p:sp>
      <p:sp>
        <p:nvSpPr>
          <p:cNvPr id="65" name="Shape 65"/>
          <p:cNvSpPr txBox="1"/>
          <p:nvPr>
            <p:ph idx="2" type="body"/>
          </p:nvPr>
        </p:nvSpPr>
        <p:spPr>
          <a:xfrm>
            <a:off x="10843150" y="2833425"/>
            <a:ext cx="94881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lang="en-US" sz="6000">
                <a:solidFill>
                  <a:schemeClr val="dk1"/>
                </a:solidFill>
                <a:latin typeface="Times New Roman"/>
                <a:ea typeface="Times New Roman"/>
                <a:cs typeface="Times New Roman"/>
                <a:sym typeface="Times New Roman"/>
              </a:rPr>
              <a:t>Approach</a:t>
            </a:r>
          </a:p>
        </p:txBody>
      </p:sp>
      <p:sp>
        <p:nvSpPr>
          <p:cNvPr id="66" name="Shape 66"/>
          <p:cNvSpPr txBox="1"/>
          <p:nvPr/>
        </p:nvSpPr>
        <p:spPr>
          <a:xfrm>
            <a:off x="20775825" y="18658950"/>
            <a:ext cx="11751900" cy="2888400"/>
          </a:xfrm>
          <a:prstGeom prst="rect">
            <a:avLst/>
          </a:prstGeom>
          <a:noFill/>
          <a:ln>
            <a:noFill/>
          </a:ln>
        </p:spPr>
        <p:txBody>
          <a:bodyPr anchorCtr="0" anchor="t" bIns="91425" lIns="91425" rIns="91425" tIns="91425">
            <a:noAutofit/>
          </a:bodyPr>
          <a:lstStyle/>
          <a:p>
            <a:pPr lvl="0">
              <a:spcBef>
                <a:spcPts val="0"/>
              </a:spcBef>
              <a:buNone/>
            </a:pPr>
            <a:r>
              <a:rPr lang="en-US" sz="3000">
                <a:latin typeface="Times New Roman"/>
                <a:ea typeface="Times New Roman"/>
                <a:cs typeface="Times New Roman"/>
                <a:sym typeface="Times New Roman"/>
              </a:rPr>
              <a:t>1. Try different size of word embeddings or random initialization.</a:t>
            </a:r>
          </a:p>
          <a:p>
            <a:pPr lvl="0">
              <a:spcBef>
                <a:spcPts val="0"/>
              </a:spcBef>
              <a:buNone/>
            </a:pPr>
            <a:r>
              <a:rPr lang="en-US" sz="3000">
                <a:latin typeface="Times New Roman"/>
                <a:ea typeface="Times New Roman"/>
                <a:cs typeface="Times New Roman"/>
                <a:sym typeface="Times New Roman"/>
              </a:rPr>
              <a:t>2. Explore intra-article attention mechanism.</a:t>
            </a:r>
          </a:p>
          <a:p>
            <a:pPr lvl="0">
              <a:spcBef>
                <a:spcPts val="0"/>
              </a:spcBef>
              <a:buNone/>
            </a:pPr>
            <a:r>
              <a:rPr lang="en-US" sz="3000">
                <a:latin typeface="Times New Roman"/>
                <a:ea typeface="Times New Roman"/>
                <a:cs typeface="Times New Roman"/>
                <a:sym typeface="Times New Roman"/>
              </a:rPr>
              <a:t>3. Try other models such as MvRNN or CNN.</a:t>
            </a:r>
          </a:p>
          <a:p>
            <a:pPr lvl="0">
              <a:spcBef>
                <a:spcPts val="0"/>
              </a:spcBef>
              <a:buNone/>
            </a:pPr>
            <a:r>
              <a:rPr lang="en-US" sz="3000">
                <a:latin typeface="Times New Roman"/>
                <a:ea typeface="Times New Roman"/>
                <a:cs typeface="Times New Roman"/>
                <a:sym typeface="Times New Roman"/>
              </a:rPr>
              <a:t>4. Further analyze the article with the extracted feature.</a:t>
            </a:r>
          </a:p>
        </p:txBody>
      </p:sp>
      <p:sp>
        <p:nvSpPr>
          <p:cNvPr id="67" name="Shape 67"/>
          <p:cNvSpPr txBox="1"/>
          <p:nvPr>
            <p:ph idx="2" type="body"/>
          </p:nvPr>
        </p:nvSpPr>
        <p:spPr>
          <a:xfrm>
            <a:off x="857275" y="15120849"/>
            <a:ext cx="9601200" cy="1248000"/>
          </a:xfrm>
          <a:prstGeom prst="rect">
            <a:avLst/>
          </a:prstGeom>
          <a:solidFill>
            <a:srgbClr val="800000"/>
          </a:solidFill>
          <a:ln cap="flat" cmpd="sng" w="12700">
            <a:solidFill>
              <a:schemeClr val="dk1"/>
            </a:solidFill>
            <a:prstDash val="solid"/>
            <a:miter/>
            <a:headEnd len="med" w="med" type="none"/>
            <a:tailEnd len="med" w="med" type="none"/>
          </a:ln>
        </p:spPr>
        <p:txBody>
          <a:bodyPr anchorCtr="0" anchor="ctr" bIns="32650" lIns="261225" rIns="65300" tIns="32650">
            <a:noAutofit/>
          </a:bodyPr>
          <a:lstStyle/>
          <a:p>
            <a:pPr indent="0" lvl="0" marL="0" marR="0" rtl="0" algn="ctr">
              <a:lnSpc>
                <a:spcPct val="100000"/>
              </a:lnSpc>
              <a:spcBef>
                <a:spcPts val="0"/>
              </a:spcBef>
              <a:spcAft>
                <a:spcPts val="0"/>
              </a:spcAft>
              <a:buClr>
                <a:srgbClr val="A5A5A5"/>
              </a:buClr>
              <a:buSzPct val="25000"/>
              <a:buFont typeface="Arial"/>
              <a:buNone/>
            </a:pPr>
            <a:r>
              <a:rPr lang="en-US" sz="6000">
                <a:solidFill>
                  <a:schemeClr val="dk1"/>
                </a:solidFill>
                <a:latin typeface="Times New Roman"/>
                <a:ea typeface="Times New Roman"/>
                <a:cs typeface="Times New Roman"/>
                <a:sym typeface="Times New Roman"/>
              </a:rPr>
              <a:t>Datasets and Preprocessing</a:t>
            </a:r>
          </a:p>
        </p:txBody>
      </p:sp>
      <p:pic>
        <p:nvPicPr>
          <p:cNvPr id="68" name="Shape 68"/>
          <p:cNvPicPr preferRelativeResize="0"/>
          <p:nvPr/>
        </p:nvPicPr>
        <p:blipFill rotWithShape="1">
          <a:blip r:embed="rId9">
            <a:alphaModFix/>
          </a:blip>
          <a:srcRect b="4804" l="10164" r="12829" t="8472"/>
          <a:stretch/>
        </p:blipFill>
        <p:spPr>
          <a:xfrm>
            <a:off x="20674977" y="11443550"/>
            <a:ext cx="3899500" cy="3260103"/>
          </a:xfrm>
          <a:prstGeom prst="rect">
            <a:avLst/>
          </a:prstGeom>
          <a:noFill/>
          <a:ln>
            <a:noFill/>
          </a:ln>
        </p:spPr>
      </p:pic>
      <p:sp>
        <p:nvSpPr>
          <p:cNvPr id="69" name="Shape 69"/>
          <p:cNvSpPr txBox="1"/>
          <p:nvPr/>
        </p:nvSpPr>
        <p:spPr>
          <a:xfrm>
            <a:off x="781050" y="4001550"/>
            <a:ext cx="9601200" cy="4791300"/>
          </a:xfrm>
          <a:prstGeom prst="rect">
            <a:avLst/>
          </a:prstGeom>
          <a:noFill/>
          <a:ln>
            <a:noFill/>
          </a:ln>
        </p:spPr>
        <p:txBody>
          <a:bodyPr anchorCtr="0" anchor="t" bIns="91425" lIns="91425" rIns="91425" tIns="91425">
            <a:noAutofit/>
          </a:bodyPr>
          <a:lstStyle/>
          <a:p>
            <a:pPr lvl="0" rtl="0" algn="just">
              <a:spcBef>
                <a:spcPts val="0"/>
              </a:spcBef>
              <a:buNone/>
            </a:pPr>
            <a:r>
              <a:rPr lang="en-US" sz="3000">
                <a:latin typeface="Times New Roman"/>
                <a:ea typeface="Times New Roman"/>
                <a:cs typeface="Times New Roman"/>
                <a:sym typeface="Times New Roman"/>
              </a:rPr>
              <a:t>Authorship identification has long been a heated issue. It enables us to identify the most likely author of articles, news or messages. Authorship identification can be applied to tasks such as identifying anonymous author, detecting plagiarism or finding ghost writer. Approaches to authorship identification consists of two types: </a:t>
            </a:r>
            <a:r>
              <a:rPr lang="en-US" sz="3000">
                <a:latin typeface="Times New Roman"/>
                <a:ea typeface="Times New Roman"/>
                <a:cs typeface="Times New Roman"/>
                <a:sym typeface="Times New Roman"/>
              </a:rPr>
              <a:t>similarity based approaches, such as feature sampling method, and machine learning based approaches, such as SVM. Traditional works perform well on easy tasks, but failed on the scenario where style is not easy to detect, such as news articles.</a:t>
            </a:r>
          </a:p>
        </p:txBody>
      </p:sp>
      <p:sp>
        <p:nvSpPr>
          <p:cNvPr id="70" name="Shape 70"/>
          <p:cNvSpPr txBox="1"/>
          <p:nvPr/>
        </p:nvSpPr>
        <p:spPr>
          <a:xfrm>
            <a:off x="857250" y="10259225"/>
            <a:ext cx="9601200" cy="5173200"/>
          </a:xfrm>
          <a:prstGeom prst="rect">
            <a:avLst/>
          </a:prstGeom>
          <a:noFill/>
          <a:ln>
            <a:noFill/>
          </a:ln>
        </p:spPr>
        <p:txBody>
          <a:bodyPr anchorCtr="0" anchor="t" bIns="91425" lIns="91425" rIns="91425" tIns="91425">
            <a:noAutofit/>
          </a:bodyPr>
          <a:lstStyle/>
          <a:p>
            <a:pPr lvl="0" algn="just">
              <a:spcBef>
                <a:spcPts val="0"/>
              </a:spcBef>
              <a:buNone/>
            </a:pPr>
            <a:r>
              <a:rPr lang="en-US" sz="3000">
                <a:latin typeface="Times New Roman"/>
                <a:ea typeface="Times New Roman"/>
                <a:cs typeface="Times New Roman"/>
                <a:sym typeface="Times New Roman"/>
              </a:rPr>
              <a:t>The problem consists of two parts: authorship identification and authorship verification. The first part is to identify the author for an article, while the second is to determine whether two given articles are written by the same author.</a:t>
            </a:r>
          </a:p>
          <a:p>
            <a:pPr lvl="0" rtl="0" algn="just">
              <a:spcBef>
                <a:spcPts val="0"/>
              </a:spcBef>
              <a:buNone/>
            </a:pPr>
            <a:r>
              <a:rPr lang="en-US" sz="3000">
                <a:latin typeface="Times New Roman"/>
                <a:ea typeface="Times New Roman"/>
                <a:cs typeface="Times New Roman"/>
                <a:sym typeface="Times New Roman"/>
              </a:rPr>
              <a:t>Deep learning models are resorted to in our work. We built 3 RNN-based model for authorship identification, and a siamese network-based model for authorship verification. Our evaluation methodology is the accuracy and F1 score of the prediction result. Finally we can visualize the result with a confusion matrix.</a:t>
            </a:r>
          </a:p>
          <a:p>
            <a:pPr lvl="0" rtl="0">
              <a:spcBef>
                <a:spcPts val="0"/>
              </a:spcBef>
              <a:buNone/>
            </a:pPr>
            <a:r>
              <a:t/>
            </a:r>
            <a:endParaRPr sz="3000">
              <a:latin typeface="Times New Roman"/>
              <a:ea typeface="Times New Roman"/>
              <a:cs typeface="Times New Roman"/>
              <a:sym typeface="Times New Roman"/>
            </a:endParaRPr>
          </a:p>
        </p:txBody>
      </p:sp>
      <p:sp>
        <p:nvSpPr>
          <p:cNvPr id="71" name="Shape 71"/>
          <p:cNvSpPr txBox="1"/>
          <p:nvPr/>
        </p:nvSpPr>
        <p:spPr>
          <a:xfrm>
            <a:off x="857275" y="16520998"/>
            <a:ext cx="9601200" cy="3918600"/>
          </a:xfrm>
          <a:prstGeom prst="rect">
            <a:avLst/>
          </a:prstGeom>
          <a:noFill/>
          <a:ln>
            <a:noFill/>
          </a:ln>
        </p:spPr>
        <p:txBody>
          <a:bodyPr anchorCtr="0" anchor="t" bIns="91425" lIns="91425" rIns="91425" tIns="91425">
            <a:noAutofit/>
          </a:bodyPr>
          <a:lstStyle/>
          <a:p>
            <a:pPr indent="-419100" lvl="0" marL="457200" rtl="0" algn="just">
              <a:spcBef>
                <a:spcPts val="0"/>
              </a:spcBef>
              <a:buSzPct val="100000"/>
              <a:buFont typeface="Times New Roman"/>
              <a:buChar char="●"/>
            </a:pPr>
            <a:r>
              <a:rPr lang="en-US" sz="3000">
                <a:latin typeface="Times New Roman"/>
                <a:ea typeface="Times New Roman"/>
                <a:cs typeface="Times New Roman"/>
                <a:sym typeface="Times New Roman"/>
              </a:rPr>
              <a:t>Data Sets</a:t>
            </a:r>
          </a:p>
          <a:p>
            <a:pPr indent="457200" lvl="0" algn="just">
              <a:spcBef>
                <a:spcPts val="0"/>
              </a:spcBef>
              <a:buNone/>
            </a:pPr>
            <a:r>
              <a:rPr lang="en-US" sz="3000">
                <a:latin typeface="Times New Roman"/>
                <a:ea typeface="Times New Roman"/>
                <a:cs typeface="Times New Roman"/>
                <a:sym typeface="Times New Roman"/>
              </a:rPr>
              <a:t>We used two text datasets for this study: RCV1 C50 and Project Gutenberg. They both contain works of 50 authors. C50 are news articles and Gutenberg contains fictions. </a:t>
            </a:r>
          </a:p>
          <a:p>
            <a:pPr indent="-419100" lvl="0" marL="457200" rtl="0" algn="just">
              <a:spcBef>
                <a:spcPts val="0"/>
              </a:spcBef>
              <a:buSzPct val="100000"/>
              <a:buFont typeface="Times New Roman"/>
              <a:buChar char="●"/>
            </a:pPr>
            <a:r>
              <a:rPr lang="en-US" sz="3000">
                <a:latin typeface="Times New Roman"/>
                <a:ea typeface="Times New Roman"/>
                <a:cs typeface="Times New Roman"/>
                <a:sym typeface="Times New Roman"/>
              </a:rPr>
              <a:t>Pre-processing</a:t>
            </a:r>
          </a:p>
          <a:p>
            <a:pPr lvl="0" rtl="0" algn="just">
              <a:spcBef>
                <a:spcPts val="0"/>
              </a:spcBef>
              <a:buNone/>
            </a:pPr>
            <a:r>
              <a:rPr lang="en-US" sz="3000">
                <a:latin typeface="Times New Roman"/>
                <a:ea typeface="Times New Roman"/>
                <a:cs typeface="Times New Roman"/>
                <a:sym typeface="Times New Roman"/>
              </a:rPr>
              <a:t>	GloVe was adopted as pre-trained word embeddings. All words were trimmed to match the word embeddings. Batch input was enforced to make use of GPU parallel computation. Masks were enabled to eliminate impacts from magic words.</a:t>
            </a:r>
          </a:p>
        </p:txBody>
      </p:sp>
      <p:graphicFrame>
        <p:nvGraphicFramePr>
          <p:cNvPr id="72" name="Shape 72"/>
          <p:cNvGraphicFramePr/>
          <p:nvPr/>
        </p:nvGraphicFramePr>
        <p:xfrm>
          <a:off x="21259937" y="16123300"/>
          <a:ext cx="3000000" cy="3000000"/>
        </p:xfrm>
        <a:graphic>
          <a:graphicData uri="http://schemas.openxmlformats.org/drawingml/2006/table">
            <a:tbl>
              <a:tblPr>
                <a:noFill/>
                <a:tableStyleId>{244EF8C5-1238-4DC7-ACD5-32D4EA0C1144}</a:tableStyleId>
              </a:tblPr>
              <a:tblGrid>
                <a:gridCol w="2971275"/>
                <a:gridCol w="1533850"/>
                <a:gridCol w="1664500"/>
                <a:gridCol w="1533825"/>
                <a:gridCol w="1620975"/>
                <a:gridCol w="1521900"/>
              </a:tblGrid>
              <a:tr h="396200">
                <a:tc>
                  <a:txBody>
                    <a:bodyPr>
                      <a:noAutofit/>
                    </a:bodyPr>
                    <a:lstStyle/>
                    <a:p>
                      <a:pPr lvl="0" algn="ctr">
                        <a:spcBef>
                          <a:spcPts val="0"/>
                        </a:spcBef>
                        <a:buNone/>
                      </a:pPr>
                      <a:r>
                        <a:rPr lang="en-US" sz="2400">
                          <a:latin typeface="Times New Roman"/>
                          <a:ea typeface="Times New Roman"/>
                          <a:cs typeface="Times New Roman"/>
                          <a:sym typeface="Times New Roman"/>
                        </a:rPr>
                        <a:t>λ</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0.0005</a:t>
                      </a:r>
                    </a:p>
                  </a:txBody>
                  <a:tcPr marT="91425" marB="91425" marR="91425" marL="91425"/>
                </a:tc>
                <a:tc>
                  <a:txBody>
                    <a:bodyPr>
                      <a:noAutofit/>
                    </a:bodyPr>
                    <a:lstStyle/>
                    <a:p>
                      <a:pPr lvl="0" algn="ctr">
                        <a:spcBef>
                          <a:spcPts val="0"/>
                        </a:spcBef>
                        <a:buNone/>
                      </a:pPr>
                      <a:r>
                        <a:rPr b="1" lang="en-US" sz="2400">
                          <a:latin typeface="Times New Roman"/>
                          <a:ea typeface="Times New Roman"/>
                          <a:cs typeface="Times New Roman"/>
                          <a:sym typeface="Times New Roman"/>
                        </a:rPr>
                        <a:t>0.001</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0.005</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0.01</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0.05</a:t>
                      </a:r>
                    </a:p>
                  </a:txBody>
                  <a:tcPr marT="91425" marB="91425" marR="91425" marL="91425"/>
                </a:tc>
              </a:tr>
              <a:tr h="396200">
                <a:tc>
                  <a:txBody>
                    <a:bodyPr>
                      <a:noAutofit/>
                    </a:bodyPr>
                    <a:lstStyle/>
                    <a:p>
                      <a:pPr lvl="0" algn="ctr">
                        <a:spcBef>
                          <a:spcPts val="0"/>
                        </a:spcBef>
                        <a:buNone/>
                      </a:pPr>
                      <a:r>
                        <a:rPr lang="en-US" sz="2400">
                          <a:latin typeface="Times New Roman"/>
                          <a:ea typeface="Times New Roman"/>
                          <a:cs typeface="Times New Roman"/>
                          <a:sym typeface="Times New Roman"/>
                        </a:rPr>
                        <a:t>Test Accuracy</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97.4%</a:t>
                      </a:r>
                    </a:p>
                  </a:txBody>
                  <a:tcPr marT="91425" marB="91425" marR="91425" marL="91425"/>
                </a:tc>
                <a:tc>
                  <a:txBody>
                    <a:bodyPr>
                      <a:noAutofit/>
                    </a:bodyPr>
                    <a:lstStyle/>
                    <a:p>
                      <a:pPr lvl="0" algn="ctr">
                        <a:spcBef>
                          <a:spcPts val="0"/>
                        </a:spcBef>
                        <a:buNone/>
                      </a:pPr>
                      <a:r>
                        <a:rPr b="1" lang="en-US" sz="2400">
                          <a:solidFill>
                            <a:srgbClr val="CC0000"/>
                          </a:solidFill>
                          <a:latin typeface="Times New Roman"/>
                          <a:ea typeface="Times New Roman"/>
                          <a:cs typeface="Times New Roman"/>
                          <a:sym typeface="Times New Roman"/>
                        </a:rPr>
                        <a:t>99.8%</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98.6%</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97.4%</a:t>
                      </a:r>
                    </a:p>
                  </a:txBody>
                  <a:tcPr marT="91425" marB="91425" marR="91425" marL="91425"/>
                </a:tc>
                <a:tc>
                  <a:txBody>
                    <a:bodyPr>
                      <a:noAutofit/>
                    </a:bodyPr>
                    <a:lstStyle/>
                    <a:p>
                      <a:pPr lvl="0" algn="ctr">
                        <a:spcBef>
                          <a:spcPts val="0"/>
                        </a:spcBef>
                        <a:buNone/>
                      </a:pPr>
                      <a:r>
                        <a:rPr lang="en-US" sz="2400">
                          <a:latin typeface="Times New Roman"/>
                          <a:ea typeface="Times New Roman"/>
                          <a:cs typeface="Times New Roman"/>
                          <a:sym typeface="Times New Roman"/>
                        </a:rPr>
                        <a:t>96.3%</a:t>
                      </a:r>
                    </a:p>
                  </a:txBody>
                  <a:tcPr marT="91425" marB="91425" marR="91425" marL="91425"/>
                </a:tc>
              </a:tr>
            </a:tbl>
          </a:graphicData>
        </a:graphic>
      </p:graphicFrame>
      <p:pic>
        <p:nvPicPr>
          <p:cNvPr descr="siamese.png" id="73" name="Shape 73"/>
          <p:cNvPicPr preferRelativeResize="0"/>
          <p:nvPr/>
        </p:nvPicPr>
        <p:blipFill>
          <a:blip r:embed="rId10">
            <a:alphaModFix/>
          </a:blip>
          <a:stretch>
            <a:fillRect/>
          </a:stretch>
        </p:blipFill>
        <p:spPr>
          <a:xfrm>
            <a:off x="11082650" y="15236750"/>
            <a:ext cx="8566775" cy="4650475"/>
          </a:xfrm>
          <a:prstGeom prst="rect">
            <a:avLst/>
          </a:prstGeom>
          <a:noFill/>
          <a:ln>
            <a:noFill/>
          </a:ln>
        </p:spPr>
      </p:pic>
      <p:pic>
        <p:nvPicPr>
          <p:cNvPr descr="sentenceLevel.png" id="74" name="Shape 74"/>
          <p:cNvPicPr preferRelativeResize="0"/>
          <p:nvPr/>
        </p:nvPicPr>
        <p:blipFill>
          <a:blip r:embed="rId11">
            <a:alphaModFix/>
          </a:blip>
          <a:stretch>
            <a:fillRect/>
          </a:stretch>
        </p:blipFill>
        <p:spPr>
          <a:xfrm>
            <a:off x="11443625" y="4753300"/>
            <a:ext cx="4672900" cy="2161775"/>
          </a:xfrm>
          <a:prstGeom prst="rect">
            <a:avLst/>
          </a:prstGeom>
          <a:noFill/>
          <a:ln>
            <a:noFill/>
          </a:ln>
        </p:spPr>
      </p:pic>
      <p:pic>
        <p:nvPicPr>
          <p:cNvPr descr="articleLevel.png" id="75" name="Shape 75"/>
          <p:cNvPicPr preferRelativeResize="0"/>
          <p:nvPr/>
        </p:nvPicPr>
        <p:blipFill>
          <a:blip r:embed="rId12">
            <a:alphaModFix/>
          </a:blip>
          <a:stretch>
            <a:fillRect/>
          </a:stretch>
        </p:blipFill>
        <p:spPr>
          <a:xfrm>
            <a:off x="11062625" y="7586950"/>
            <a:ext cx="7185300" cy="4211325"/>
          </a:xfrm>
          <a:prstGeom prst="rect">
            <a:avLst/>
          </a:prstGeom>
          <a:noFill/>
          <a:ln>
            <a:noFill/>
          </a:ln>
        </p:spPr>
      </p:pic>
      <p:pic>
        <p:nvPicPr>
          <p:cNvPr id="76" name="Shape 76"/>
          <p:cNvPicPr preferRelativeResize="0"/>
          <p:nvPr/>
        </p:nvPicPr>
        <p:blipFill>
          <a:blip r:embed="rId13">
            <a:alphaModFix/>
          </a:blip>
          <a:stretch>
            <a:fillRect/>
          </a:stretch>
        </p:blipFill>
        <p:spPr>
          <a:xfrm>
            <a:off x="16225825" y="4744187"/>
            <a:ext cx="4367999" cy="1247999"/>
          </a:xfrm>
          <a:prstGeom prst="rect">
            <a:avLst/>
          </a:prstGeom>
          <a:noFill/>
          <a:ln>
            <a:noFill/>
          </a:ln>
        </p:spPr>
      </p:pic>
      <p:sp>
        <p:nvSpPr>
          <p:cNvPr id="77" name="Shape 77"/>
          <p:cNvSpPr txBox="1"/>
          <p:nvPr/>
        </p:nvSpPr>
        <p:spPr>
          <a:xfrm>
            <a:off x="16252075" y="6029050"/>
            <a:ext cx="4050600" cy="885900"/>
          </a:xfrm>
          <a:prstGeom prst="rect">
            <a:avLst/>
          </a:prstGeom>
          <a:noFill/>
          <a:ln>
            <a:noFill/>
          </a:ln>
        </p:spPr>
        <p:txBody>
          <a:bodyPr anchorCtr="0" anchor="t" bIns="91425" lIns="91425" rIns="91425" tIns="91425">
            <a:noAutofit/>
          </a:bodyPr>
          <a:lstStyle/>
          <a:p>
            <a:pPr lvl="0">
              <a:spcBef>
                <a:spcPts val="0"/>
              </a:spcBef>
              <a:buNone/>
            </a:pPr>
            <a:r>
              <a:rPr lang="en-US" sz="1800"/>
              <a:t>Make authorship prediction based on several sentence. Accuracy could be raised by voting method.</a:t>
            </a:r>
          </a:p>
        </p:txBody>
      </p:sp>
      <p:sp>
        <p:nvSpPr>
          <p:cNvPr id="78" name="Shape 78"/>
          <p:cNvSpPr txBox="1"/>
          <p:nvPr/>
        </p:nvSpPr>
        <p:spPr>
          <a:xfrm>
            <a:off x="11183725" y="11829575"/>
            <a:ext cx="7749900" cy="885900"/>
          </a:xfrm>
          <a:prstGeom prst="rect">
            <a:avLst/>
          </a:prstGeom>
          <a:noFill/>
          <a:ln>
            <a:noFill/>
          </a:ln>
        </p:spPr>
        <p:txBody>
          <a:bodyPr anchorCtr="0" anchor="t" bIns="91425" lIns="91425" rIns="91425" tIns="91425">
            <a:noAutofit/>
          </a:bodyPr>
          <a:lstStyle/>
          <a:p>
            <a:pPr lvl="0">
              <a:spcBef>
                <a:spcPts val="0"/>
              </a:spcBef>
              <a:buNone/>
            </a:pPr>
            <a:r>
              <a:rPr lang="en-US" sz="1800"/>
              <a:t>Make authorship prediction based on sentence. Input sentence by sentence, attach equal importance to every word and sentence.</a:t>
            </a:r>
          </a:p>
        </p:txBody>
      </p:sp>
      <p:pic>
        <p:nvPicPr>
          <p:cNvPr id="79" name="Shape 79"/>
          <p:cNvPicPr preferRelativeResize="0"/>
          <p:nvPr/>
        </p:nvPicPr>
        <p:blipFill rotWithShape="1">
          <a:blip r:embed="rId14">
            <a:alphaModFix/>
          </a:blip>
          <a:srcRect b="0" l="0" r="0" t="4003"/>
          <a:stretch/>
        </p:blipFill>
        <p:spPr>
          <a:xfrm>
            <a:off x="11138825" y="12874401"/>
            <a:ext cx="4367999" cy="1981199"/>
          </a:xfrm>
          <a:prstGeom prst="rect">
            <a:avLst/>
          </a:prstGeom>
          <a:noFill/>
          <a:ln>
            <a:noFill/>
          </a:ln>
        </p:spPr>
      </p:pic>
      <p:sp>
        <p:nvSpPr>
          <p:cNvPr id="80" name="Shape 80"/>
          <p:cNvSpPr txBox="1"/>
          <p:nvPr/>
        </p:nvSpPr>
        <p:spPr>
          <a:xfrm>
            <a:off x="16282150" y="13108850"/>
            <a:ext cx="3578100" cy="1089600"/>
          </a:xfrm>
          <a:prstGeom prst="rect">
            <a:avLst/>
          </a:prstGeom>
          <a:noFill/>
          <a:ln>
            <a:noFill/>
          </a:ln>
        </p:spPr>
        <p:txBody>
          <a:bodyPr anchorCtr="0" anchor="t" bIns="91425" lIns="91425" rIns="91425" tIns="91425">
            <a:noAutofit/>
          </a:bodyPr>
          <a:lstStyle/>
          <a:p>
            <a:pPr lvl="0">
              <a:spcBef>
                <a:spcPts val="0"/>
              </a:spcBef>
              <a:buNone/>
            </a:pPr>
            <a:r>
              <a:rPr lang="en-US" sz="3000">
                <a:solidFill>
                  <a:srgbClr val="E69138"/>
                </a:solidFill>
                <a:latin typeface="Times New Roman"/>
                <a:ea typeface="Times New Roman"/>
                <a:cs typeface="Times New Roman"/>
                <a:sym typeface="Times New Roman"/>
              </a:rPr>
              <a:t>LSTM cell was used as RNN cell.</a:t>
            </a:r>
          </a:p>
          <a:p>
            <a:pPr lvl="0">
              <a:spcBef>
                <a:spcPts val="0"/>
              </a:spcBef>
              <a:buNone/>
            </a:pPr>
            <a:r>
              <a:t/>
            </a:r>
            <a:endParaRPr/>
          </a:p>
        </p:txBody>
      </p:sp>
      <p:pic>
        <p:nvPicPr>
          <p:cNvPr id="81" name="Shape 81"/>
          <p:cNvPicPr preferRelativeResize="0"/>
          <p:nvPr/>
        </p:nvPicPr>
        <p:blipFill>
          <a:blip r:embed="rId15">
            <a:alphaModFix/>
          </a:blip>
          <a:stretch>
            <a:fillRect/>
          </a:stretch>
        </p:blipFill>
        <p:spPr>
          <a:xfrm>
            <a:off x="12021835" y="19887225"/>
            <a:ext cx="6378480" cy="885900"/>
          </a:xfrm>
          <a:prstGeom prst="rect">
            <a:avLst/>
          </a:prstGeom>
          <a:noFill/>
          <a:ln>
            <a:noFill/>
          </a:ln>
        </p:spPr>
      </p:pic>
      <p:pic>
        <p:nvPicPr>
          <p:cNvPr descr="confusion_matrix_gutenberg_sentence.png" id="82" name="Shape 82"/>
          <p:cNvPicPr preferRelativeResize="0"/>
          <p:nvPr/>
        </p:nvPicPr>
        <p:blipFill rotWithShape="1">
          <a:blip r:embed="rId16">
            <a:alphaModFix amt="50000"/>
          </a:blip>
          <a:srcRect b="0" l="10164" r="12829" t="7123"/>
          <a:stretch/>
        </p:blipFill>
        <p:spPr>
          <a:xfrm>
            <a:off x="26305274" y="11443550"/>
            <a:ext cx="3847076" cy="3435775"/>
          </a:xfrm>
          <a:prstGeom prst="rect">
            <a:avLst/>
          </a:prstGeom>
          <a:noFill/>
          <a:ln>
            <a:noFill/>
          </a:ln>
        </p:spPr>
      </p:pic>
      <p:sp>
        <p:nvSpPr>
          <p:cNvPr id="83" name="Shape 83"/>
          <p:cNvSpPr/>
          <p:nvPr/>
        </p:nvSpPr>
        <p:spPr>
          <a:xfrm>
            <a:off x="16037150" y="13102800"/>
            <a:ext cx="3578100" cy="10896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868679" y="457239"/>
            <a:ext cx="22631400" cy="1981200"/>
          </a:xfrm>
          <a:prstGeom prst="rect">
            <a:avLst/>
          </a:prstGeom>
        </p:spPr>
        <p:txBody>
          <a:bodyPr anchorCtr="0" anchor="b" bIns="91425" lIns="91425" rIns="91425" tIns="91425">
            <a:noAutofit/>
          </a:bodyPr>
          <a:lstStyle/>
          <a:p>
            <a:pPr lvl="0">
              <a:spcBef>
                <a:spcPts val="0"/>
              </a:spcBef>
              <a:buNone/>
            </a:pPr>
            <a:r>
              <a:t/>
            </a:r>
            <a:endParaRPr/>
          </a:p>
        </p:txBody>
      </p:sp>
      <p:sp>
        <p:nvSpPr>
          <p:cNvPr id="90" name="Shape 90"/>
          <p:cNvSpPr txBox="1"/>
          <p:nvPr>
            <p:ph idx="1" type="body"/>
          </p:nvPr>
        </p:nvSpPr>
        <p:spPr>
          <a:xfrm>
            <a:off x="868679" y="2729271"/>
            <a:ext cx="22630800" cy="430800"/>
          </a:xfrm>
          <a:prstGeom prst="rect">
            <a:avLst/>
          </a:prstGeom>
        </p:spPr>
        <p:txBody>
          <a:bodyPr anchorCtr="0" anchor="ctr" bIns="91425" lIns="91425" rIns="91425" tIns="91425">
            <a:noAutofit/>
          </a:bodyPr>
          <a:lstStyle/>
          <a:p>
            <a:pPr lvl="0">
              <a:spcBef>
                <a:spcPts val="0"/>
              </a:spcBef>
              <a:buNone/>
            </a:pPr>
            <a:r>
              <a:t/>
            </a:r>
            <a:endParaRPr/>
          </a:p>
        </p:txBody>
      </p:sp>
      <p:sp>
        <p:nvSpPr>
          <p:cNvPr id="91" name="Shape 91"/>
          <p:cNvSpPr txBox="1"/>
          <p:nvPr>
            <p:ph idx="2" type="body"/>
          </p:nvPr>
        </p:nvSpPr>
        <p:spPr>
          <a:xfrm>
            <a:off x="857250" y="3779519"/>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92" name="Shape 92"/>
          <p:cNvSpPr txBox="1"/>
          <p:nvPr>
            <p:ph idx="3" type="body"/>
          </p:nvPr>
        </p:nvSpPr>
        <p:spPr>
          <a:xfrm>
            <a:off x="857250" y="4742687"/>
            <a:ext cx="9601200" cy="1821599"/>
          </a:xfrm>
          <a:prstGeom prst="rect">
            <a:avLst/>
          </a:prstGeom>
        </p:spPr>
        <p:txBody>
          <a:bodyPr anchorCtr="0" anchor="ctr" bIns="91425" lIns="91425" rIns="91425" tIns="91425">
            <a:noAutofit/>
          </a:bodyPr>
          <a:lstStyle/>
          <a:p>
            <a:pPr lvl="0">
              <a:spcBef>
                <a:spcPts val="0"/>
              </a:spcBef>
              <a:buNone/>
            </a:pPr>
            <a:r>
              <a:t/>
            </a:r>
            <a:endParaRPr/>
          </a:p>
        </p:txBody>
      </p:sp>
      <p:sp>
        <p:nvSpPr>
          <p:cNvPr id="93" name="Shape 93"/>
          <p:cNvSpPr txBox="1"/>
          <p:nvPr>
            <p:ph idx="4" type="body"/>
          </p:nvPr>
        </p:nvSpPr>
        <p:spPr>
          <a:xfrm>
            <a:off x="857250" y="6998207"/>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94" name="Shape 94"/>
          <p:cNvSpPr txBox="1"/>
          <p:nvPr>
            <p:ph idx="5" type="body"/>
          </p:nvPr>
        </p:nvSpPr>
        <p:spPr>
          <a:xfrm>
            <a:off x="857250" y="7912607"/>
            <a:ext cx="9601200" cy="1871700"/>
          </a:xfrm>
          <a:prstGeom prst="rect">
            <a:avLst/>
          </a:prstGeom>
        </p:spPr>
        <p:txBody>
          <a:bodyPr anchorCtr="0" anchor="t" bIns="91425" lIns="91425" rIns="91425" tIns="91425">
            <a:noAutofit/>
          </a:bodyPr>
          <a:lstStyle/>
          <a:p>
            <a:pPr lvl="0">
              <a:spcBef>
                <a:spcPts val="0"/>
              </a:spcBef>
              <a:buNone/>
            </a:pPr>
            <a:r>
              <a:t/>
            </a:r>
            <a:endParaRPr/>
          </a:p>
        </p:txBody>
      </p:sp>
      <p:sp>
        <p:nvSpPr>
          <p:cNvPr id="95" name="Shape 95"/>
          <p:cNvSpPr txBox="1"/>
          <p:nvPr>
            <p:ph idx="6" type="body"/>
          </p:nvPr>
        </p:nvSpPr>
        <p:spPr>
          <a:xfrm>
            <a:off x="857250" y="9966960"/>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96" name="Shape 96"/>
          <p:cNvSpPr txBox="1"/>
          <p:nvPr>
            <p:ph idx="7" type="body"/>
          </p:nvPr>
        </p:nvSpPr>
        <p:spPr>
          <a:xfrm>
            <a:off x="857250" y="10960609"/>
            <a:ext cx="9601200" cy="40182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ph idx="8" type="body"/>
          </p:nvPr>
        </p:nvSpPr>
        <p:spPr>
          <a:xfrm>
            <a:off x="85725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98" name="Shape 98"/>
          <p:cNvSpPr txBox="1"/>
          <p:nvPr>
            <p:ph idx="9" type="body"/>
          </p:nvPr>
        </p:nvSpPr>
        <p:spPr>
          <a:xfrm>
            <a:off x="85725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txBox="1"/>
          <p:nvPr>
            <p:ph idx="13" type="body"/>
          </p:nvPr>
        </p:nvSpPr>
        <p:spPr>
          <a:xfrm>
            <a:off x="11658600"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00" name="Shape 100"/>
          <p:cNvSpPr txBox="1"/>
          <p:nvPr>
            <p:ph idx="14" type="body"/>
          </p:nvPr>
        </p:nvSpPr>
        <p:spPr>
          <a:xfrm>
            <a:off x="11658600" y="4742687"/>
            <a:ext cx="9601200" cy="4530299"/>
          </a:xfrm>
          <a:prstGeom prst="rect">
            <a:avLst/>
          </a:prstGeom>
        </p:spPr>
        <p:txBody>
          <a:bodyPr anchorCtr="0" anchor="t" bIns="91425" lIns="91425" rIns="91425" tIns="91425">
            <a:noAutofit/>
          </a:bodyPr>
          <a:lstStyle/>
          <a:p>
            <a:pPr lvl="0">
              <a:spcBef>
                <a:spcPts val="0"/>
              </a:spcBef>
              <a:buNone/>
            </a:pPr>
            <a:r>
              <a:t/>
            </a:r>
            <a:endParaRPr/>
          </a:p>
        </p:txBody>
      </p:sp>
      <p:sp>
        <p:nvSpPr>
          <p:cNvPr id="101" name="Shape 101"/>
          <p:cNvSpPr txBox="1"/>
          <p:nvPr>
            <p:ph idx="15" type="body"/>
          </p:nvPr>
        </p:nvSpPr>
        <p:spPr>
          <a:xfrm>
            <a:off x="11658600" y="9552432"/>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02" name="Shape 102"/>
          <p:cNvSpPr txBox="1"/>
          <p:nvPr>
            <p:ph idx="16" type="body"/>
          </p:nvPr>
        </p:nvSpPr>
        <p:spPr>
          <a:xfrm>
            <a:off x="11658600" y="10515600"/>
            <a:ext cx="9601200" cy="44634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txBox="1"/>
          <p:nvPr>
            <p:ph idx="17" type="body"/>
          </p:nvPr>
        </p:nvSpPr>
        <p:spPr>
          <a:xfrm>
            <a:off x="1165860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04" name="Shape 104"/>
          <p:cNvSpPr txBox="1"/>
          <p:nvPr>
            <p:ph idx="18" type="body"/>
          </p:nvPr>
        </p:nvSpPr>
        <p:spPr>
          <a:xfrm>
            <a:off x="1165860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105" name="Shape 105"/>
          <p:cNvSpPr txBox="1"/>
          <p:nvPr>
            <p:ph idx="19" type="body"/>
          </p:nvPr>
        </p:nvSpPr>
        <p:spPr>
          <a:xfrm>
            <a:off x="22425659"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06" name="Shape 106"/>
          <p:cNvSpPr txBox="1"/>
          <p:nvPr>
            <p:ph idx="20" type="body"/>
          </p:nvPr>
        </p:nvSpPr>
        <p:spPr>
          <a:xfrm>
            <a:off x="22425659" y="4742687"/>
            <a:ext cx="9601200" cy="4876799"/>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txBox="1"/>
          <p:nvPr>
            <p:ph idx="21" type="body"/>
          </p:nvPr>
        </p:nvSpPr>
        <p:spPr>
          <a:xfrm>
            <a:off x="22425659" y="9943221"/>
            <a:ext cx="9601200" cy="3025800"/>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txBox="1"/>
          <p:nvPr>
            <p:ph idx="22" type="body"/>
          </p:nvPr>
        </p:nvSpPr>
        <p:spPr>
          <a:xfrm>
            <a:off x="22425659" y="13178395"/>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09" name="Shape 109"/>
          <p:cNvSpPr txBox="1"/>
          <p:nvPr>
            <p:ph idx="23" type="body"/>
          </p:nvPr>
        </p:nvSpPr>
        <p:spPr>
          <a:xfrm>
            <a:off x="22425659" y="14141565"/>
            <a:ext cx="9601200" cy="28965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24" type="body"/>
          </p:nvPr>
        </p:nvSpPr>
        <p:spPr>
          <a:xfrm>
            <a:off x="22425659" y="17148048"/>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11" name="Shape 111"/>
          <p:cNvSpPr txBox="1"/>
          <p:nvPr>
            <p:ph idx="25" type="body"/>
          </p:nvPr>
        </p:nvSpPr>
        <p:spPr>
          <a:xfrm>
            <a:off x="22425659" y="18111215"/>
            <a:ext cx="9601200" cy="297480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6" type="pic"/>
          </p:nvPr>
        </p:nvSpPr>
        <p:spPr>
          <a:xfrm>
            <a:off x="24203025" y="0"/>
            <a:ext cx="8715300" cy="25617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4">
            <a:alphaModFix/>
          </a:blip>
          <a:stretch>
            <a:fillRect/>
          </a:stretch>
        </p:blipFill>
        <p:spPr>
          <a:xfrm>
            <a:off x="19633375" y="7549325"/>
            <a:ext cx="7620000" cy="5715000"/>
          </a:xfrm>
          <a:prstGeom prst="rect">
            <a:avLst/>
          </a:prstGeom>
          <a:noFill/>
          <a:ln>
            <a:noFill/>
          </a:ln>
        </p:spPr>
      </p:pic>
      <p:pic>
        <p:nvPicPr>
          <p:cNvPr descr="confusion_matrix_gutenberg_sentence.png" id="114" name="Shape 114"/>
          <p:cNvPicPr preferRelativeResize="0"/>
          <p:nvPr/>
        </p:nvPicPr>
        <p:blipFill>
          <a:blip r:embed="rId5">
            <a:alphaModFix/>
          </a:blip>
          <a:stretch>
            <a:fillRect/>
          </a:stretch>
        </p:blipFill>
        <p:spPr>
          <a:xfrm>
            <a:off x="20194800" y="14468300"/>
            <a:ext cx="7620000" cy="5715000"/>
          </a:xfrm>
          <a:prstGeom prst="rect">
            <a:avLst/>
          </a:prstGeom>
          <a:noFill/>
          <a:ln>
            <a:noFill/>
          </a:ln>
        </p:spPr>
      </p:pic>
      <p:pic>
        <p:nvPicPr>
          <p:cNvPr id="115" name="Shape 115"/>
          <p:cNvPicPr preferRelativeResize="0"/>
          <p:nvPr/>
        </p:nvPicPr>
        <p:blipFill>
          <a:blip r:embed="rId6">
            <a:alphaModFix/>
          </a:blip>
          <a:stretch>
            <a:fillRect/>
          </a:stretch>
        </p:blipFill>
        <p:spPr>
          <a:xfrm>
            <a:off x="2817925" y="9552415"/>
            <a:ext cx="14628126" cy="91002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868679" y="457239"/>
            <a:ext cx="22631400" cy="1981200"/>
          </a:xfrm>
          <a:prstGeom prst="rect">
            <a:avLst/>
          </a:prstGeom>
        </p:spPr>
        <p:txBody>
          <a:bodyPr anchorCtr="0" anchor="b" bIns="91425" lIns="91425" rIns="91425" tIns="91425">
            <a:noAutofit/>
          </a:bodyPr>
          <a:lstStyle/>
          <a:p>
            <a:pPr lvl="0">
              <a:spcBef>
                <a:spcPts val="0"/>
              </a:spcBef>
              <a:buNone/>
            </a:pPr>
            <a:r>
              <a:t/>
            </a:r>
            <a:endParaRPr/>
          </a:p>
        </p:txBody>
      </p:sp>
      <p:sp>
        <p:nvSpPr>
          <p:cNvPr id="122" name="Shape 122"/>
          <p:cNvSpPr txBox="1"/>
          <p:nvPr>
            <p:ph idx="1" type="body"/>
          </p:nvPr>
        </p:nvSpPr>
        <p:spPr>
          <a:xfrm>
            <a:off x="868679" y="2729271"/>
            <a:ext cx="22630800" cy="430800"/>
          </a:xfrm>
          <a:prstGeom prst="rect">
            <a:avLst/>
          </a:prstGeom>
        </p:spPr>
        <p:txBody>
          <a:bodyPr anchorCtr="0" anchor="ctr" bIns="91425" lIns="91425" rIns="91425" tIns="91425">
            <a:noAutofit/>
          </a:bodyPr>
          <a:lstStyle/>
          <a:p>
            <a:pPr lvl="0">
              <a:spcBef>
                <a:spcPts val="0"/>
              </a:spcBef>
              <a:buNone/>
            </a:pPr>
            <a:r>
              <a:t/>
            </a:r>
            <a:endParaRPr/>
          </a:p>
        </p:txBody>
      </p:sp>
      <p:sp>
        <p:nvSpPr>
          <p:cNvPr id="123" name="Shape 123"/>
          <p:cNvSpPr txBox="1"/>
          <p:nvPr>
            <p:ph idx="2" type="body"/>
          </p:nvPr>
        </p:nvSpPr>
        <p:spPr>
          <a:xfrm>
            <a:off x="857250" y="3779519"/>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24" name="Shape 124"/>
          <p:cNvSpPr txBox="1"/>
          <p:nvPr>
            <p:ph idx="3" type="body"/>
          </p:nvPr>
        </p:nvSpPr>
        <p:spPr>
          <a:xfrm>
            <a:off x="857250" y="4742687"/>
            <a:ext cx="9601200" cy="1821599"/>
          </a:xfrm>
          <a:prstGeom prst="rect">
            <a:avLst/>
          </a:prstGeom>
        </p:spPr>
        <p:txBody>
          <a:bodyPr anchorCtr="0" anchor="ctr" bIns="91425" lIns="91425" rIns="91425" tIns="91425">
            <a:noAutofit/>
          </a:bodyPr>
          <a:lstStyle/>
          <a:p>
            <a:pPr lvl="0">
              <a:spcBef>
                <a:spcPts val="0"/>
              </a:spcBef>
              <a:buNone/>
            </a:pPr>
            <a:r>
              <a:t/>
            </a:r>
            <a:endParaRPr/>
          </a:p>
        </p:txBody>
      </p:sp>
      <p:sp>
        <p:nvSpPr>
          <p:cNvPr id="125" name="Shape 125"/>
          <p:cNvSpPr txBox="1"/>
          <p:nvPr>
            <p:ph idx="4" type="body"/>
          </p:nvPr>
        </p:nvSpPr>
        <p:spPr>
          <a:xfrm>
            <a:off x="857250" y="6998207"/>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26" name="Shape 126"/>
          <p:cNvSpPr txBox="1"/>
          <p:nvPr>
            <p:ph idx="5" type="body"/>
          </p:nvPr>
        </p:nvSpPr>
        <p:spPr>
          <a:xfrm>
            <a:off x="857250" y="7912607"/>
            <a:ext cx="9601200" cy="18717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txBox="1"/>
          <p:nvPr>
            <p:ph idx="6" type="body"/>
          </p:nvPr>
        </p:nvSpPr>
        <p:spPr>
          <a:xfrm>
            <a:off x="857250" y="9966960"/>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28" name="Shape 128"/>
          <p:cNvSpPr txBox="1"/>
          <p:nvPr>
            <p:ph idx="7" type="body"/>
          </p:nvPr>
        </p:nvSpPr>
        <p:spPr>
          <a:xfrm>
            <a:off x="857250" y="10960609"/>
            <a:ext cx="9601200" cy="40182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txBox="1"/>
          <p:nvPr>
            <p:ph idx="8" type="body"/>
          </p:nvPr>
        </p:nvSpPr>
        <p:spPr>
          <a:xfrm>
            <a:off x="85725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30" name="Shape 130"/>
          <p:cNvSpPr txBox="1"/>
          <p:nvPr>
            <p:ph idx="9" type="body"/>
          </p:nvPr>
        </p:nvSpPr>
        <p:spPr>
          <a:xfrm>
            <a:off x="85725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txBox="1"/>
          <p:nvPr>
            <p:ph idx="13" type="body"/>
          </p:nvPr>
        </p:nvSpPr>
        <p:spPr>
          <a:xfrm>
            <a:off x="11658600"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32" name="Shape 132"/>
          <p:cNvSpPr txBox="1"/>
          <p:nvPr>
            <p:ph idx="14" type="body"/>
          </p:nvPr>
        </p:nvSpPr>
        <p:spPr>
          <a:xfrm>
            <a:off x="11658600" y="4742687"/>
            <a:ext cx="9601200" cy="4530299"/>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txBox="1"/>
          <p:nvPr>
            <p:ph idx="15" type="body"/>
          </p:nvPr>
        </p:nvSpPr>
        <p:spPr>
          <a:xfrm>
            <a:off x="11658600" y="9552432"/>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34" name="Shape 134"/>
          <p:cNvSpPr txBox="1"/>
          <p:nvPr>
            <p:ph idx="16" type="body"/>
          </p:nvPr>
        </p:nvSpPr>
        <p:spPr>
          <a:xfrm>
            <a:off x="11658600" y="10515600"/>
            <a:ext cx="9601200" cy="44634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17" type="body"/>
          </p:nvPr>
        </p:nvSpPr>
        <p:spPr>
          <a:xfrm>
            <a:off x="1165860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36" name="Shape 136"/>
          <p:cNvSpPr txBox="1"/>
          <p:nvPr>
            <p:ph idx="18" type="body"/>
          </p:nvPr>
        </p:nvSpPr>
        <p:spPr>
          <a:xfrm>
            <a:off x="1165860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txBox="1"/>
          <p:nvPr>
            <p:ph idx="19" type="body"/>
          </p:nvPr>
        </p:nvSpPr>
        <p:spPr>
          <a:xfrm>
            <a:off x="22425659"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38" name="Shape 138"/>
          <p:cNvSpPr txBox="1"/>
          <p:nvPr>
            <p:ph idx="20" type="body"/>
          </p:nvPr>
        </p:nvSpPr>
        <p:spPr>
          <a:xfrm>
            <a:off x="22425659" y="4742687"/>
            <a:ext cx="9601200" cy="4876799"/>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txBox="1"/>
          <p:nvPr>
            <p:ph idx="21" type="body"/>
          </p:nvPr>
        </p:nvSpPr>
        <p:spPr>
          <a:xfrm>
            <a:off x="22425659" y="9943221"/>
            <a:ext cx="9601200" cy="30258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txBox="1"/>
          <p:nvPr>
            <p:ph idx="22" type="body"/>
          </p:nvPr>
        </p:nvSpPr>
        <p:spPr>
          <a:xfrm>
            <a:off x="22425659" y="13178395"/>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41" name="Shape 141"/>
          <p:cNvSpPr txBox="1"/>
          <p:nvPr>
            <p:ph idx="23" type="body"/>
          </p:nvPr>
        </p:nvSpPr>
        <p:spPr>
          <a:xfrm>
            <a:off x="22425659" y="14141565"/>
            <a:ext cx="9601200" cy="28965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txBox="1"/>
          <p:nvPr>
            <p:ph idx="24" type="body"/>
          </p:nvPr>
        </p:nvSpPr>
        <p:spPr>
          <a:xfrm>
            <a:off x="22425659" y="17148048"/>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43" name="Shape 143"/>
          <p:cNvSpPr txBox="1"/>
          <p:nvPr>
            <p:ph idx="25" type="body"/>
          </p:nvPr>
        </p:nvSpPr>
        <p:spPr>
          <a:xfrm>
            <a:off x="22425659" y="18111215"/>
            <a:ext cx="9601200" cy="2974800"/>
          </a:xfrm>
          <a:prstGeom prst="rect">
            <a:avLst/>
          </a:prstGeom>
        </p:spPr>
        <p:txBody>
          <a:bodyPr anchorCtr="0" anchor="t" bIns="91425" lIns="91425" rIns="91425" tIns="91425">
            <a:noAutofit/>
          </a:bodyPr>
          <a:lstStyle/>
          <a:p>
            <a:pPr lvl="0">
              <a:spcBef>
                <a:spcPts val="0"/>
              </a:spcBef>
              <a:buNone/>
            </a:pPr>
            <a:r>
              <a:t/>
            </a:r>
            <a:endParaRPr/>
          </a:p>
        </p:txBody>
      </p:sp>
      <p:sp>
        <p:nvSpPr>
          <p:cNvPr id="144" name="Shape 144"/>
          <p:cNvSpPr/>
          <p:nvPr>
            <p:ph idx="26" type="pic"/>
          </p:nvPr>
        </p:nvSpPr>
        <p:spPr>
          <a:xfrm>
            <a:off x="24203025" y="0"/>
            <a:ext cx="8715300" cy="2561700"/>
          </a:xfrm>
          <a:prstGeom prst="rect">
            <a:avLst/>
          </a:prstGeom>
        </p:spPr>
        <p:txBody>
          <a:bodyPr anchorCtr="0" anchor="t" bIns="91425" lIns="91425" rIns="91425" tIns="91425">
            <a:noAutofit/>
          </a:bodyPr>
          <a:lstStyle/>
          <a:p>
            <a:pPr lvl="0">
              <a:spcBef>
                <a:spcPts val="0"/>
              </a:spcBef>
              <a:buNone/>
            </a:pPr>
            <a:r>
              <a:t/>
            </a:r>
            <a:endParaRPr/>
          </a:p>
        </p:txBody>
      </p:sp>
      <p:pic>
        <p:nvPicPr>
          <p:cNvPr id="145" name="Shape 145"/>
          <p:cNvPicPr preferRelativeResize="0"/>
          <p:nvPr/>
        </p:nvPicPr>
        <p:blipFill>
          <a:blip r:embed="rId4">
            <a:alphaModFix/>
          </a:blip>
          <a:stretch>
            <a:fillRect/>
          </a:stretch>
        </p:blipFill>
        <p:spPr>
          <a:xfrm>
            <a:off x="4951775" y="14141575"/>
            <a:ext cx="7620000" cy="5715000"/>
          </a:xfrm>
          <a:prstGeom prst="rect">
            <a:avLst/>
          </a:prstGeom>
          <a:noFill/>
          <a:ln>
            <a:noFill/>
          </a:ln>
        </p:spPr>
      </p:pic>
      <p:pic>
        <p:nvPicPr>
          <p:cNvPr descr="accu_siamese.png" id="146" name="Shape 146"/>
          <p:cNvPicPr preferRelativeResize="0"/>
          <p:nvPr/>
        </p:nvPicPr>
        <p:blipFill>
          <a:blip r:embed="rId5">
            <a:alphaModFix/>
          </a:blip>
          <a:stretch>
            <a:fillRect/>
          </a:stretch>
        </p:blipFill>
        <p:spPr>
          <a:xfrm>
            <a:off x="19444275" y="14141562"/>
            <a:ext cx="7620000" cy="5715000"/>
          </a:xfrm>
          <a:prstGeom prst="rect">
            <a:avLst/>
          </a:prstGeom>
          <a:noFill/>
          <a:ln>
            <a:noFill/>
          </a:ln>
        </p:spPr>
      </p:pic>
      <p:pic>
        <p:nvPicPr>
          <p:cNvPr id="147" name="Shape 147"/>
          <p:cNvPicPr preferRelativeResize="0"/>
          <p:nvPr/>
        </p:nvPicPr>
        <p:blipFill>
          <a:blip r:embed="rId6">
            <a:alphaModFix/>
          </a:blip>
          <a:stretch>
            <a:fillRect/>
          </a:stretch>
        </p:blipFill>
        <p:spPr>
          <a:xfrm>
            <a:off x="7370700" y="3795475"/>
            <a:ext cx="7620000" cy="5715000"/>
          </a:xfrm>
          <a:prstGeom prst="rect">
            <a:avLst/>
          </a:prstGeom>
          <a:noFill/>
          <a:ln>
            <a:noFill/>
          </a:ln>
        </p:spPr>
      </p:pic>
      <p:pic>
        <p:nvPicPr>
          <p:cNvPr id="148" name="Shape 148"/>
          <p:cNvPicPr preferRelativeResize="0"/>
          <p:nvPr/>
        </p:nvPicPr>
        <p:blipFill>
          <a:blip r:embed="rId7">
            <a:alphaModFix/>
          </a:blip>
          <a:stretch>
            <a:fillRect/>
          </a:stretch>
        </p:blipFill>
        <p:spPr>
          <a:xfrm>
            <a:off x="15363525" y="3980349"/>
            <a:ext cx="7429434" cy="557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868679" y="457239"/>
            <a:ext cx="22631400" cy="1981200"/>
          </a:xfrm>
          <a:prstGeom prst="rect">
            <a:avLst/>
          </a:prstGeom>
        </p:spPr>
        <p:txBody>
          <a:bodyPr anchorCtr="0" anchor="b" bIns="91425" lIns="91425" rIns="91425" tIns="91425">
            <a:noAutofit/>
          </a:bodyPr>
          <a:lstStyle/>
          <a:p>
            <a:pPr lvl="0">
              <a:spcBef>
                <a:spcPts val="0"/>
              </a:spcBef>
              <a:buNone/>
            </a:pPr>
            <a:r>
              <a:t/>
            </a:r>
            <a:endParaRPr/>
          </a:p>
        </p:txBody>
      </p:sp>
      <p:sp>
        <p:nvSpPr>
          <p:cNvPr id="155" name="Shape 155"/>
          <p:cNvSpPr txBox="1"/>
          <p:nvPr>
            <p:ph idx="1" type="body"/>
          </p:nvPr>
        </p:nvSpPr>
        <p:spPr>
          <a:xfrm>
            <a:off x="868679" y="2729271"/>
            <a:ext cx="22630800" cy="430800"/>
          </a:xfrm>
          <a:prstGeom prst="rect">
            <a:avLst/>
          </a:prstGeom>
        </p:spPr>
        <p:txBody>
          <a:bodyPr anchorCtr="0" anchor="ctr" bIns="91425" lIns="91425" rIns="91425" tIns="91425">
            <a:noAutofit/>
          </a:bodyPr>
          <a:lstStyle/>
          <a:p>
            <a:pPr lvl="0">
              <a:spcBef>
                <a:spcPts val="0"/>
              </a:spcBef>
              <a:buNone/>
            </a:pPr>
            <a:r>
              <a:t/>
            </a:r>
            <a:endParaRPr/>
          </a:p>
        </p:txBody>
      </p:sp>
      <p:sp>
        <p:nvSpPr>
          <p:cNvPr id="156" name="Shape 156"/>
          <p:cNvSpPr txBox="1"/>
          <p:nvPr>
            <p:ph idx="2" type="body"/>
          </p:nvPr>
        </p:nvSpPr>
        <p:spPr>
          <a:xfrm>
            <a:off x="857250" y="3779519"/>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57" name="Shape 157"/>
          <p:cNvSpPr txBox="1"/>
          <p:nvPr>
            <p:ph idx="3" type="body"/>
          </p:nvPr>
        </p:nvSpPr>
        <p:spPr>
          <a:xfrm>
            <a:off x="857250" y="4742687"/>
            <a:ext cx="9601200" cy="1821599"/>
          </a:xfrm>
          <a:prstGeom prst="rect">
            <a:avLst/>
          </a:prstGeom>
        </p:spPr>
        <p:txBody>
          <a:bodyPr anchorCtr="0" anchor="ctr" bIns="91425" lIns="91425" rIns="91425" tIns="91425">
            <a:noAutofit/>
          </a:bodyPr>
          <a:lstStyle/>
          <a:p>
            <a:pPr lvl="0">
              <a:spcBef>
                <a:spcPts val="0"/>
              </a:spcBef>
              <a:buNone/>
            </a:pPr>
            <a:r>
              <a:t/>
            </a:r>
            <a:endParaRPr/>
          </a:p>
        </p:txBody>
      </p:sp>
      <p:sp>
        <p:nvSpPr>
          <p:cNvPr id="158" name="Shape 158"/>
          <p:cNvSpPr txBox="1"/>
          <p:nvPr>
            <p:ph idx="4" type="body"/>
          </p:nvPr>
        </p:nvSpPr>
        <p:spPr>
          <a:xfrm>
            <a:off x="857250" y="6998207"/>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59" name="Shape 159"/>
          <p:cNvSpPr txBox="1"/>
          <p:nvPr>
            <p:ph idx="5" type="body"/>
          </p:nvPr>
        </p:nvSpPr>
        <p:spPr>
          <a:xfrm>
            <a:off x="857250" y="7912607"/>
            <a:ext cx="9601200" cy="18717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txBox="1"/>
          <p:nvPr>
            <p:ph idx="6" type="body"/>
          </p:nvPr>
        </p:nvSpPr>
        <p:spPr>
          <a:xfrm>
            <a:off x="857250" y="9966960"/>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61" name="Shape 161"/>
          <p:cNvSpPr txBox="1"/>
          <p:nvPr>
            <p:ph idx="7" type="body"/>
          </p:nvPr>
        </p:nvSpPr>
        <p:spPr>
          <a:xfrm>
            <a:off x="857250" y="10960609"/>
            <a:ext cx="9601200" cy="4018200"/>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txBox="1"/>
          <p:nvPr>
            <p:ph idx="8" type="body"/>
          </p:nvPr>
        </p:nvSpPr>
        <p:spPr>
          <a:xfrm>
            <a:off x="85725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63" name="Shape 163"/>
          <p:cNvSpPr txBox="1"/>
          <p:nvPr>
            <p:ph idx="9" type="body"/>
          </p:nvPr>
        </p:nvSpPr>
        <p:spPr>
          <a:xfrm>
            <a:off x="85725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3" type="body"/>
          </p:nvPr>
        </p:nvSpPr>
        <p:spPr>
          <a:xfrm>
            <a:off x="11658600"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65" name="Shape 165"/>
          <p:cNvSpPr txBox="1"/>
          <p:nvPr>
            <p:ph idx="14" type="body"/>
          </p:nvPr>
        </p:nvSpPr>
        <p:spPr>
          <a:xfrm>
            <a:off x="11658600" y="4742687"/>
            <a:ext cx="9601200" cy="4530299"/>
          </a:xfrm>
          <a:prstGeom prst="rect">
            <a:avLst/>
          </a:prstGeom>
        </p:spPr>
        <p:txBody>
          <a:bodyPr anchorCtr="0" anchor="t" bIns="91425" lIns="91425" rIns="91425" tIns="91425">
            <a:noAutofit/>
          </a:bodyPr>
          <a:lstStyle/>
          <a:p>
            <a:pPr lvl="0">
              <a:spcBef>
                <a:spcPts val="0"/>
              </a:spcBef>
              <a:buNone/>
            </a:pPr>
            <a:r>
              <a:t/>
            </a:r>
            <a:endParaRPr/>
          </a:p>
        </p:txBody>
      </p:sp>
      <p:sp>
        <p:nvSpPr>
          <p:cNvPr id="166" name="Shape 166"/>
          <p:cNvSpPr txBox="1"/>
          <p:nvPr>
            <p:ph idx="15" type="body"/>
          </p:nvPr>
        </p:nvSpPr>
        <p:spPr>
          <a:xfrm>
            <a:off x="11658600" y="9552432"/>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67" name="Shape 167"/>
          <p:cNvSpPr txBox="1"/>
          <p:nvPr>
            <p:ph idx="16" type="body"/>
          </p:nvPr>
        </p:nvSpPr>
        <p:spPr>
          <a:xfrm>
            <a:off x="11658600" y="10515600"/>
            <a:ext cx="9601200" cy="44634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txBox="1"/>
          <p:nvPr>
            <p:ph idx="17" type="body"/>
          </p:nvPr>
        </p:nvSpPr>
        <p:spPr>
          <a:xfrm>
            <a:off x="1165860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69" name="Shape 169"/>
          <p:cNvSpPr txBox="1"/>
          <p:nvPr>
            <p:ph idx="18" type="body"/>
          </p:nvPr>
        </p:nvSpPr>
        <p:spPr>
          <a:xfrm>
            <a:off x="1165860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txBox="1"/>
          <p:nvPr>
            <p:ph idx="19" type="body"/>
          </p:nvPr>
        </p:nvSpPr>
        <p:spPr>
          <a:xfrm>
            <a:off x="22425659"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71" name="Shape 171"/>
          <p:cNvSpPr txBox="1"/>
          <p:nvPr>
            <p:ph idx="20" type="body"/>
          </p:nvPr>
        </p:nvSpPr>
        <p:spPr>
          <a:xfrm>
            <a:off x="22425659" y="4742687"/>
            <a:ext cx="9601200" cy="4876799"/>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txBox="1"/>
          <p:nvPr>
            <p:ph idx="21" type="body"/>
          </p:nvPr>
        </p:nvSpPr>
        <p:spPr>
          <a:xfrm>
            <a:off x="22425659" y="9943221"/>
            <a:ext cx="9601200" cy="302580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txBox="1"/>
          <p:nvPr>
            <p:ph idx="22" type="body"/>
          </p:nvPr>
        </p:nvSpPr>
        <p:spPr>
          <a:xfrm>
            <a:off x="22425659" y="13178395"/>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74" name="Shape 174"/>
          <p:cNvSpPr txBox="1"/>
          <p:nvPr>
            <p:ph idx="23" type="body"/>
          </p:nvPr>
        </p:nvSpPr>
        <p:spPr>
          <a:xfrm>
            <a:off x="22425659" y="14141565"/>
            <a:ext cx="9601200" cy="28965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txBox="1"/>
          <p:nvPr>
            <p:ph idx="24" type="body"/>
          </p:nvPr>
        </p:nvSpPr>
        <p:spPr>
          <a:xfrm>
            <a:off x="22425659" y="17148048"/>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76" name="Shape 176"/>
          <p:cNvSpPr txBox="1"/>
          <p:nvPr>
            <p:ph idx="25" type="body"/>
          </p:nvPr>
        </p:nvSpPr>
        <p:spPr>
          <a:xfrm>
            <a:off x="22425659" y="18111215"/>
            <a:ext cx="9601200" cy="29748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p:nvPr>
            <p:ph idx="26" type="pic"/>
          </p:nvPr>
        </p:nvSpPr>
        <p:spPr>
          <a:xfrm>
            <a:off x="24203025" y="0"/>
            <a:ext cx="8715300" cy="2561700"/>
          </a:xfrm>
          <a:prstGeom prst="rect">
            <a:avLst/>
          </a:prstGeom>
        </p:spPr>
        <p:txBody>
          <a:bodyPr anchorCtr="0" anchor="t" bIns="91425" lIns="91425" rIns="91425" tIns="91425">
            <a:noAutofit/>
          </a:bodyPr>
          <a:lstStyle/>
          <a:p>
            <a:pPr lvl="0">
              <a:spcBef>
                <a:spcPts val="0"/>
              </a:spcBef>
              <a:buNone/>
            </a:pPr>
            <a:r>
              <a:t/>
            </a:r>
            <a:endParaRPr/>
          </a:p>
        </p:txBody>
      </p:sp>
      <p:pic>
        <p:nvPicPr>
          <p:cNvPr id="178" name="Shape 178"/>
          <p:cNvPicPr preferRelativeResize="0"/>
          <p:nvPr/>
        </p:nvPicPr>
        <p:blipFill>
          <a:blip r:embed="rId4">
            <a:alphaModFix/>
          </a:blip>
          <a:stretch>
            <a:fillRect/>
          </a:stretch>
        </p:blipFill>
        <p:spPr>
          <a:xfrm>
            <a:off x="1075700" y="2014937"/>
            <a:ext cx="7620000" cy="5715000"/>
          </a:xfrm>
          <a:prstGeom prst="rect">
            <a:avLst/>
          </a:prstGeom>
          <a:noFill/>
          <a:ln>
            <a:noFill/>
          </a:ln>
        </p:spPr>
      </p:pic>
      <p:pic>
        <p:nvPicPr>
          <p:cNvPr id="179" name="Shape 179"/>
          <p:cNvPicPr preferRelativeResize="0"/>
          <p:nvPr/>
        </p:nvPicPr>
        <p:blipFill>
          <a:blip r:embed="rId5">
            <a:alphaModFix/>
          </a:blip>
          <a:stretch>
            <a:fillRect/>
          </a:stretch>
        </p:blipFill>
        <p:spPr>
          <a:xfrm>
            <a:off x="8744325" y="2057437"/>
            <a:ext cx="7620000" cy="5715000"/>
          </a:xfrm>
          <a:prstGeom prst="rect">
            <a:avLst/>
          </a:prstGeom>
          <a:noFill/>
          <a:ln>
            <a:noFill/>
          </a:ln>
        </p:spPr>
      </p:pic>
      <p:pic>
        <p:nvPicPr>
          <p:cNvPr id="180" name="Shape 180"/>
          <p:cNvPicPr preferRelativeResize="0"/>
          <p:nvPr/>
        </p:nvPicPr>
        <p:blipFill>
          <a:blip r:embed="rId6">
            <a:alphaModFix/>
          </a:blip>
          <a:stretch>
            <a:fillRect/>
          </a:stretch>
        </p:blipFill>
        <p:spPr>
          <a:xfrm>
            <a:off x="759750" y="10924275"/>
            <a:ext cx="7620000" cy="5715000"/>
          </a:xfrm>
          <a:prstGeom prst="rect">
            <a:avLst/>
          </a:prstGeom>
          <a:noFill/>
          <a:ln>
            <a:noFill/>
          </a:ln>
        </p:spPr>
      </p:pic>
      <p:pic>
        <p:nvPicPr>
          <p:cNvPr id="181" name="Shape 181"/>
          <p:cNvPicPr preferRelativeResize="0"/>
          <p:nvPr/>
        </p:nvPicPr>
        <p:blipFill>
          <a:blip r:embed="rId7">
            <a:alphaModFix/>
          </a:blip>
          <a:stretch>
            <a:fillRect/>
          </a:stretch>
        </p:blipFill>
        <p:spPr>
          <a:xfrm>
            <a:off x="8648825" y="10962300"/>
            <a:ext cx="7620000" cy="5715000"/>
          </a:xfrm>
          <a:prstGeom prst="rect">
            <a:avLst/>
          </a:prstGeom>
          <a:noFill/>
          <a:ln>
            <a:noFill/>
          </a:ln>
        </p:spPr>
      </p:pic>
      <p:pic>
        <p:nvPicPr>
          <p:cNvPr id="182" name="Shape 182"/>
          <p:cNvPicPr preferRelativeResize="0"/>
          <p:nvPr/>
        </p:nvPicPr>
        <p:blipFill>
          <a:blip r:embed="rId8">
            <a:alphaModFix/>
          </a:blip>
          <a:stretch>
            <a:fillRect/>
          </a:stretch>
        </p:blipFill>
        <p:spPr>
          <a:xfrm>
            <a:off x="13635350" y="4919750"/>
            <a:ext cx="7620000" cy="5715000"/>
          </a:xfrm>
          <a:prstGeom prst="rect">
            <a:avLst/>
          </a:prstGeom>
          <a:noFill/>
          <a:ln>
            <a:noFill/>
          </a:ln>
        </p:spPr>
      </p:pic>
      <p:pic>
        <p:nvPicPr>
          <p:cNvPr id="183" name="Shape 183"/>
          <p:cNvPicPr preferRelativeResize="0"/>
          <p:nvPr/>
        </p:nvPicPr>
        <p:blipFill>
          <a:blip r:embed="rId9">
            <a:alphaModFix/>
          </a:blip>
          <a:stretch>
            <a:fillRect/>
          </a:stretch>
        </p:blipFill>
        <p:spPr>
          <a:xfrm>
            <a:off x="21255350" y="4919750"/>
            <a:ext cx="7620000" cy="5715000"/>
          </a:xfrm>
          <a:prstGeom prst="rect">
            <a:avLst/>
          </a:prstGeom>
          <a:noFill/>
          <a:ln>
            <a:noFill/>
          </a:ln>
        </p:spPr>
      </p:pic>
      <p:pic>
        <p:nvPicPr>
          <p:cNvPr id="184" name="Shape 184"/>
          <p:cNvPicPr preferRelativeResize="0"/>
          <p:nvPr/>
        </p:nvPicPr>
        <p:blipFill>
          <a:blip r:embed="rId10">
            <a:alphaModFix/>
          </a:blip>
          <a:stretch>
            <a:fillRect/>
          </a:stretch>
        </p:blipFill>
        <p:spPr>
          <a:xfrm>
            <a:off x="13977500" y="15129475"/>
            <a:ext cx="7620000" cy="5715000"/>
          </a:xfrm>
          <a:prstGeom prst="rect">
            <a:avLst/>
          </a:prstGeom>
          <a:noFill/>
          <a:ln>
            <a:noFill/>
          </a:ln>
        </p:spPr>
      </p:pic>
      <p:pic>
        <p:nvPicPr>
          <p:cNvPr id="185" name="Shape 185"/>
          <p:cNvPicPr preferRelativeResize="0"/>
          <p:nvPr/>
        </p:nvPicPr>
        <p:blipFill>
          <a:blip r:embed="rId11">
            <a:alphaModFix/>
          </a:blip>
          <a:stretch>
            <a:fillRect/>
          </a:stretch>
        </p:blipFill>
        <p:spPr>
          <a:xfrm>
            <a:off x="21597500" y="15129475"/>
            <a:ext cx="7620000" cy="57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868679" y="457239"/>
            <a:ext cx="22631400" cy="1981200"/>
          </a:xfrm>
          <a:prstGeom prst="rect">
            <a:avLst/>
          </a:prstGeom>
        </p:spPr>
        <p:txBody>
          <a:bodyPr anchorCtr="0" anchor="b" bIns="91425" lIns="91425" rIns="91425" tIns="91425">
            <a:noAutofit/>
          </a:bodyPr>
          <a:lstStyle/>
          <a:p>
            <a:pPr lvl="0">
              <a:spcBef>
                <a:spcPts val="0"/>
              </a:spcBef>
              <a:buNone/>
            </a:pPr>
            <a:r>
              <a:t/>
            </a:r>
            <a:endParaRPr/>
          </a:p>
        </p:txBody>
      </p:sp>
      <p:sp>
        <p:nvSpPr>
          <p:cNvPr id="192" name="Shape 192"/>
          <p:cNvSpPr txBox="1"/>
          <p:nvPr>
            <p:ph idx="1" type="body"/>
          </p:nvPr>
        </p:nvSpPr>
        <p:spPr>
          <a:xfrm>
            <a:off x="868679" y="2729271"/>
            <a:ext cx="22630800" cy="430800"/>
          </a:xfrm>
          <a:prstGeom prst="rect">
            <a:avLst/>
          </a:prstGeom>
        </p:spPr>
        <p:txBody>
          <a:bodyPr anchorCtr="0" anchor="ctr" bIns="91425" lIns="91425" rIns="91425" tIns="91425">
            <a:noAutofit/>
          </a:bodyPr>
          <a:lstStyle/>
          <a:p>
            <a:pPr lvl="0">
              <a:spcBef>
                <a:spcPts val="0"/>
              </a:spcBef>
              <a:buNone/>
            </a:pPr>
            <a:r>
              <a:t/>
            </a:r>
            <a:endParaRPr/>
          </a:p>
        </p:txBody>
      </p:sp>
      <p:sp>
        <p:nvSpPr>
          <p:cNvPr id="193" name="Shape 193"/>
          <p:cNvSpPr txBox="1"/>
          <p:nvPr>
            <p:ph idx="2" type="body"/>
          </p:nvPr>
        </p:nvSpPr>
        <p:spPr>
          <a:xfrm>
            <a:off x="857250" y="3779519"/>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94" name="Shape 194"/>
          <p:cNvSpPr txBox="1"/>
          <p:nvPr>
            <p:ph idx="3" type="body"/>
          </p:nvPr>
        </p:nvSpPr>
        <p:spPr>
          <a:xfrm>
            <a:off x="857250" y="4742687"/>
            <a:ext cx="9601200" cy="1821599"/>
          </a:xfrm>
          <a:prstGeom prst="rect">
            <a:avLst/>
          </a:prstGeom>
        </p:spPr>
        <p:txBody>
          <a:bodyPr anchorCtr="0" anchor="ctr" bIns="91425" lIns="91425" rIns="91425" tIns="91425">
            <a:noAutofit/>
          </a:bodyPr>
          <a:lstStyle/>
          <a:p>
            <a:pPr lvl="0">
              <a:spcBef>
                <a:spcPts val="0"/>
              </a:spcBef>
              <a:buNone/>
            </a:pPr>
            <a:r>
              <a:t/>
            </a:r>
            <a:endParaRPr/>
          </a:p>
        </p:txBody>
      </p:sp>
      <p:sp>
        <p:nvSpPr>
          <p:cNvPr id="195" name="Shape 195"/>
          <p:cNvSpPr txBox="1"/>
          <p:nvPr>
            <p:ph idx="4" type="body"/>
          </p:nvPr>
        </p:nvSpPr>
        <p:spPr>
          <a:xfrm>
            <a:off x="857250" y="6998207"/>
            <a:ext cx="9601200" cy="853500"/>
          </a:xfrm>
          <a:prstGeom prst="rect">
            <a:avLst/>
          </a:prstGeom>
        </p:spPr>
        <p:txBody>
          <a:bodyPr anchorCtr="0" anchor="ctr" bIns="91425" lIns="91425" rIns="91425" tIns="91425">
            <a:noAutofit/>
          </a:bodyPr>
          <a:lstStyle/>
          <a:p>
            <a:pPr lvl="0">
              <a:spcBef>
                <a:spcPts val="0"/>
              </a:spcBef>
              <a:buNone/>
            </a:pPr>
            <a:r>
              <a:t/>
            </a:r>
            <a:endParaRPr/>
          </a:p>
        </p:txBody>
      </p:sp>
      <p:sp>
        <p:nvSpPr>
          <p:cNvPr id="196" name="Shape 196"/>
          <p:cNvSpPr txBox="1"/>
          <p:nvPr>
            <p:ph idx="5" type="body"/>
          </p:nvPr>
        </p:nvSpPr>
        <p:spPr>
          <a:xfrm>
            <a:off x="857250" y="7912607"/>
            <a:ext cx="9601200" cy="18717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txBox="1"/>
          <p:nvPr>
            <p:ph idx="6" type="body"/>
          </p:nvPr>
        </p:nvSpPr>
        <p:spPr>
          <a:xfrm>
            <a:off x="857250" y="9966960"/>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198" name="Shape 198"/>
          <p:cNvSpPr txBox="1"/>
          <p:nvPr>
            <p:ph idx="7" type="body"/>
          </p:nvPr>
        </p:nvSpPr>
        <p:spPr>
          <a:xfrm>
            <a:off x="857250" y="10960609"/>
            <a:ext cx="9601200" cy="40182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txBox="1"/>
          <p:nvPr>
            <p:ph idx="8" type="body"/>
          </p:nvPr>
        </p:nvSpPr>
        <p:spPr>
          <a:xfrm>
            <a:off x="85725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00" name="Shape 200"/>
          <p:cNvSpPr txBox="1"/>
          <p:nvPr>
            <p:ph idx="9" type="body"/>
          </p:nvPr>
        </p:nvSpPr>
        <p:spPr>
          <a:xfrm>
            <a:off x="85725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201" name="Shape 201"/>
          <p:cNvSpPr txBox="1"/>
          <p:nvPr>
            <p:ph idx="13" type="body"/>
          </p:nvPr>
        </p:nvSpPr>
        <p:spPr>
          <a:xfrm>
            <a:off x="11658600"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02" name="Shape 202"/>
          <p:cNvSpPr txBox="1"/>
          <p:nvPr>
            <p:ph idx="14" type="body"/>
          </p:nvPr>
        </p:nvSpPr>
        <p:spPr>
          <a:xfrm>
            <a:off x="11658600" y="4742687"/>
            <a:ext cx="9601200" cy="4530299"/>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txBox="1"/>
          <p:nvPr>
            <p:ph idx="15" type="body"/>
          </p:nvPr>
        </p:nvSpPr>
        <p:spPr>
          <a:xfrm>
            <a:off x="11658600" y="9552432"/>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04" name="Shape 204"/>
          <p:cNvSpPr txBox="1"/>
          <p:nvPr>
            <p:ph idx="16" type="body"/>
          </p:nvPr>
        </p:nvSpPr>
        <p:spPr>
          <a:xfrm>
            <a:off x="11658600" y="10515600"/>
            <a:ext cx="9601200" cy="44634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txBox="1"/>
          <p:nvPr>
            <p:ph idx="17" type="body"/>
          </p:nvPr>
        </p:nvSpPr>
        <p:spPr>
          <a:xfrm>
            <a:off x="11658600" y="15258287"/>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06" name="Shape 206"/>
          <p:cNvSpPr txBox="1"/>
          <p:nvPr>
            <p:ph idx="18" type="body"/>
          </p:nvPr>
        </p:nvSpPr>
        <p:spPr>
          <a:xfrm>
            <a:off x="11658600" y="16221456"/>
            <a:ext cx="9601200" cy="4864500"/>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txBox="1"/>
          <p:nvPr>
            <p:ph idx="19" type="body"/>
          </p:nvPr>
        </p:nvSpPr>
        <p:spPr>
          <a:xfrm>
            <a:off x="22425659" y="3779519"/>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08" name="Shape 208"/>
          <p:cNvSpPr txBox="1"/>
          <p:nvPr>
            <p:ph idx="20" type="body"/>
          </p:nvPr>
        </p:nvSpPr>
        <p:spPr>
          <a:xfrm>
            <a:off x="22425659" y="4742687"/>
            <a:ext cx="9601200" cy="4876799"/>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txBox="1"/>
          <p:nvPr>
            <p:ph idx="21" type="body"/>
          </p:nvPr>
        </p:nvSpPr>
        <p:spPr>
          <a:xfrm>
            <a:off x="22425659" y="9943221"/>
            <a:ext cx="9601200" cy="3025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txBox="1"/>
          <p:nvPr>
            <p:ph idx="22" type="body"/>
          </p:nvPr>
        </p:nvSpPr>
        <p:spPr>
          <a:xfrm>
            <a:off x="22425659" y="13178395"/>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11" name="Shape 211"/>
          <p:cNvSpPr txBox="1"/>
          <p:nvPr>
            <p:ph idx="23" type="body"/>
          </p:nvPr>
        </p:nvSpPr>
        <p:spPr>
          <a:xfrm>
            <a:off x="22425659" y="14141565"/>
            <a:ext cx="9601200" cy="2896500"/>
          </a:xfrm>
          <a:prstGeom prst="rect">
            <a:avLst/>
          </a:prstGeom>
        </p:spPr>
        <p:txBody>
          <a:bodyPr anchorCtr="0" anchor="t" bIns="91425" lIns="91425" rIns="91425" tIns="91425">
            <a:noAutofit/>
          </a:bodyPr>
          <a:lstStyle/>
          <a:p>
            <a:pPr lvl="0">
              <a:spcBef>
                <a:spcPts val="0"/>
              </a:spcBef>
              <a:buNone/>
            </a:pPr>
            <a:r>
              <a:t/>
            </a:r>
            <a:endParaRPr/>
          </a:p>
        </p:txBody>
      </p:sp>
      <p:sp>
        <p:nvSpPr>
          <p:cNvPr id="212" name="Shape 212"/>
          <p:cNvSpPr txBox="1"/>
          <p:nvPr>
            <p:ph idx="24" type="body"/>
          </p:nvPr>
        </p:nvSpPr>
        <p:spPr>
          <a:xfrm>
            <a:off x="22425659" y="17148048"/>
            <a:ext cx="9601200" cy="812700"/>
          </a:xfrm>
          <a:prstGeom prst="rect">
            <a:avLst/>
          </a:prstGeom>
        </p:spPr>
        <p:txBody>
          <a:bodyPr anchorCtr="0" anchor="ctr" bIns="91425" lIns="91425" rIns="91425" tIns="91425">
            <a:noAutofit/>
          </a:bodyPr>
          <a:lstStyle/>
          <a:p>
            <a:pPr lvl="0">
              <a:spcBef>
                <a:spcPts val="0"/>
              </a:spcBef>
              <a:buNone/>
            </a:pPr>
            <a:r>
              <a:t/>
            </a:r>
            <a:endParaRPr/>
          </a:p>
        </p:txBody>
      </p:sp>
      <p:sp>
        <p:nvSpPr>
          <p:cNvPr id="213" name="Shape 213"/>
          <p:cNvSpPr txBox="1"/>
          <p:nvPr>
            <p:ph idx="25" type="body"/>
          </p:nvPr>
        </p:nvSpPr>
        <p:spPr>
          <a:xfrm>
            <a:off x="22425659" y="18111215"/>
            <a:ext cx="9601200" cy="2974800"/>
          </a:xfrm>
          <a:prstGeom prst="rect">
            <a:avLst/>
          </a:prstGeom>
        </p:spPr>
        <p:txBody>
          <a:bodyPr anchorCtr="0" anchor="t" bIns="91425" lIns="91425" rIns="91425" tIns="91425">
            <a:noAutofit/>
          </a:bodyPr>
          <a:lstStyle/>
          <a:p>
            <a:pPr lvl="0">
              <a:spcBef>
                <a:spcPts val="0"/>
              </a:spcBef>
              <a:buNone/>
            </a:pPr>
            <a:r>
              <a:t/>
            </a:r>
            <a:endParaRPr/>
          </a:p>
        </p:txBody>
      </p:sp>
      <p:sp>
        <p:nvSpPr>
          <p:cNvPr id="214" name="Shape 214"/>
          <p:cNvSpPr/>
          <p:nvPr>
            <p:ph idx="26" type="pic"/>
          </p:nvPr>
        </p:nvSpPr>
        <p:spPr>
          <a:xfrm>
            <a:off x="24203025" y="0"/>
            <a:ext cx="8715300" cy="2561700"/>
          </a:xfrm>
          <a:prstGeom prst="rect">
            <a:avLst/>
          </a:prstGeom>
        </p:spPr>
        <p:txBody>
          <a:bodyPr anchorCtr="0" anchor="t" bIns="91425" lIns="91425" rIns="91425" tIns="91425">
            <a:noAutofit/>
          </a:bodyPr>
          <a:lstStyle/>
          <a:p>
            <a:pPr lvl="0">
              <a:spcBef>
                <a:spcPts val="0"/>
              </a:spcBef>
              <a:buNone/>
            </a:pPr>
            <a:r>
              <a:t/>
            </a:r>
            <a:endParaRPr/>
          </a:p>
        </p:txBody>
      </p:sp>
      <p:pic>
        <p:nvPicPr>
          <p:cNvPr descr="articleLevel.png" id="215" name="Shape 215"/>
          <p:cNvPicPr preferRelativeResize="0"/>
          <p:nvPr/>
        </p:nvPicPr>
        <p:blipFill>
          <a:blip r:embed="rId3">
            <a:alphaModFix/>
          </a:blip>
          <a:stretch>
            <a:fillRect/>
          </a:stretch>
        </p:blipFill>
        <p:spPr>
          <a:xfrm>
            <a:off x="11549062" y="7900987"/>
            <a:ext cx="9820275" cy="614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cience Poster">
  <a:themeElements>
    <a:clrScheme name="Custom 6">
      <a:dk1>
        <a:srgbClr val="FFFFFF"/>
      </a:dk1>
      <a:lt1>
        <a:srgbClr val="FFFFFF"/>
      </a:lt1>
      <a:dk2>
        <a:srgbClr val="D2533C"/>
      </a:dk2>
      <a:lt2>
        <a:srgbClr val="F3F2DC"/>
      </a:lt2>
      <a:accent1>
        <a:srgbClr val="C90014"/>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