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3"/>
  </p:notesMasterIdLst>
  <p:sldIdLst>
    <p:sldId id="2147472486" r:id="rId2"/>
    <p:sldId id="258" r:id="rId3"/>
    <p:sldId id="2147472487" r:id="rId4"/>
    <p:sldId id="262" r:id="rId5"/>
    <p:sldId id="263" r:id="rId6"/>
    <p:sldId id="264" r:id="rId7"/>
    <p:sldId id="267" r:id="rId8"/>
    <p:sldId id="268" r:id="rId9"/>
    <p:sldId id="269" r:id="rId10"/>
    <p:sldId id="270" r:id="rId11"/>
    <p:sldId id="271" r:id="rId12"/>
    <p:sldId id="273" r:id="rId13"/>
    <p:sldId id="274" r:id="rId14"/>
    <p:sldId id="275" r:id="rId15"/>
    <p:sldId id="276" r:id="rId16"/>
    <p:sldId id="277" r:id="rId17"/>
    <p:sldId id="278" r:id="rId18"/>
    <p:sldId id="279" r:id="rId19"/>
    <p:sldId id="2147472452"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517" r:id="rId62"/>
  </p:sldIdLst>
  <p:sldSz cx="9144000" cy="5143500" type="screen16x9"/>
  <p:notesSz cx="6858000" cy="9144000"/>
  <p:embeddedFontLst>
    <p:embeddedFont>
      <p:font typeface="Calibri" panose="020F0502020204030204" pitchFamily="34" charset="0"/>
      <p:regular r:id="rId64"/>
      <p:bold r:id="rId65"/>
      <p:italic r:id="rId66"/>
      <p:boldItalic r:id="rId67"/>
    </p:embeddedFont>
    <p:embeddedFont>
      <p:font typeface="Montserrat" panose="00000500000000000000" pitchFamily="2" charset="0"/>
      <p:regular r:id="rId68"/>
      <p:bold r:id="rId69"/>
      <p:italic r:id="rId70"/>
      <p:boldItalic r:id="rId71"/>
    </p:embeddedFont>
    <p:embeddedFont>
      <p:font typeface="Montserrat Medium" panose="000006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6" roundtripDataSignature="AMtx7miRtc/aZM0vSeqWDSM6eCZ6ngYnp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Mullan, Molly" initials="MM" lastIdx="2" clrIdx="0">
    <p:extLst>
      <p:ext uri="{19B8F6BF-5375-455C-9EA6-DF929625EA0E}">
        <p15:presenceInfo xmlns:p15="http://schemas.microsoft.com/office/powerpoint/2012/main" userId="McMullan, Molly" providerId="None"/>
      </p:ext>
    </p:extLst>
  </p:cmAuthor>
  <p:cmAuthor id="2" name="asanders@gamuttechnologysvcs.com" initials="as" lastIdx="1" clrIdx="1">
    <p:extLst>
      <p:ext uri="{19B8F6BF-5375-455C-9EA6-DF929625EA0E}">
        <p15:presenceInfo xmlns:p15="http://schemas.microsoft.com/office/powerpoint/2012/main" userId="S::urn:spo:guest#asanders@gamuttechnologysvcs.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16" autoAdjust="0"/>
  </p:normalViewPr>
  <p:slideViewPr>
    <p:cSldViewPr snapToGrid="0">
      <p:cViewPr varScale="1">
        <p:scale>
          <a:sx n="107" d="100"/>
          <a:sy n="107" d="100"/>
        </p:scale>
        <p:origin x="173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99"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298"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296" Type="http://customschemas.google.com/relationships/presentationmetadata" Target="metadata"/><Relationship Id="rId300"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97" Type="http://schemas.openxmlformats.org/officeDocument/2006/relationships/commentAuthors" Target="commentAuthor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30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91DD7-D598-4C7A-9920-44ECD71CC5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5BF0B4D-8BAD-4977-8042-B0239252D929}">
      <dgm:prSet phldrT="[Text]" custT="1"/>
      <dgm:spPr/>
      <dgm:t>
        <a:bodyPr/>
        <a:lstStyle/>
        <a:p>
          <a:r>
            <a:rPr lang="en-US" sz="1200" dirty="0"/>
            <a:t>Kanban</a:t>
          </a:r>
        </a:p>
      </dgm:t>
    </dgm:pt>
    <dgm:pt modelId="{987A6968-428F-4855-88BC-649FB517D6C6}" type="parTrans" cxnId="{531E685B-C5AF-42B5-852E-E553F700AB7D}">
      <dgm:prSet/>
      <dgm:spPr/>
      <dgm:t>
        <a:bodyPr/>
        <a:lstStyle/>
        <a:p>
          <a:endParaRPr lang="en-US" sz="1200"/>
        </a:p>
      </dgm:t>
    </dgm:pt>
    <dgm:pt modelId="{853F5E12-68C3-46A7-AD61-D41845190242}" type="sibTrans" cxnId="{531E685B-C5AF-42B5-852E-E553F700AB7D}">
      <dgm:prSet/>
      <dgm:spPr/>
      <dgm:t>
        <a:bodyPr/>
        <a:lstStyle/>
        <a:p>
          <a:endParaRPr lang="en-US" sz="1200"/>
        </a:p>
      </dgm:t>
    </dgm:pt>
    <dgm:pt modelId="{3DEB3D70-36A0-4DD5-B2B4-FEE109C6BEEF}">
      <dgm:prSet phldrT="[Text]" custT="1"/>
      <dgm:spPr/>
      <dgm:t>
        <a:bodyPr/>
        <a:lstStyle/>
        <a:p>
          <a:r>
            <a:rPr lang="en-US" sz="1200" dirty="0"/>
            <a:t>Uses visual boards to view &amp; organize tasks</a:t>
          </a:r>
        </a:p>
      </dgm:t>
    </dgm:pt>
    <dgm:pt modelId="{699FC01A-27EF-40BD-9323-CD3962103FC9}" type="parTrans" cxnId="{2F110922-C37E-4062-A27E-CA5C7835B5A8}">
      <dgm:prSet/>
      <dgm:spPr/>
      <dgm:t>
        <a:bodyPr/>
        <a:lstStyle/>
        <a:p>
          <a:endParaRPr lang="en-US" sz="1200"/>
        </a:p>
      </dgm:t>
    </dgm:pt>
    <dgm:pt modelId="{8B8AC99B-CE0D-4ECD-9784-5A9A3D2C164A}" type="sibTrans" cxnId="{2F110922-C37E-4062-A27E-CA5C7835B5A8}">
      <dgm:prSet/>
      <dgm:spPr/>
      <dgm:t>
        <a:bodyPr/>
        <a:lstStyle/>
        <a:p>
          <a:endParaRPr lang="en-US" sz="1200"/>
        </a:p>
      </dgm:t>
    </dgm:pt>
    <dgm:pt modelId="{AE913F4C-5C5A-4AA1-AB9E-3CEF2B706286}">
      <dgm:prSet phldrT="[Text]" custT="1"/>
      <dgm:spPr/>
      <dgm:t>
        <a:bodyPr/>
        <a:lstStyle/>
        <a:p>
          <a:r>
            <a:rPr lang="en-US" sz="1200" dirty="0"/>
            <a:t>Uses elements of “just in time” lean manufacturing strategies</a:t>
          </a:r>
        </a:p>
      </dgm:t>
    </dgm:pt>
    <dgm:pt modelId="{DAF0B9A7-06BD-4C9C-84C0-5367CCB22366}" type="parTrans" cxnId="{86616DEC-54CA-427D-96E2-81162A0E336D}">
      <dgm:prSet/>
      <dgm:spPr/>
      <dgm:t>
        <a:bodyPr/>
        <a:lstStyle/>
        <a:p>
          <a:endParaRPr lang="en-US" sz="1200"/>
        </a:p>
      </dgm:t>
    </dgm:pt>
    <dgm:pt modelId="{BE0522F8-A71A-482C-850E-A8F6795EB11D}" type="sibTrans" cxnId="{86616DEC-54CA-427D-96E2-81162A0E336D}">
      <dgm:prSet/>
      <dgm:spPr/>
      <dgm:t>
        <a:bodyPr/>
        <a:lstStyle/>
        <a:p>
          <a:endParaRPr lang="en-US" sz="1200"/>
        </a:p>
      </dgm:t>
    </dgm:pt>
    <dgm:pt modelId="{08F46ECF-E902-428C-B917-E0006E15F9C9}">
      <dgm:prSet phldrT="[Text]" custT="1"/>
      <dgm:spPr/>
      <dgm:t>
        <a:bodyPr/>
        <a:lstStyle/>
        <a:p>
          <a:r>
            <a:rPr lang="en-US" sz="1200" dirty="0"/>
            <a:t>Scrum</a:t>
          </a:r>
        </a:p>
      </dgm:t>
    </dgm:pt>
    <dgm:pt modelId="{DE6E1E81-323F-4EDA-9635-C2110ABF6939}" type="parTrans" cxnId="{CC785978-4BD9-41C6-82AE-97677CA93FAE}">
      <dgm:prSet/>
      <dgm:spPr/>
      <dgm:t>
        <a:bodyPr/>
        <a:lstStyle/>
        <a:p>
          <a:endParaRPr lang="en-US" sz="1200"/>
        </a:p>
      </dgm:t>
    </dgm:pt>
    <dgm:pt modelId="{68E8025E-5117-4E6A-AA8D-EFC11224F3B3}" type="sibTrans" cxnId="{CC785978-4BD9-41C6-82AE-97677CA93FAE}">
      <dgm:prSet/>
      <dgm:spPr/>
      <dgm:t>
        <a:bodyPr/>
        <a:lstStyle/>
        <a:p>
          <a:endParaRPr lang="en-US" sz="1200"/>
        </a:p>
      </dgm:t>
    </dgm:pt>
    <dgm:pt modelId="{ED3DAF4C-66E4-4A2A-9479-D3021C4F9F14}">
      <dgm:prSet phldrT="[Text]" custT="1"/>
      <dgm:spPr/>
      <dgm:t>
        <a:bodyPr/>
        <a:lstStyle/>
        <a:p>
          <a:r>
            <a:rPr lang="en-US" sz="1200" dirty="0"/>
            <a:t>Aligns closely with Agile values</a:t>
          </a:r>
        </a:p>
      </dgm:t>
    </dgm:pt>
    <dgm:pt modelId="{0CC9935C-3A56-476D-B6E5-6235F0B8CD79}" type="parTrans" cxnId="{EE27A771-2ADD-4FC6-98BF-4E1775577D08}">
      <dgm:prSet/>
      <dgm:spPr/>
      <dgm:t>
        <a:bodyPr/>
        <a:lstStyle/>
        <a:p>
          <a:endParaRPr lang="en-US" sz="1200"/>
        </a:p>
      </dgm:t>
    </dgm:pt>
    <dgm:pt modelId="{5928DCE8-94C1-4616-9B63-E3626B8B2577}" type="sibTrans" cxnId="{EE27A771-2ADD-4FC6-98BF-4E1775577D08}">
      <dgm:prSet/>
      <dgm:spPr/>
      <dgm:t>
        <a:bodyPr/>
        <a:lstStyle/>
        <a:p>
          <a:endParaRPr lang="en-US" sz="1200"/>
        </a:p>
      </dgm:t>
    </dgm:pt>
    <dgm:pt modelId="{B474907A-8FE3-495B-8C68-87DF60287AB3}">
      <dgm:prSet phldrT="[Text]" custT="1"/>
      <dgm:spPr/>
      <dgm:t>
        <a:bodyPr/>
        <a:lstStyle/>
        <a:p>
          <a:r>
            <a:rPr lang="en-US" sz="1200" dirty="0"/>
            <a:t>Breaks down product development into iterative sprints</a:t>
          </a:r>
        </a:p>
      </dgm:t>
    </dgm:pt>
    <dgm:pt modelId="{291CBFCF-1D0C-4CA3-9378-7D8FE6FCF586}" type="parTrans" cxnId="{55D961E7-B156-4FBD-B603-9F9DDAA73089}">
      <dgm:prSet/>
      <dgm:spPr/>
      <dgm:t>
        <a:bodyPr/>
        <a:lstStyle/>
        <a:p>
          <a:endParaRPr lang="en-US" sz="1200"/>
        </a:p>
      </dgm:t>
    </dgm:pt>
    <dgm:pt modelId="{1A8218B6-9434-4900-AA79-8E819C2BE8AB}" type="sibTrans" cxnId="{55D961E7-B156-4FBD-B603-9F9DDAA73089}">
      <dgm:prSet/>
      <dgm:spPr/>
      <dgm:t>
        <a:bodyPr/>
        <a:lstStyle/>
        <a:p>
          <a:endParaRPr lang="en-US" sz="1200"/>
        </a:p>
      </dgm:t>
    </dgm:pt>
    <dgm:pt modelId="{53588020-65EB-4576-94FA-2C5B86E8BC46}">
      <dgm:prSet phldrT="[Text]" custT="1"/>
      <dgm:spPr/>
      <dgm:t>
        <a:bodyPr/>
        <a:lstStyle/>
        <a:p>
          <a:r>
            <a:rPr lang="en-US" sz="1200" dirty="0"/>
            <a:t>Scaled Agile Framework (</a:t>
          </a:r>
          <a:r>
            <a:rPr lang="en-US" sz="1200" dirty="0" err="1"/>
            <a:t>SAFe</a:t>
          </a:r>
          <a:r>
            <a:rPr lang="en-US" sz="1200" dirty="0"/>
            <a:t>)</a:t>
          </a:r>
        </a:p>
      </dgm:t>
    </dgm:pt>
    <dgm:pt modelId="{87EC5CF3-A053-40C3-873D-01A30A3C346E}" type="parTrans" cxnId="{26EEFC11-BD95-4D38-B6E6-BB17F5FA442E}">
      <dgm:prSet/>
      <dgm:spPr/>
      <dgm:t>
        <a:bodyPr/>
        <a:lstStyle/>
        <a:p>
          <a:endParaRPr lang="en-US" sz="1200"/>
        </a:p>
      </dgm:t>
    </dgm:pt>
    <dgm:pt modelId="{96A076D5-D990-48DF-9847-5F1BA85D26F4}" type="sibTrans" cxnId="{26EEFC11-BD95-4D38-B6E6-BB17F5FA442E}">
      <dgm:prSet/>
      <dgm:spPr/>
      <dgm:t>
        <a:bodyPr/>
        <a:lstStyle/>
        <a:p>
          <a:endParaRPr lang="en-US" sz="1200"/>
        </a:p>
      </dgm:t>
    </dgm:pt>
    <dgm:pt modelId="{77C5B4AB-10DD-4C75-96CD-1CD363AA4C84}">
      <dgm:prSet phldrT="[Text]" custT="1"/>
      <dgm:spPr/>
      <dgm:t>
        <a:bodyPr/>
        <a:lstStyle/>
        <a:p>
          <a:r>
            <a:rPr lang="en-US" sz="1200" dirty="0"/>
            <a:t>Workflow and organizational patterns to help deploy Agile at scale</a:t>
          </a:r>
        </a:p>
      </dgm:t>
    </dgm:pt>
    <dgm:pt modelId="{79684128-789F-4548-A69A-5E724F9966FA}" type="parTrans" cxnId="{D88A72C2-67ED-4287-9E04-9B666FADC112}">
      <dgm:prSet/>
      <dgm:spPr/>
      <dgm:t>
        <a:bodyPr/>
        <a:lstStyle/>
        <a:p>
          <a:endParaRPr lang="en-US" sz="1200"/>
        </a:p>
      </dgm:t>
    </dgm:pt>
    <dgm:pt modelId="{5EEBF1CA-3503-4402-BAFB-CE997F4368D1}" type="sibTrans" cxnId="{D88A72C2-67ED-4287-9E04-9B666FADC112}">
      <dgm:prSet/>
      <dgm:spPr/>
      <dgm:t>
        <a:bodyPr/>
        <a:lstStyle/>
        <a:p>
          <a:endParaRPr lang="en-US" sz="1200"/>
        </a:p>
      </dgm:t>
    </dgm:pt>
    <dgm:pt modelId="{5A97292F-2A01-435E-AA30-3A0D580A9F65}">
      <dgm:prSet phldrT="[Text]" custT="1"/>
      <dgm:spPr/>
      <dgm:t>
        <a:bodyPr/>
        <a:lstStyle/>
        <a:p>
          <a:r>
            <a:rPr lang="en-US" sz="1200" dirty="0"/>
            <a:t>Can support large organizations</a:t>
          </a:r>
        </a:p>
      </dgm:t>
    </dgm:pt>
    <dgm:pt modelId="{B55BC2A0-F852-4A77-A501-2E0172B5ABBE}" type="parTrans" cxnId="{6F703EA5-3341-4471-A6E1-B3190F1E5039}">
      <dgm:prSet/>
      <dgm:spPr/>
      <dgm:t>
        <a:bodyPr/>
        <a:lstStyle/>
        <a:p>
          <a:endParaRPr lang="en-US" sz="1200"/>
        </a:p>
      </dgm:t>
    </dgm:pt>
    <dgm:pt modelId="{2D82AD5A-4B33-402C-A9A0-0293C55F3CE9}" type="sibTrans" cxnId="{6F703EA5-3341-4471-A6E1-B3190F1E5039}">
      <dgm:prSet/>
      <dgm:spPr/>
      <dgm:t>
        <a:bodyPr/>
        <a:lstStyle/>
        <a:p>
          <a:endParaRPr lang="en-US" sz="1200"/>
        </a:p>
      </dgm:t>
    </dgm:pt>
    <dgm:pt modelId="{2B6C8B17-E6E5-4BB3-B3ED-B7BF403FDBAB}">
      <dgm:prSet phldrT="[Text]" custT="1"/>
      <dgm:spPr/>
      <dgm:t>
        <a:bodyPr/>
        <a:lstStyle/>
        <a:p>
          <a:r>
            <a:rPr lang="en-US" sz="1200" dirty="0"/>
            <a:t>Emphasizes throughput</a:t>
          </a:r>
        </a:p>
      </dgm:t>
    </dgm:pt>
    <dgm:pt modelId="{E5A4B355-5847-4416-B325-B55F5B1C583B}" type="parTrans" cxnId="{A72C427A-3CA4-4E77-A28C-9C9BC91A6FB2}">
      <dgm:prSet/>
      <dgm:spPr/>
      <dgm:t>
        <a:bodyPr/>
        <a:lstStyle/>
        <a:p>
          <a:endParaRPr lang="en-US" sz="1200"/>
        </a:p>
      </dgm:t>
    </dgm:pt>
    <dgm:pt modelId="{CE3FD79C-9AF8-44CA-9B2B-C5A561F51D60}" type="sibTrans" cxnId="{A72C427A-3CA4-4E77-A28C-9C9BC91A6FB2}">
      <dgm:prSet/>
      <dgm:spPr/>
      <dgm:t>
        <a:bodyPr/>
        <a:lstStyle/>
        <a:p>
          <a:endParaRPr lang="en-US" sz="1200"/>
        </a:p>
      </dgm:t>
    </dgm:pt>
    <dgm:pt modelId="{2D7934BF-FA38-436D-AF15-48A65CAA2B39}">
      <dgm:prSet phldrT="[Text]" custT="1"/>
      <dgm:spPr/>
      <dgm:t>
        <a:bodyPr/>
        <a:lstStyle/>
        <a:p>
          <a:r>
            <a:rPr lang="en-US" sz="1200" dirty="0"/>
            <a:t>Makes use of exclusive roles (“Scrum Lead”, “Product Owner”)</a:t>
          </a:r>
        </a:p>
      </dgm:t>
    </dgm:pt>
    <dgm:pt modelId="{2B3AA808-2174-4B23-9301-7F43A2F468BC}" type="parTrans" cxnId="{8C74FCC7-F8C4-487C-AA19-F25B3C6D596F}">
      <dgm:prSet/>
      <dgm:spPr/>
      <dgm:t>
        <a:bodyPr/>
        <a:lstStyle/>
        <a:p>
          <a:endParaRPr lang="en-US" sz="1200"/>
        </a:p>
      </dgm:t>
    </dgm:pt>
    <dgm:pt modelId="{E89480EB-A617-44A2-B41E-72D2497D21B7}" type="sibTrans" cxnId="{8C74FCC7-F8C4-487C-AA19-F25B3C6D596F}">
      <dgm:prSet/>
      <dgm:spPr/>
      <dgm:t>
        <a:bodyPr/>
        <a:lstStyle/>
        <a:p>
          <a:endParaRPr lang="en-US" sz="1200"/>
        </a:p>
      </dgm:t>
    </dgm:pt>
    <dgm:pt modelId="{434FD60E-978B-4785-A68E-9D8C88C395E5}">
      <dgm:prSet phldrT="[Text]" custT="1"/>
      <dgm:spPr/>
      <dgm:t>
        <a:bodyPr/>
        <a:lstStyle/>
        <a:p>
          <a:r>
            <a:rPr lang="en-US" sz="1200" dirty="0"/>
            <a:t>Emphasizes constant communication</a:t>
          </a:r>
        </a:p>
      </dgm:t>
    </dgm:pt>
    <dgm:pt modelId="{D4D7A259-F332-4F1D-99B8-6846ECE86FE3}" type="parTrans" cxnId="{1F019A3D-333F-4759-9C98-29F374055CD5}">
      <dgm:prSet/>
      <dgm:spPr/>
      <dgm:t>
        <a:bodyPr/>
        <a:lstStyle/>
        <a:p>
          <a:endParaRPr lang="en-US" sz="1200"/>
        </a:p>
      </dgm:t>
    </dgm:pt>
    <dgm:pt modelId="{C325F96B-8A6F-4713-A92C-ADDAE9CDA724}" type="sibTrans" cxnId="{1F019A3D-333F-4759-9C98-29F374055CD5}">
      <dgm:prSet/>
      <dgm:spPr/>
      <dgm:t>
        <a:bodyPr/>
        <a:lstStyle/>
        <a:p>
          <a:endParaRPr lang="en-US" sz="1200"/>
        </a:p>
      </dgm:t>
    </dgm:pt>
    <dgm:pt modelId="{AE467730-8523-4352-B03A-1FE6E38AABD5}" type="pres">
      <dgm:prSet presAssocID="{AA191DD7-D598-4C7A-9920-44ECD71CC540}" presName="Name0" presStyleCnt="0">
        <dgm:presLayoutVars>
          <dgm:dir/>
          <dgm:animLvl val="lvl"/>
          <dgm:resizeHandles val="exact"/>
        </dgm:presLayoutVars>
      </dgm:prSet>
      <dgm:spPr/>
    </dgm:pt>
    <dgm:pt modelId="{F066DFDC-15E6-4737-8C4A-A2CE04F14468}" type="pres">
      <dgm:prSet presAssocID="{65BF0B4D-8BAD-4977-8042-B0239252D929}" presName="composite" presStyleCnt="0"/>
      <dgm:spPr/>
    </dgm:pt>
    <dgm:pt modelId="{14CDA8C8-F9BC-433A-966F-23477E10F030}" type="pres">
      <dgm:prSet presAssocID="{65BF0B4D-8BAD-4977-8042-B0239252D929}" presName="parTx" presStyleLbl="alignNode1" presStyleIdx="0" presStyleCnt="3">
        <dgm:presLayoutVars>
          <dgm:chMax val="0"/>
          <dgm:chPref val="0"/>
          <dgm:bulletEnabled val="1"/>
        </dgm:presLayoutVars>
      </dgm:prSet>
      <dgm:spPr/>
    </dgm:pt>
    <dgm:pt modelId="{BEA2A8A1-9156-426B-A46E-B0C78252E5DF}" type="pres">
      <dgm:prSet presAssocID="{65BF0B4D-8BAD-4977-8042-B0239252D929}" presName="desTx" presStyleLbl="alignAccFollowNode1" presStyleIdx="0" presStyleCnt="3">
        <dgm:presLayoutVars>
          <dgm:bulletEnabled val="1"/>
        </dgm:presLayoutVars>
      </dgm:prSet>
      <dgm:spPr/>
    </dgm:pt>
    <dgm:pt modelId="{17104468-B443-4685-9751-D72C5F6875B8}" type="pres">
      <dgm:prSet presAssocID="{853F5E12-68C3-46A7-AD61-D41845190242}" presName="space" presStyleCnt="0"/>
      <dgm:spPr/>
    </dgm:pt>
    <dgm:pt modelId="{779A66BC-C881-4067-9F7D-8C5205FC131C}" type="pres">
      <dgm:prSet presAssocID="{08F46ECF-E902-428C-B917-E0006E15F9C9}" presName="composite" presStyleCnt="0"/>
      <dgm:spPr/>
    </dgm:pt>
    <dgm:pt modelId="{07688B4B-D4AF-46F4-8D15-A964E0CEF5F9}" type="pres">
      <dgm:prSet presAssocID="{08F46ECF-E902-428C-B917-E0006E15F9C9}" presName="parTx" presStyleLbl="alignNode1" presStyleIdx="1" presStyleCnt="3">
        <dgm:presLayoutVars>
          <dgm:chMax val="0"/>
          <dgm:chPref val="0"/>
          <dgm:bulletEnabled val="1"/>
        </dgm:presLayoutVars>
      </dgm:prSet>
      <dgm:spPr/>
    </dgm:pt>
    <dgm:pt modelId="{EC709DB5-C4EC-420C-BF2A-6DFC58FACE14}" type="pres">
      <dgm:prSet presAssocID="{08F46ECF-E902-428C-B917-E0006E15F9C9}" presName="desTx" presStyleLbl="alignAccFollowNode1" presStyleIdx="1" presStyleCnt="3">
        <dgm:presLayoutVars>
          <dgm:bulletEnabled val="1"/>
        </dgm:presLayoutVars>
      </dgm:prSet>
      <dgm:spPr/>
    </dgm:pt>
    <dgm:pt modelId="{297A63D2-0E97-428A-88F4-CB5F43DF14DB}" type="pres">
      <dgm:prSet presAssocID="{68E8025E-5117-4E6A-AA8D-EFC11224F3B3}" presName="space" presStyleCnt="0"/>
      <dgm:spPr/>
    </dgm:pt>
    <dgm:pt modelId="{0ABDDF9C-3010-44CA-8902-5C87F45B12EB}" type="pres">
      <dgm:prSet presAssocID="{53588020-65EB-4576-94FA-2C5B86E8BC46}" presName="composite" presStyleCnt="0"/>
      <dgm:spPr/>
    </dgm:pt>
    <dgm:pt modelId="{EDE83CE2-7BE0-454F-A606-C92B7AAC426F}" type="pres">
      <dgm:prSet presAssocID="{53588020-65EB-4576-94FA-2C5B86E8BC46}" presName="parTx" presStyleLbl="alignNode1" presStyleIdx="2" presStyleCnt="3">
        <dgm:presLayoutVars>
          <dgm:chMax val="0"/>
          <dgm:chPref val="0"/>
          <dgm:bulletEnabled val="1"/>
        </dgm:presLayoutVars>
      </dgm:prSet>
      <dgm:spPr/>
    </dgm:pt>
    <dgm:pt modelId="{30B4261D-5A4A-406C-A941-441C21C03922}" type="pres">
      <dgm:prSet presAssocID="{53588020-65EB-4576-94FA-2C5B86E8BC46}" presName="desTx" presStyleLbl="alignAccFollowNode1" presStyleIdx="2" presStyleCnt="3">
        <dgm:presLayoutVars>
          <dgm:bulletEnabled val="1"/>
        </dgm:presLayoutVars>
      </dgm:prSet>
      <dgm:spPr/>
    </dgm:pt>
  </dgm:ptLst>
  <dgm:cxnLst>
    <dgm:cxn modelId="{B55C3805-B70E-4622-AEC9-74A597AE2AEF}" type="presOf" srcId="{434FD60E-978B-4785-A68E-9D8C88C395E5}" destId="{EC709DB5-C4EC-420C-BF2A-6DFC58FACE14}" srcOrd="0" destOrd="3" presId="urn:microsoft.com/office/officeart/2005/8/layout/hList1"/>
    <dgm:cxn modelId="{26EEFC11-BD95-4D38-B6E6-BB17F5FA442E}" srcId="{AA191DD7-D598-4C7A-9920-44ECD71CC540}" destId="{53588020-65EB-4576-94FA-2C5B86E8BC46}" srcOrd="2" destOrd="0" parTransId="{87EC5CF3-A053-40C3-873D-01A30A3C346E}" sibTransId="{96A076D5-D990-48DF-9847-5F1BA85D26F4}"/>
    <dgm:cxn modelId="{2F110922-C37E-4062-A27E-CA5C7835B5A8}" srcId="{65BF0B4D-8BAD-4977-8042-B0239252D929}" destId="{3DEB3D70-36A0-4DD5-B2B4-FEE109C6BEEF}" srcOrd="0" destOrd="0" parTransId="{699FC01A-27EF-40BD-9323-CD3962103FC9}" sibTransId="{8B8AC99B-CE0D-4ECD-9784-5A9A3D2C164A}"/>
    <dgm:cxn modelId="{E15D6525-31F3-4F10-AB4A-337C68BE1B4A}" type="presOf" srcId="{53588020-65EB-4576-94FA-2C5B86E8BC46}" destId="{EDE83CE2-7BE0-454F-A606-C92B7AAC426F}" srcOrd="0" destOrd="0" presId="urn:microsoft.com/office/officeart/2005/8/layout/hList1"/>
    <dgm:cxn modelId="{5BB3F92C-428C-421C-9E15-411D7C1ACEA2}" type="presOf" srcId="{77C5B4AB-10DD-4C75-96CD-1CD363AA4C84}" destId="{30B4261D-5A4A-406C-A941-441C21C03922}" srcOrd="0" destOrd="0" presId="urn:microsoft.com/office/officeart/2005/8/layout/hList1"/>
    <dgm:cxn modelId="{1FB1B52F-D086-4528-8796-D68E703D9D63}" type="presOf" srcId="{65BF0B4D-8BAD-4977-8042-B0239252D929}" destId="{14CDA8C8-F9BC-433A-966F-23477E10F030}" srcOrd="0" destOrd="0" presId="urn:microsoft.com/office/officeart/2005/8/layout/hList1"/>
    <dgm:cxn modelId="{C3945737-FC64-4421-8909-69308CC8F9BA}" type="presOf" srcId="{3DEB3D70-36A0-4DD5-B2B4-FEE109C6BEEF}" destId="{BEA2A8A1-9156-426B-A46E-B0C78252E5DF}" srcOrd="0" destOrd="0" presId="urn:microsoft.com/office/officeart/2005/8/layout/hList1"/>
    <dgm:cxn modelId="{1F019A3D-333F-4759-9C98-29F374055CD5}" srcId="{08F46ECF-E902-428C-B917-E0006E15F9C9}" destId="{434FD60E-978B-4785-A68E-9D8C88C395E5}" srcOrd="3" destOrd="0" parTransId="{D4D7A259-F332-4F1D-99B8-6846ECE86FE3}" sibTransId="{C325F96B-8A6F-4713-A92C-ADDAE9CDA724}"/>
    <dgm:cxn modelId="{531E685B-C5AF-42B5-852E-E553F700AB7D}" srcId="{AA191DD7-D598-4C7A-9920-44ECD71CC540}" destId="{65BF0B4D-8BAD-4977-8042-B0239252D929}" srcOrd="0" destOrd="0" parTransId="{987A6968-428F-4855-88BC-649FB517D6C6}" sibTransId="{853F5E12-68C3-46A7-AD61-D41845190242}"/>
    <dgm:cxn modelId="{EE27A771-2ADD-4FC6-98BF-4E1775577D08}" srcId="{08F46ECF-E902-428C-B917-E0006E15F9C9}" destId="{ED3DAF4C-66E4-4A2A-9479-D3021C4F9F14}" srcOrd="0" destOrd="0" parTransId="{0CC9935C-3A56-476D-B6E5-6235F0B8CD79}" sibTransId="{5928DCE8-94C1-4616-9B63-E3626B8B2577}"/>
    <dgm:cxn modelId="{CC785978-4BD9-41C6-82AE-97677CA93FAE}" srcId="{AA191DD7-D598-4C7A-9920-44ECD71CC540}" destId="{08F46ECF-E902-428C-B917-E0006E15F9C9}" srcOrd="1" destOrd="0" parTransId="{DE6E1E81-323F-4EDA-9635-C2110ABF6939}" sibTransId="{68E8025E-5117-4E6A-AA8D-EFC11224F3B3}"/>
    <dgm:cxn modelId="{A72C427A-3CA4-4E77-A28C-9C9BC91A6FB2}" srcId="{65BF0B4D-8BAD-4977-8042-B0239252D929}" destId="{2B6C8B17-E6E5-4BB3-B3ED-B7BF403FDBAB}" srcOrd="2" destOrd="0" parTransId="{E5A4B355-5847-4416-B325-B55F5B1C583B}" sibTransId="{CE3FD79C-9AF8-44CA-9B2B-C5A561F51D60}"/>
    <dgm:cxn modelId="{5E973A90-9266-465E-98DC-2100F31E51ED}" type="presOf" srcId="{B474907A-8FE3-495B-8C68-87DF60287AB3}" destId="{EC709DB5-C4EC-420C-BF2A-6DFC58FACE14}" srcOrd="0" destOrd="1" presId="urn:microsoft.com/office/officeart/2005/8/layout/hList1"/>
    <dgm:cxn modelId="{97E45FA4-8964-4343-B70D-5A5A668D8A1B}" type="presOf" srcId="{5A97292F-2A01-435E-AA30-3A0D580A9F65}" destId="{30B4261D-5A4A-406C-A941-441C21C03922}" srcOrd="0" destOrd="1" presId="urn:microsoft.com/office/officeart/2005/8/layout/hList1"/>
    <dgm:cxn modelId="{6F703EA5-3341-4471-A6E1-B3190F1E5039}" srcId="{53588020-65EB-4576-94FA-2C5B86E8BC46}" destId="{5A97292F-2A01-435E-AA30-3A0D580A9F65}" srcOrd="1" destOrd="0" parTransId="{B55BC2A0-F852-4A77-A501-2E0172B5ABBE}" sibTransId="{2D82AD5A-4B33-402C-A9A0-0293C55F3CE9}"/>
    <dgm:cxn modelId="{750ACDA5-0F0E-42DB-99C9-CD32760424B5}" type="presOf" srcId="{AE913F4C-5C5A-4AA1-AB9E-3CEF2B706286}" destId="{BEA2A8A1-9156-426B-A46E-B0C78252E5DF}" srcOrd="0" destOrd="1" presId="urn:microsoft.com/office/officeart/2005/8/layout/hList1"/>
    <dgm:cxn modelId="{4B6400B7-BDF2-4C6E-AE05-012DD4235DDA}" type="presOf" srcId="{ED3DAF4C-66E4-4A2A-9479-D3021C4F9F14}" destId="{EC709DB5-C4EC-420C-BF2A-6DFC58FACE14}" srcOrd="0" destOrd="0" presId="urn:microsoft.com/office/officeart/2005/8/layout/hList1"/>
    <dgm:cxn modelId="{B4FA7ABC-BA9E-4AE5-B104-BA716486E68D}" type="presOf" srcId="{2D7934BF-FA38-436D-AF15-48A65CAA2B39}" destId="{EC709DB5-C4EC-420C-BF2A-6DFC58FACE14}" srcOrd="0" destOrd="2" presId="urn:microsoft.com/office/officeart/2005/8/layout/hList1"/>
    <dgm:cxn modelId="{D88A72C2-67ED-4287-9E04-9B666FADC112}" srcId="{53588020-65EB-4576-94FA-2C5B86E8BC46}" destId="{77C5B4AB-10DD-4C75-96CD-1CD363AA4C84}" srcOrd="0" destOrd="0" parTransId="{79684128-789F-4548-A69A-5E724F9966FA}" sibTransId="{5EEBF1CA-3503-4402-BAFB-CE997F4368D1}"/>
    <dgm:cxn modelId="{8C74FCC7-F8C4-487C-AA19-F25B3C6D596F}" srcId="{08F46ECF-E902-428C-B917-E0006E15F9C9}" destId="{2D7934BF-FA38-436D-AF15-48A65CAA2B39}" srcOrd="2" destOrd="0" parTransId="{2B3AA808-2174-4B23-9301-7F43A2F468BC}" sibTransId="{E89480EB-A617-44A2-B41E-72D2497D21B7}"/>
    <dgm:cxn modelId="{3453F7DC-9DFD-4F16-BED4-099C82793931}" type="presOf" srcId="{08F46ECF-E902-428C-B917-E0006E15F9C9}" destId="{07688B4B-D4AF-46F4-8D15-A964E0CEF5F9}" srcOrd="0" destOrd="0" presId="urn:microsoft.com/office/officeart/2005/8/layout/hList1"/>
    <dgm:cxn modelId="{25501CE4-AA07-41BB-A3E4-774582F71519}" type="presOf" srcId="{AA191DD7-D598-4C7A-9920-44ECD71CC540}" destId="{AE467730-8523-4352-B03A-1FE6E38AABD5}" srcOrd="0" destOrd="0" presId="urn:microsoft.com/office/officeart/2005/8/layout/hList1"/>
    <dgm:cxn modelId="{E0A4E0E6-D307-4551-922D-BC6B92568214}" type="presOf" srcId="{2B6C8B17-E6E5-4BB3-B3ED-B7BF403FDBAB}" destId="{BEA2A8A1-9156-426B-A46E-B0C78252E5DF}" srcOrd="0" destOrd="2" presId="urn:microsoft.com/office/officeart/2005/8/layout/hList1"/>
    <dgm:cxn modelId="{55D961E7-B156-4FBD-B603-9F9DDAA73089}" srcId="{08F46ECF-E902-428C-B917-E0006E15F9C9}" destId="{B474907A-8FE3-495B-8C68-87DF60287AB3}" srcOrd="1" destOrd="0" parTransId="{291CBFCF-1D0C-4CA3-9378-7D8FE6FCF586}" sibTransId="{1A8218B6-9434-4900-AA79-8E819C2BE8AB}"/>
    <dgm:cxn modelId="{86616DEC-54CA-427D-96E2-81162A0E336D}" srcId="{65BF0B4D-8BAD-4977-8042-B0239252D929}" destId="{AE913F4C-5C5A-4AA1-AB9E-3CEF2B706286}" srcOrd="1" destOrd="0" parTransId="{DAF0B9A7-06BD-4C9C-84C0-5367CCB22366}" sibTransId="{BE0522F8-A71A-482C-850E-A8F6795EB11D}"/>
    <dgm:cxn modelId="{52D7CF0A-7E66-4BCF-975E-FFFFE3FD3B9F}" type="presParOf" srcId="{AE467730-8523-4352-B03A-1FE6E38AABD5}" destId="{F066DFDC-15E6-4737-8C4A-A2CE04F14468}" srcOrd="0" destOrd="0" presId="urn:microsoft.com/office/officeart/2005/8/layout/hList1"/>
    <dgm:cxn modelId="{A8123165-E68B-48BB-B7C8-CDAC68F0890C}" type="presParOf" srcId="{F066DFDC-15E6-4737-8C4A-A2CE04F14468}" destId="{14CDA8C8-F9BC-433A-966F-23477E10F030}" srcOrd="0" destOrd="0" presId="urn:microsoft.com/office/officeart/2005/8/layout/hList1"/>
    <dgm:cxn modelId="{8AE806A8-DD6A-4567-8F1F-D236B1C51F76}" type="presParOf" srcId="{F066DFDC-15E6-4737-8C4A-A2CE04F14468}" destId="{BEA2A8A1-9156-426B-A46E-B0C78252E5DF}" srcOrd="1" destOrd="0" presId="urn:microsoft.com/office/officeart/2005/8/layout/hList1"/>
    <dgm:cxn modelId="{874CC3E1-C03F-4E5A-88F6-C4798A7C5D02}" type="presParOf" srcId="{AE467730-8523-4352-B03A-1FE6E38AABD5}" destId="{17104468-B443-4685-9751-D72C5F6875B8}" srcOrd="1" destOrd="0" presId="urn:microsoft.com/office/officeart/2005/8/layout/hList1"/>
    <dgm:cxn modelId="{E3D1D178-BFC6-4531-9749-FE9CA775F1B3}" type="presParOf" srcId="{AE467730-8523-4352-B03A-1FE6E38AABD5}" destId="{779A66BC-C881-4067-9F7D-8C5205FC131C}" srcOrd="2" destOrd="0" presId="urn:microsoft.com/office/officeart/2005/8/layout/hList1"/>
    <dgm:cxn modelId="{911DDB95-C2F5-49C3-BE4C-70C067088D7C}" type="presParOf" srcId="{779A66BC-C881-4067-9F7D-8C5205FC131C}" destId="{07688B4B-D4AF-46F4-8D15-A964E0CEF5F9}" srcOrd="0" destOrd="0" presId="urn:microsoft.com/office/officeart/2005/8/layout/hList1"/>
    <dgm:cxn modelId="{A03F8CEC-DC2E-4E41-BDF9-689C1F685255}" type="presParOf" srcId="{779A66BC-C881-4067-9F7D-8C5205FC131C}" destId="{EC709DB5-C4EC-420C-BF2A-6DFC58FACE14}" srcOrd="1" destOrd="0" presId="urn:microsoft.com/office/officeart/2005/8/layout/hList1"/>
    <dgm:cxn modelId="{D673A3D3-F728-47CA-A859-6F4637EB5559}" type="presParOf" srcId="{AE467730-8523-4352-B03A-1FE6E38AABD5}" destId="{297A63D2-0E97-428A-88F4-CB5F43DF14DB}" srcOrd="3" destOrd="0" presId="urn:microsoft.com/office/officeart/2005/8/layout/hList1"/>
    <dgm:cxn modelId="{DB1E4589-3891-49C2-9CCA-0865F702718E}" type="presParOf" srcId="{AE467730-8523-4352-B03A-1FE6E38AABD5}" destId="{0ABDDF9C-3010-44CA-8902-5C87F45B12EB}" srcOrd="4" destOrd="0" presId="urn:microsoft.com/office/officeart/2005/8/layout/hList1"/>
    <dgm:cxn modelId="{65B01FDA-CCCE-4A4C-BCA9-4116A089A4CB}" type="presParOf" srcId="{0ABDDF9C-3010-44CA-8902-5C87F45B12EB}" destId="{EDE83CE2-7BE0-454F-A606-C92B7AAC426F}" srcOrd="0" destOrd="0" presId="urn:microsoft.com/office/officeart/2005/8/layout/hList1"/>
    <dgm:cxn modelId="{86F2DF49-3C25-4A77-83BA-D8448C596121}" type="presParOf" srcId="{0ABDDF9C-3010-44CA-8902-5C87F45B12EB}" destId="{30B4261D-5A4A-406C-A941-441C21C0392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DA8C8-F9BC-433A-966F-23477E10F030}">
      <dsp:nvSpPr>
        <dsp:cNvPr id="0" name=""/>
        <dsp:cNvSpPr/>
      </dsp:nvSpPr>
      <dsp:spPr>
        <a:xfrm>
          <a:off x="1598"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Kanban</a:t>
          </a:r>
        </a:p>
      </dsp:txBody>
      <dsp:txXfrm>
        <a:off x="1598" y="14593"/>
        <a:ext cx="1558265" cy="489600"/>
      </dsp:txXfrm>
    </dsp:sp>
    <dsp:sp modelId="{BEA2A8A1-9156-426B-A46E-B0C78252E5DF}">
      <dsp:nvSpPr>
        <dsp:cNvPr id="0" name=""/>
        <dsp:cNvSpPr/>
      </dsp:nvSpPr>
      <dsp:spPr>
        <a:xfrm>
          <a:off x="1598"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Uses visual boards to view &amp; organize tasks</a:t>
          </a:r>
        </a:p>
        <a:p>
          <a:pPr marL="114300" lvl="1" indent="-114300" algn="l" defTabSz="533400">
            <a:lnSpc>
              <a:spcPct val="90000"/>
            </a:lnSpc>
            <a:spcBef>
              <a:spcPct val="0"/>
            </a:spcBef>
            <a:spcAft>
              <a:spcPct val="15000"/>
            </a:spcAft>
            <a:buChar char="•"/>
          </a:pPr>
          <a:r>
            <a:rPr lang="en-US" sz="1200" kern="1200" dirty="0"/>
            <a:t>Uses elements of “just in time” lean manufacturing strategies</a:t>
          </a:r>
        </a:p>
        <a:p>
          <a:pPr marL="114300" lvl="1" indent="-114300" algn="l" defTabSz="533400">
            <a:lnSpc>
              <a:spcPct val="90000"/>
            </a:lnSpc>
            <a:spcBef>
              <a:spcPct val="0"/>
            </a:spcBef>
            <a:spcAft>
              <a:spcPct val="15000"/>
            </a:spcAft>
            <a:buChar char="•"/>
          </a:pPr>
          <a:r>
            <a:rPr lang="en-US" sz="1200" kern="1200" dirty="0"/>
            <a:t>Emphasizes throughput</a:t>
          </a:r>
        </a:p>
      </dsp:txBody>
      <dsp:txXfrm>
        <a:off x="1598" y="504193"/>
        <a:ext cx="1558265" cy="2296792"/>
      </dsp:txXfrm>
    </dsp:sp>
    <dsp:sp modelId="{07688B4B-D4AF-46F4-8D15-A964E0CEF5F9}">
      <dsp:nvSpPr>
        <dsp:cNvPr id="0" name=""/>
        <dsp:cNvSpPr/>
      </dsp:nvSpPr>
      <dsp:spPr>
        <a:xfrm>
          <a:off x="1778020"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Scrum</a:t>
          </a:r>
        </a:p>
      </dsp:txBody>
      <dsp:txXfrm>
        <a:off x="1778020" y="14593"/>
        <a:ext cx="1558265" cy="489600"/>
      </dsp:txXfrm>
    </dsp:sp>
    <dsp:sp modelId="{EC709DB5-C4EC-420C-BF2A-6DFC58FACE14}">
      <dsp:nvSpPr>
        <dsp:cNvPr id="0" name=""/>
        <dsp:cNvSpPr/>
      </dsp:nvSpPr>
      <dsp:spPr>
        <a:xfrm>
          <a:off x="1778020"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Aligns closely with Agile values</a:t>
          </a:r>
        </a:p>
        <a:p>
          <a:pPr marL="114300" lvl="1" indent="-114300" algn="l" defTabSz="533400">
            <a:lnSpc>
              <a:spcPct val="90000"/>
            </a:lnSpc>
            <a:spcBef>
              <a:spcPct val="0"/>
            </a:spcBef>
            <a:spcAft>
              <a:spcPct val="15000"/>
            </a:spcAft>
            <a:buChar char="•"/>
          </a:pPr>
          <a:r>
            <a:rPr lang="en-US" sz="1200" kern="1200" dirty="0"/>
            <a:t>Breaks down product development into iterative sprints</a:t>
          </a:r>
        </a:p>
        <a:p>
          <a:pPr marL="114300" lvl="1" indent="-114300" algn="l" defTabSz="533400">
            <a:lnSpc>
              <a:spcPct val="90000"/>
            </a:lnSpc>
            <a:spcBef>
              <a:spcPct val="0"/>
            </a:spcBef>
            <a:spcAft>
              <a:spcPct val="15000"/>
            </a:spcAft>
            <a:buChar char="•"/>
          </a:pPr>
          <a:r>
            <a:rPr lang="en-US" sz="1200" kern="1200" dirty="0"/>
            <a:t>Makes use of exclusive roles (“Scrum Lead”, “Product Owner”)</a:t>
          </a:r>
        </a:p>
        <a:p>
          <a:pPr marL="114300" lvl="1" indent="-114300" algn="l" defTabSz="533400">
            <a:lnSpc>
              <a:spcPct val="90000"/>
            </a:lnSpc>
            <a:spcBef>
              <a:spcPct val="0"/>
            </a:spcBef>
            <a:spcAft>
              <a:spcPct val="15000"/>
            </a:spcAft>
            <a:buChar char="•"/>
          </a:pPr>
          <a:r>
            <a:rPr lang="en-US" sz="1200" kern="1200" dirty="0"/>
            <a:t>Emphasizes constant communication</a:t>
          </a:r>
        </a:p>
      </dsp:txBody>
      <dsp:txXfrm>
        <a:off x="1778020" y="504193"/>
        <a:ext cx="1558265" cy="2296792"/>
      </dsp:txXfrm>
    </dsp:sp>
    <dsp:sp modelId="{EDE83CE2-7BE0-454F-A606-C92B7AAC426F}">
      <dsp:nvSpPr>
        <dsp:cNvPr id="0" name=""/>
        <dsp:cNvSpPr/>
      </dsp:nvSpPr>
      <dsp:spPr>
        <a:xfrm>
          <a:off x="3554442"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Scaled Agile Framework (</a:t>
          </a:r>
          <a:r>
            <a:rPr lang="en-US" sz="1200" kern="1200" dirty="0" err="1"/>
            <a:t>SAFe</a:t>
          </a:r>
          <a:r>
            <a:rPr lang="en-US" sz="1200" kern="1200" dirty="0"/>
            <a:t>)</a:t>
          </a:r>
        </a:p>
      </dsp:txBody>
      <dsp:txXfrm>
        <a:off x="3554442" y="14593"/>
        <a:ext cx="1558265" cy="489600"/>
      </dsp:txXfrm>
    </dsp:sp>
    <dsp:sp modelId="{30B4261D-5A4A-406C-A941-441C21C03922}">
      <dsp:nvSpPr>
        <dsp:cNvPr id="0" name=""/>
        <dsp:cNvSpPr/>
      </dsp:nvSpPr>
      <dsp:spPr>
        <a:xfrm>
          <a:off x="3554442"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Workflow and organizational patterns to help deploy Agile at scale</a:t>
          </a:r>
        </a:p>
        <a:p>
          <a:pPr marL="114300" lvl="1" indent="-114300" algn="l" defTabSz="533400">
            <a:lnSpc>
              <a:spcPct val="90000"/>
            </a:lnSpc>
            <a:spcBef>
              <a:spcPct val="0"/>
            </a:spcBef>
            <a:spcAft>
              <a:spcPct val="15000"/>
            </a:spcAft>
            <a:buChar char="•"/>
          </a:pPr>
          <a:r>
            <a:rPr lang="en-US" sz="1200" kern="1200" dirty="0"/>
            <a:t>Can support large organizations</a:t>
          </a:r>
        </a:p>
      </dsp:txBody>
      <dsp:txXfrm>
        <a:off x="3554442" y="504193"/>
        <a:ext cx="1558265" cy="22967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0f3892661_1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0f3892661_1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2c2b1796e_0_0:notes"/>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116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Requirements definition at this stage should include things like security requirements (threat modeling, test needed to shift security left)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Clean code – means code that is easier to read, easier to test, easier to maintain long-term; can include refactoring (seeking to improve internal structure of code without impacting external operation). Extracting methods, renaming, reuse, etc.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Incident – single (or discrete number of occurrences); may be able to execute a workaround for immediate relief</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Problem – something more endemic that will likely require a code fix</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Incident status is first sign of issues and can elevate to problem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Walk through the scenario with the students</a:t>
            </a:r>
            <a:endParaRPr dirty="0"/>
          </a:p>
        </p:txBody>
      </p:sp>
      <p:sp>
        <p:nvSpPr>
          <p:cNvPr id="517" name="Google Shape;5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0f9c26786_0_1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sz="1200" b="1" dirty="0">
              <a:solidFill>
                <a:schemeClr val="dk1"/>
              </a:solidFill>
              <a:latin typeface="Calibri"/>
              <a:ea typeface="Calibri"/>
              <a:cs typeface="Calibri"/>
              <a:sym typeface="Calibri"/>
            </a:endParaRPr>
          </a:p>
        </p:txBody>
      </p:sp>
      <p:sp>
        <p:nvSpPr>
          <p:cNvPr id="291" name="Google Shape;291;ge0f9c2678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sz="1200" b="1" dirty="0">
              <a:solidFill>
                <a:schemeClr val="dk1"/>
              </a:solidFill>
              <a:latin typeface="Calibri"/>
              <a:ea typeface="Calibri"/>
              <a:cs typeface="Calibri"/>
              <a:sym typeface="Calibri"/>
            </a:endParaRPr>
          </a:p>
        </p:txBody>
      </p:sp>
      <p:sp>
        <p:nvSpPr>
          <p:cNvPr id="318" name="Google Shape;3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Will talk in more depth about characteristics of sprint items/cards in the section on Jira</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One common pointing system used is Fibonacci (but not only approach)</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Team can also use techniques like “planning poker” (https://www.planningpoker.com/) to help ensure objective pointing (minimize effect points assigned by another team have on your own)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sz="1200" b="1" dirty="0">
              <a:solidFill>
                <a:schemeClr val="dk1"/>
              </a:solidFill>
              <a:latin typeface="Calibri"/>
              <a:ea typeface="Calibri"/>
              <a:cs typeface="Calibri"/>
              <a:sym typeface="Calibri"/>
            </a:endParaRPr>
          </a:p>
        </p:txBody>
      </p:sp>
      <p:sp>
        <p:nvSpPr>
          <p:cNvPr id="326" name="Google Shape;3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7" name="Google Shape;72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Supports concept of User Story (feature to be delivered), Spike (required research to determine approach), etc. Will review the various types as part of the demo.</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Ideally will use an instance of Jira set up in an AWS sandbox that all participants can access (including external instructors), and that team can work from for demo/labs.</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Discuss creation of Epics (for grouping features), user stories (for defining features), spikes (for capturing research tasks). Review process of creating each type and the various pieces of metadata available for each type. Show assignment of issue to a sprint and how tracked on board. Demonstrate each.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1" name="Google Shape;74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8" name="Google Shape;74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6" name="Google Shape;75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For adds, what if I attempt to add an item already in the cart – what should happen?</a:t>
            </a:r>
            <a:endParaRPr dirty="0"/>
          </a:p>
          <a:p>
            <a:pPr marL="158750" lvl="0" indent="0" algn="l" rtl="0">
              <a:lnSpc>
                <a:spcPct val="100000"/>
              </a:lnSpc>
              <a:spcBef>
                <a:spcPts val="0"/>
              </a:spcBef>
              <a:spcAft>
                <a:spcPts val="0"/>
              </a:spcAft>
              <a:buSzPts val="1100"/>
              <a:buNone/>
            </a:pPr>
            <a:endParaRPr dirty="0"/>
          </a:p>
          <a:p>
            <a:pPr marL="158750" lvl="0" indent="0" algn="l" rtl="0">
              <a:lnSpc>
                <a:spcPct val="100000"/>
              </a:lnSpc>
              <a:spcBef>
                <a:spcPts val="0"/>
              </a:spcBef>
              <a:spcAft>
                <a:spcPts val="0"/>
              </a:spcAft>
              <a:buSzPts val="1100"/>
              <a:buNone/>
            </a:pPr>
            <a:r>
              <a:rPr lang="en-US" dirty="0"/>
              <a:t>For updates, what if I attempt to reduce quantity to 0 (or some invalid value like a negative number)?</a:t>
            </a:r>
            <a:endParaRPr dirty="0"/>
          </a:p>
          <a:p>
            <a:pPr marL="158750" lvl="0" indent="0" algn="l" rtl="0">
              <a:lnSpc>
                <a:spcPct val="100000"/>
              </a:lnSpc>
              <a:spcBef>
                <a:spcPts val="0"/>
              </a:spcBef>
              <a:spcAft>
                <a:spcPts val="0"/>
              </a:spcAft>
              <a:buSzPts val="1100"/>
              <a:buNone/>
            </a:pPr>
            <a:endParaRPr dirty="0"/>
          </a:p>
          <a:p>
            <a:pPr marL="158750" lvl="0" indent="0" algn="l" rtl="0">
              <a:lnSpc>
                <a:spcPct val="100000"/>
              </a:lnSpc>
              <a:spcBef>
                <a:spcPts val="0"/>
              </a:spcBef>
              <a:spcAft>
                <a:spcPts val="0"/>
              </a:spcAft>
              <a:buSzPts val="1100"/>
              <a:buNone/>
            </a:pPr>
            <a:r>
              <a:rPr lang="en-US" dirty="0"/>
              <a:t>For deletes, what if I remove the last item in my cart?</a:t>
            </a:r>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Walk through execution with the students.</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p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7" name="Google Shape;2807;p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9"/>
        <p:cNvGrpSpPr/>
        <p:nvPr/>
      </p:nvGrpSpPr>
      <p:grpSpPr>
        <a:xfrm>
          <a:off x="0" y="0"/>
          <a:ext cx="0" cy="0"/>
          <a:chOff x="0" y="0"/>
          <a:chExt cx="0" cy="0"/>
        </a:xfrm>
      </p:grpSpPr>
      <p:sp>
        <p:nvSpPr>
          <p:cNvPr id="10" name="Google Shape;10;p256"/>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a:endParaRPr/>
          </a:p>
        </p:txBody>
      </p:sp>
      <p:grpSp>
        <p:nvGrpSpPr>
          <p:cNvPr id="11" name="Google Shape;11;p256"/>
          <p:cNvGrpSpPr/>
          <p:nvPr/>
        </p:nvGrpSpPr>
        <p:grpSpPr>
          <a:xfrm>
            <a:off x="4870457" y="830752"/>
            <a:ext cx="4589517" cy="4887574"/>
            <a:chOff x="3458353" y="512656"/>
            <a:chExt cx="5769349" cy="5951747"/>
          </a:xfrm>
        </p:grpSpPr>
        <p:pic>
          <p:nvPicPr>
            <p:cNvPr id="12" name="Google Shape;12;p256"/>
            <p:cNvPicPr preferRelativeResize="0"/>
            <p:nvPr/>
          </p:nvPicPr>
          <p:blipFill rotWithShape="1">
            <a:blip r:embed="rId2">
              <a:alphaModFix amt="64000"/>
            </a:blip>
            <a:srcRect/>
            <a:stretch/>
          </p:blipFill>
          <p:spPr>
            <a:xfrm rot="-5400000">
              <a:off x="4778715" y="2015416"/>
              <a:ext cx="5951747" cy="2946227"/>
            </a:xfrm>
            <a:prstGeom prst="rect">
              <a:avLst/>
            </a:prstGeom>
            <a:noFill/>
            <a:ln>
              <a:noFill/>
            </a:ln>
          </p:spPr>
        </p:pic>
        <p:pic>
          <p:nvPicPr>
            <p:cNvPr id="13" name="Google Shape;13;p256"/>
            <p:cNvPicPr preferRelativeResize="0"/>
            <p:nvPr/>
          </p:nvPicPr>
          <p:blipFill rotWithShape="1">
            <a:blip r:embed="rId2">
              <a:alphaModFix amt="64000"/>
            </a:blip>
            <a:srcRect/>
            <a:stretch/>
          </p:blipFill>
          <p:spPr>
            <a:xfrm rot="-5400000">
              <a:off x="1955593" y="2015416"/>
              <a:ext cx="5951747" cy="2946227"/>
            </a:xfrm>
            <a:prstGeom prst="rect">
              <a:avLst/>
            </a:prstGeom>
            <a:noFill/>
            <a:ln>
              <a:noFill/>
            </a:ln>
          </p:spPr>
        </p:pic>
      </p:grpSp>
      <p:sp>
        <p:nvSpPr>
          <p:cNvPr id="14" name="Google Shape;14;p256"/>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56"/>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6"/>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256"/>
          <p:cNvPicPr preferRelativeResize="0"/>
          <p:nvPr/>
        </p:nvPicPr>
        <p:blipFill rotWithShape="1">
          <a:blip r:embed="rId3">
            <a:alphaModFix/>
          </a:blip>
          <a:srcRect/>
          <a:stretch/>
        </p:blipFill>
        <p:spPr>
          <a:xfrm>
            <a:off x="9533954" y="4458500"/>
            <a:ext cx="1338247" cy="290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kills content slide 1">
  <p:cSld name="TITLE_2_1_1">
    <p:bg>
      <p:bgPr>
        <a:solidFill>
          <a:srgbClr val="000000"/>
        </a:solidFill>
        <a:effectLst/>
      </p:bgPr>
    </p:bg>
    <p:spTree>
      <p:nvGrpSpPr>
        <p:cNvPr id="1" name="Shape 70"/>
        <p:cNvGrpSpPr/>
        <p:nvPr/>
      </p:nvGrpSpPr>
      <p:grpSpPr>
        <a:xfrm>
          <a:off x="0" y="0"/>
          <a:ext cx="0" cy="0"/>
          <a:chOff x="0" y="0"/>
          <a:chExt cx="0" cy="0"/>
        </a:xfrm>
      </p:grpSpPr>
      <p:sp>
        <p:nvSpPr>
          <p:cNvPr id="71" name="Google Shape;71;p26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266"/>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6"/>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6"/>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6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rgbClr val="FFFFFF"/>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76" name="Google Shape;76;p26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77"/>
        <p:cNvGrpSpPr/>
        <p:nvPr/>
      </p:nvGrpSpPr>
      <p:grpSpPr>
        <a:xfrm>
          <a:off x="0" y="0"/>
          <a:ext cx="0" cy="0"/>
          <a:chOff x="0" y="0"/>
          <a:chExt cx="0" cy="0"/>
        </a:xfrm>
      </p:grpSpPr>
      <p:sp>
        <p:nvSpPr>
          <p:cNvPr id="78" name="Google Shape;78;p26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9" name="Google Shape;79;p267"/>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80" name="Google Shape;80;p267"/>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81" name="Google Shape;81;p267"/>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82" name="Google Shape;82;p267"/>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67"/>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67"/>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86"/>
        <p:cNvGrpSpPr/>
        <p:nvPr/>
      </p:nvGrpSpPr>
      <p:grpSpPr>
        <a:xfrm>
          <a:off x="0" y="0"/>
          <a:ext cx="0" cy="0"/>
          <a:chOff x="0" y="0"/>
          <a:chExt cx="0" cy="0"/>
        </a:xfrm>
      </p:grpSpPr>
      <p:sp>
        <p:nvSpPr>
          <p:cNvPr id="87" name="Google Shape;87;p26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8" name="Google Shape;88;p268"/>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68"/>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68"/>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68"/>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92" name="Google Shape;92;p268"/>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93" name="Google Shape;93;p268"/>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94" name="Google Shape;94;p2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95"/>
        <p:cNvGrpSpPr/>
        <p:nvPr/>
      </p:nvGrpSpPr>
      <p:grpSpPr>
        <a:xfrm>
          <a:off x="0" y="0"/>
          <a:ext cx="0" cy="0"/>
          <a:chOff x="0" y="0"/>
          <a:chExt cx="0" cy="0"/>
        </a:xfrm>
      </p:grpSpPr>
      <p:sp>
        <p:nvSpPr>
          <p:cNvPr id="96" name="Google Shape;96;p26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7" name="Google Shape;97;p269"/>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9"/>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69"/>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69"/>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101" name="Google Shape;101;p269"/>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102" name="Google Shape;102;p26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03"/>
        <p:cNvGrpSpPr/>
        <p:nvPr/>
      </p:nvGrpSpPr>
      <p:grpSpPr>
        <a:xfrm>
          <a:off x="0" y="0"/>
          <a:ext cx="0" cy="0"/>
          <a:chOff x="0" y="0"/>
          <a:chExt cx="0" cy="0"/>
        </a:xfrm>
      </p:grpSpPr>
      <p:sp>
        <p:nvSpPr>
          <p:cNvPr id="104" name="Google Shape;104;p27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p270"/>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70"/>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70"/>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70"/>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109" name="Google Shape;109;p270"/>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SzPts val="1500"/>
              <a:buNone/>
              <a:defRPr sz="1500"/>
            </a:lvl1pPr>
            <a:lvl2pPr marL="914400" lvl="1" indent="-228600" algn="l">
              <a:lnSpc>
                <a:spcPct val="100000"/>
              </a:lnSpc>
              <a:spcBef>
                <a:spcPts val="0"/>
              </a:spcBef>
              <a:spcAft>
                <a:spcPts val="0"/>
              </a:spcAft>
              <a:buSzPts val="1500"/>
              <a:buNone/>
              <a:defRPr sz="1500"/>
            </a:lvl2pPr>
            <a:lvl3pPr marL="1371600" lvl="2" indent="-228600" algn="l">
              <a:lnSpc>
                <a:spcPct val="100000"/>
              </a:lnSpc>
              <a:spcBef>
                <a:spcPts val="0"/>
              </a:spcBef>
              <a:spcAft>
                <a:spcPts val="0"/>
              </a:spcAft>
              <a:buSzPts val="1500"/>
              <a:buNone/>
              <a:defRPr sz="1500"/>
            </a:lvl3pPr>
            <a:lvl4pPr marL="1828800" lvl="3" indent="-228600" algn="l">
              <a:lnSpc>
                <a:spcPct val="100000"/>
              </a:lnSpc>
              <a:spcBef>
                <a:spcPts val="0"/>
              </a:spcBef>
              <a:spcAft>
                <a:spcPts val="0"/>
              </a:spcAft>
              <a:buSzPts val="1500"/>
              <a:buNone/>
              <a:defRPr sz="1500"/>
            </a:lvl4pPr>
            <a:lvl5pPr marL="2286000" lvl="4" indent="-228600" algn="l">
              <a:lnSpc>
                <a:spcPct val="100000"/>
              </a:lnSpc>
              <a:spcBef>
                <a:spcPts val="0"/>
              </a:spcBef>
              <a:spcAft>
                <a:spcPts val="0"/>
              </a:spcAft>
              <a:buSzPts val="1500"/>
              <a:buNone/>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110" name="Google Shape;110;p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11"/>
        <p:cNvGrpSpPr/>
        <p:nvPr/>
      </p:nvGrpSpPr>
      <p:grpSpPr>
        <a:xfrm>
          <a:off x="0" y="0"/>
          <a:ext cx="0" cy="0"/>
          <a:chOff x="0" y="0"/>
          <a:chExt cx="0" cy="0"/>
        </a:xfrm>
      </p:grpSpPr>
      <p:sp>
        <p:nvSpPr>
          <p:cNvPr id="112" name="Google Shape;112;p27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3" name="Google Shape;113;p271"/>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71"/>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rgbClr val="FFFFFF"/>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116" name="Google Shape;116;p27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17"/>
        <p:cNvGrpSpPr/>
        <p:nvPr/>
      </p:nvGrpSpPr>
      <p:grpSpPr>
        <a:xfrm>
          <a:off x="0" y="0"/>
          <a:ext cx="0" cy="0"/>
          <a:chOff x="0" y="0"/>
          <a:chExt cx="0" cy="0"/>
        </a:xfrm>
      </p:grpSpPr>
      <p:sp>
        <p:nvSpPr>
          <p:cNvPr id="118" name="Google Shape;118;p272"/>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1pPr>
            <a:lvl2pPr marL="0" marR="0" lvl="1"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2pPr>
            <a:lvl3pPr marL="0" marR="0" lvl="2"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3pPr>
            <a:lvl4pPr marL="0" marR="0" lvl="3"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4pPr>
            <a:lvl5pPr marL="0" marR="0" lvl="4"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5pPr>
            <a:lvl6pPr marL="0" marR="0" lvl="5"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6pPr>
            <a:lvl7pPr marL="0" marR="0" lvl="6"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7pPr>
            <a:lvl8pPr marL="0" marR="0" lvl="7"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8pPr>
            <a:lvl9pPr marL="0" marR="0" lvl="8"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FFFFFF"/>
              </a:solidFill>
            </a:endParaRPr>
          </a:p>
        </p:txBody>
      </p:sp>
      <p:pic>
        <p:nvPicPr>
          <p:cNvPr id="119" name="Google Shape;119;p272"/>
          <p:cNvPicPr preferRelativeResize="0"/>
          <p:nvPr/>
        </p:nvPicPr>
        <p:blipFill rotWithShape="1">
          <a:blip r:embed="rId2">
            <a:alphaModFix/>
          </a:blip>
          <a:srcRect/>
          <a:stretch/>
        </p:blipFill>
        <p:spPr>
          <a:xfrm>
            <a:off x="2975050" y="456025"/>
            <a:ext cx="8270745" cy="5240901"/>
          </a:xfrm>
          <a:prstGeom prst="rect">
            <a:avLst/>
          </a:prstGeom>
          <a:noFill/>
          <a:ln>
            <a:noFill/>
          </a:ln>
        </p:spPr>
      </p:pic>
      <p:sp>
        <p:nvSpPr>
          <p:cNvPr id="120" name="Google Shape;120;p272"/>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1700"/>
              <a:buNone/>
              <a:defRPr sz="1700">
                <a:solidFill>
                  <a:schemeClr val="lt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121" name="Google Shape;121;p272"/>
          <p:cNvSpPr txBox="1">
            <a:spLocks noGrp="1"/>
          </p:cNvSpPr>
          <p:nvPr>
            <p:ph type="subTitle" idx="1"/>
          </p:nvPr>
        </p:nvSpPr>
        <p:spPr>
          <a:xfrm>
            <a:off x="231925" y="1493100"/>
            <a:ext cx="35058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rgbClr val="FFFFFF"/>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22"/>
        <p:cNvGrpSpPr/>
        <p:nvPr/>
      </p:nvGrpSpPr>
      <p:grpSpPr>
        <a:xfrm>
          <a:off x="0" y="0"/>
          <a:ext cx="0" cy="0"/>
          <a:chOff x="0" y="0"/>
          <a:chExt cx="0" cy="0"/>
        </a:xfrm>
      </p:grpSpPr>
      <p:sp>
        <p:nvSpPr>
          <p:cNvPr id="123" name="Google Shape;123;p273"/>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1pPr>
            <a:lvl2pPr marL="0" marR="0" lvl="1"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2pPr>
            <a:lvl3pPr marL="0" marR="0" lvl="2"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3pPr>
            <a:lvl4pPr marL="0" marR="0" lvl="3"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4pPr>
            <a:lvl5pPr marL="0" marR="0" lvl="4"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5pPr>
            <a:lvl6pPr marL="0" marR="0" lvl="5"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6pPr>
            <a:lvl7pPr marL="0" marR="0" lvl="6"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7pPr>
            <a:lvl8pPr marL="0" marR="0" lvl="7"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8pPr>
            <a:lvl9pPr marL="0" marR="0" lvl="8" indent="0" algn="r">
              <a:lnSpc>
                <a:spcPct val="100000"/>
              </a:lnSpc>
              <a:spcBef>
                <a:spcPts val="0"/>
              </a:spcBef>
              <a:spcAft>
                <a:spcPts val="0"/>
              </a:spcAft>
              <a:buClr>
                <a:srgbClr val="404040"/>
              </a:buClr>
              <a:buSzPts val="900"/>
              <a:buFont typeface="Montserrat"/>
              <a:buNone/>
              <a:defRPr sz="1300" b="0" i="0" u="none" strike="noStrike" cap="none">
                <a:solidFill>
                  <a:srgbClr val="40404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FFFFFF"/>
              </a:solidFill>
            </a:endParaRPr>
          </a:p>
        </p:txBody>
      </p:sp>
      <p:sp>
        <p:nvSpPr>
          <p:cNvPr id="124" name="Google Shape;124;p273"/>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algn="ctr">
              <a:lnSpc>
                <a:spcPct val="9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125" name="Google Shape;125;p273"/>
          <p:cNvPicPr preferRelativeResize="0"/>
          <p:nvPr/>
        </p:nvPicPr>
        <p:blipFill rotWithShape="1">
          <a:blip r:embed="rId2">
            <a:alphaModFix/>
          </a:blip>
          <a:srcRect/>
          <a:stretch/>
        </p:blipFill>
        <p:spPr>
          <a:xfrm>
            <a:off x="948098" y="937700"/>
            <a:ext cx="7247804" cy="459267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33"/>
        <p:cNvGrpSpPr/>
        <p:nvPr/>
      </p:nvGrpSpPr>
      <p:grpSpPr>
        <a:xfrm>
          <a:off x="0" y="0"/>
          <a:ext cx="0" cy="0"/>
          <a:chOff x="0" y="0"/>
          <a:chExt cx="0" cy="0"/>
        </a:xfrm>
      </p:grpSpPr>
      <p:grpSp>
        <p:nvGrpSpPr>
          <p:cNvPr id="134" name="Google Shape;134;p275"/>
          <p:cNvGrpSpPr/>
          <p:nvPr/>
        </p:nvGrpSpPr>
        <p:grpSpPr>
          <a:xfrm>
            <a:off x="3500203" y="-104619"/>
            <a:ext cx="5769349" cy="5951747"/>
            <a:chOff x="3458353" y="512656"/>
            <a:chExt cx="5769349" cy="5951747"/>
          </a:xfrm>
        </p:grpSpPr>
        <p:pic>
          <p:nvPicPr>
            <p:cNvPr id="135" name="Google Shape;135;p275"/>
            <p:cNvPicPr preferRelativeResize="0"/>
            <p:nvPr/>
          </p:nvPicPr>
          <p:blipFill rotWithShape="1">
            <a:blip r:embed="rId2">
              <a:alphaModFix amt="64000"/>
            </a:blip>
            <a:srcRect/>
            <a:stretch/>
          </p:blipFill>
          <p:spPr>
            <a:xfrm rot="-5400000">
              <a:off x="4778715" y="2015416"/>
              <a:ext cx="5951747" cy="2946227"/>
            </a:xfrm>
            <a:prstGeom prst="rect">
              <a:avLst/>
            </a:prstGeom>
            <a:noFill/>
            <a:ln>
              <a:noFill/>
            </a:ln>
          </p:spPr>
        </p:pic>
        <p:pic>
          <p:nvPicPr>
            <p:cNvPr id="136" name="Google Shape;136;p275"/>
            <p:cNvPicPr preferRelativeResize="0"/>
            <p:nvPr/>
          </p:nvPicPr>
          <p:blipFill rotWithShape="1">
            <a:blip r:embed="rId2">
              <a:alphaModFix amt="64000"/>
            </a:blip>
            <a:srcRect/>
            <a:stretch/>
          </p:blipFill>
          <p:spPr>
            <a:xfrm rot="-5400000">
              <a:off x="1955593" y="2015416"/>
              <a:ext cx="5951747" cy="2946227"/>
            </a:xfrm>
            <a:prstGeom prst="rect">
              <a:avLst/>
            </a:prstGeom>
            <a:noFill/>
            <a:ln>
              <a:noFill/>
            </a:ln>
          </p:spPr>
        </p:pic>
      </p:grpSp>
      <p:sp>
        <p:nvSpPr>
          <p:cNvPr id="137" name="Google Shape;137;p275"/>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a:endParaRPr/>
          </a:p>
        </p:txBody>
      </p:sp>
      <p:sp>
        <p:nvSpPr>
          <p:cNvPr id="138" name="Google Shape;138;p275"/>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75"/>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75"/>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 name="Google Shape;141;p275"/>
          <p:cNvPicPr preferRelativeResize="0"/>
          <p:nvPr/>
        </p:nvPicPr>
        <p:blipFill rotWithShape="1">
          <a:blip r:embed="rId3">
            <a:alphaModFix/>
          </a:blip>
          <a:srcRect/>
          <a:stretch/>
        </p:blipFill>
        <p:spPr>
          <a:xfrm>
            <a:off x="9305354" y="4458500"/>
            <a:ext cx="1338247" cy="290925"/>
          </a:xfrm>
          <a:prstGeom prst="rect">
            <a:avLst/>
          </a:prstGeom>
          <a:noFill/>
          <a:ln>
            <a:noFill/>
          </a:ln>
        </p:spPr>
      </p:pic>
      <p:sp>
        <p:nvSpPr>
          <p:cNvPr id="142" name="Google Shape;142;p2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43"/>
        <p:cNvGrpSpPr/>
        <p:nvPr/>
      </p:nvGrpSpPr>
      <p:grpSpPr>
        <a:xfrm>
          <a:off x="0" y="0"/>
          <a:ext cx="0" cy="0"/>
          <a:chOff x="0" y="0"/>
          <a:chExt cx="0" cy="0"/>
        </a:xfrm>
      </p:grpSpPr>
      <p:sp>
        <p:nvSpPr>
          <p:cNvPr id="144" name="Google Shape;144;p276"/>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a:endParaRPr/>
          </a:p>
        </p:txBody>
      </p:sp>
      <p:grpSp>
        <p:nvGrpSpPr>
          <p:cNvPr id="145" name="Google Shape;145;p276"/>
          <p:cNvGrpSpPr/>
          <p:nvPr/>
        </p:nvGrpSpPr>
        <p:grpSpPr>
          <a:xfrm>
            <a:off x="4870457" y="830752"/>
            <a:ext cx="4589517" cy="4887574"/>
            <a:chOff x="3458353" y="512656"/>
            <a:chExt cx="5769349" cy="5951747"/>
          </a:xfrm>
        </p:grpSpPr>
        <p:pic>
          <p:nvPicPr>
            <p:cNvPr id="146" name="Google Shape;146;p276"/>
            <p:cNvPicPr preferRelativeResize="0"/>
            <p:nvPr/>
          </p:nvPicPr>
          <p:blipFill rotWithShape="1">
            <a:blip r:embed="rId2">
              <a:alphaModFix amt="64000"/>
            </a:blip>
            <a:srcRect/>
            <a:stretch/>
          </p:blipFill>
          <p:spPr>
            <a:xfrm rot="-5400000">
              <a:off x="4778715" y="2015416"/>
              <a:ext cx="5951747" cy="2946227"/>
            </a:xfrm>
            <a:prstGeom prst="rect">
              <a:avLst/>
            </a:prstGeom>
            <a:noFill/>
            <a:ln>
              <a:noFill/>
            </a:ln>
          </p:spPr>
        </p:pic>
        <p:pic>
          <p:nvPicPr>
            <p:cNvPr id="147" name="Google Shape;147;p276"/>
            <p:cNvPicPr preferRelativeResize="0"/>
            <p:nvPr/>
          </p:nvPicPr>
          <p:blipFill rotWithShape="1">
            <a:blip r:embed="rId2">
              <a:alphaModFix amt="64000"/>
            </a:blip>
            <a:srcRect/>
            <a:stretch/>
          </p:blipFill>
          <p:spPr>
            <a:xfrm rot="-5400000">
              <a:off x="1955593" y="2015416"/>
              <a:ext cx="5951747" cy="2946227"/>
            </a:xfrm>
            <a:prstGeom prst="rect">
              <a:avLst/>
            </a:prstGeom>
            <a:noFill/>
            <a:ln>
              <a:noFill/>
            </a:ln>
          </p:spPr>
        </p:pic>
      </p:grpSp>
      <p:sp>
        <p:nvSpPr>
          <p:cNvPr id="148" name="Google Shape;148;p276"/>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76"/>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76"/>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1" name="Google Shape;151;p276"/>
          <p:cNvPicPr preferRelativeResize="0"/>
          <p:nvPr/>
        </p:nvPicPr>
        <p:blipFill rotWithShape="1">
          <a:blip r:embed="rId3">
            <a:alphaModFix/>
          </a:blip>
          <a:srcRect/>
          <a:stretch/>
        </p:blipFill>
        <p:spPr>
          <a:xfrm>
            <a:off x="7400354" y="4458500"/>
            <a:ext cx="1338247" cy="290925"/>
          </a:xfrm>
          <a:prstGeom prst="rect">
            <a:avLst/>
          </a:prstGeom>
          <a:noFill/>
          <a:ln>
            <a:noFill/>
          </a:ln>
        </p:spPr>
      </p:pic>
      <p:sp>
        <p:nvSpPr>
          <p:cNvPr id="152" name="Google Shape;152;p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26"/>
        <p:cNvGrpSpPr/>
        <p:nvPr/>
      </p:nvGrpSpPr>
      <p:grpSpPr>
        <a:xfrm>
          <a:off x="0" y="0"/>
          <a:ext cx="0" cy="0"/>
          <a:chOff x="0" y="0"/>
          <a:chExt cx="0" cy="0"/>
        </a:xfrm>
      </p:grpSpPr>
      <p:sp>
        <p:nvSpPr>
          <p:cNvPr id="27" name="Google Shape;27;p25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258"/>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8"/>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58"/>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5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chemeClr val="dk1"/>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32" name="Google Shape;32;p2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53"/>
        <p:cNvGrpSpPr/>
        <p:nvPr/>
      </p:nvGrpSpPr>
      <p:grpSpPr>
        <a:xfrm>
          <a:off x="0" y="0"/>
          <a:ext cx="0" cy="0"/>
          <a:chOff x="0" y="0"/>
          <a:chExt cx="0" cy="0"/>
        </a:xfrm>
      </p:grpSpPr>
      <p:sp>
        <p:nvSpPr>
          <p:cNvPr id="154" name="Google Shape;154;p277"/>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77"/>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sp>
        <p:nvSpPr>
          <p:cNvPr id="156" name="Google Shape;156;p277"/>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FFFFFF"/>
              </a:buClr>
              <a:buSzPts val="1200"/>
              <a:buNone/>
              <a:defRPr sz="1200">
                <a:solidFill>
                  <a:srgbClr val="FFFFFF"/>
                </a:solidFill>
              </a:defRPr>
            </a:lvl1pPr>
            <a:lvl2pPr marL="914400" lvl="1" indent="-228600" algn="l">
              <a:lnSpc>
                <a:spcPct val="90000"/>
              </a:lnSpc>
              <a:spcBef>
                <a:spcPts val="500"/>
              </a:spcBef>
              <a:spcAft>
                <a:spcPts val="0"/>
              </a:spcAft>
              <a:buClr>
                <a:srgbClr val="FFFFFF"/>
              </a:buClr>
              <a:buSzPts val="1200"/>
              <a:buNone/>
              <a:defRPr sz="1200">
                <a:solidFill>
                  <a:srgbClr val="FFFFFF"/>
                </a:solidFill>
              </a:defRPr>
            </a:lvl2pPr>
            <a:lvl3pPr marL="1371600" lvl="2" indent="-228600" algn="l">
              <a:lnSpc>
                <a:spcPct val="90000"/>
              </a:lnSpc>
              <a:spcBef>
                <a:spcPts val="500"/>
              </a:spcBef>
              <a:spcAft>
                <a:spcPts val="0"/>
              </a:spcAft>
              <a:buClr>
                <a:srgbClr val="FFFFFF"/>
              </a:buClr>
              <a:buSzPts val="1200"/>
              <a:buNone/>
              <a:defRPr sz="1200">
                <a:solidFill>
                  <a:srgbClr val="FFFFFF"/>
                </a:solidFill>
              </a:defRPr>
            </a:lvl3pPr>
            <a:lvl4pPr marL="1828800" lvl="3" indent="-228600" algn="l">
              <a:lnSpc>
                <a:spcPct val="90000"/>
              </a:lnSpc>
              <a:spcBef>
                <a:spcPts val="500"/>
              </a:spcBef>
              <a:spcAft>
                <a:spcPts val="0"/>
              </a:spcAft>
              <a:buClr>
                <a:srgbClr val="FFFFFF"/>
              </a:buClr>
              <a:buSzPts val="1200"/>
              <a:buNone/>
              <a:defRPr sz="1200">
                <a:solidFill>
                  <a:srgbClr val="FFFFFF"/>
                </a:solidFill>
              </a:defRPr>
            </a:lvl4pPr>
            <a:lvl5pPr marL="2286000" lvl="4" indent="-228600" algn="l">
              <a:lnSpc>
                <a:spcPct val="90000"/>
              </a:lnSpc>
              <a:spcBef>
                <a:spcPts val="500"/>
              </a:spcBef>
              <a:spcAft>
                <a:spcPts val="0"/>
              </a:spcAft>
              <a:buClr>
                <a:srgbClr val="FFFFFF"/>
              </a:buClr>
              <a:buSzPts val="1200"/>
              <a:buNone/>
              <a:defRPr sz="1200">
                <a:solidFill>
                  <a:srgbClr val="FFFFFF"/>
                </a:solidFill>
              </a:defRPr>
            </a:lvl5pPr>
            <a:lvl6pPr marL="2743200" lvl="5" indent="-304800" algn="l">
              <a:lnSpc>
                <a:spcPct val="90000"/>
              </a:lnSpc>
              <a:spcBef>
                <a:spcPts val="500"/>
              </a:spcBef>
              <a:spcAft>
                <a:spcPts val="0"/>
              </a:spcAft>
              <a:buClr>
                <a:srgbClr val="FFFFFF"/>
              </a:buClr>
              <a:buSzPts val="1200"/>
              <a:buChar char="•"/>
              <a:defRPr sz="1200">
                <a:solidFill>
                  <a:srgbClr val="FFFFFF"/>
                </a:solidFill>
              </a:defRPr>
            </a:lvl6pPr>
            <a:lvl7pPr marL="3200400" lvl="6" indent="-304800" algn="l">
              <a:lnSpc>
                <a:spcPct val="90000"/>
              </a:lnSpc>
              <a:spcBef>
                <a:spcPts val="500"/>
              </a:spcBef>
              <a:spcAft>
                <a:spcPts val="0"/>
              </a:spcAft>
              <a:buClr>
                <a:srgbClr val="FFFFFF"/>
              </a:buClr>
              <a:buSzPts val="1200"/>
              <a:buChar char="•"/>
              <a:defRPr sz="1200">
                <a:solidFill>
                  <a:srgbClr val="FFFFFF"/>
                </a:solidFill>
              </a:defRPr>
            </a:lvl7pPr>
            <a:lvl8pPr marL="3657600" lvl="7" indent="-304800" algn="l">
              <a:lnSpc>
                <a:spcPct val="90000"/>
              </a:lnSpc>
              <a:spcBef>
                <a:spcPts val="500"/>
              </a:spcBef>
              <a:spcAft>
                <a:spcPts val="0"/>
              </a:spcAft>
              <a:buClr>
                <a:srgbClr val="FFFFFF"/>
              </a:buClr>
              <a:buSzPts val="1200"/>
              <a:buChar char="•"/>
              <a:defRPr sz="1200">
                <a:solidFill>
                  <a:srgbClr val="FFFFFF"/>
                </a:solidFill>
              </a:defRPr>
            </a:lvl8pPr>
            <a:lvl9pPr marL="4114800" lvl="8" indent="-304800" algn="l">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57" name="Google Shape;157;p277"/>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lvl1pPr lvl="0" algn="r">
              <a:lnSpc>
                <a:spcPct val="100000"/>
              </a:lnSpc>
              <a:spcBef>
                <a:spcPts val="0"/>
              </a:spcBef>
              <a:spcAft>
                <a:spcPts val="0"/>
              </a:spcAft>
              <a:buSzPts val="2700"/>
              <a:buNone/>
              <a:defRPr sz="1300">
                <a:solidFill>
                  <a:srgbClr val="FFFFFF"/>
                </a:solidFill>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a:endParaRPr/>
          </a:p>
        </p:txBody>
      </p:sp>
      <p:sp>
        <p:nvSpPr>
          <p:cNvPr id="158" name="Google Shape;158;p277"/>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77"/>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77"/>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77"/>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7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163"/>
        <p:cNvGrpSpPr/>
        <p:nvPr/>
      </p:nvGrpSpPr>
      <p:grpSpPr>
        <a:xfrm>
          <a:off x="0" y="0"/>
          <a:ext cx="0" cy="0"/>
          <a:chOff x="0" y="0"/>
          <a:chExt cx="0" cy="0"/>
        </a:xfrm>
      </p:grpSpPr>
      <p:pic>
        <p:nvPicPr>
          <p:cNvPr id="164" name="Google Shape;164;p278"/>
          <p:cNvPicPr preferRelativeResize="0"/>
          <p:nvPr/>
        </p:nvPicPr>
        <p:blipFill rotWithShape="1">
          <a:blip r:embed="rId2">
            <a:alphaModFix/>
          </a:blip>
          <a:srcRect/>
          <a:stretch/>
        </p:blipFill>
        <p:spPr>
          <a:xfrm>
            <a:off x="0" y="-500"/>
            <a:ext cx="9143995" cy="5144492"/>
          </a:xfrm>
          <a:prstGeom prst="rect">
            <a:avLst/>
          </a:prstGeom>
          <a:noFill/>
          <a:ln>
            <a:noFill/>
          </a:ln>
        </p:spPr>
      </p:pic>
      <p:pic>
        <p:nvPicPr>
          <p:cNvPr id="165" name="Google Shape;165;p278"/>
          <p:cNvPicPr preferRelativeResize="0"/>
          <p:nvPr/>
        </p:nvPicPr>
        <p:blipFill rotWithShape="1">
          <a:blip r:embed="rId3">
            <a:alphaModFix amt="64000"/>
          </a:blip>
          <a:srcRect/>
          <a:stretch/>
        </p:blipFill>
        <p:spPr>
          <a:xfrm>
            <a:off x="2887524" y="1440500"/>
            <a:ext cx="7480522" cy="3703001"/>
          </a:xfrm>
          <a:prstGeom prst="rect">
            <a:avLst/>
          </a:prstGeom>
          <a:noFill/>
          <a:ln>
            <a:noFill/>
          </a:ln>
        </p:spPr>
      </p:pic>
      <p:pic>
        <p:nvPicPr>
          <p:cNvPr id="166" name="Google Shape;166;p278"/>
          <p:cNvPicPr preferRelativeResize="0"/>
          <p:nvPr/>
        </p:nvPicPr>
        <p:blipFill rotWithShape="1">
          <a:blip r:embed="rId4">
            <a:alphaModFix amt="29000"/>
          </a:blip>
          <a:srcRect/>
          <a:stretch/>
        </p:blipFill>
        <p:spPr>
          <a:xfrm>
            <a:off x="590499" y="915528"/>
            <a:ext cx="690676" cy="524975"/>
          </a:xfrm>
          <a:prstGeom prst="rect">
            <a:avLst/>
          </a:prstGeom>
          <a:noFill/>
          <a:ln>
            <a:noFill/>
          </a:ln>
        </p:spPr>
      </p:pic>
      <p:sp>
        <p:nvSpPr>
          <p:cNvPr id="167" name="Google Shape;167;p278"/>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78"/>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78"/>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78"/>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SzPts val="3400"/>
              <a:buNone/>
              <a:defRPr sz="3400"/>
            </a:lvl2pPr>
            <a:lvl3pPr lvl="2" algn="l">
              <a:lnSpc>
                <a:spcPct val="100000"/>
              </a:lnSpc>
              <a:spcBef>
                <a:spcPts val="0"/>
              </a:spcBef>
              <a:spcAft>
                <a:spcPts val="0"/>
              </a:spcAft>
              <a:buSzPts val="3400"/>
              <a:buNone/>
              <a:defRPr sz="3400"/>
            </a:lvl3pPr>
            <a:lvl4pPr lvl="3" algn="l">
              <a:lnSpc>
                <a:spcPct val="100000"/>
              </a:lnSpc>
              <a:spcBef>
                <a:spcPts val="0"/>
              </a:spcBef>
              <a:spcAft>
                <a:spcPts val="0"/>
              </a:spcAft>
              <a:buSzPts val="3400"/>
              <a:buNone/>
              <a:defRPr sz="3400"/>
            </a:lvl4pPr>
            <a:lvl5pPr lvl="4" algn="l">
              <a:lnSpc>
                <a:spcPct val="100000"/>
              </a:lnSpc>
              <a:spcBef>
                <a:spcPts val="0"/>
              </a:spcBef>
              <a:spcAft>
                <a:spcPts val="0"/>
              </a:spcAft>
              <a:buSzPts val="3400"/>
              <a:buNone/>
              <a:defRPr sz="3400"/>
            </a:lvl5pPr>
            <a:lvl6pPr lvl="5" algn="l">
              <a:lnSpc>
                <a:spcPct val="100000"/>
              </a:lnSpc>
              <a:spcBef>
                <a:spcPts val="0"/>
              </a:spcBef>
              <a:spcAft>
                <a:spcPts val="0"/>
              </a:spcAft>
              <a:buSzPts val="3400"/>
              <a:buNone/>
              <a:defRPr sz="3400"/>
            </a:lvl6pPr>
            <a:lvl7pPr lvl="6" algn="l">
              <a:lnSpc>
                <a:spcPct val="100000"/>
              </a:lnSpc>
              <a:spcBef>
                <a:spcPts val="0"/>
              </a:spcBef>
              <a:spcAft>
                <a:spcPts val="0"/>
              </a:spcAft>
              <a:buSzPts val="3400"/>
              <a:buNone/>
              <a:defRPr sz="3400"/>
            </a:lvl7pPr>
            <a:lvl8pPr lvl="7" algn="l">
              <a:lnSpc>
                <a:spcPct val="100000"/>
              </a:lnSpc>
              <a:spcBef>
                <a:spcPts val="0"/>
              </a:spcBef>
              <a:spcAft>
                <a:spcPts val="0"/>
              </a:spcAft>
              <a:buSzPts val="3400"/>
              <a:buNone/>
              <a:defRPr sz="3400"/>
            </a:lvl8pPr>
            <a:lvl9pPr lvl="8" algn="l">
              <a:lnSpc>
                <a:spcPct val="100000"/>
              </a:lnSpc>
              <a:spcBef>
                <a:spcPts val="0"/>
              </a:spcBef>
              <a:spcAft>
                <a:spcPts val="0"/>
              </a:spcAft>
              <a:buSzPts val="3400"/>
              <a:buNone/>
              <a:defRPr sz="3400"/>
            </a:lvl9pPr>
          </a:lstStyle>
          <a:p>
            <a:endParaRPr/>
          </a:p>
        </p:txBody>
      </p:sp>
      <p:sp>
        <p:nvSpPr>
          <p:cNvPr id="171" name="Google Shape;171;p27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172"/>
        <p:cNvGrpSpPr/>
        <p:nvPr/>
      </p:nvGrpSpPr>
      <p:grpSpPr>
        <a:xfrm>
          <a:off x="0" y="0"/>
          <a:ext cx="0" cy="0"/>
          <a:chOff x="0" y="0"/>
          <a:chExt cx="0" cy="0"/>
        </a:xfrm>
      </p:grpSpPr>
      <p:sp>
        <p:nvSpPr>
          <p:cNvPr id="173" name="Google Shape;173;p279"/>
          <p:cNvSpPr txBox="1">
            <a:spLocks noGrp="1"/>
          </p:cNvSpPr>
          <p:nvPr>
            <p:ph type="title"/>
          </p:nvPr>
        </p:nvSpPr>
        <p:spPr>
          <a:xfrm>
            <a:off x="311700" y="445025"/>
            <a:ext cx="8520600" cy="572700"/>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
        <p:nvSpPr>
          <p:cNvPr id="174" name="Google Shape;174;p279"/>
          <p:cNvSpPr txBox="1">
            <a:spLocks noGrp="1"/>
          </p:cNvSpPr>
          <p:nvPr>
            <p:ph type="body" idx="1"/>
          </p:nvPr>
        </p:nvSpPr>
        <p:spPr>
          <a:xfrm>
            <a:off x="311700" y="1152475"/>
            <a:ext cx="8520600" cy="3416400"/>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SzPts val="1500"/>
              <a:buNone/>
              <a:defRPr sz="1500"/>
            </a:lvl1pPr>
            <a:lvl2pPr marL="914400" lvl="1" indent="-228600" algn="ctr">
              <a:lnSpc>
                <a:spcPct val="100000"/>
              </a:lnSpc>
              <a:spcBef>
                <a:spcPts val="0"/>
              </a:spcBef>
              <a:spcAft>
                <a:spcPts val="0"/>
              </a:spcAft>
              <a:buSzPts val="1500"/>
              <a:buNone/>
              <a:defRPr sz="1500"/>
            </a:lvl2pPr>
            <a:lvl3pPr marL="1371600" lvl="2" indent="-228600" algn="ctr">
              <a:lnSpc>
                <a:spcPct val="100000"/>
              </a:lnSpc>
              <a:spcBef>
                <a:spcPts val="0"/>
              </a:spcBef>
              <a:spcAft>
                <a:spcPts val="0"/>
              </a:spcAft>
              <a:buSzPts val="1500"/>
              <a:buNone/>
              <a:defRPr sz="1500"/>
            </a:lvl3pPr>
            <a:lvl4pPr marL="1828800" lvl="3" indent="-228600" algn="ctr">
              <a:lnSpc>
                <a:spcPct val="100000"/>
              </a:lnSpc>
              <a:spcBef>
                <a:spcPts val="0"/>
              </a:spcBef>
              <a:spcAft>
                <a:spcPts val="0"/>
              </a:spcAft>
              <a:buSzPts val="1500"/>
              <a:buNone/>
              <a:defRPr sz="1500"/>
            </a:lvl4pPr>
            <a:lvl5pPr marL="2286000" lvl="4" indent="-228600" algn="ctr">
              <a:lnSpc>
                <a:spcPct val="100000"/>
              </a:lnSpc>
              <a:spcBef>
                <a:spcPts val="0"/>
              </a:spcBef>
              <a:spcAft>
                <a:spcPts val="0"/>
              </a:spcAft>
              <a:buSzPts val="1500"/>
              <a:buNone/>
              <a:defRPr sz="1500"/>
            </a:lvl5pPr>
            <a:lvl6pPr marL="2743200" lvl="5" indent="-323850" algn="ctr">
              <a:lnSpc>
                <a:spcPct val="100000"/>
              </a:lnSpc>
              <a:spcBef>
                <a:spcPts val="0"/>
              </a:spcBef>
              <a:spcAft>
                <a:spcPts val="0"/>
              </a:spcAft>
              <a:buSzPts val="1500"/>
              <a:buChar char="•"/>
              <a:defRPr sz="1500"/>
            </a:lvl6pPr>
            <a:lvl7pPr marL="3200400" lvl="6" indent="-323850" algn="ctr">
              <a:lnSpc>
                <a:spcPct val="100000"/>
              </a:lnSpc>
              <a:spcBef>
                <a:spcPts val="0"/>
              </a:spcBef>
              <a:spcAft>
                <a:spcPts val="0"/>
              </a:spcAft>
              <a:buSzPts val="1500"/>
              <a:buChar char="•"/>
              <a:defRPr sz="1500"/>
            </a:lvl7pPr>
            <a:lvl8pPr marL="3657600" lvl="7" indent="-323850" algn="ctr">
              <a:lnSpc>
                <a:spcPct val="100000"/>
              </a:lnSpc>
              <a:spcBef>
                <a:spcPts val="0"/>
              </a:spcBef>
              <a:spcAft>
                <a:spcPts val="0"/>
              </a:spcAft>
              <a:buSzPts val="1500"/>
              <a:buChar char="•"/>
              <a:defRPr sz="1500"/>
            </a:lvl8pPr>
            <a:lvl9pPr marL="4114800" lvl="8" indent="-323850" algn="ctr">
              <a:lnSpc>
                <a:spcPct val="100000"/>
              </a:lnSpc>
              <a:spcBef>
                <a:spcPts val="0"/>
              </a:spcBef>
              <a:spcAft>
                <a:spcPts val="0"/>
              </a:spcAft>
              <a:buSzPts val="1500"/>
              <a:buChar char="•"/>
              <a:defRPr sz="1500"/>
            </a:lvl9pPr>
          </a:lstStyle>
          <a:p>
            <a:endParaRPr/>
          </a:p>
        </p:txBody>
      </p:sp>
      <p:sp>
        <p:nvSpPr>
          <p:cNvPr id="175" name="Google Shape;175;p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176"/>
        <p:cNvGrpSpPr/>
        <p:nvPr/>
      </p:nvGrpSpPr>
      <p:grpSpPr>
        <a:xfrm>
          <a:off x="0" y="0"/>
          <a:ext cx="0" cy="0"/>
          <a:chOff x="0" y="0"/>
          <a:chExt cx="0" cy="0"/>
        </a:xfrm>
      </p:grpSpPr>
      <p:sp>
        <p:nvSpPr>
          <p:cNvPr id="177" name="Google Shape;177;p280"/>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178"/>
        <p:cNvGrpSpPr/>
        <p:nvPr/>
      </p:nvGrpSpPr>
      <p:grpSpPr>
        <a:xfrm>
          <a:off x="0" y="0"/>
          <a:ext cx="0" cy="0"/>
          <a:chOff x="0" y="0"/>
          <a:chExt cx="0" cy="0"/>
        </a:xfrm>
      </p:grpSpPr>
      <p:sp>
        <p:nvSpPr>
          <p:cNvPr id="179" name="Google Shape;179;p281"/>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 name="Google Shape;180;p281"/>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lt2"/>
            </a:gs>
            <a:gs pos="100000">
              <a:schemeClr val="accent2"/>
            </a:gs>
          </a:gsLst>
          <a:lin ang="8100000" scaled="0"/>
        </a:gradFill>
        <a:effectLst/>
      </p:bgPr>
    </p:bg>
    <p:spTree>
      <p:nvGrpSpPr>
        <p:cNvPr id="1" name="Shape 181"/>
        <p:cNvGrpSpPr/>
        <p:nvPr/>
      </p:nvGrpSpPr>
      <p:grpSpPr>
        <a:xfrm>
          <a:off x="0" y="0"/>
          <a:ext cx="0" cy="0"/>
          <a:chOff x="0" y="0"/>
          <a:chExt cx="0" cy="0"/>
        </a:xfrm>
      </p:grpSpPr>
      <p:sp>
        <p:nvSpPr>
          <p:cNvPr id="182" name="Google Shape;182;p282"/>
          <p:cNvSpPr txBox="1"/>
          <p:nvPr/>
        </p:nvSpPr>
        <p:spPr>
          <a:xfrm>
            <a:off x="8375904" y="48037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750"/>
              <a:buFont typeface="Arial"/>
              <a:buNone/>
            </a:pPr>
            <a:fld id="{00000000-1234-1234-1234-123412341234}" type="slidenum">
              <a:rPr lang="en-US" sz="750" b="0" i="0" u="none" strike="noStrike" cap="none">
                <a:solidFill>
                  <a:schemeClr val="lt1"/>
                </a:solidFill>
                <a:latin typeface="Arial"/>
                <a:ea typeface="Arial"/>
                <a:cs typeface="Arial"/>
                <a:sym typeface="Arial"/>
              </a:rPr>
              <a:t>‹#›</a:t>
            </a:fld>
            <a:endParaRPr sz="750" b="0" i="0" u="none" strike="noStrike" cap="none">
              <a:solidFill>
                <a:schemeClr val="lt1"/>
              </a:solidFill>
              <a:latin typeface="Arial"/>
              <a:ea typeface="Arial"/>
              <a:cs typeface="Arial"/>
              <a:sym typeface="Arial"/>
            </a:endParaRPr>
          </a:p>
        </p:txBody>
      </p:sp>
      <p:sp>
        <p:nvSpPr>
          <p:cNvPr id="183" name="Google Shape;183;p282"/>
          <p:cNvSpPr txBox="1">
            <a:spLocks noGrp="1"/>
          </p:cNvSpPr>
          <p:nvPr>
            <p:ph type="dt" idx="10"/>
          </p:nvPr>
        </p:nvSpPr>
        <p:spPr>
          <a:xfrm>
            <a:off x="7258051" y="4803777"/>
            <a:ext cx="1111538" cy="1154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4" name="Google Shape;184;p282"/>
          <p:cNvSpPr txBox="1">
            <a:spLocks noGrp="1"/>
          </p:cNvSpPr>
          <p:nvPr>
            <p:ph type="title"/>
          </p:nvPr>
        </p:nvSpPr>
        <p:spPr>
          <a:xfrm>
            <a:off x="472500" y="2870100"/>
            <a:ext cx="8202600" cy="1530900"/>
          </a:xfrm>
          <a:prstGeom prst="rect">
            <a:avLst/>
          </a:prstGeom>
          <a:noFill/>
          <a:ln>
            <a:noFill/>
          </a:ln>
        </p:spPr>
        <p:txBody>
          <a:bodyPr spcFirstLastPara="1" wrap="square" lIns="91400" tIns="91400" rIns="91400" bIns="91400" anchor="t" anchorCtr="0">
            <a:noAutofit/>
          </a:bodyPr>
          <a:lstStyle>
            <a:lvl1pPr lvl="0" algn="ctr">
              <a:lnSpc>
                <a:spcPct val="100000"/>
              </a:lnSpc>
              <a:spcBef>
                <a:spcPts val="0"/>
              </a:spcBef>
              <a:spcAft>
                <a:spcPts val="0"/>
              </a:spcAft>
              <a:buSzPts val="5100"/>
              <a:buNone/>
              <a:defRPr sz="4050">
                <a:solidFill>
                  <a:schemeClr val="lt1"/>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cxnSp>
        <p:nvCxnSpPr>
          <p:cNvPr id="185" name="Google Shape;185;p282"/>
          <p:cNvCxnSpPr/>
          <p:nvPr/>
        </p:nvCxnSpPr>
        <p:spPr>
          <a:xfrm>
            <a:off x="464174" y="2760012"/>
            <a:ext cx="8682228"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lt2"/>
            </a:gs>
            <a:gs pos="100000">
              <a:schemeClr val="accent2"/>
            </a:gs>
          </a:gsLst>
          <a:lin ang="8100000" scaled="0"/>
        </a:gradFill>
        <a:effectLst/>
      </p:bgPr>
    </p:bg>
    <p:spTree>
      <p:nvGrpSpPr>
        <p:cNvPr id="1" name="Shape 186"/>
        <p:cNvGrpSpPr/>
        <p:nvPr/>
      </p:nvGrpSpPr>
      <p:grpSpPr>
        <a:xfrm>
          <a:off x="0" y="0"/>
          <a:ext cx="0" cy="0"/>
          <a:chOff x="0" y="0"/>
          <a:chExt cx="0" cy="0"/>
        </a:xfrm>
      </p:grpSpPr>
      <p:pic>
        <p:nvPicPr>
          <p:cNvPr id="187" name="Google Shape;187;p283"/>
          <p:cNvPicPr preferRelativeResize="0"/>
          <p:nvPr/>
        </p:nvPicPr>
        <p:blipFill rotWithShape="1">
          <a:blip r:embed="rId2">
            <a:alphaModFix/>
          </a:blip>
          <a:srcRect l="29398" t="8741" r="101" b="27"/>
          <a:stretch/>
        </p:blipFill>
        <p:spPr>
          <a:xfrm flipH="1">
            <a:off x="2753302" y="0"/>
            <a:ext cx="312713" cy="5143500"/>
          </a:xfrm>
          <a:prstGeom prst="rect">
            <a:avLst/>
          </a:prstGeom>
          <a:noFill/>
          <a:ln>
            <a:noFill/>
          </a:ln>
        </p:spPr>
      </p:pic>
      <p:sp>
        <p:nvSpPr>
          <p:cNvPr id="188" name="Google Shape;188;p283"/>
          <p:cNvSpPr txBox="1">
            <a:spLocks noGrp="1"/>
          </p:cNvSpPr>
          <p:nvPr>
            <p:ph type="title"/>
          </p:nvPr>
        </p:nvSpPr>
        <p:spPr>
          <a:xfrm>
            <a:off x="472500" y="2010827"/>
            <a:ext cx="2345911" cy="1121846"/>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SzPts val="5100"/>
              <a:buNone/>
              <a:defRPr sz="2400">
                <a:solidFill>
                  <a:schemeClr val="lt1"/>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
        <p:nvSpPr>
          <p:cNvPr id="189" name="Google Shape;189;p283"/>
          <p:cNvSpPr/>
          <p:nvPr/>
        </p:nvSpPr>
        <p:spPr>
          <a:xfrm>
            <a:off x="3060573" y="-982"/>
            <a:ext cx="6083428" cy="5144482"/>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
        <p:nvSpPr>
          <p:cNvPr id="190" name="Google Shape;190;p283"/>
          <p:cNvSpPr txBox="1"/>
          <p:nvPr/>
        </p:nvSpPr>
        <p:spPr>
          <a:xfrm rot="-5400000">
            <a:off x="7115176" y="2941873"/>
            <a:ext cx="3850481" cy="727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525" b="0" i="0" u="none" strike="noStrike" cap="none">
                <a:solidFill>
                  <a:srgbClr val="7F7F7F"/>
                </a:solidFill>
                <a:latin typeface="Arial"/>
                <a:ea typeface="Arial"/>
                <a:cs typeface="Arial"/>
                <a:sym typeface="Arial"/>
              </a:rPr>
              <a:t>Copyright © 2022 by Boston Consulting Group. All rights reserved.</a:t>
            </a:r>
            <a:endParaRPr/>
          </a:p>
        </p:txBody>
      </p:sp>
      <p:sp>
        <p:nvSpPr>
          <p:cNvPr id="191" name="Google Shape;191;p283"/>
          <p:cNvSpPr txBox="1">
            <a:spLocks noGrp="1"/>
          </p:cNvSpPr>
          <p:nvPr>
            <p:ph type="dt" idx="10"/>
          </p:nvPr>
        </p:nvSpPr>
        <p:spPr>
          <a:xfrm>
            <a:off x="7258051" y="4803777"/>
            <a:ext cx="1111538" cy="1154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2" name="Google Shape;192;p283"/>
          <p:cNvSpPr txBox="1"/>
          <p:nvPr/>
        </p:nvSpPr>
        <p:spPr>
          <a:xfrm>
            <a:off x="8375904" y="48037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750"/>
              <a:buFont typeface="Arial"/>
              <a:buNone/>
            </a:pPr>
            <a:fld id="{00000000-1234-1234-1234-123412341234}" type="slidenum">
              <a:rPr lang="en-US" sz="750" b="0" i="0" u="none" strike="noStrike" cap="none">
                <a:solidFill>
                  <a:srgbClr val="7F7F7F"/>
                </a:solidFill>
                <a:latin typeface="Arial"/>
                <a:ea typeface="Arial"/>
                <a:cs typeface="Arial"/>
                <a:sym typeface="Arial"/>
              </a:rPr>
              <a:t>‹#›</a:t>
            </a:fld>
            <a:endParaRPr sz="750" b="0" i="0" u="none" strike="noStrike" cap="none">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dk2"/>
        </a:solidFill>
        <a:effectLst/>
      </p:bgPr>
    </p:bg>
    <p:spTree>
      <p:nvGrpSpPr>
        <p:cNvPr id="1" name="Shape 193"/>
        <p:cNvGrpSpPr/>
        <p:nvPr/>
      </p:nvGrpSpPr>
      <p:grpSpPr>
        <a:xfrm>
          <a:off x="0" y="0"/>
          <a:ext cx="0" cy="0"/>
          <a:chOff x="0" y="0"/>
          <a:chExt cx="0" cy="0"/>
        </a:xfrm>
      </p:grpSpPr>
      <p:sp>
        <p:nvSpPr>
          <p:cNvPr id="194" name="Google Shape;194;p284"/>
          <p:cNvSpPr txBox="1">
            <a:spLocks noGrp="1"/>
          </p:cNvSpPr>
          <p:nvPr>
            <p:ph type="dt" idx="10"/>
          </p:nvPr>
        </p:nvSpPr>
        <p:spPr>
          <a:xfrm>
            <a:off x="7258051" y="4803777"/>
            <a:ext cx="1111538" cy="1154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5" name="Google Shape;195;p284"/>
          <p:cNvSpPr txBox="1"/>
          <p:nvPr/>
        </p:nvSpPr>
        <p:spPr>
          <a:xfrm rot="-5400000">
            <a:off x="7115176" y="2941873"/>
            <a:ext cx="3850481" cy="727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525" b="0" i="0" u="none" strike="noStrike" cap="none">
                <a:solidFill>
                  <a:srgbClr val="7F7F7F"/>
                </a:solidFill>
                <a:latin typeface="Arial"/>
                <a:ea typeface="Arial"/>
                <a:cs typeface="Arial"/>
                <a:sym typeface="Arial"/>
              </a:rPr>
              <a:t>Copyright © 2022 by Boston Consulting Group. All rights reserved.</a:t>
            </a:r>
            <a:endParaRPr/>
          </a:p>
        </p:txBody>
      </p:sp>
      <p:sp>
        <p:nvSpPr>
          <p:cNvPr id="196" name="Google Shape;196;p284"/>
          <p:cNvSpPr txBox="1">
            <a:spLocks noGrp="1"/>
          </p:cNvSpPr>
          <p:nvPr>
            <p:ph type="title"/>
          </p:nvPr>
        </p:nvSpPr>
        <p:spPr>
          <a:xfrm>
            <a:off x="472500" y="467100"/>
            <a:ext cx="8199900" cy="353174"/>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5100"/>
              <a:buNone/>
              <a:defRPr sz="2550" b="0" i="0" u="none">
                <a:solidFill>
                  <a:schemeClr val="lt2"/>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97"/>
        <p:cNvGrpSpPr/>
        <p:nvPr/>
      </p:nvGrpSpPr>
      <p:grpSpPr>
        <a:xfrm>
          <a:off x="0" y="0"/>
          <a:ext cx="0" cy="0"/>
          <a:chOff x="0" y="0"/>
          <a:chExt cx="0" cy="0"/>
        </a:xfrm>
      </p:grpSpPr>
      <p:sp>
        <p:nvSpPr>
          <p:cNvPr id="198" name="Google Shape;198;p2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lt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900" b="0" i="0" u="none" strike="noStrike" cap="none">
              <a:solidFill>
                <a:srgbClr val="FFFFFF"/>
              </a:solidFill>
              <a:latin typeface="Arial"/>
              <a:ea typeface="Arial"/>
              <a:cs typeface="Arial"/>
              <a:sym typeface="Arial"/>
            </a:endParaRPr>
          </a:p>
        </p:txBody>
      </p:sp>
      <p:sp>
        <p:nvSpPr>
          <p:cNvPr id="199" name="Google Shape;199;p285"/>
          <p:cNvSpPr txBox="1">
            <a:spLocks noGrp="1"/>
          </p:cNvSpPr>
          <p:nvPr>
            <p:ph type="title"/>
          </p:nvPr>
        </p:nvSpPr>
        <p:spPr>
          <a:xfrm>
            <a:off x="472500" y="2073153"/>
            <a:ext cx="1858979" cy="985733"/>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SzPts val="5100"/>
              <a:buNone/>
              <a:defRPr sz="2400">
                <a:solidFill>
                  <a:srgbClr val="FFFFFF"/>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
        <p:nvSpPr>
          <p:cNvPr id="200" name="Google Shape;200;p285"/>
          <p:cNvSpPr txBox="1">
            <a:spLocks noGrp="1"/>
          </p:cNvSpPr>
          <p:nvPr>
            <p:ph type="dt" idx="10"/>
          </p:nvPr>
        </p:nvSpPr>
        <p:spPr>
          <a:xfrm>
            <a:off x="7258051" y="4803777"/>
            <a:ext cx="1111538" cy="115416"/>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SzPts val="1400"/>
              <a:buNone/>
              <a:defRPr sz="75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 name="Google Shape;201;p285"/>
          <p:cNvSpPr txBox="1"/>
          <p:nvPr/>
        </p:nvSpPr>
        <p:spPr>
          <a:xfrm>
            <a:off x="8375904" y="48037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750"/>
              <a:buFont typeface="Arial"/>
              <a:buNone/>
            </a:pPr>
            <a:fld id="{00000000-1234-1234-1234-123412341234}" type="slidenum">
              <a:rPr lang="en-US" sz="750" b="0" i="0" u="none" strike="noStrike" cap="none">
                <a:solidFill>
                  <a:srgbClr val="7F7F7F"/>
                </a:solidFill>
                <a:latin typeface="Arial"/>
                <a:ea typeface="Arial"/>
                <a:cs typeface="Arial"/>
                <a:sym typeface="Arial"/>
              </a:rPr>
              <a:t>‹#›</a:t>
            </a:fld>
            <a:endParaRPr sz="750" b="0" i="0" u="none" strike="noStrike" cap="none">
              <a:solidFill>
                <a:srgbClr val="7F7F7F"/>
              </a:solidFill>
              <a:latin typeface="Arial"/>
              <a:ea typeface="Arial"/>
              <a:cs typeface="Arial"/>
              <a:sym typeface="Arial"/>
            </a:endParaRPr>
          </a:p>
        </p:txBody>
      </p:sp>
      <p:sp>
        <p:nvSpPr>
          <p:cNvPr id="202" name="Google Shape;202;p285"/>
          <p:cNvSpPr txBox="1"/>
          <p:nvPr/>
        </p:nvSpPr>
        <p:spPr>
          <a:xfrm rot="-5400000">
            <a:off x="7115176" y="2941873"/>
            <a:ext cx="3850481" cy="727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525" b="0" i="0" u="none" strike="noStrike" cap="none">
                <a:solidFill>
                  <a:srgbClr val="7F7F7F"/>
                </a:solidFill>
                <a:latin typeface="Arial"/>
                <a:ea typeface="Arial"/>
                <a:cs typeface="Arial"/>
                <a:sym typeface="Arial"/>
              </a:rPr>
              <a:t>Copyright © 2022 by Boston Consulting Group. All rights reserved.</a:t>
            </a:r>
            <a:endParaRPr/>
          </a:p>
        </p:txBody>
      </p:sp>
      <p:pic>
        <p:nvPicPr>
          <p:cNvPr id="203" name="Google Shape;203;p285"/>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lt2"/>
            </a:gs>
            <a:gs pos="100000">
              <a:schemeClr val="accent2"/>
            </a:gs>
          </a:gsLst>
          <a:lin ang="8100000" scaled="0"/>
        </a:gradFill>
        <a:effectLst/>
      </p:bgPr>
    </p:bg>
    <p:spTree>
      <p:nvGrpSpPr>
        <p:cNvPr id="1" name="Shape 204"/>
        <p:cNvGrpSpPr/>
        <p:nvPr/>
      </p:nvGrpSpPr>
      <p:grpSpPr>
        <a:xfrm>
          <a:off x="0" y="0"/>
          <a:ext cx="0" cy="0"/>
          <a:chOff x="0" y="0"/>
          <a:chExt cx="0" cy="0"/>
        </a:xfrm>
      </p:grpSpPr>
      <p:pic>
        <p:nvPicPr>
          <p:cNvPr id="205" name="Google Shape;205;p286"/>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206" name="Google Shape;206;p286"/>
          <p:cNvSpPr/>
          <p:nvPr/>
        </p:nvSpPr>
        <p:spPr>
          <a:xfrm>
            <a:off x="0" y="0"/>
            <a:ext cx="5378967" cy="5143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
        <p:nvSpPr>
          <p:cNvPr id="207" name="Google Shape;207;p286"/>
          <p:cNvSpPr txBox="1">
            <a:spLocks noGrp="1"/>
          </p:cNvSpPr>
          <p:nvPr>
            <p:ph type="dt" idx="10"/>
          </p:nvPr>
        </p:nvSpPr>
        <p:spPr>
          <a:xfrm>
            <a:off x="7258051" y="4803777"/>
            <a:ext cx="1111538" cy="1154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 name="Google Shape;208;p286"/>
          <p:cNvSpPr txBox="1"/>
          <p:nvPr/>
        </p:nvSpPr>
        <p:spPr>
          <a:xfrm rot="-5400000">
            <a:off x="7115176" y="2941873"/>
            <a:ext cx="3850481" cy="727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525" b="0" i="0" u="none" strike="noStrike" cap="none">
                <a:solidFill>
                  <a:schemeClr val="lt1"/>
                </a:solidFill>
                <a:latin typeface="Arial"/>
                <a:ea typeface="Arial"/>
                <a:cs typeface="Arial"/>
                <a:sym typeface="Arial"/>
              </a:rPr>
              <a:t>Copyright © 2022 by Boston Consulting Group. All rights reserved.</a:t>
            </a:r>
            <a:endParaRPr/>
          </a:p>
        </p:txBody>
      </p:sp>
      <p:sp>
        <p:nvSpPr>
          <p:cNvPr id="209" name="Google Shape;209;p286"/>
          <p:cNvSpPr txBox="1"/>
          <p:nvPr/>
        </p:nvSpPr>
        <p:spPr>
          <a:xfrm>
            <a:off x="8375904" y="48037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750"/>
              <a:buFont typeface="Arial"/>
              <a:buNone/>
            </a:pPr>
            <a:fld id="{00000000-1234-1234-1234-123412341234}" type="slidenum">
              <a:rPr lang="en-US" sz="750" b="0" i="0" u="none" strike="noStrike" cap="none">
                <a:solidFill>
                  <a:schemeClr val="lt1"/>
                </a:solidFill>
                <a:latin typeface="Arial"/>
                <a:ea typeface="Arial"/>
                <a:cs typeface="Arial"/>
                <a:sym typeface="Arial"/>
              </a:rPr>
              <a:t>‹#›</a:t>
            </a:fld>
            <a:endParaRPr sz="750" b="0" i="0" u="none" strike="noStrike" cap="none">
              <a:solidFill>
                <a:schemeClr val="lt1"/>
              </a:solidFill>
              <a:latin typeface="Arial"/>
              <a:ea typeface="Arial"/>
              <a:cs typeface="Arial"/>
              <a:sym typeface="Arial"/>
            </a:endParaRPr>
          </a:p>
        </p:txBody>
      </p:sp>
      <p:sp>
        <p:nvSpPr>
          <p:cNvPr id="210" name="Google Shape;210;p286"/>
          <p:cNvSpPr txBox="1">
            <a:spLocks noGrp="1"/>
          </p:cNvSpPr>
          <p:nvPr>
            <p:ph type="title"/>
          </p:nvPr>
        </p:nvSpPr>
        <p:spPr>
          <a:xfrm>
            <a:off x="472500" y="467100"/>
            <a:ext cx="4692600" cy="353174"/>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5100"/>
              <a:buNone/>
              <a:defRPr sz="2550" b="0" i="0" u="none">
                <a:solidFill>
                  <a:schemeClr val="lt2"/>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1">
  <p:cSld name="TITLE_AND_BODY_1">
    <p:bg>
      <p:bgPr>
        <a:gradFill>
          <a:gsLst>
            <a:gs pos="0">
              <a:schemeClr val="accent1"/>
            </a:gs>
            <a:gs pos="100000">
              <a:schemeClr val="accent2"/>
            </a:gs>
          </a:gsLst>
          <a:lin ang="0" scaled="0"/>
        </a:gradFill>
        <a:effectLst/>
      </p:bgPr>
    </p:bg>
    <p:spTree>
      <p:nvGrpSpPr>
        <p:cNvPr id="1" name="Shape 33"/>
        <p:cNvGrpSpPr/>
        <p:nvPr/>
      </p:nvGrpSpPr>
      <p:grpSpPr>
        <a:xfrm>
          <a:off x="0" y="0"/>
          <a:ext cx="0" cy="0"/>
          <a:chOff x="0" y="0"/>
          <a:chExt cx="0" cy="0"/>
        </a:xfrm>
      </p:grpSpPr>
      <p:sp>
        <p:nvSpPr>
          <p:cNvPr id="34" name="Google Shape;34;p259"/>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a:endParaRPr/>
          </a:p>
        </p:txBody>
      </p:sp>
      <p:grpSp>
        <p:nvGrpSpPr>
          <p:cNvPr id="35" name="Google Shape;35;p259"/>
          <p:cNvGrpSpPr/>
          <p:nvPr/>
        </p:nvGrpSpPr>
        <p:grpSpPr>
          <a:xfrm>
            <a:off x="3500203" y="-104619"/>
            <a:ext cx="5769349" cy="5951747"/>
            <a:chOff x="3458353" y="512656"/>
            <a:chExt cx="5769349" cy="5951747"/>
          </a:xfrm>
        </p:grpSpPr>
        <p:pic>
          <p:nvPicPr>
            <p:cNvPr id="36" name="Google Shape;36;p259"/>
            <p:cNvPicPr preferRelativeResize="0"/>
            <p:nvPr/>
          </p:nvPicPr>
          <p:blipFill rotWithShape="1">
            <a:blip r:embed="rId2">
              <a:alphaModFix amt="64000"/>
            </a:blip>
            <a:srcRect/>
            <a:stretch/>
          </p:blipFill>
          <p:spPr>
            <a:xfrm rot="-5400000">
              <a:off x="4778715" y="2015416"/>
              <a:ext cx="5951747" cy="2946227"/>
            </a:xfrm>
            <a:prstGeom prst="rect">
              <a:avLst/>
            </a:prstGeom>
            <a:noFill/>
            <a:ln>
              <a:noFill/>
            </a:ln>
          </p:spPr>
        </p:pic>
        <p:pic>
          <p:nvPicPr>
            <p:cNvPr id="37" name="Google Shape;37;p259"/>
            <p:cNvPicPr preferRelativeResize="0"/>
            <p:nvPr/>
          </p:nvPicPr>
          <p:blipFill rotWithShape="1">
            <a:blip r:embed="rId2">
              <a:alphaModFix amt="64000"/>
            </a:blip>
            <a:srcRect/>
            <a:stretch/>
          </p:blipFill>
          <p:spPr>
            <a:xfrm rot="-5400000">
              <a:off x="1955593" y="2015416"/>
              <a:ext cx="5951747" cy="2946227"/>
            </a:xfrm>
            <a:prstGeom prst="rect">
              <a:avLst/>
            </a:prstGeom>
            <a:noFill/>
            <a:ln>
              <a:noFill/>
            </a:ln>
          </p:spPr>
        </p:pic>
      </p:grpSp>
      <p:sp>
        <p:nvSpPr>
          <p:cNvPr id="38" name="Google Shape;38;p259"/>
          <p:cNvSpPr/>
          <p:nvPr/>
        </p:nvSpPr>
        <p:spPr>
          <a:xfrm flipH="1">
            <a:off x="504050" y="1576800"/>
            <a:ext cx="7212600" cy="114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9"/>
          <p:cNvSpPr/>
          <p:nvPr/>
        </p:nvSpPr>
        <p:spPr>
          <a:xfrm rot="5400000">
            <a:off x="122857" y="1957800"/>
            <a:ext cx="8751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59"/>
          <p:cNvSpPr/>
          <p:nvPr/>
        </p:nvSpPr>
        <p:spPr>
          <a:xfrm rot="5400000">
            <a:off x="6811700" y="785700"/>
            <a:ext cx="16968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259"/>
          <p:cNvPicPr preferRelativeResize="0"/>
          <p:nvPr/>
        </p:nvPicPr>
        <p:blipFill rotWithShape="1">
          <a:blip r:embed="rId3">
            <a:alphaModFix/>
          </a:blip>
          <a:srcRect/>
          <a:stretch/>
        </p:blipFill>
        <p:spPr>
          <a:xfrm>
            <a:off x="9305354" y="4458500"/>
            <a:ext cx="1338247" cy="29092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1 - Basic">
  <p:cSld name="B1 - Basic">
    <p:spTree>
      <p:nvGrpSpPr>
        <p:cNvPr id="1" name="Shape 211"/>
        <p:cNvGrpSpPr/>
        <p:nvPr/>
      </p:nvGrpSpPr>
      <p:grpSpPr>
        <a:xfrm>
          <a:off x="0" y="0"/>
          <a:ext cx="0" cy="0"/>
          <a:chOff x="0" y="0"/>
          <a:chExt cx="0" cy="0"/>
        </a:xfrm>
      </p:grpSpPr>
      <p:sp>
        <p:nvSpPr>
          <p:cNvPr id="212" name="Google Shape;212;p287"/>
          <p:cNvSpPr txBox="1">
            <a:spLocks noGrp="1"/>
          </p:cNvSpPr>
          <p:nvPr>
            <p:ph type="body" idx="1"/>
          </p:nvPr>
        </p:nvSpPr>
        <p:spPr>
          <a:xfrm>
            <a:off x="425637" y="822956"/>
            <a:ext cx="6787350" cy="328500"/>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0"/>
              </a:spcBef>
              <a:spcAft>
                <a:spcPts val="0"/>
              </a:spcAft>
              <a:buClr>
                <a:schemeClr val="dk1"/>
              </a:buClr>
              <a:buSzPts val="2200"/>
              <a:buChar char="●"/>
              <a:defRPr sz="1650">
                <a:solidFill>
                  <a:schemeClr val="dk1"/>
                </a:solidFill>
              </a:defRPr>
            </a:lvl1pPr>
            <a:lvl2pPr marL="914400" lvl="1" indent="-342900" algn="l">
              <a:lnSpc>
                <a:spcPct val="100000"/>
              </a:lnSpc>
              <a:spcBef>
                <a:spcPts val="1575"/>
              </a:spcBef>
              <a:spcAft>
                <a:spcPts val="0"/>
              </a:spcAft>
              <a:buSzPts val="1800"/>
              <a:buChar char="○"/>
              <a:defRPr/>
            </a:lvl2pPr>
            <a:lvl3pPr marL="1371600" lvl="2" indent="-330200" algn="l">
              <a:lnSpc>
                <a:spcPct val="100000"/>
              </a:lnSpc>
              <a:spcBef>
                <a:spcPts val="1575"/>
              </a:spcBef>
              <a:spcAft>
                <a:spcPts val="0"/>
              </a:spcAft>
              <a:buSzPts val="1600"/>
              <a:buChar char="■"/>
              <a:defRPr/>
            </a:lvl3pPr>
            <a:lvl4pPr marL="1828800" lvl="3" indent="-317500" algn="l">
              <a:lnSpc>
                <a:spcPct val="100000"/>
              </a:lnSpc>
              <a:spcBef>
                <a:spcPts val="1575"/>
              </a:spcBef>
              <a:spcAft>
                <a:spcPts val="0"/>
              </a:spcAft>
              <a:buSzPts val="1400"/>
              <a:buChar char="●"/>
              <a:defRPr/>
            </a:lvl4pPr>
            <a:lvl5pPr marL="2286000" lvl="4" indent="-355600" algn="l">
              <a:lnSpc>
                <a:spcPct val="100000"/>
              </a:lnSpc>
              <a:spcBef>
                <a:spcPts val="1575"/>
              </a:spcBef>
              <a:spcAft>
                <a:spcPts val="0"/>
              </a:spcAft>
              <a:buSzPts val="2000"/>
              <a:buChar char="○"/>
              <a:defRPr/>
            </a:lvl5pPr>
            <a:lvl6pPr marL="2743200" lvl="5" indent="-342900" algn="l">
              <a:lnSpc>
                <a:spcPct val="100000"/>
              </a:lnSpc>
              <a:spcBef>
                <a:spcPts val="1575"/>
              </a:spcBef>
              <a:spcAft>
                <a:spcPts val="0"/>
              </a:spcAft>
              <a:buSzPts val="1800"/>
              <a:buChar char="■"/>
              <a:defRPr/>
            </a:lvl6pPr>
            <a:lvl7pPr marL="3200400" lvl="6" indent="-330200" algn="l">
              <a:lnSpc>
                <a:spcPct val="100000"/>
              </a:lnSpc>
              <a:spcBef>
                <a:spcPts val="1575"/>
              </a:spcBef>
              <a:spcAft>
                <a:spcPts val="0"/>
              </a:spcAft>
              <a:buSzPts val="1600"/>
              <a:buChar char="●"/>
              <a:defRPr/>
            </a:lvl7pPr>
            <a:lvl8pPr marL="3657600" lvl="7" indent="-317500" algn="l">
              <a:lnSpc>
                <a:spcPct val="100000"/>
              </a:lnSpc>
              <a:spcBef>
                <a:spcPts val="1575"/>
              </a:spcBef>
              <a:spcAft>
                <a:spcPts val="0"/>
              </a:spcAft>
              <a:buSzPts val="1400"/>
              <a:buChar char="○"/>
              <a:defRPr/>
            </a:lvl8pPr>
            <a:lvl9pPr marL="4114800" lvl="8" indent="-304800" algn="l">
              <a:lnSpc>
                <a:spcPct val="100000"/>
              </a:lnSpc>
              <a:spcBef>
                <a:spcPts val="1575"/>
              </a:spcBef>
              <a:spcAft>
                <a:spcPts val="1575"/>
              </a:spcAft>
              <a:buSzPts val="1200"/>
              <a:buChar char="■"/>
              <a:defRPr/>
            </a:lvl9pPr>
          </a:lstStyle>
          <a:p>
            <a:endParaRPr/>
          </a:p>
        </p:txBody>
      </p:sp>
      <p:sp>
        <p:nvSpPr>
          <p:cNvPr id="213" name="Google Shape;213;p287"/>
          <p:cNvSpPr txBox="1">
            <a:spLocks noGrp="1"/>
          </p:cNvSpPr>
          <p:nvPr>
            <p:ph type="title"/>
          </p:nvPr>
        </p:nvSpPr>
        <p:spPr>
          <a:xfrm>
            <a:off x="425637" y="48000"/>
            <a:ext cx="6653925" cy="7402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14" name="Google Shape;214;p287"/>
          <p:cNvSpPr txBox="1">
            <a:spLocks noGrp="1"/>
          </p:cNvSpPr>
          <p:nvPr>
            <p:ph type="body" idx="2"/>
          </p:nvPr>
        </p:nvSpPr>
        <p:spPr>
          <a:xfrm>
            <a:off x="425637" y="1312781"/>
            <a:ext cx="8293050" cy="33477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a:lvl1pPr>
            <a:lvl2pPr marL="914400" lvl="1" indent="-342900" algn="l">
              <a:lnSpc>
                <a:spcPct val="100000"/>
              </a:lnSpc>
              <a:spcBef>
                <a:spcPts val="1575"/>
              </a:spcBef>
              <a:spcAft>
                <a:spcPts val="0"/>
              </a:spcAft>
              <a:buSzPts val="1800"/>
              <a:buChar char="○"/>
              <a:defRPr/>
            </a:lvl2pPr>
            <a:lvl3pPr marL="1371600" lvl="2" indent="-330200" algn="l">
              <a:lnSpc>
                <a:spcPct val="100000"/>
              </a:lnSpc>
              <a:spcBef>
                <a:spcPts val="1575"/>
              </a:spcBef>
              <a:spcAft>
                <a:spcPts val="0"/>
              </a:spcAft>
              <a:buSzPts val="1600"/>
              <a:buChar char="■"/>
              <a:defRPr/>
            </a:lvl3pPr>
            <a:lvl4pPr marL="1828800" lvl="3" indent="-317500" algn="l">
              <a:lnSpc>
                <a:spcPct val="100000"/>
              </a:lnSpc>
              <a:spcBef>
                <a:spcPts val="1575"/>
              </a:spcBef>
              <a:spcAft>
                <a:spcPts val="0"/>
              </a:spcAft>
              <a:buSzPts val="1400"/>
              <a:buChar char="●"/>
              <a:defRPr/>
            </a:lvl4pPr>
            <a:lvl5pPr marL="2286000" lvl="4" indent="-355600" algn="l">
              <a:lnSpc>
                <a:spcPct val="100000"/>
              </a:lnSpc>
              <a:spcBef>
                <a:spcPts val="1575"/>
              </a:spcBef>
              <a:spcAft>
                <a:spcPts val="0"/>
              </a:spcAft>
              <a:buSzPts val="2000"/>
              <a:buChar char="○"/>
              <a:defRPr/>
            </a:lvl5pPr>
            <a:lvl6pPr marL="2743200" lvl="5" indent="-342900" algn="l">
              <a:lnSpc>
                <a:spcPct val="100000"/>
              </a:lnSpc>
              <a:spcBef>
                <a:spcPts val="1575"/>
              </a:spcBef>
              <a:spcAft>
                <a:spcPts val="0"/>
              </a:spcAft>
              <a:buSzPts val="1800"/>
              <a:buChar char="■"/>
              <a:defRPr/>
            </a:lvl6pPr>
            <a:lvl7pPr marL="3200400" lvl="6" indent="-330200" algn="l">
              <a:lnSpc>
                <a:spcPct val="100000"/>
              </a:lnSpc>
              <a:spcBef>
                <a:spcPts val="1575"/>
              </a:spcBef>
              <a:spcAft>
                <a:spcPts val="0"/>
              </a:spcAft>
              <a:buSzPts val="1600"/>
              <a:buChar char="●"/>
              <a:defRPr/>
            </a:lvl7pPr>
            <a:lvl8pPr marL="3657600" lvl="7" indent="-317500" algn="l">
              <a:lnSpc>
                <a:spcPct val="100000"/>
              </a:lnSpc>
              <a:spcBef>
                <a:spcPts val="1575"/>
              </a:spcBef>
              <a:spcAft>
                <a:spcPts val="0"/>
              </a:spcAft>
              <a:buSzPts val="1400"/>
              <a:buChar char="○"/>
              <a:defRPr/>
            </a:lvl8pPr>
            <a:lvl9pPr marL="4114800" lvl="8" indent="-304800" algn="l">
              <a:lnSpc>
                <a:spcPct val="100000"/>
              </a:lnSpc>
              <a:spcBef>
                <a:spcPts val="1575"/>
              </a:spcBef>
              <a:spcAft>
                <a:spcPts val="1575"/>
              </a:spcAft>
              <a:buSzPts val="1200"/>
              <a:buChar char="■"/>
              <a:defRPr/>
            </a:lvl9pPr>
          </a:lstStyle>
          <a:p>
            <a:endParaRPr/>
          </a:p>
        </p:txBody>
      </p:sp>
      <p:sp>
        <p:nvSpPr>
          <p:cNvPr id="215" name="Google Shape;215;p287"/>
          <p:cNvSpPr txBox="1">
            <a:spLocks noGrp="1"/>
          </p:cNvSpPr>
          <p:nvPr>
            <p:ph type="sldNum" idx="12"/>
          </p:nvPr>
        </p:nvSpPr>
        <p:spPr>
          <a:xfrm>
            <a:off x="8039130" y="4852894"/>
            <a:ext cx="686475" cy="2907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216"/>
        <p:cNvGrpSpPr/>
        <p:nvPr/>
      </p:nvGrpSpPr>
      <p:grpSpPr>
        <a:xfrm>
          <a:off x="0" y="0"/>
          <a:ext cx="0" cy="0"/>
          <a:chOff x="0" y="0"/>
          <a:chExt cx="0" cy="0"/>
        </a:xfrm>
      </p:grpSpPr>
      <p:sp>
        <p:nvSpPr>
          <p:cNvPr id="217" name="Google Shape;217;p288"/>
          <p:cNvSpPr/>
          <p:nvPr/>
        </p:nvSpPr>
        <p:spPr>
          <a:xfrm>
            <a:off x="0" y="0"/>
            <a:ext cx="4772660" cy="5143500"/>
          </a:xfrm>
          <a:prstGeom prst="homePlate">
            <a:avLst>
              <a:gd name="adj" fmla="val 12939"/>
            </a:avLst>
          </a:prstGeom>
          <a:gradFill>
            <a:gsLst>
              <a:gs pos="0">
                <a:schemeClr val="lt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900" b="0" i="0" u="none" strike="noStrike" cap="none">
              <a:solidFill>
                <a:srgbClr val="FFFFFF"/>
              </a:solidFill>
              <a:latin typeface="Arial"/>
              <a:ea typeface="Arial"/>
              <a:cs typeface="Arial"/>
              <a:sym typeface="Arial"/>
            </a:endParaRPr>
          </a:p>
        </p:txBody>
      </p:sp>
      <p:sp>
        <p:nvSpPr>
          <p:cNvPr id="218" name="Google Shape;218;p288"/>
          <p:cNvSpPr txBox="1">
            <a:spLocks noGrp="1"/>
          </p:cNvSpPr>
          <p:nvPr>
            <p:ph type="title"/>
          </p:nvPr>
        </p:nvSpPr>
        <p:spPr>
          <a:xfrm>
            <a:off x="472500" y="467100"/>
            <a:ext cx="3505235" cy="353174"/>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5100"/>
              <a:buNone/>
              <a:defRPr sz="2550" b="0" i="0" u="none">
                <a:solidFill>
                  <a:srgbClr val="FFFFFF"/>
                </a:solidFill>
                <a:latin typeface="Arial"/>
                <a:ea typeface="Arial"/>
                <a:cs typeface="Arial"/>
                <a:sym typeface="Arial"/>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a:endParaRPr/>
          </a:p>
        </p:txBody>
      </p:sp>
      <p:sp>
        <p:nvSpPr>
          <p:cNvPr id="219" name="Google Shape;219;p288"/>
          <p:cNvSpPr txBox="1">
            <a:spLocks noGrp="1"/>
          </p:cNvSpPr>
          <p:nvPr>
            <p:ph type="dt" idx="10"/>
          </p:nvPr>
        </p:nvSpPr>
        <p:spPr>
          <a:xfrm>
            <a:off x="7258051" y="4803777"/>
            <a:ext cx="1111538" cy="115416"/>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SzPts val="1400"/>
              <a:buNone/>
              <a:defRPr sz="75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 name="Google Shape;220;p288"/>
          <p:cNvSpPr txBox="1"/>
          <p:nvPr/>
        </p:nvSpPr>
        <p:spPr>
          <a:xfrm>
            <a:off x="8375904" y="48037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750"/>
              <a:buFont typeface="Arial"/>
              <a:buNone/>
            </a:pPr>
            <a:fld id="{00000000-1234-1234-1234-123412341234}" type="slidenum">
              <a:rPr lang="en-US" sz="750" b="0" i="0" u="none" strike="noStrike" cap="none">
                <a:solidFill>
                  <a:srgbClr val="7F7F7F"/>
                </a:solidFill>
                <a:latin typeface="Arial"/>
                <a:ea typeface="Arial"/>
                <a:cs typeface="Arial"/>
                <a:sym typeface="Arial"/>
              </a:rPr>
              <a:t>‹#›</a:t>
            </a:fld>
            <a:endParaRPr sz="750" b="0" i="0" u="none" strike="noStrike" cap="none">
              <a:solidFill>
                <a:srgbClr val="7F7F7F"/>
              </a:solidFill>
              <a:latin typeface="Arial"/>
              <a:ea typeface="Arial"/>
              <a:cs typeface="Arial"/>
              <a:sym typeface="Arial"/>
            </a:endParaRPr>
          </a:p>
        </p:txBody>
      </p:sp>
      <p:sp>
        <p:nvSpPr>
          <p:cNvPr id="221" name="Google Shape;221;p288"/>
          <p:cNvSpPr txBox="1"/>
          <p:nvPr/>
        </p:nvSpPr>
        <p:spPr>
          <a:xfrm rot="-5400000">
            <a:off x="7115176" y="2941873"/>
            <a:ext cx="3850481" cy="727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525" b="0" i="0" u="none" strike="noStrike" cap="none">
                <a:solidFill>
                  <a:srgbClr val="7F7F7F"/>
                </a:solidFill>
                <a:latin typeface="Arial"/>
                <a:ea typeface="Arial"/>
                <a:cs typeface="Arial"/>
                <a:sym typeface="Arial"/>
              </a:rPr>
              <a:t>Copyright © 2021 by Boston Consulting Group. All rights reserved.</a:t>
            </a:r>
            <a:endParaRPr sz="525" b="0" i="0" u="none" strike="noStrike" cap="none">
              <a:solidFill>
                <a:srgbClr val="7F7F7F"/>
              </a:solidFill>
              <a:latin typeface="Arial"/>
              <a:ea typeface="Arial"/>
              <a:cs typeface="Arial"/>
              <a:sym typeface="Arial"/>
            </a:endParaRPr>
          </a:p>
        </p:txBody>
      </p:sp>
      <p:pic>
        <p:nvPicPr>
          <p:cNvPr id="222" name="Google Shape;222;p288"/>
          <p:cNvPicPr preferRelativeResize="0"/>
          <p:nvPr/>
        </p:nvPicPr>
        <p:blipFill rotWithShape="1">
          <a:blip r:embed="rId2">
            <a:alphaModFix/>
          </a:blip>
          <a:srcRect t="9052" b="6866"/>
          <a:stretch/>
        </p:blipFill>
        <p:spPr>
          <a:xfrm rot="120000">
            <a:off x="3345129" y="2555853"/>
            <a:ext cx="2021000" cy="2592413"/>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2022 by Boston Consulting Group. All rights reserved.</a:t>
            </a: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384802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42"/>
        <p:cNvGrpSpPr/>
        <p:nvPr/>
      </p:nvGrpSpPr>
      <p:grpSpPr>
        <a:xfrm>
          <a:off x="0" y="0"/>
          <a:ext cx="0" cy="0"/>
          <a:chOff x="0" y="0"/>
          <a:chExt cx="0" cy="0"/>
        </a:xfrm>
      </p:grpSpPr>
      <p:sp>
        <p:nvSpPr>
          <p:cNvPr id="43" name="Google Shape;43;p260"/>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0"/>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26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rgbClr val="FFFFFF"/>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47" name="Google Shape;47;p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48"/>
        <p:cNvGrpSpPr/>
        <p:nvPr/>
      </p:nvGrpSpPr>
      <p:grpSpPr>
        <a:xfrm>
          <a:off x="0" y="0"/>
          <a:ext cx="0" cy="0"/>
          <a:chOff x="0" y="0"/>
          <a:chExt cx="0" cy="0"/>
        </a:xfrm>
      </p:grpSpPr>
      <p:sp>
        <p:nvSpPr>
          <p:cNvPr id="49" name="Google Shape;49;p261"/>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61"/>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sp>
        <p:nvSpPr>
          <p:cNvPr id="51" name="Google Shape;51;p261"/>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FFFFFF"/>
              </a:buClr>
              <a:buSzPts val="1200"/>
              <a:buNone/>
              <a:defRPr sz="1200">
                <a:solidFill>
                  <a:srgbClr val="FFFFFF"/>
                </a:solidFill>
              </a:defRPr>
            </a:lvl1pPr>
            <a:lvl2pPr marL="914400" lvl="1" indent="-228600" algn="l">
              <a:lnSpc>
                <a:spcPct val="90000"/>
              </a:lnSpc>
              <a:spcBef>
                <a:spcPts val="500"/>
              </a:spcBef>
              <a:spcAft>
                <a:spcPts val="0"/>
              </a:spcAft>
              <a:buClr>
                <a:srgbClr val="FFFFFF"/>
              </a:buClr>
              <a:buSzPts val="1200"/>
              <a:buNone/>
              <a:defRPr sz="1200">
                <a:solidFill>
                  <a:srgbClr val="FFFFFF"/>
                </a:solidFill>
              </a:defRPr>
            </a:lvl2pPr>
            <a:lvl3pPr marL="1371600" lvl="2" indent="-228600" algn="l">
              <a:lnSpc>
                <a:spcPct val="90000"/>
              </a:lnSpc>
              <a:spcBef>
                <a:spcPts val="500"/>
              </a:spcBef>
              <a:spcAft>
                <a:spcPts val="0"/>
              </a:spcAft>
              <a:buClr>
                <a:srgbClr val="FFFFFF"/>
              </a:buClr>
              <a:buSzPts val="1200"/>
              <a:buNone/>
              <a:defRPr sz="1200">
                <a:solidFill>
                  <a:srgbClr val="FFFFFF"/>
                </a:solidFill>
              </a:defRPr>
            </a:lvl3pPr>
            <a:lvl4pPr marL="1828800" lvl="3" indent="-228600" algn="l">
              <a:lnSpc>
                <a:spcPct val="90000"/>
              </a:lnSpc>
              <a:spcBef>
                <a:spcPts val="500"/>
              </a:spcBef>
              <a:spcAft>
                <a:spcPts val="0"/>
              </a:spcAft>
              <a:buClr>
                <a:srgbClr val="FFFFFF"/>
              </a:buClr>
              <a:buSzPts val="1200"/>
              <a:buNone/>
              <a:defRPr sz="1200">
                <a:solidFill>
                  <a:srgbClr val="FFFFFF"/>
                </a:solidFill>
              </a:defRPr>
            </a:lvl4pPr>
            <a:lvl5pPr marL="2286000" lvl="4" indent="-228600" algn="l">
              <a:lnSpc>
                <a:spcPct val="90000"/>
              </a:lnSpc>
              <a:spcBef>
                <a:spcPts val="500"/>
              </a:spcBef>
              <a:spcAft>
                <a:spcPts val="0"/>
              </a:spcAft>
              <a:buClr>
                <a:srgbClr val="FFFFFF"/>
              </a:buClr>
              <a:buSzPts val="1200"/>
              <a:buNone/>
              <a:defRPr sz="1200">
                <a:solidFill>
                  <a:srgbClr val="FFFFFF"/>
                </a:solidFill>
              </a:defRPr>
            </a:lvl5pPr>
            <a:lvl6pPr marL="2743200" lvl="5" indent="-304800" algn="l">
              <a:lnSpc>
                <a:spcPct val="90000"/>
              </a:lnSpc>
              <a:spcBef>
                <a:spcPts val="500"/>
              </a:spcBef>
              <a:spcAft>
                <a:spcPts val="0"/>
              </a:spcAft>
              <a:buClr>
                <a:srgbClr val="FFFFFF"/>
              </a:buClr>
              <a:buSzPts val="1200"/>
              <a:buChar char="•"/>
              <a:defRPr sz="1200">
                <a:solidFill>
                  <a:srgbClr val="FFFFFF"/>
                </a:solidFill>
              </a:defRPr>
            </a:lvl6pPr>
            <a:lvl7pPr marL="3200400" lvl="6" indent="-304800" algn="l">
              <a:lnSpc>
                <a:spcPct val="90000"/>
              </a:lnSpc>
              <a:spcBef>
                <a:spcPts val="500"/>
              </a:spcBef>
              <a:spcAft>
                <a:spcPts val="0"/>
              </a:spcAft>
              <a:buClr>
                <a:srgbClr val="FFFFFF"/>
              </a:buClr>
              <a:buSzPts val="1200"/>
              <a:buChar char="•"/>
              <a:defRPr sz="1200">
                <a:solidFill>
                  <a:srgbClr val="FFFFFF"/>
                </a:solidFill>
              </a:defRPr>
            </a:lvl7pPr>
            <a:lvl8pPr marL="3657600" lvl="7" indent="-304800" algn="l">
              <a:lnSpc>
                <a:spcPct val="90000"/>
              </a:lnSpc>
              <a:spcBef>
                <a:spcPts val="500"/>
              </a:spcBef>
              <a:spcAft>
                <a:spcPts val="0"/>
              </a:spcAft>
              <a:buClr>
                <a:srgbClr val="FFFFFF"/>
              </a:buClr>
              <a:buSzPts val="1200"/>
              <a:buChar char="•"/>
              <a:defRPr sz="1200">
                <a:solidFill>
                  <a:srgbClr val="FFFFFF"/>
                </a:solidFill>
              </a:defRPr>
            </a:lvl8pPr>
            <a:lvl9pPr marL="4114800" lvl="8" indent="-304800" algn="l">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52" name="Google Shape;52;p261"/>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lvl1pPr lvl="0" algn="r">
              <a:lnSpc>
                <a:spcPct val="100000"/>
              </a:lnSpc>
              <a:spcBef>
                <a:spcPts val="0"/>
              </a:spcBef>
              <a:spcAft>
                <a:spcPts val="0"/>
              </a:spcAft>
              <a:buSzPts val="2700"/>
              <a:buNone/>
              <a:defRPr sz="1300">
                <a:solidFill>
                  <a:srgbClr val="FFFFFF"/>
                </a:solidFill>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a:endParaRPr/>
          </a:p>
        </p:txBody>
      </p:sp>
      <p:sp>
        <p:nvSpPr>
          <p:cNvPr id="53" name="Google Shape;53;p261"/>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61"/>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61"/>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1"/>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61"/>
        <p:cNvGrpSpPr/>
        <p:nvPr/>
      </p:nvGrpSpPr>
      <p:grpSpPr>
        <a:xfrm>
          <a:off x="0" y="0"/>
          <a:ext cx="0" cy="0"/>
          <a:chOff x="0" y="0"/>
          <a:chExt cx="0" cy="0"/>
        </a:xfrm>
      </p:grpSpPr>
      <p:sp>
        <p:nvSpPr>
          <p:cNvPr id="62" name="Google Shape;62;p26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63"/>
        <p:cNvGrpSpPr/>
        <p:nvPr/>
      </p:nvGrpSpPr>
      <p:grpSpPr>
        <a:xfrm>
          <a:off x="0" y="0"/>
          <a:ext cx="0" cy="0"/>
          <a:chOff x="0" y="0"/>
          <a:chExt cx="0" cy="0"/>
        </a:xfrm>
      </p:grpSpPr>
      <p:sp>
        <p:nvSpPr>
          <p:cNvPr id="64" name="Google Shape;64;p265"/>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5"/>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265"/>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sz="1300">
                <a:solidFill>
                  <a:srgbClr val="FFFFFF"/>
                </a:solidFill>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68" name="Google Shape;68;p265"/>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6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255"/>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Font typeface="Arial"/>
              <a:buNone/>
              <a:defRPr sz="5100" b="1"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5100"/>
              <a:buFont typeface="Arial"/>
              <a:buNone/>
              <a:defRPr sz="5100" b="0" i="0" u="none" strike="noStrike" cap="none">
                <a:solidFill>
                  <a:srgbClr val="FFFFFF"/>
                </a:solidFill>
                <a:latin typeface="Arial"/>
                <a:ea typeface="Arial"/>
                <a:cs typeface="Arial"/>
                <a:sym typeface="Arial"/>
              </a:defRPr>
            </a:lvl9pPr>
          </a:lstStyle>
          <a:p>
            <a:endParaRPr/>
          </a:p>
        </p:txBody>
      </p:sp>
      <p:sp>
        <p:nvSpPr>
          <p:cNvPr id="7" name="Google Shape;7;p255"/>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1pPr>
            <a:lvl2pPr marL="914400" marR="0" lvl="1" indent="-228600" algn="ctr"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ctr"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ctr"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ctr"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ctr" rtl="0">
              <a:lnSpc>
                <a:spcPct val="100000"/>
              </a:lnSpc>
              <a:spcBef>
                <a:spcPts val="0"/>
              </a:spcBef>
              <a:spcAft>
                <a:spcPts val="0"/>
              </a:spcAft>
              <a:buClr>
                <a:srgbClr val="FFFFFF"/>
              </a:buClr>
              <a:buSzPts val="1900"/>
              <a:buFont typeface="Arial"/>
              <a:buChar char="•"/>
              <a:defRPr sz="2700" b="0" i="0" u="none" strike="noStrike" cap="none">
                <a:solidFill>
                  <a:srgbClr val="FFFFFF"/>
                </a:solidFill>
                <a:latin typeface="Arial"/>
                <a:ea typeface="Arial"/>
                <a:cs typeface="Arial"/>
                <a:sym typeface="Arial"/>
              </a:defRPr>
            </a:lvl6pPr>
            <a:lvl7pPr marL="3200400" marR="0" lvl="6" indent="-400050" algn="ctr" rtl="0">
              <a:lnSpc>
                <a:spcPct val="100000"/>
              </a:lnSpc>
              <a:spcBef>
                <a:spcPts val="0"/>
              </a:spcBef>
              <a:spcAft>
                <a:spcPts val="0"/>
              </a:spcAft>
              <a:buClr>
                <a:srgbClr val="FFFFFF"/>
              </a:buClr>
              <a:buSzPts val="2700"/>
              <a:buFont typeface="Arial"/>
              <a:buChar char="•"/>
              <a:defRPr sz="2700" b="0" i="0" u="none" strike="noStrike" cap="none">
                <a:solidFill>
                  <a:srgbClr val="FFFFFF"/>
                </a:solidFill>
                <a:latin typeface="Arial"/>
                <a:ea typeface="Arial"/>
                <a:cs typeface="Arial"/>
                <a:sym typeface="Arial"/>
              </a:defRPr>
            </a:lvl7pPr>
            <a:lvl8pPr marL="3657600" marR="0" lvl="7" indent="-400050" algn="ctr" rtl="0">
              <a:lnSpc>
                <a:spcPct val="100000"/>
              </a:lnSpc>
              <a:spcBef>
                <a:spcPts val="0"/>
              </a:spcBef>
              <a:spcAft>
                <a:spcPts val="0"/>
              </a:spcAft>
              <a:buClr>
                <a:srgbClr val="FFFFFF"/>
              </a:buClr>
              <a:buSzPts val="2700"/>
              <a:buFont typeface="Arial"/>
              <a:buChar char="•"/>
              <a:defRPr sz="2700" b="0" i="0" u="none" strike="noStrike" cap="none">
                <a:solidFill>
                  <a:srgbClr val="FFFFFF"/>
                </a:solidFill>
                <a:latin typeface="Arial"/>
                <a:ea typeface="Arial"/>
                <a:cs typeface="Arial"/>
                <a:sym typeface="Arial"/>
              </a:defRPr>
            </a:lvl8pPr>
            <a:lvl9pPr marL="4114800" marR="0" lvl="8" indent="-400050" algn="ctr" rtl="0">
              <a:lnSpc>
                <a:spcPct val="100000"/>
              </a:lnSpc>
              <a:spcBef>
                <a:spcPts val="0"/>
              </a:spcBef>
              <a:spcAft>
                <a:spcPts val="0"/>
              </a:spcAft>
              <a:buClr>
                <a:srgbClr val="FFFFFF"/>
              </a:buClr>
              <a:buSzPts val="2700"/>
              <a:buFont typeface="Arial"/>
              <a:buChar char="•"/>
              <a:defRPr sz="2700" b="0" i="0" u="none" strike="noStrike" cap="none">
                <a:solidFill>
                  <a:srgbClr val="FFFFFF"/>
                </a:solidFill>
                <a:latin typeface="Arial"/>
                <a:ea typeface="Arial"/>
                <a:cs typeface="Arial"/>
                <a:sym typeface="Arial"/>
              </a:defRPr>
            </a:lvl9pPr>
          </a:lstStyle>
          <a:p>
            <a:endParaRPr/>
          </a:p>
        </p:txBody>
      </p:sp>
      <p:sp>
        <p:nvSpPr>
          <p:cNvPr id="8" name="Google Shape;8;p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docs.microsoft.com/en-us/devops/plan/what-is-scru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705000" y="2516825"/>
            <a:ext cx="8520600" cy="5727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endParaRPr sz="3200" dirty="0"/>
          </a:p>
          <a:p>
            <a:pPr marL="0" lvl="0" indent="0" algn="l" rtl="0">
              <a:spcBef>
                <a:spcPts val="0"/>
              </a:spcBef>
              <a:spcAft>
                <a:spcPts val="0"/>
              </a:spcAft>
              <a:buNone/>
            </a:pPr>
            <a:r>
              <a:rPr lang="en" sz="2400" dirty="0"/>
              <a:t>Welcome</a:t>
            </a:r>
            <a:endParaRPr sz="2400" dirty="0"/>
          </a:p>
          <a:p>
            <a:pPr marL="0" lvl="0" indent="0" algn="l" rtl="0">
              <a:spcBef>
                <a:spcPts val="0"/>
              </a:spcBef>
              <a:spcAft>
                <a:spcPts val="0"/>
              </a:spcAft>
              <a:buNone/>
            </a:pPr>
            <a:r>
              <a:rPr lang="en" sz="4400" dirty="0"/>
              <a:t>Intro to Agile Dev</a:t>
            </a:r>
            <a:endParaRPr sz="4400" dirty="0"/>
          </a:p>
        </p:txBody>
      </p:sp>
      <p:pic>
        <p:nvPicPr>
          <p:cNvPr id="269" name="Google Shape;269;p43"/>
          <p:cNvPicPr preferRelativeResize="0"/>
          <p:nvPr/>
        </p:nvPicPr>
        <p:blipFill>
          <a:blip r:embed="rId3">
            <a:alphaModFix/>
          </a:blip>
          <a:stretch>
            <a:fillRect/>
          </a:stretch>
        </p:blipFill>
        <p:spPr>
          <a:xfrm>
            <a:off x="5873950" y="3823950"/>
            <a:ext cx="3069123" cy="1392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Typical Gantt Chart</a:t>
            </a:r>
            <a:endParaRPr/>
          </a:p>
        </p:txBody>
      </p:sp>
      <p:sp>
        <p:nvSpPr>
          <p:cNvPr id="377" name="Google Shape;377;p15"/>
          <p:cNvSpPr txBox="1">
            <a:spLocks noGrp="1"/>
          </p:cNvSpPr>
          <p:nvPr>
            <p:ph type="subTitle" idx="1"/>
          </p:nvPr>
        </p:nvSpPr>
        <p:spPr>
          <a:xfrm>
            <a:off x="1730347" y="2213708"/>
            <a:ext cx="5710933" cy="2243891"/>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378" name="Google Shape;378;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379" name="Google Shape;379;p15" descr="excel gantt chart template"/>
          <p:cNvPicPr preferRelativeResize="0"/>
          <p:nvPr/>
        </p:nvPicPr>
        <p:blipFill rotWithShape="1">
          <a:blip r:embed="rId3">
            <a:alphaModFix/>
          </a:blip>
          <a:srcRect/>
          <a:stretch/>
        </p:blipFill>
        <p:spPr>
          <a:xfrm>
            <a:off x="1240472" y="1185333"/>
            <a:ext cx="6663055" cy="3852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Agile Software Development</a:t>
            </a:r>
            <a:endParaRPr/>
          </a:p>
        </p:txBody>
      </p:sp>
      <p:sp>
        <p:nvSpPr>
          <p:cNvPr id="385" name="Google Shape;385;p1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A group of software development methodologies based on iterative development.</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Requirements and solutions evolve through collaboration between self-organizing cross-functional teams.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Incremental delivery</a:t>
            </a:r>
            <a:endParaRPr/>
          </a:p>
          <a:p>
            <a:pPr marL="514350" lvl="0" indent="-285750" algn="l" rtl="0">
              <a:lnSpc>
                <a:spcPct val="100000"/>
              </a:lnSpc>
              <a:spcBef>
                <a:spcPts val="0"/>
              </a:spcBef>
              <a:spcAft>
                <a:spcPts val="0"/>
              </a:spcAft>
              <a:buClr>
                <a:schemeClr val="dk1"/>
              </a:buClr>
              <a:buSzPts val="1300"/>
              <a:buFont typeface="Arial"/>
              <a:buChar char="●"/>
            </a:pPr>
            <a:r>
              <a:rPr lang="en-US"/>
              <a:t>Always ready to ship</a:t>
            </a:r>
            <a:endParaRPr/>
          </a:p>
          <a:p>
            <a:pPr marL="514350" lvl="0" indent="-285750" algn="l" rtl="0">
              <a:lnSpc>
                <a:spcPct val="100000"/>
              </a:lnSpc>
              <a:spcBef>
                <a:spcPts val="0"/>
              </a:spcBef>
              <a:spcAft>
                <a:spcPts val="0"/>
              </a:spcAft>
              <a:buClr>
                <a:schemeClr val="dk1"/>
              </a:buClr>
              <a:buSzPts val="1300"/>
              <a:buFont typeface="Arial"/>
              <a:buChar char="●"/>
            </a:pPr>
            <a:r>
              <a:rPr lang="en-US"/>
              <a:t>Continuous inspection of work product and process provides feedback for continuous improvement</a:t>
            </a:r>
            <a:endParaRPr/>
          </a:p>
          <a:p>
            <a:pPr marL="228600" lvl="0" indent="0" algn="l" rtl="0">
              <a:lnSpc>
                <a:spcPct val="100000"/>
              </a:lnSpc>
              <a:spcBef>
                <a:spcPts val="0"/>
              </a:spcBef>
              <a:spcAft>
                <a:spcPts val="0"/>
              </a:spcAft>
              <a:buSzPts val="2700"/>
              <a:buNone/>
            </a:pPr>
            <a:endParaRPr/>
          </a:p>
          <a:p>
            <a:pPr marL="228600" lvl="0" indent="0" algn="l" rtl="0">
              <a:lnSpc>
                <a:spcPct val="100000"/>
              </a:lnSpc>
              <a:spcBef>
                <a:spcPts val="0"/>
              </a:spcBef>
              <a:spcAft>
                <a:spcPts val="0"/>
              </a:spcAft>
              <a:buSzPts val="2700"/>
              <a:buNone/>
            </a:pPr>
            <a:r>
              <a:rPr lang="en-US"/>
              <a:t>We will explore Agile in more detail later in this class</a:t>
            </a:r>
            <a:endParaRPr/>
          </a:p>
        </p:txBody>
      </p:sp>
      <p:sp>
        <p:nvSpPr>
          <p:cNvPr id="386" name="Google Shape;38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Iterative Software Development</a:t>
            </a:r>
            <a:endParaRPr/>
          </a:p>
        </p:txBody>
      </p:sp>
      <p:sp>
        <p:nvSpPr>
          <p:cNvPr id="400" name="Google Shape;400;p1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Key elements:</a:t>
            </a:r>
            <a:endParaRPr/>
          </a:p>
          <a:p>
            <a:pPr marL="514350" lvl="0" indent="-285750" algn="l" rtl="0">
              <a:lnSpc>
                <a:spcPct val="100000"/>
              </a:lnSpc>
              <a:spcBef>
                <a:spcPts val="0"/>
              </a:spcBef>
              <a:spcAft>
                <a:spcPts val="0"/>
              </a:spcAft>
              <a:buClr>
                <a:schemeClr val="dk1"/>
              </a:buClr>
              <a:buSzPts val="1300"/>
              <a:buFont typeface="Arial"/>
              <a:buChar char="●"/>
            </a:pPr>
            <a:r>
              <a:rPr lang="en-US"/>
              <a:t>Incremental improvement to code and process</a:t>
            </a:r>
            <a:endParaRPr/>
          </a:p>
          <a:p>
            <a:pPr marL="514350" lvl="0" indent="-285750" algn="l" rtl="0">
              <a:lnSpc>
                <a:spcPct val="100000"/>
              </a:lnSpc>
              <a:spcBef>
                <a:spcPts val="0"/>
              </a:spcBef>
              <a:spcAft>
                <a:spcPts val="0"/>
              </a:spcAft>
              <a:buClr>
                <a:schemeClr val="dk1"/>
              </a:buClr>
              <a:buSzPts val="1300"/>
              <a:buFont typeface="Arial"/>
              <a:buChar char="●"/>
            </a:pPr>
            <a:r>
              <a:rPr lang="en-US"/>
              <a:t>Always ready to ship</a:t>
            </a:r>
            <a:endParaRPr/>
          </a:p>
          <a:p>
            <a:pPr marL="514350" lvl="0" indent="-285750" algn="l" rtl="0">
              <a:lnSpc>
                <a:spcPct val="100000"/>
              </a:lnSpc>
              <a:spcBef>
                <a:spcPts val="0"/>
              </a:spcBef>
              <a:spcAft>
                <a:spcPts val="0"/>
              </a:spcAft>
              <a:buClr>
                <a:schemeClr val="dk1"/>
              </a:buClr>
              <a:buSzPts val="1300"/>
              <a:buFont typeface="Arial"/>
              <a:buChar char="●"/>
            </a:pPr>
            <a:r>
              <a:rPr lang="en-US"/>
              <a:t>Iterative feature development</a:t>
            </a:r>
            <a:endParaRPr/>
          </a:p>
          <a:p>
            <a:pPr marL="514350" lvl="0" indent="-285750" algn="l" rtl="0">
              <a:lnSpc>
                <a:spcPct val="100000"/>
              </a:lnSpc>
              <a:spcBef>
                <a:spcPts val="0"/>
              </a:spcBef>
              <a:spcAft>
                <a:spcPts val="0"/>
              </a:spcAft>
              <a:buClr>
                <a:schemeClr val="dk1"/>
              </a:buClr>
              <a:buSzPts val="1300"/>
              <a:buFont typeface="Arial"/>
              <a:buChar char="●"/>
            </a:pPr>
            <a:r>
              <a:rPr lang="en-US"/>
              <a:t>Working with the Product Owner</a:t>
            </a:r>
            <a:endParaRPr/>
          </a:p>
          <a:p>
            <a:pPr marL="514350" lvl="0" indent="-285750" algn="l" rtl="0">
              <a:lnSpc>
                <a:spcPct val="100000"/>
              </a:lnSpc>
              <a:spcBef>
                <a:spcPts val="0"/>
              </a:spcBef>
              <a:spcAft>
                <a:spcPts val="0"/>
              </a:spcAft>
              <a:buClr>
                <a:schemeClr val="dk1"/>
              </a:buClr>
              <a:buSzPts val="1300"/>
              <a:buFont typeface="Arial"/>
              <a:buChar char="●"/>
            </a:pPr>
            <a:r>
              <a:rPr lang="en-US"/>
              <a:t>Pivoting mid-development</a:t>
            </a:r>
            <a:endParaRPr/>
          </a:p>
        </p:txBody>
      </p:sp>
      <p:sp>
        <p:nvSpPr>
          <p:cNvPr id="401" name="Google Shape;401;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Incremental improvement to code and process</a:t>
            </a:r>
            <a:endParaRPr/>
          </a:p>
        </p:txBody>
      </p:sp>
      <p:sp>
        <p:nvSpPr>
          <p:cNvPr id="407" name="Google Shape;407;p19"/>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Principle: Using feedback obtained from regular examination of product and process lets you incrementally improve both</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rgbClr val="000000"/>
              </a:buClr>
              <a:buSzPts val="1300"/>
              <a:buFont typeface="Arial"/>
              <a:buChar char="●"/>
            </a:pPr>
            <a:r>
              <a:rPr lang="en-US" b="0" i="0">
                <a:solidFill>
                  <a:srgbClr val="000000"/>
                </a:solidFill>
                <a:latin typeface="Arial"/>
                <a:ea typeface="Arial"/>
                <a:cs typeface="Arial"/>
                <a:sym typeface="Arial"/>
              </a:rPr>
              <a:t>Work in short cycles (1-6 weeks) composed of overlapping phases: requirements, design, programming, testing.</a:t>
            </a:r>
            <a:endParaRPr/>
          </a:p>
          <a:p>
            <a:pPr marL="514350" lvl="0" indent="-285750" algn="l" rtl="0">
              <a:lnSpc>
                <a:spcPct val="100000"/>
              </a:lnSpc>
              <a:spcBef>
                <a:spcPts val="0"/>
              </a:spcBef>
              <a:spcAft>
                <a:spcPts val="0"/>
              </a:spcAft>
              <a:buClr>
                <a:srgbClr val="000000"/>
              </a:buClr>
              <a:buSzPts val="1300"/>
              <a:buFont typeface="Arial"/>
              <a:buChar char="●"/>
            </a:pPr>
            <a:r>
              <a:rPr lang="en-US" b="0" i="0">
                <a:solidFill>
                  <a:srgbClr val="000000"/>
                </a:solidFill>
                <a:latin typeface="Arial"/>
                <a:ea typeface="Arial"/>
                <a:cs typeface="Arial"/>
                <a:sym typeface="Arial"/>
              </a:rPr>
              <a:t>Build on what was built before and produce a working product at each stage. Gather customer feedback at the end of each iteration.</a:t>
            </a:r>
            <a:endParaRPr/>
          </a:p>
          <a:p>
            <a:pPr marL="514350" lvl="0" indent="-285750" algn="l" rtl="0">
              <a:lnSpc>
                <a:spcPct val="100000"/>
              </a:lnSpc>
              <a:spcBef>
                <a:spcPts val="0"/>
              </a:spcBef>
              <a:spcAft>
                <a:spcPts val="0"/>
              </a:spcAft>
              <a:buClr>
                <a:srgbClr val="000000"/>
              </a:buClr>
              <a:buSzPts val="1300"/>
              <a:buFont typeface="Arial"/>
              <a:buChar char="●"/>
            </a:pPr>
            <a:r>
              <a:rPr lang="en-US">
                <a:solidFill>
                  <a:srgbClr val="000000"/>
                </a:solidFill>
                <a:latin typeface="Arial"/>
                <a:ea typeface="Arial"/>
                <a:cs typeface="Arial"/>
                <a:sym typeface="Arial"/>
              </a:rPr>
              <a:t>Each iteration, evaluate the team’s performance. Change internal process as needed to improve quality of estimation and delivery.</a:t>
            </a:r>
            <a:endParaRPr/>
          </a:p>
        </p:txBody>
      </p:sp>
      <p:sp>
        <p:nvSpPr>
          <p:cNvPr id="408" name="Google Shape;408;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Always ready to ship</a:t>
            </a:r>
            <a:endParaRPr/>
          </a:p>
        </p:txBody>
      </p:sp>
      <p:sp>
        <p:nvSpPr>
          <p:cNvPr id="414" name="Google Shape;414;p2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Principle: after the first iteration, the product is always "ready to ship". That is, the product does something useful and is in a releasable state.</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This is a risk mitigator – if the project is cancelled or greatly reduces in scope, there is still something of value to show for the work efforts</a:t>
            </a:r>
            <a:endParaRPr/>
          </a:p>
          <a:p>
            <a:pPr marL="514350" lvl="0" indent="-285750" algn="l" rtl="0">
              <a:lnSpc>
                <a:spcPct val="100000"/>
              </a:lnSpc>
              <a:spcBef>
                <a:spcPts val="0"/>
              </a:spcBef>
              <a:spcAft>
                <a:spcPts val="0"/>
              </a:spcAft>
              <a:buClr>
                <a:schemeClr val="dk1"/>
              </a:buClr>
              <a:buSzPts val="1300"/>
              <a:buFont typeface="Arial"/>
              <a:buChar char="●"/>
            </a:pPr>
            <a:r>
              <a:rPr lang="en-US"/>
              <a:t>Projects are less likely to be cancelled, as there is always a working product that shows the project’s value and the team’s competence</a:t>
            </a:r>
            <a:endParaRPr/>
          </a:p>
          <a:p>
            <a:pPr marL="228600" lvl="0" indent="0" algn="l" rtl="0">
              <a:lnSpc>
                <a:spcPct val="100000"/>
              </a:lnSpc>
              <a:spcBef>
                <a:spcPts val="0"/>
              </a:spcBef>
              <a:spcAft>
                <a:spcPts val="0"/>
              </a:spcAft>
              <a:buSzPts val="2700"/>
              <a:buNone/>
            </a:pPr>
            <a:endParaRPr/>
          </a:p>
          <a:p>
            <a:pPr marL="228600" lvl="0" indent="0" algn="l" rtl="0">
              <a:lnSpc>
                <a:spcPct val="100000"/>
              </a:lnSpc>
              <a:spcBef>
                <a:spcPts val="0"/>
              </a:spcBef>
              <a:spcAft>
                <a:spcPts val="0"/>
              </a:spcAft>
              <a:buSzPts val="2700"/>
              <a:buNone/>
            </a:pPr>
            <a:r>
              <a:rPr lang="en-US"/>
              <a:t>Key practices that support this principle:</a:t>
            </a:r>
            <a:endParaRPr/>
          </a:p>
          <a:p>
            <a:pPr marL="514350" lvl="0" indent="-285750" algn="l" rtl="0">
              <a:lnSpc>
                <a:spcPct val="100000"/>
              </a:lnSpc>
              <a:spcBef>
                <a:spcPts val="0"/>
              </a:spcBef>
              <a:spcAft>
                <a:spcPts val="0"/>
              </a:spcAft>
              <a:buClr>
                <a:schemeClr val="dk1"/>
              </a:buClr>
              <a:buSzPts val="1300"/>
              <a:buFont typeface="Arial"/>
              <a:buChar char="●"/>
            </a:pPr>
            <a:r>
              <a:rPr lang="en-US"/>
              <a:t>Do daily software builds</a:t>
            </a:r>
            <a:endParaRPr/>
          </a:p>
          <a:p>
            <a:pPr marL="514350" lvl="0" indent="-285750" algn="l" rtl="0">
              <a:lnSpc>
                <a:spcPct val="100000"/>
              </a:lnSpc>
              <a:spcBef>
                <a:spcPts val="0"/>
              </a:spcBef>
              <a:spcAft>
                <a:spcPts val="0"/>
              </a:spcAft>
              <a:buClr>
                <a:schemeClr val="dk1"/>
              </a:buClr>
              <a:buSzPts val="1300"/>
              <a:buFont typeface="Arial"/>
              <a:buChar char="●"/>
            </a:pPr>
            <a:r>
              <a:rPr lang="en-US"/>
              <a:t>Fix bugs right away</a:t>
            </a:r>
            <a:endParaRPr/>
          </a:p>
          <a:p>
            <a:pPr marL="514350" lvl="0" indent="-285750" algn="l" rtl="0">
              <a:lnSpc>
                <a:spcPct val="100000"/>
              </a:lnSpc>
              <a:spcBef>
                <a:spcPts val="0"/>
              </a:spcBef>
              <a:spcAft>
                <a:spcPts val="0"/>
              </a:spcAft>
              <a:buClr>
                <a:schemeClr val="dk1"/>
              </a:buClr>
              <a:buSzPts val="1300"/>
              <a:buFont typeface="Arial"/>
              <a:buChar char="●"/>
            </a:pPr>
            <a:r>
              <a:rPr lang="en-US"/>
              <a:t>Relentlessly use automated testing to mitigate regression</a:t>
            </a:r>
            <a:endParaRPr/>
          </a:p>
          <a:p>
            <a:pPr marL="514350" lvl="0" indent="-114300" algn="l" rtl="0">
              <a:lnSpc>
                <a:spcPct val="100000"/>
              </a:lnSpc>
              <a:spcBef>
                <a:spcPts val="0"/>
              </a:spcBef>
              <a:spcAft>
                <a:spcPts val="0"/>
              </a:spcAft>
              <a:buSzPts val="2700"/>
              <a:buFont typeface="Arial"/>
              <a:buNone/>
            </a:pPr>
            <a:endParaRPr/>
          </a:p>
        </p:txBody>
      </p:sp>
      <p:sp>
        <p:nvSpPr>
          <p:cNvPr id="415" name="Google Shape;415;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Iterative Feature Development</a:t>
            </a:r>
            <a:endParaRPr/>
          </a:p>
        </p:txBody>
      </p:sp>
      <p:sp>
        <p:nvSpPr>
          <p:cNvPr id="421" name="Google Shape;421;p2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Principle: Instead of building all features and then releasing (waterfall), develop one feature, then the next, always keeping the application in a shippable state. Continually re-assess priority of feature development, including refinement of existing features, based on feedback.</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Key aspects: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Work closely with all concerned parties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All involved need to understand and appreciate that development on project will be iterative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Application reviewed at demo is still “work in progress”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Focus is on gathering “real-time” feedback so course corrections can be made if required</a:t>
            </a:r>
            <a:endParaRPr dirty="0"/>
          </a:p>
          <a:p>
            <a:pPr marL="228600" lvl="0" indent="0" algn="l" rtl="0">
              <a:lnSpc>
                <a:spcPct val="100000"/>
              </a:lnSpc>
              <a:spcBef>
                <a:spcPts val="0"/>
              </a:spcBef>
              <a:spcAft>
                <a:spcPts val="0"/>
              </a:spcAft>
              <a:buSzPts val="2700"/>
              <a:buNone/>
            </a:pPr>
            <a:endParaRPr dirty="0"/>
          </a:p>
          <a:p>
            <a:pPr marL="228600" lvl="0" indent="0" algn="l" rtl="0">
              <a:lnSpc>
                <a:spcPct val="100000"/>
              </a:lnSpc>
              <a:spcBef>
                <a:spcPts val="0"/>
              </a:spcBef>
              <a:spcAft>
                <a:spcPts val="0"/>
              </a:spcAft>
              <a:buSzPts val="2700"/>
              <a:buNone/>
            </a:pPr>
            <a:r>
              <a:rPr lang="en-US" dirty="0"/>
              <a:t>Key practices that support this principle: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Set expectations for all stakeholders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Educate stakeholders on iterative development so they are effective contributors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Be willing to change</a:t>
            </a:r>
            <a:endParaRPr dirty="0"/>
          </a:p>
          <a:p>
            <a:pPr marL="514350" lvl="0" indent="-114300" algn="l" rtl="0">
              <a:lnSpc>
                <a:spcPct val="100000"/>
              </a:lnSpc>
              <a:spcBef>
                <a:spcPts val="0"/>
              </a:spcBef>
              <a:spcAft>
                <a:spcPts val="0"/>
              </a:spcAft>
              <a:buSzPts val="2700"/>
              <a:buFont typeface="Arial"/>
              <a:buNone/>
            </a:pPr>
            <a:endParaRPr dirty="0"/>
          </a:p>
        </p:txBody>
      </p:sp>
      <p:sp>
        <p:nvSpPr>
          <p:cNvPr id="422" name="Google Shape;422;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Working with the Product Owner</a:t>
            </a:r>
            <a:endParaRPr/>
          </a:p>
        </p:txBody>
      </p:sp>
      <p:sp>
        <p:nvSpPr>
          <p:cNvPr id="428" name="Google Shape;428;p22"/>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Principle: working closely with the Product Owner enables the incremental production of shippable features that are valuable to the end user</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Consult with the product owner before each iteration, agreeing on the scope and details of work for that iteration.</a:t>
            </a:r>
            <a:endParaRPr/>
          </a:p>
          <a:p>
            <a:pPr marL="514350" lvl="0" indent="-285750" algn="l" rtl="0">
              <a:lnSpc>
                <a:spcPct val="100000"/>
              </a:lnSpc>
              <a:spcBef>
                <a:spcPts val="0"/>
              </a:spcBef>
              <a:spcAft>
                <a:spcPts val="0"/>
              </a:spcAft>
              <a:buClr>
                <a:schemeClr val="dk1"/>
              </a:buClr>
              <a:buSzPts val="1300"/>
              <a:buFont typeface="Arial"/>
              <a:buChar char="●"/>
            </a:pPr>
            <a:r>
              <a:rPr lang="en-US"/>
              <a:t>During the iteration, the external customer or project manager cannot change the scope for that iteration, but the development team may change the scope by dropping features if the end date will not be met.</a:t>
            </a:r>
            <a:endParaRPr/>
          </a:p>
          <a:p>
            <a:pPr marL="514350" lvl="0" indent="-114300" algn="l" rtl="0">
              <a:lnSpc>
                <a:spcPct val="100000"/>
              </a:lnSpc>
              <a:spcBef>
                <a:spcPts val="0"/>
              </a:spcBef>
              <a:spcAft>
                <a:spcPts val="0"/>
              </a:spcAft>
              <a:buSzPts val="2700"/>
              <a:buFont typeface="Arial"/>
              <a:buNone/>
            </a:pPr>
            <a:endParaRPr/>
          </a:p>
        </p:txBody>
      </p:sp>
      <p:sp>
        <p:nvSpPr>
          <p:cNvPr id="429" name="Google Shape;42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Pivoting mid-development</a:t>
            </a:r>
            <a:endParaRPr/>
          </a:p>
        </p:txBody>
      </p:sp>
      <p:sp>
        <p:nvSpPr>
          <p:cNvPr id="435" name="Google Shape;435;p23"/>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Principle: An agile, iterative process can allow a project to pivot in small or large degree, mid-process, without excessive cost of time or resources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Manage to meet business goals, due dates and budgets. Be willing to change requirements to fit these, not the other way around.</a:t>
            </a:r>
            <a:endParaRPr/>
          </a:p>
          <a:p>
            <a:pPr marL="514350" lvl="0" indent="-285750" algn="l" rtl="0">
              <a:lnSpc>
                <a:spcPct val="100000"/>
              </a:lnSpc>
              <a:spcBef>
                <a:spcPts val="0"/>
              </a:spcBef>
              <a:spcAft>
                <a:spcPts val="0"/>
              </a:spcAft>
              <a:buClr>
                <a:schemeClr val="dk1"/>
              </a:buClr>
              <a:buSzPts val="1300"/>
              <a:buFont typeface="Arial"/>
              <a:buChar char="●"/>
            </a:pPr>
            <a:r>
              <a:rPr lang="en-US"/>
              <a:t>Learn as you go; be adaptable to new or changing business needs that become clear only after development begins.</a:t>
            </a:r>
            <a:endParaRPr/>
          </a:p>
          <a:p>
            <a:pPr marL="514350" lvl="0" indent="-285750" algn="l" rtl="0">
              <a:lnSpc>
                <a:spcPct val="100000"/>
              </a:lnSpc>
              <a:spcBef>
                <a:spcPts val="0"/>
              </a:spcBef>
              <a:spcAft>
                <a:spcPts val="0"/>
              </a:spcAft>
              <a:buClr>
                <a:schemeClr val="dk1"/>
              </a:buClr>
              <a:buSzPts val="1300"/>
              <a:buFont typeface="Arial"/>
              <a:buChar char="●"/>
            </a:pPr>
            <a:r>
              <a:rPr lang="en-US"/>
              <a:t>Analyze existing implementations frequently to determine that they are meeting business goals.</a:t>
            </a:r>
            <a:endParaRPr/>
          </a:p>
        </p:txBody>
      </p:sp>
      <p:sp>
        <p:nvSpPr>
          <p:cNvPr id="436" name="Google Shape;436;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4"/>
          <p:cNvSpPr txBox="1">
            <a:spLocks noGrp="1"/>
          </p:cNvSpPr>
          <p:nvPr>
            <p:ph type="title"/>
          </p:nvPr>
        </p:nvSpPr>
        <p:spPr>
          <a:xfrm>
            <a:off x="691250" y="2402278"/>
            <a:ext cx="8520600" cy="5727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r>
              <a:rPr lang="en-US"/>
              <a:t>Software Development Lifecyle (SDLC)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6B92032-2BDA-4B83-A6EB-FC351B62368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46B92032-2BDA-4B83-A6EB-FC351B623686}"/>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Software Development Lifecycle (SDLC)</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502E71B7-39DB-F548-855D-DB20685EB068}"/>
              </a:ext>
            </a:extLst>
          </p:cNvPr>
          <p:cNvGrpSpPr/>
          <p:nvPr/>
        </p:nvGrpSpPr>
        <p:grpSpPr>
          <a:xfrm>
            <a:off x="2139740" y="1714735"/>
            <a:ext cx="4864519" cy="2265916"/>
            <a:chOff x="2139740" y="1757867"/>
            <a:chExt cx="4864519" cy="2265916"/>
          </a:xfrm>
        </p:grpSpPr>
        <p:grpSp>
          <p:nvGrpSpPr>
            <p:cNvPr id="5" name="Google Shape;747;p39">
              <a:extLst>
                <a:ext uri="{FF2B5EF4-FFF2-40B4-BE49-F238E27FC236}">
                  <a16:creationId xmlns:a16="http://schemas.microsoft.com/office/drawing/2014/main" id="{D3396F49-711F-41AE-81E6-832D85E98FE9}"/>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B2E07692-FEEF-452D-BAFE-9CB6E2816D95}"/>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C1A3B19E-060F-4950-AA81-F76B9874FA0E}"/>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DA933ACE-43D9-47B0-8231-86C1AC8A25E5}"/>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EDACF0C2-76AD-48CC-B0B8-FF384FD50A1E}"/>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EE487372-97D8-49E5-825D-3380C41B4F5E}"/>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BD883EB1-E80A-4173-A14C-B73DCAD543F4}"/>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CEF6C096-AA99-4CD5-AFD7-067AB15181A0}"/>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7F7CA3B3-8F9B-F672-7EBE-C4943B8320B7}"/>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FB1A06C5-BF7A-3607-CA3C-11B0FF41ED52}"/>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129EF834-2F99-86DB-3CE7-1EE6C029727F}"/>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0C328783-4943-CE5D-9037-EA78B49888E3}"/>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F269D8C1-1863-D744-8589-7B43609ECF02}"/>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80CEEBF4-08A5-81A6-6682-7DD1493F9145}"/>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spTree>
    <p:extLst>
      <p:ext uri="{BB962C8B-B14F-4D97-AF65-F5344CB8AC3E}">
        <p14:creationId xmlns:p14="http://schemas.microsoft.com/office/powerpoint/2010/main" val="421714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Prerequisites</a:t>
            </a:r>
            <a:endParaRPr/>
          </a:p>
        </p:txBody>
      </p:sp>
      <p:sp>
        <p:nvSpPr>
          <p:cNvPr id="245" name="Google Shape;245;p3"/>
          <p:cNvSpPr txBox="1"/>
          <p:nvPr/>
        </p:nvSpPr>
        <p:spPr>
          <a:xfrm>
            <a:off x="613700" y="1641750"/>
            <a:ext cx="7086600" cy="9492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Are interested in learning more about the Agile development methodology</a:t>
            </a:r>
            <a:endParaRPr sz="1500" b="0" i="0" u="none" strike="noStrike" cap="none" dirty="0">
              <a:solidFill>
                <a:srgbClr val="404040"/>
              </a:solidFill>
              <a:latin typeface="Arial"/>
              <a:ea typeface="Arial"/>
              <a:cs typeface="Arial"/>
              <a:sym typeface="Arial"/>
            </a:endParaRPr>
          </a:p>
        </p:txBody>
      </p:sp>
      <p:sp>
        <p:nvSpPr>
          <p:cNvPr id="246" name="Google Shape;246;p3"/>
          <p:cNvSpPr txBox="1"/>
          <p:nvPr/>
        </p:nvSpPr>
        <p:spPr>
          <a:xfrm>
            <a:off x="613700" y="2822400"/>
            <a:ext cx="7806000" cy="12021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05A28"/>
              </a:solidFill>
              <a:latin typeface="Arial"/>
              <a:ea typeface="Arial"/>
              <a:cs typeface="Arial"/>
              <a:sym typeface="Arial"/>
            </a:endParaRPr>
          </a:p>
        </p:txBody>
      </p:sp>
      <p:sp>
        <p:nvSpPr>
          <p:cNvPr id="247" name="Google Shape;247;p3"/>
          <p:cNvSpPr txBox="1"/>
          <p:nvPr/>
        </p:nvSpPr>
        <p:spPr>
          <a:xfrm>
            <a:off x="613700" y="1289500"/>
            <a:ext cx="7806000" cy="3771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05A28"/>
                </a:solidFill>
                <a:latin typeface="Arial"/>
                <a:ea typeface="Arial"/>
                <a:cs typeface="Arial"/>
                <a:sym typeface="Arial"/>
              </a:rPr>
              <a:t>This course assumes you:</a:t>
            </a:r>
            <a:endParaRPr sz="1800" b="1" i="0" u="none" strike="noStrike" cap="none">
              <a:solidFill>
                <a:srgbClr val="F05A28"/>
              </a:solidFill>
              <a:latin typeface="Arial"/>
              <a:ea typeface="Arial"/>
              <a:cs typeface="Arial"/>
              <a:sym typeface="Arial"/>
            </a:endParaRPr>
          </a:p>
        </p:txBody>
      </p:sp>
      <p:sp>
        <p:nvSpPr>
          <p:cNvPr id="248" name="Google Shape;248;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Plan Phase</a:t>
            </a:r>
            <a:endParaRPr/>
          </a:p>
        </p:txBody>
      </p:sp>
      <p:sp>
        <p:nvSpPr>
          <p:cNvPr id="467" name="Google Shape;467;p2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Focus: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Deciding on the set of user stories for team focus over the upcoming iteration</a:t>
            </a:r>
            <a:endParaRPr/>
          </a:p>
          <a:p>
            <a:pPr marL="514350" lvl="0" indent="-285750" algn="l" rtl="0">
              <a:lnSpc>
                <a:spcPct val="100000"/>
              </a:lnSpc>
              <a:spcBef>
                <a:spcPts val="0"/>
              </a:spcBef>
              <a:spcAft>
                <a:spcPts val="0"/>
              </a:spcAft>
              <a:buClr>
                <a:schemeClr val="dk1"/>
              </a:buClr>
              <a:buSzPts val="1300"/>
              <a:buFont typeface="Arial"/>
              <a:buChar char="●"/>
            </a:pPr>
            <a:r>
              <a:rPr lang="en-US"/>
              <a:t>Refining those stories to ensure all required detail to complete is in place</a:t>
            </a:r>
            <a:endParaRPr/>
          </a:p>
          <a:p>
            <a:pPr marL="514350" lvl="0" indent="-285750" algn="l" rtl="0">
              <a:lnSpc>
                <a:spcPct val="100000"/>
              </a:lnSpc>
              <a:spcBef>
                <a:spcPts val="0"/>
              </a:spcBef>
              <a:spcAft>
                <a:spcPts val="0"/>
              </a:spcAft>
              <a:buClr>
                <a:schemeClr val="dk1"/>
              </a:buClr>
              <a:buSzPts val="1300"/>
              <a:buFont typeface="Arial"/>
              <a:buChar char="●"/>
            </a:pPr>
            <a:r>
              <a:rPr lang="en-US"/>
              <a:t>Identifying key requirements (both functional and Quality of Service) that need to be met</a:t>
            </a:r>
            <a:endParaRPr/>
          </a:p>
        </p:txBody>
      </p:sp>
      <p:sp>
        <p:nvSpPr>
          <p:cNvPr id="468" name="Google Shape;46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pic>
        <p:nvPicPr>
          <p:cNvPr id="3" name="Picture 2">
            <a:extLst>
              <a:ext uri="{FF2B5EF4-FFF2-40B4-BE49-F238E27FC236}">
                <a16:creationId xmlns:a16="http://schemas.microsoft.com/office/drawing/2014/main" id="{231AE7A1-7712-1A14-A7D2-ACDA8344620A}"/>
              </a:ext>
            </a:extLst>
          </p:cNvPr>
          <p:cNvPicPr>
            <a:picLocks/>
          </p:cNvPicPr>
          <p:nvPr/>
        </p:nvPicPr>
        <p:blipFill>
          <a:blip r:embed="rId3"/>
          <a:stretch>
            <a:fillRect/>
          </a:stretch>
        </p:blipFill>
        <p:spPr>
          <a:xfrm>
            <a:off x="6428232" y="91440"/>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Develop Phase</a:t>
            </a:r>
            <a:endParaRPr/>
          </a:p>
        </p:txBody>
      </p:sp>
      <p:sp>
        <p:nvSpPr>
          <p:cNvPr id="474" name="Google Shape;474;p27"/>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Focus: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Executing coding tasks that will complete the set of user stories in scope for the iteration</a:t>
            </a:r>
            <a:endParaRPr/>
          </a:p>
          <a:p>
            <a:pPr marL="514350" lvl="0" indent="-285750" algn="l" rtl="0">
              <a:lnSpc>
                <a:spcPct val="100000"/>
              </a:lnSpc>
              <a:spcBef>
                <a:spcPts val="0"/>
              </a:spcBef>
              <a:spcAft>
                <a:spcPts val="0"/>
              </a:spcAft>
              <a:buClr>
                <a:schemeClr val="dk1"/>
              </a:buClr>
              <a:buSzPts val="1300"/>
              <a:buFont typeface="Arial"/>
              <a:buChar char="●"/>
            </a:pPr>
            <a:r>
              <a:rPr lang="en-US"/>
              <a:t>Implementing automated unit tests that can continue to confirm requirements met</a:t>
            </a:r>
            <a:endParaRPr/>
          </a:p>
          <a:p>
            <a:pPr marL="514350" lvl="0" indent="-285750" algn="l" rtl="0">
              <a:lnSpc>
                <a:spcPct val="100000"/>
              </a:lnSpc>
              <a:spcBef>
                <a:spcPts val="0"/>
              </a:spcBef>
              <a:spcAft>
                <a:spcPts val="0"/>
              </a:spcAft>
              <a:buClr>
                <a:schemeClr val="dk1"/>
              </a:buClr>
              <a:buSzPts val="1300"/>
              <a:buFont typeface="Arial"/>
              <a:buChar char="●"/>
            </a:pPr>
            <a:r>
              <a:rPr lang="en-US"/>
              <a:t>Addressing any potential security vulnerabilities in the code being built</a:t>
            </a:r>
            <a:endParaRPr/>
          </a:p>
          <a:p>
            <a:pPr marL="514350" lvl="0" indent="-285750" algn="l" rtl="0">
              <a:lnSpc>
                <a:spcPct val="100000"/>
              </a:lnSpc>
              <a:spcBef>
                <a:spcPts val="0"/>
              </a:spcBef>
              <a:spcAft>
                <a:spcPts val="0"/>
              </a:spcAft>
              <a:buClr>
                <a:schemeClr val="dk1"/>
              </a:buClr>
              <a:buSzPts val="1300"/>
              <a:buFont typeface="Arial"/>
              <a:buChar char="●"/>
            </a:pPr>
            <a:r>
              <a:rPr lang="en-US"/>
              <a:t>Ensuring the full body of source code created to date (including new code) remains “clean”</a:t>
            </a:r>
            <a:endParaRPr/>
          </a:p>
          <a:p>
            <a:pPr marL="514350" lvl="0" indent="-285750" algn="l" rtl="0">
              <a:lnSpc>
                <a:spcPct val="100000"/>
              </a:lnSpc>
              <a:spcBef>
                <a:spcPts val="0"/>
              </a:spcBef>
              <a:spcAft>
                <a:spcPts val="0"/>
              </a:spcAft>
              <a:buClr>
                <a:schemeClr val="dk1"/>
              </a:buClr>
              <a:buSzPts val="1300"/>
              <a:buFont typeface="Arial"/>
              <a:buChar char="●"/>
            </a:pPr>
            <a:r>
              <a:rPr lang="en-US"/>
              <a:t>Ensuring new code gets correctly merged with existing code and code added by other members of team</a:t>
            </a:r>
            <a:endParaRPr/>
          </a:p>
        </p:txBody>
      </p:sp>
      <p:sp>
        <p:nvSpPr>
          <p:cNvPr id="475" name="Google Shape;475;p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pic>
        <p:nvPicPr>
          <p:cNvPr id="2" name="Picture 1">
            <a:extLst>
              <a:ext uri="{FF2B5EF4-FFF2-40B4-BE49-F238E27FC236}">
                <a16:creationId xmlns:a16="http://schemas.microsoft.com/office/drawing/2014/main" id="{225D45F9-B095-EB4B-935E-BCC669D38284}"/>
              </a:ext>
            </a:extLst>
          </p:cNvPr>
          <p:cNvPicPr>
            <a:picLocks/>
          </p:cNvPicPr>
          <p:nvPr/>
        </p:nvPicPr>
        <p:blipFill>
          <a:blip r:embed="rId3"/>
          <a:stretch>
            <a:fillRect/>
          </a:stretch>
        </p:blipFill>
        <p:spPr>
          <a:xfrm>
            <a:off x="6428232" y="106808"/>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Test Phase</a:t>
            </a:r>
            <a:endParaRPr/>
          </a:p>
        </p:txBody>
      </p:sp>
      <p:sp>
        <p:nvSpPr>
          <p:cNvPr id="481" name="Google Shape;481;p2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Focus:</a:t>
            </a:r>
            <a:endParaRPr dirty="0"/>
          </a:p>
          <a:p>
            <a:pPr marL="457200" lvl="0" indent="-228600" algn="l" rtl="0">
              <a:lnSpc>
                <a:spcPct val="100000"/>
              </a:lnSpc>
              <a:spcBef>
                <a:spcPts val="0"/>
              </a:spcBef>
              <a:spcAft>
                <a:spcPts val="0"/>
              </a:spcAft>
              <a:buSzPts val="2700"/>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Code updates from all team members built as a single, comprehensive unit</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Seeks to validate that all the code operates correctly together</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Through automated integration tests, verifies requirements successfully satisfied</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Likely includes deployment to pre-production environments for testing</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Can include automated security scans as well to help find security vulnerabilities early</a:t>
            </a:r>
            <a:endParaRPr dirty="0"/>
          </a:p>
        </p:txBody>
      </p:sp>
      <p:sp>
        <p:nvSpPr>
          <p:cNvPr id="482" name="Google Shape;482;p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22</a:t>
            </a:fld>
            <a:endParaRPr/>
          </a:p>
        </p:txBody>
      </p:sp>
      <p:pic>
        <p:nvPicPr>
          <p:cNvPr id="3" name="Picture 2">
            <a:extLst>
              <a:ext uri="{FF2B5EF4-FFF2-40B4-BE49-F238E27FC236}">
                <a16:creationId xmlns:a16="http://schemas.microsoft.com/office/drawing/2014/main" id="{B5E33D20-B34F-E75C-68F6-A837162348ED}"/>
              </a:ext>
            </a:extLst>
          </p:cNvPr>
          <p:cNvPicPr>
            <a:picLocks/>
          </p:cNvPicPr>
          <p:nvPr/>
        </p:nvPicPr>
        <p:blipFill>
          <a:blip r:embed="rId3"/>
          <a:stretch>
            <a:fillRect/>
          </a:stretch>
        </p:blipFill>
        <p:spPr>
          <a:xfrm>
            <a:off x="6428232" y="91440"/>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Release Phase</a:t>
            </a:r>
            <a:endParaRPr/>
          </a:p>
        </p:txBody>
      </p:sp>
      <p:sp>
        <p:nvSpPr>
          <p:cNvPr id="488" name="Google Shape;488;p29"/>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Focus: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Installing required runtime, compiled binaries, and configuration to the production environment</a:t>
            </a:r>
            <a:endParaRPr/>
          </a:p>
          <a:p>
            <a:pPr marL="514350" lvl="0" indent="-285750" algn="l" rtl="0">
              <a:lnSpc>
                <a:spcPct val="100000"/>
              </a:lnSpc>
              <a:spcBef>
                <a:spcPts val="0"/>
              </a:spcBef>
              <a:spcAft>
                <a:spcPts val="0"/>
              </a:spcAft>
              <a:buClr>
                <a:schemeClr val="dk1"/>
              </a:buClr>
              <a:buSzPts val="1300"/>
              <a:buFont typeface="Arial"/>
              <a:buChar char="●"/>
            </a:pPr>
            <a:r>
              <a:rPr lang="en-US"/>
              <a:t>May include small set of “smoke tests” (test transactions that can be run through the system to validate at a macro level)</a:t>
            </a:r>
            <a:endParaRPr/>
          </a:p>
          <a:p>
            <a:pPr marL="514350" lvl="0" indent="-285750" algn="l" rtl="0">
              <a:lnSpc>
                <a:spcPct val="100000"/>
              </a:lnSpc>
              <a:spcBef>
                <a:spcPts val="0"/>
              </a:spcBef>
              <a:spcAft>
                <a:spcPts val="0"/>
              </a:spcAft>
              <a:buClr>
                <a:schemeClr val="dk1"/>
              </a:buClr>
              <a:buSzPts val="1300"/>
              <a:buFont typeface="Arial"/>
              <a:buChar char="●"/>
            </a:pPr>
            <a:r>
              <a:rPr lang="en-US"/>
              <a:t>Verification that all infrastructure and configuration is in place for user access</a:t>
            </a:r>
            <a:endParaRPr/>
          </a:p>
          <a:p>
            <a:pPr marL="514350" lvl="0" indent="-285750" algn="l" rtl="0">
              <a:lnSpc>
                <a:spcPct val="100000"/>
              </a:lnSpc>
              <a:spcBef>
                <a:spcPts val="0"/>
              </a:spcBef>
              <a:spcAft>
                <a:spcPts val="0"/>
              </a:spcAft>
              <a:buClr>
                <a:schemeClr val="dk1"/>
              </a:buClr>
              <a:buSzPts val="1300"/>
              <a:buFont typeface="Arial"/>
              <a:buChar char="●"/>
            </a:pPr>
            <a:r>
              <a:rPr lang="en-US"/>
              <a:t>Ensuring that required documentation is up-to-date for production support</a:t>
            </a:r>
            <a:endParaRPr/>
          </a:p>
        </p:txBody>
      </p:sp>
      <p:sp>
        <p:nvSpPr>
          <p:cNvPr id="489" name="Google Shape;489;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23</a:t>
            </a:fld>
            <a:endParaRPr/>
          </a:p>
        </p:txBody>
      </p:sp>
      <p:pic>
        <p:nvPicPr>
          <p:cNvPr id="3" name="Picture 2">
            <a:extLst>
              <a:ext uri="{FF2B5EF4-FFF2-40B4-BE49-F238E27FC236}">
                <a16:creationId xmlns:a16="http://schemas.microsoft.com/office/drawing/2014/main" id="{6331332B-07B8-A7C4-4D47-07D443DAA2C2}"/>
              </a:ext>
            </a:extLst>
          </p:cNvPr>
          <p:cNvPicPr>
            <a:picLocks/>
          </p:cNvPicPr>
          <p:nvPr/>
        </p:nvPicPr>
        <p:blipFill>
          <a:blip r:embed="rId3"/>
          <a:stretch>
            <a:fillRect/>
          </a:stretch>
        </p:blipFill>
        <p:spPr>
          <a:xfrm>
            <a:off x="6428232" y="91440"/>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Operate Phase</a:t>
            </a:r>
            <a:endParaRPr/>
          </a:p>
        </p:txBody>
      </p:sp>
      <p:sp>
        <p:nvSpPr>
          <p:cNvPr id="495" name="Google Shape;495;p3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Focus: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Ensuring that the application remains healthy in production</a:t>
            </a:r>
            <a:endParaRPr/>
          </a:p>
          <a:p>
            <a:pPr marL="514350" lvl="0" indent="-285750" algn="l" rtl="0">
              <a:lnSpc>
                <a:spcPct val="100000"/>
              </a:lnSpc>
              <a:spcBef>
                <a:spcPts val="0"/>
              </a:spcBef>
              <a:spcAft>
                <a:spcPts val="0"/>
              </a:spcAft>
              <a:buClr>
                <a:schemeClr val="dk1"/>
              </a:buClr>
              <a:buSzPts val="1300"/>
              <a:buFont typeface="Arial"/>
              <a:buChar char="●"/>
            </a:pPr>
            <a:r>
              <a:rPr lang="en-US"/>
              <a:t>Addressing any production incidents encountered during application operation</a:t>
            </a:r>
            <a:endParaRPr/>
          </a:p>
          <a:p>
            <a:pPr marL="514350" lvl="0" indent="-285750" algn="l" rtl="0">
              <a:lnSpc>
                <a:spcPct val="100000"/>
              </a:lnSpc>
              <a:spcBef>
                <a:spcPts val="0"/>
              </a:spcBef>
              <a:spcAft>
                <a:spcPts val="0"/>
              </a:spcAft>
              <a:buClr>
                <a:schemeClr val="dk1"/>
              </a:buClr>
              <a:buSzPts val="1300"/>
              <a:buFont typeface="Arial"/>
              <a:buChar char="●"/>
            </a:pPr>
            <a:r>
              <a:rPr lang="en-US"/>
              <a:t>Identifying and tracking any issues/bugs that need to be elevated from “incident” to “problem” status</a:t>
            </a:r>
            <a:endParaRPr/>
          </a:p>
        </p:txBody>
      </p:sp>
      <p:sp>
        <p:nvSpPr>
          <p:cNvPr id="496" name="Google Shape;496;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24</a:t>
            </a:fld>
            <a:endParaRPr/>
          </a:p>
        </p:txBody>
      </p:sp>
      <p:pic>
        <p:nvPicPr>
          <p:cNvPr id="3" name="Picture 2">
            <a:extLst>
              <a:ext uri="{FF2B5EF4-FFF2-40B4-BE49-F238E27FC236}">
                <a16:creationId xmlns:a16="http://schemas.microsoft.com/office/drawing/2014/main" id="{004C5914-55CC-BE3A-CA87-EEA8DFB88FF3}"/>
              </a:ext>
            </a:extLst>
          </p:cNvPr>
          <p:cNvPicPr>
            <a:picLocks/>
          </p:cNvPicPr>
          <p:nvPr/>
        </p:nvPicPr>
        <p:blipFill>
          <a:blip r:embed="rId3"/>
          <a:stretch>
            <a:fillRect/>
          </a:stretch>
        </p:blipFill>
        <p:spPr>
          <a:xfrm>
            <a:off x="6428232" y="91440"/>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solidFill>
                  <a:srgbClr val="000000"/>
                </a:solidFill>
                <a:latin typeface="Arial"/>
                <a:ea typeface="Arial"/>
                <a:cs typeface="Arial"/>
                <a:sym typeface="Arial"/>
              </a:rPr>
              <a:t>Feedback Phase</a:t>
            </a:r>
            <a:endParaRPr/>
          </a:p>
        </p:txBody>
      </p:sp>
      <p:sp>
        <p:nvSpPr>
          <p:cNvPr id="502" name="Google Shape;502;p3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Focus: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Gathering business stakeholder, technology stakeholder, and user feedback on how application is operating post deployment of most recent iteration (and overall)</a:t>
            </a:r>
            <a:endParaRPr/>
          </a:p>
          <a:p>
            <a:pPr marL="514350" lvl="0" indent="-285750" algn="l" rtl="0">
              <a:lnSpc>
                <a:spcPct val="100000"/>
              </a:lnSpc>
              <a:spcBef>
                <a:spcPts val="0"/>
              </a:spcBef>
              <a:spcAft>
                <a:spcPts val="0"/>
              </a:spcAft>
              <a:buClr>
                <a:schemeClr val="dk1"/>
              </a:buClr>
              <a:buSzPts val="1300"/>
              <a:buFont typeface="Arial"/>
              <a:buChar char="●"/>
            </a:pPr>
            <a:r>
              <a:rPr lang="en-US"/>
              <a:t>Can include explicit demo to project team as part of closing out current sprint</a:t>
            </a:r>
            <a:endParaRPr/>
          </a:p>
          <a:p>
            <a:pPr marL="514350" lvl="0" indent="-285750" algn="l" rtl="0">
              <a:lnSpc>
                <a:spcPct val="100000"/>
              </a:lnSpc>
              <a:spcBef>
                <a:spcPts val="0"/>
              </a:spcBef>
              <a:spcAft>
                <a:spcPts val="0"/>
              </a:spcAft>
              <a:buClr>
                <a:schemeClr val="dk1"/>
              </a:buClr>
              <a:buSzPts val="1300"/>
              <a:buFont typeface="Arial"/>
              <a:buChar char="●"/>
            </a:pPr>
            <a:r>
              <a:rPr lang="en-US"/>
              <a:t>Goal is uncovering opportunities to continuously improve the product and getting those opportunities documented for inclusion in future sprints</a:t>
            </a:r>
            <a:endParaRPr/>
          </a:p>
        </p:txBody>
      </p:sp>
      <p:sp>
        <p:nvSpPr>
          <p:cNvPr id="503" name="Google Shape;503;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25</a:t>
            </a:fld>
            <a:endParaRPr/>
          </a:p>
        </p:txBody>
      </p:sp>
      <p:pic>
        <p:nvPicPr>
          <p:cNvPr id="3" name="Picture 2">
            <a:extLst>
              <a:ext uri="{FF2B5EF4-FFF2-40B4-BE49-F238E27FC236}">
                <a16:creationId xmlns:a16="http://schemas.microsoft.com/office/drawing/2014/main" id="{56FC9A69-E613-9E80-F04E-6DC684A97F23}"/>
              </a:ext>
            </a:extLst>
          </p:cNvPr>
          <p:cNvPicPr>
            <a:picLocks/>
          </p:cNvPicPr>
          <p:nvPr/>
        </p:nvPicPr>
        <p:blipFill>
          <a:blip r:embed="rId3"/>
          <a:stretch>
            <a:fillRect/>
          </a:stretch>
        </p:blipFill>
        <p:spPr>
          <a:xfrm>
            <a:off x="6428232" y="91440"/>
            <a:ext cx="2441448" cy="123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Elements of a Full-Stack App and HTTP Request/Response Cycle</a:t>
            </a:r>
            <a:endParaRPr/>
          </a:p>
        </p:txBody>
      </p:sp>
      <p:sp>
        <p:nvSpPr>
          <p:cNvPr id="509" name="Google Shape;509;p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26</a:t>
            </a:fld>
            <a:endParaRPr/>
          </a:p>
        </p:txBody>
      </p:sp>
      <p:grpSp>
        <p:nvGrpSpPr>
          <p:cNvPr id="510" name="Google Shape;510;p32"/>
          <p:cNvGrpSpPr/>
          <p:nvPr/>
        </p:nvGrpSpPr>
        <p:grpSpPr>
          <a:xfrm>
            <a:off x="1366391" y="1140068"/>
            <a:ext cx="6411218" cy="3670471"/>
            <a:chOff x="1366391" y="1140068"/>
            <a:chExt cx="6411218" cy="3670471"/>
          </a:xfrm>
        </p:grpSpPr>
        <p:pic>
          <p:nvPicPr>
            <p:cNvPr id="511" name="Google Shape;511;p32" descr="Diagram&#10;&#10;Description automatically generated"/>
            <p:cNvPicPr preferRelativeResize="0"/>
            <p:nvPr/>
          </p:nvPicPr>
          <p:blipFill rotWithShape="1">
            <a:blip r:embed="rId3">
              <a:alphaModFix/>
            </a:blip>
            <a:srcRect/>
            <a:stretch/>
          </p:blipFill>
          <p:spPr>
            <a:xfrm>
              <a:off x="1366391" y="1140068"/>
              <a:ext cx="6411218" cy="3670471"/>
            </a:xfrm>
            <a:prstGeom prst="rect">
              <a:avLst/>
            </a:prstGeom>
            <a:noFill/>
            <a:ln>
              <a:noFill/>
            </a:ln>
          </p:spPr>
        </p:pic>
        <p:sp>
          <p:nvSpPr>
            <p:cNvPr id="512" name="Google Shape;512;p32"/>
            <p:cNvSpPr txBox="1"/>
            <p:nvPr/>
          </p:nvSpPr>
          <p:spPr>
            <a:xfrm>
              <a:off x="1647645" y="2277374"/>
              <a:ext cx="1259457" cy="26161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www.theapp.com</a:t>
              </a:r>
              <a:endParaRPr/>
            </a:p>
          </p:txBody>
        </p:sp>
        <p:sp>
          <p:nvSpPr>
            <p:cNvPr id="513" name="Google Shape;513;p32"/>
            <p:cNvSpPr txBox="1"/>
            <p:nvPr/>
          </p:nvSpPr>
          <p:spPr>
            <a:xfrm>
              <a:off x="6092041" y="2061930"/>
              <a:ext cx="1668316"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1" i="0" u="none" strike="noStrike" cap="none">
                  <a:solidFill>
                    <a:srgbClr val="000000"/>
                  </a:solidFill>
                  <a:latin typeface="Arial"/>
                  <a:ea typeface="Arial"/>
                  <a:cs typeface="Arial"/>
                  <a:sym typeface="Arial"/>
                </a:rPr>
                <a:t>Actual computer running app</a:t>
              </a:r>
              <a:endParaRPr/>
            </a:p>
          </p:txBody>
        </p:sp>
        <p:sp>
          <p:nvSpPr>
            <p:cNvPr id="514" name="Google Shape;514;p32"/>
            <p:cNvSpPr txBox="1"/>
            <p:nvPr/>
          </p:nvSpPr>
          <p:spPr>
            <a:xfrm>
              <a:off x="6182264" y="3131521"/>
              <a:ext cx="1012166" cy="200055"/>
            </a:xfrm>
            <a:prstGeom prst="rect">
              <a:avLst/>
            </a:prstGeom>
            <a:solidFill>
              <a:srgbClr val="D2EDF9"/>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Front-end framework</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WORKSHOP:</a:t>
            </a:r>
            <a:endParaRPr/>
          </a:p>
        </p:txBody>
      </p:sp>
      <p:sp>
        <p:nvSpPr>
          <p:cNvPr id="520" name="Google Shape;520;p33"/>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rgbClr val="FFFFFF"/>
              </a:buClr>
              <a:buSzPts val="1200"/>
              <a:buNone/>
            </a:pPr>
            <a:r>
              <a:rPr lang="en-US"/>
              <a:t>Group discussion considering the Reference Implementation from the following points of view:</a:t>
            </a:r>
            <a:endParaRPr/>
          </a:p>
          <a:p>
            <a:pPr marL="457200" lvl="0" indent="-228600" algn="l" rtl="0">
              <a:lnSpc>
                <a:spcPct val="90000"/>
              </a:lnSpc>
              <a:spcBef>
                <a:spcPts val="1000"/>
              </a:spcBef>
              <a:spcAft>
                <a:spcPts val="0"/>
              </a:spcAft>
              <a:buClr>
                <a:srgbClr val="FFFFFF"/>
              </a:buClr>
              <a:buSzPts val="1200"/>
              <a:buNone/>
            </a:pPr>
            <a:endParaRPr/>
          </a:p>
          <a:p>
            <a:pPr marL="457200" lvl="0" indent="-228600" algn="l" rtl="0">
              <a:lnSpc>
                <a:spcPct val="90000"/>
              </a:lnSpc>
              <a:spcBef>
                <a:spcPts val="1000"/>
              </a:spcBef>
              <a:spcAft>
                <a:spcPts val="0"/>
              </a:spcAft>
              <a:buSzPts val="1200"/>
              <a:buFont typeface="Arial"/>
              <a:buChar char="•"/>
            </a:pPr>
            <a:r>
              <a:rPr lang="en-US"/>
              <a:t>Itemize the set of high-level features that will be needed to implement this application?</a:t>
            </a:r>
            <a:endParaRPr/>
          </a:p>
          <a:p>
            <a:pPr marL="457200" lvl="0" indent="-228600" algn="l" rtl="0">
              <a:lnSpc>
                <a:spcPct val="90000"/>
              </a:lnSpc>
              <a:spcBef>
                <a:spcPts val="1000"/>
              </a:spcBef>
              <a:spcAft>
                <a:spcPts val="0"/>
              </a:spcAft>
              <a:buSzPts val="1200"/>
              <a:buFont typeface="Arial"/>
              <a:buChar char="•"/>
            </a:pPr>
            <a:r>
              <a:rPr lang="en-US"/>
              <a:t>Which features should be implemented first? Which features should ship first?</a:t>
            </a:r>
            <a:endParaRPr/>
          </a:p>
          <a:p>
            <a:pPr marL="457200" lvl="0" indent="-228600" algn="l" rtl="0">
              <a:lnSpc>
                <a:spcPct val="90000"/>
              </a:lnSpc>
              <a:spcBef>
                <a:spcPts val="1000"/>
              </a:spcBef>
              <a:spcAft>
                <a:spcPts val="0"/>
              </a:spcAft>
              <a:buSzPts val="1200"/>
              <a:buFont typeface="Arial"/>
              <a:buChar char="•"/>
            </a:pPr>
            <a:r>
              <a:rPr lang="en-US"/>
              <a:t>How might your approach need to pivot, based on market or other factors?</a:t>
            </a:r>
            <a:endParaRPr/>
          </a:p>
          <a:p>
            <a:pPr marL="457200" lvl="0" indent="-152400" algn="l" rtl="0">
              <a:lnSpc>
                <a:spcPct val="90000"/>
              </a:lnSpc>
              <a:spcBef>
                <a:spcPts val="1000"/>
              </a:spcBef>
              <a:spcAft>
                <a:spcPts val="0"/>
              </a:spcAft>
              <a:buSzPts val="1200"/>
              <a:buFont typeface="Arial"/>
              <a:buNone/>
            </a:pPr>
            <a:endParaRPr/>
          </a:p>
        </p:txBody>
      </p:sp>
      <p:sp>
        <p:nvSpPr>
          <p:cNvPr id="521" name="Google Shape;521;p33"/>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a:t>Looking at the “Reference Implementation” from an iterative approach</a:t>
            </a:r>
            <a:endParaRPr/>
          </a:p>
        </p:txBody>
      </p:sp>
      <p:sp>
        <p:nvSpPr>
          <p:cNvPr id="522" name="Google Shape;522;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WORKSHOP:</a:t>
            </a:r>
            <a:endParaRPr/>
          </a:p>
        </p:txBody>
      </p:sp>
      <p:sp>
        <p:nvSpPr>
          <p:cNvPr id="528" name="Google Shape;528;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rgbClr val="FFFFFF"/>
              </a:buClr>
              <a:buSzPts val="1200"/>
              <a:buNone/>
            </a:pPr>
            <a:r>
              <a:rPr lang="en-US"/>
              <a:t>Group discussion considering the Reference Implementation from the following points of view:</a:t>
            </a:r>
            <a:endParaRPr/>
          </a:p>
          <a:p>
            <a:pPr marL="457200" lvl="0" indent="-228600" algn="l" rtl="0">
              <a:lnSpc>
                <a:spcPct val="90000"/>
              </a:lnSpc>
              <a:spcBef>
                <a:spcPts val="1000"/>
              </a:spcBef>
              <a:spcAft>
                <a:spcPts val="0"/>
              </a:spcAft>
              <a:buClr>
                <a:srgbClr val="FFFFFF"/>
              </a:buClr>
              <a:buSzPts val="1200"/>
              <a:buNone/>
            </a:pPr>
            <a:endParaRPr/>
          </a:p>
          <a:p>
            <a:pPr marL="457200" lvl="0" indent="-228600" algn="l" rtl="0">
              <a:lnSpc>
                <a:spcPct val="90000"/>
              </a:lnSpc>
              <a:spcBef>
                <a:spcPts val="1000"/>
              </a:spcBef>
              <a:spcAft>
                <a:spcPts val="0"/>
              </a:spcAft>
              <a:buSzPts val="1200"/>
              <a:buFont typeface="Arial"/>
              <a:buChar char="•"/>
            </a:pPr>
            <a:r>
              <a:rPr lang="en-US"/>
              <a:t>Based on your prioritization of the features that should be implemented/shipped first (from the previous discussion), what should your first two iterations look like?</a:t>
            </a:r>
            <a:endParaRPr/>
          </a:p>
          <a:p>
            <a:pPr marL="457200" lvl="0" indent="-228600" algn="l" rtl="0">
              <a:lnSpc>
                <a:spcPct val="90000"/>
              </a:lnSpc>
              <a:spcBef>
                <a:spcPts val="1000"/>
              </a:spcBef>
              <a:spcAft>
                <a:spcPts val="0"/>
              </a:spcAft>
              <a:buSzPts val="1200"/>
              <a:buFont typeface="Arial"/>
              <a:buChar char="•"/>
            </a:pPr>
            <a:r>
              <a:rPr lang="en-US"/>
              <a:t>Include tasks for each phase (Plan, Develop, Test, Release, Operate)</a:t>
            </a:r>
            <a:endParaRPr/>
          </a:p>
          <a:p>
            <a:pPr marL="457200" lvl="0" indent="-228600" algn="l" rtl="0">
              <a:lnSpc>
                <a:spcPct val="90000"/>
              </a:lnSpc>
              <a:spcBef>
                <a:spcPts val="1000"/>
              </a:spcBef>
              <a:spcAft>
                <a:spcPts val="0"/>
              </a:spcAft>
              <a:buSzPts val="1200"/>
              <a:buFont typeface="Arial"/>
              <a:buChar char="•"/>
            </a:pPr>
            <a:r>
              <a:rPr lang="en-US"/>
              <a:t>What are some practical ways to gather feedback on the features deployed as part of the first two iterations?</a:t>
            </a:r>
            <a:endParaRPr/>
          </a:p>
          <a:p>
            <a:pPr marL="457200" lvl="0" indent="-152400" algn="l" rtl="0">
              <a:lnSpc>
                <a:spcPct val="90000"/>
              </a:lnSpc>
              <a:spcBef>
                <a:spcPts val="1000"/>
              </a:spcBef>
              <a:spcAft>
                <a:spcPts val="0"/>
              </a:spcAft>
              <a:buSzPts val="1200"/>
              <a:buFont typeface="Arial"/>
              <a:buNone/>
            </a:pPr>
            <a:endParaRPr/>
          </a:p>
        </p:txBody>
      </p:sp>
      <p:sp>
        <p:nvSpPr>
          <p:cNvPr id="529" name="Google Shape;529;p34"/>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a:t>Looking at the “Reference Implementation” from an iterative approach</a:t>
            </a:r>
            <a:endParaRPr/>
          </a:p>
        </p:txBody>
      </p:sp>
      <p:sp>
        <p:nvSpPr>
          <p:cNvPr id="530" name="Google Shape;530;p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5"/>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r>
              <a:rPr lang="en-US"/>
              <a:t>The Agile Manifesto and Best Practices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613700" y="714275"/>
            <a:ext cx="8253300" cy="3141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
              <a:t>Why study this subject?</a:t>
            </a:r>
            <a:endParaRPr/>
          </a:p>
        </p:txBody>
      </p:sp>
      <p:sp>
        <p:nvSpPr>
          <p:cNvPr id="294" name="Google Shape;294;p46"/>
          <p:cNvSpPr txBox="1"/>
          <p:nvPr/>
        </p:nvSpPr>
        <p:spPr>
          <a:xfrm>
            <a:off x="1238925" y="1183200"/>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None/>
            </a:pPr>
            <a:endParaRPr sz="2000" b="1">
              <a:solidFill>
                <a:srgbClr val="404040"/>
              </a:solidFill>
            </a:endParaRPr>
          </a:p>
        </p:txBody>
      </p:sp>
      <p:sp>
        <p:nvSpPr>
          <p:cNvPr id="295" name="Google Shape;295;p46"/>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rgbClr val="404040"/>
              </a:buClr>
              <a:buSzPts val="1500"/>
              <a:buChar char="●"/>
            </a:pPr>
            <a:r>
              <a:rPr lang="en-US" sz="1500" dirty="0">
                <a:solidFill>
                  <a:srgbClr val="404040"/>
                </a:solidFill>
              </a:rPr>
              <a:t>Agile is a VERY common methodology used in modern software engineering</a:t>
            </a:r>
            <a:endParaRPr sz="1500" dirty="0">
              <a:solidFill>
                <a:srgbClr val="404040"/>
              </a:solidFill>
            </a:endParaRPr>
          </a:p>
          <a:p>
            <a:pPr marL="457200" lvl="0" indent="-323850" algn="l" rtl="0">
              <a:lnSpc>
                <a:spcPct val="150000"/>
              </a:lnSpc>
              <a:spcBef>
                <a:spcPts val="1000"/>
              </a:spcBef>
              <a:spcAft>
                <a:spcPts val="0"/>
              </a:spcAft>
              <a:buClr>
                <a:srgbClr val="404040"/>
              </a:buClr>
              <a:buSzPts val="1500"/>
              <a:buChar char="●"/>
            </a:pPr>
            <a:r>
              <a:rPr lang="en-US" sz="1500" dirty="0">
                <a:solidFill>
                  <a:srgbClr val="404040"/>
                </a:solidFill>
              </a:rPr>
              <a:t>Familiarizing yourself with the theory and practice of Agile positions you well for contributing to the team and its goals</a:t>
            </a:r>
          </a:p>
        </p:txBody>
      </p:sp>
      <p:sp>
        <p:nvSpPr>
          <p:cNvPr id="296" name="Google Shape;296;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The Agile Manifesto and its Origins</a:t>
            </a:r>
            <a:endParaRPr/>
          </a:p>
        </p:txBody>
      </p:sp>
      <p:sp>
        <p:nvSpPr>
          <p:cNvPr id="541" name="Google Shape;541;p3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What is it? A statement of values regarding approaches to how teams create and ship software</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When was it made? 2001, by 17 top software developers and consultants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12 values were agreed upon</a:t>
            </a:r>
            <a:endParaRPr/>
          </a:p>
          <a:p>
            <a:pPr marL="514350" lvl="0" indent="-285750" algn="l" rtl="0">
              <a:lnSpc>
                <a:spcPct val="100000"/>
              </a:lnSpc>
              <a:spcBef>
                <a:spcPts val="0"/>
              </a:spcBef>
              <a:spcAft>
                <a:spcPts val="0"/>
              </a:spcAft>
              <a:buClr>
                <a:schemeClr val="dk1"/>
              </a:buClr>
              <a:buSzPts val="1300"/>
              <a:buFont typeface="Arial"/>
              <a:buChar char="●"/>
            </a:pPr>
            <a:r>
              <a:rPr lang="en-US"/>
              <a:t>These values are NOT a process, implementation or standard; they are opinions</a:t>
            </a:r>
            <a:endParaRPr/>
          </a:p>
          <a:p>
            <a:pPr marL="514350" lvl="0" indent="-285750" algn="l" rtl="0">
              <a:lnSpc>
                <a:spcPct val="100000"/>
              </a:lnSpc>
              <a:spcBef>
                <a:spcPts val="0"/>
              </a:spcBef>
              <a:spcAft>
                <a:spcPts val="0"/>
              </a:spcAft>
              <a:buClr>
                <a:schemeClr val="dk1"/>
              </a:buClr>
              <a:buSzPts val="1300"/>
              <a:buFont typeface="Arial"/>
              <a:buChar char="●"/>
            </a:pPr>
            <a:r>
              <a:rPr lang="en-US"/>
              <a:t>Many popular project management methodologies have arisen that are based on these values</a:t>
            </a:r>
            <a:endParaRPr/>
          </a:p>
          <a:p>
            <a:pPr marL="514350" lvl="0" indent="-285750" algn="l" rtl="0">
              <a:lnSpc>
                <a:spcPct val="100000"/>
              </a:lnSpc>
              <a:spcBef>
                <a:spcPts val="0"/>
              </a:spcBef>
              <a:spcAft>
                <a:spcPts val="0"/>
              </a:spcAft>
              <a:buClr>
                <a:schemeClr val="dk1"/>
              </a:buClr>
              <a:buSzPts val="1300"/>
              <a:buFont typeface="Arial"/>
              <a:buChar char="●"/>
            </a:pPr>
            <a:r>
              <a:rPr lang="en-US"/>
              <a:t>Many Agile implementations are poorly executed; it takes great cooperation between business leadership and a competent, self-guided dev team to make it work</a:t>
            </a:r>
            <a:endParaRPr/>
          </a:p>
        </p:txBody>
      </p:sp>
      <p:sp>
        <p:nvSpPr>
          <p:cNvPr id="542" name="Google Shape;542;p3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dirty="0"/>
              <a:t>Agile Values</a:t>
            </a:r>
            <a:endParaRPr dirty="0"/>
          </a:p>
        </p:txBody>
      </p:sp>
      <p:sp>
        <p:nvSpPr>
          <p:cNvPr id="549" name="Google Shape;549;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31</a:t>
            </a:fld>
            <a:endParaRPr/>
          </a:p>
        </p:txBody>
      </p:sp>
      <p:sp>
        <p:nvSpPr>
          <p:cNvPr id="2" name="Rectangle: Rounded Corners 1">
            <a:extLst>
              <a:ext uri="{FF2B5EF4-FFF2-40B4-BE49-F238E27FC236}">
                <a16:creationId xmlns:a16="http://schemas.microsoft.com/office/drawing/2014/main" id="{A5F03A3C-B580-3AD4-B97E-14FD9827DA6E}"/>
              </a:ext>
            </a:extLst>
          </p:cNvPr>
          <p:cNvSpPr/>
          <p:nvPr/>
        </p:nvSpPr>
        <p:spPr>
          <a:xfrm>
            <a:off x="2662518" y="811020"/>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Individuals &amp; Interactions</a:t>
            </a:r>
          </a:p>
        </p:txBody>
      </p:sp>
      <p:sp>
        <p:nvSpPr>
          <p:cNvPr id="3" name="Half Frame 2">
            <a:extLst>
              <a:ext uri="{FF2B5EF4-FFF2-40B4-BE49-F238E27FC236}">
                <a16:creationId xmlns:a16="http://schemas.microsoft.com/office/drawing/2014/main" id="{B6D257C0-B7BE-4A65-BCB2-19E68A07B0A0}"/>
              </a:ext>
            </a:extLst>
          </p:cNvPr>
          <p:cNvSpPr/>
          <p:nvPr/>
        </p:nvSpPr>
        <p:spPr>
          <a:xfrm rot="7941099">
            <a:off x="4926262" y="986553"/>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07A7EB63-BD6D-5876-7066-65902955CC7C}"/>
              </a:ext>
            </a:extLst>
          </p:cNvPr>
          <p:cNvSpPr/>
          <p:nvPr/>
        </p:nvSpPr>
        <p:spPr>
          <a:xfrm>
            <a:off x="5755187" y="811019"/>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Processes &amp; Tools</a:t>
            </a:r>
          </a:p>
        </p:txBody>
      </p:sp>
      <p:sp>
        <p:nvSpPr>
          <p:cNvPr id="5" name="Rectangle: Rounded Corners 4">
            <a:extLst>
              <a:ext uri="{FF2B5EF4-FFF2-40B4-BE49-F238E27FC236}">
                <a16:creationId xmlns:a16="http://schemas.microsoft.com/office/drawing/2014/main" id="{735AF3A4-51D2-4DDD-AC90-7872F2836930}"/>
              </a:ext>
            </a:extLst>
          </p:cNvPr>
          <p:cNvSpPr/>
          <p:nvPr/>
        </p:nvSpPr>
        <p:spPr>
          <a:xfrm>
            <a:off x="2662518" y="1777285"/>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Software</a:t>
            </a:r>
          </a:p>
        </p:txBody>
      </p:sp>
      <p:sp>
        <p:nvSpPr>
          <p:cNvPr id="6" name="Half Frame 5">
            <a:extLst>
              <a:ext uri="{FF2B5EF4-FFF2-40B4-BE49-F238E27FC236}">
                <a16:creationId xmlns:a16="http://schemas.microsoft.com/office/drawing/2014/main" id="{98807365-ED2B-36C4-7FE0-CF18A76B7104}"/>
              </a:ext>
            </a:extLst>
          </p:cNvPr>
          <p:cNvSpPr/>
          <p:nvPr/>
        </p:nvSpPr>
        <p:spPr>
          <a:xfrm rot="7941099">
            <a:off x="4926262" y="1952818"/>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47E0395A-61AF-C065-BCDB-992A12D209AD}"/>
              </a:ext>
            </a:extLst>
          </p:cNvPr>
          <p:cNvSpPr/>
          <p:nvPr/>
        </p:nvSpPr>
        <p:spPr>
          <a:xfrm>
            <a:off x="5755187" y="1777284"/>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Comprehensive Documentation</a:t>
            </a:r>
          </a:p>
        </p:txBody>
      </p:sp>
      <p:sp>
        <p:nvSpPr>
          <p:cNvPr id="8" name="Rectangle: Rounded Corners 7">
            <a:extLst>
              <a:ext uri="{FF2B5EF4-FFF2-40B4-BE49-F238E27FC236}">
                <a16:creationId xmlns:a16="http://schemas.microsoft.com/office/drawing/2014/main" id="{7DEA1EE5-6EC4-E092-FC9F-260ADA8D9A62}"/>
              </a:ext>
            </a:extLst>
          </p:cNvPr>
          <p:cNvSpPr/>
          <p:nvPr/>
        </p:nvSpPr>
        <p:spPr>
          <a:xfrm>
            <a:off x="2662518" y="2743550"/>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Collaboration</a:t>
            </a:r>
          </a:p>
        </p:txBody>
      </p:sp>
      <p:sp>
        <p:nvSpPr>
          <p:cNvPr id="9" name="Half Frame 8">
            <a:extLst>
              <a:ext uri="{FF2B5EF4-FFF2-40B4-BE49-F238E27FC236}">
                <a16:creationId xmlns:a16="http://schemas.microsoft.com/office/drawing/2014/main" id="{C41CA11F-61F3-93E9-5E4A-DEFE6FAD0BDC}"/>
              </a:ext>
            </a:extLst>
          </p:cNvPr>
          <p:cNvSpPr/>
          <p:nvPr/>
        </p:nvSpPr>
        <p:spPr>
          <a:xfrm rot="7941099">
            <a:off x="4926262" y="2919083"/>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C113A817-516E-80F6-0081-43A92E336B50}"/>
              </a:ext>
            </a:extLst>
          </p:cNvPr>
          <p:cNvSpPr/>
          <p:nvPr/>
        </p:nvSpPr>
        <p:spPr>
          <a:xfrm>
            <a:off x="5755187" y="2743549"/>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 Negotiation</a:t>
            </a:r>
          </a:p>
        </p:txBody>
      </p:sp>
      <p:sp>
        <p:nvSpPr>
          <p:cNvPr id="11" name="Rectangle: Rounded Corners 10">
            <a:extLst>
              <a:ext uri="{FF2B5EF4-FFF2-40B4-BE49-F238E27FC236}">
                <a16:creationId xmlns:a16="http://schemas.microsoft.com/office/drawing/2014/main" id="{60B1FD87-86B7-5621-FF9F-7525F4C2BEA3}"/>
              </a:ext>
            </a:extLst>
          </p:cNvPr>
          <p:cNvSpPr/>
          <p:nvPr/>
        </p:nvSpPr>
        <p:spPr>
          <a:xfrm>
            <a:off x="2662518" y="3709815"/>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Responding to Change</a:t>
            </a:r>
          </a:p>
        </p:txBody>
      </p:sp>
      <p:sp>
        <p:nvSpPr>
          <p:cNvPr id="12" name="Half Frame 11">
            <a:extLst>
              <a:ext uri="{FF2B5EF4-FFF2-40B4-BE49-F238E27FC236}">
                <a16:creationId xmlns:a16="http://schemas.microsoft.com/office/drawing/2014/main" id="{4B0B90D5-852A-F38C-0466-C24744A94930}"/>
              </a:ext>
            </a:extLst>
          </p:cNvPr>
          <p:cNvSpPr/>
          <p:nvPr/>
        </p:nvSpPr>
        <p:spPr>
          <a:xfrm rot="7941099">
            <a:off x="4926262" y="3885348"/>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Rounded Corners 12">
            <a:extLst>
              <a:ext uri="{FF2B5EF4-FFF2-40B4-BE49-F238E27FC236}">
                <a16:creationId xmlns:a16="http://schemas.microsoft.com/office/drawing/2014/main" id="{0D24E93C-291D-6ED6-679E-38DA49D7CEED}"/>
              </a:ext>
            </a:extLst>
          </p:cNvPr>
          <p:cNvSpPr/>
          <p:nvPr/>
        </p:nvSpPr>
        <p:spPr>
          <a:xfrm>
            <a:off x="5755187" y="3709814"/>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Following a Plan</a:t>
            </a:r>
          </a:p>
        </p:txBody>
      </p:sp>
      <p:pic>
        <p:nvPicPr>
          <p:cNvPr id="17" name="Graphic 16" descr="Calculator with solid fill">
            <a:extLst>
              <a:ext uri="{FF2B5EF4-FFF2-40B4-BE49-F238E27FC236}">
                <a16:creationId xmlns:a16="http://schemas.microsoft.com/office/drawing/2014/main" id="{0545F9C3-C441-EE8F-ED77-0EE635825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7967" y="155872"/>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Key Elements of the Agile Approach</a:t>
            </a:r>
            <a:endParaRPr/>
          </a:p>
        </p:txBody>
      </p:sp>
      <p:sp>
        <p:nvSpPr>
          <p:cNvPr id="555" name="Google Shape;555;p3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The Agile method is an iterative and incremental tactic to software design that utilizes constant planning, understanding, upgrading, team partnership, development, and delivery.</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It is driven by the principles of providing value and collaborating with stakeholders.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It starts with customers defining the end uses of the final product and the kind of problems the final product attempts to address.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Designated teams start to plan and work on a complete process through planning, implementing, and appraising.</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Since the development process is iterative, errors are resolved in the intermediate stage of the project.</a:t>
            </a:r>
            <a:endParaRPr/>
          </a:p>
        </p:txBody>
      </p:sp>
      <p:sp>
        <p:nvSpPr>
          <p:cNvPr id="556" name="Google Shape;556;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Modern Approaches to Agile Software Development</a:t>
            </a:r>
            <a:endParaRPr/>
          </a:p>
        </p:txBody>
      </p:sp>
      <p:sp>
        <p:nvSpPr>
          <p:cNvPr id="562" name="Google Shape;562;p39"/>
          <p:cNvSpPr txBox="1">
            <a:spLocks noGrp="1"/>
          </p:cNvSpPr>
          <p:nvPr>
            <p:ph type="subTitle" idx="1"/>
          </p:nvPr>
        </p:nvSpPr>
        <p:spPr>
          <a:xfrm>
            <a:off x="613700" y="1028374"/>
            <a:ext cx="7625100" cy="3950879"/>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Several project management approaches implement Agile values in some way. Often, they bring in elements of other approaches.</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Popular methodologies:</a:t>
            </a:r>
            <a:endParaRPr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dirty="0"/>
          </a:p>
        </p:txBody>
      </p:sp>
      <p:sp>
        <p:nvSpPr>
          <p:cNvPr id="563" name="Google Shape;563;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33</a:t>
            </a:fld>
            <a:endParaRPr/>
          </a:p>
        </p:txBody>
      </p:sp>
      <p:graphicFrame>
        <p:nvGraphicFramePr>
          <p:cNvPr id="3" name="Diagram 2">
            <a:extLst>
              <a:ext uri="{FF2B5EF4-FFF2-40B4-BE49-F238E27FC236}">
                <a16:creationId xmlns:a16="http://schemas.microsoft.com/office/drawing/2014/main" id="{7FC1A5C8-B261-BDA6-A797-061D6B3C31E5}"/>
              </a:ext>
            </a:extLst>
          </p:cNvPr>
          <p:cNvGraphicFramePr/>
          <p:nvPr>
            <p:extLst>
              <p:ext uri="{D42A27DB-BD31-4B8C-83A1-F6EECF244321}">
                <p14:modId xmlns:p14="http://schemas.microsoft.com/office/powerpoint/2010/main" val="2568233033"/>
              </p:ext>
            </p:extLst>
          </p:nvPr>
        </p:nvGraphicFramePr>
        <p:xfrm>
          <a:off x="2896881" y="1613646"/>
          <a:ext cx="5114306" cy="2815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uiExpand="1" build="p"/>
      <p:bldGraphic spid="3"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dirty="0"/>
              <a:t>Common Agile Practices</a:t>
            </a:r>
            <a:endParaRPr dirty="0"/>
          </a:p>
        </p:txBody>
      </p:sp>
      <p:sp>
        <p:nvSpPr>
          <p:cNvPr id="569" name="Google Shape;569;p4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Common practices are: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Close collaboration between an engaged and knowledgeable Product Owner and a self-organizing dev team with strong ownership for code and team quality </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Relentlessly working to break complex tasks down into smaller, more discrete and defined elements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Making use of Scrum boards to track and prioritize work</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Sprints run using Scrum principles and practices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Continuously evaluate and improve how we choose scope of work for each iteration</a:t>
            </a:r>
            <a:endParaRPr dirty="0"/>
          </a:p>
          <a:p>
            <a:pPr marL="514350" lvl="0" indent="-114300" algn="l" rtl="0">
              <a:lnSpc>
                <a:spcPct val="100000"/>
              </a:lnSpc>
              <a:spcBef>
                <a:spcPts val="0"/>
              </a:spcBef>
              <a:spcAft>
                <a:spcPts val="0"/>
              </a:spcAft>
              <a:buSzPts val="2700"/>
              <a:buFont typeface="Arial"/>
              <a:buNone/>
            </a:pPr>
            <a:endParaRPr dirty="0"/>
          </a:p>
        </p:txBody>
      </p:sp>
      <p:sp>
        <p:nvSpPr>
          <p:cNvPr id="570" name="Google Shape;570;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Typical Kanban Board</a:t>
            </a:r>
            <a:endParaRPr/>
          </a:p>
        </p:txBody>
      </p:sp>
      <p:sp>
        <p:nvSpPr>
          <p:cNvPr id="576" name="Google Shape;576;p4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577" name="Google Shape;577;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35</a:t>
            </a:fld>
            <a:endParaRPr/>
          </a:p>
        </p:txBody>
      </p:sp>
      <p:pic>
        <p:nvPicPr>
          <p:cNvPr id="578" name="Google Shape;578;p41" descr="Software Kanban Board"/>
          <p:cNvPicPr preferRelativeResize="0"/>
          <p:nvPr/>
        </p:nvPicPr>
        <p:blipFill rotWithShape="1">
          <a:blip r:embed="rId3">
            <a:alphaModFix/>
          </a:blip>
          <a:srcRect/>
          <a:stretch/>
        </p:blipFill>
        <p:spPr>
          <a:xfrm>
            <a:off x="769067" y="1061875"/>
            <a:ext cx="7314365" cy="3106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Diagram of Typical Scrum Sprint</a:t>
            </a:r>
            <a:endParaRPr/>
          </a:p>
        </p:txBody>
      </p:sp>
      <p:sp>
        <p:nvSpPr>
          <p:cNvPr id="584" name="Google Shape;584;p42"/>
          <p:cNvSpPr txBox="1">
            <a:spLocks noGrp="1"/>
          </p:cNvSpPr>
          <p:nvPr>
            <p:ph type="subTitle" idx="1"/>
          </p:nvPr>
        </p:nvSpPr>
        <p:spPr>
          <a:xfrm>
            <a:off x="882646" y="1389179"/>
            <a:ext cx="7162087" cy="2961118"/>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585" name="Google Shape;585;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36</a:t>
            </a:fld>
            <a:endParaRPr/>
          </a:p>
        </p:txBody>
      </p:sp>
      <p:pic>
        <p:nvPicPr>
          <p:cNvPr id="586" name="Google Shape;586;p42" descr="Scrum lifecycle diagram"/>
          <p:cNvPicPr preferRelativeResize="0"/>
          <p:nvPr/>
        </p:nvPicPr>
        <p:blipFill rotWithShape="1">
          <a:blip r:embed="rId3">
            <a:alphaModFix/>
          </a:blip>
          <a:srcRect/>
          <a:stretch/>
        </p:blipFill>
        <p:spPr>
          <a:xfrm>
            <a:off x="411821" y="1408554"/>
            <a:ext cx="8320357" cy="2862919"/>
          </a:xfrm>
          <a:prstGeom prst="rect">
            <a:avLst/>
          </a:prstGeom>
          <a:noFill/>
          <a:ln>
            <a:noFill/>
          </a:ln>
        </p:spPr>
      </p:pic>
      <p:sp>
        <p:nvSpPr>
          <p:cNvPr id="587" name="Google Shape;587;p42"/>
          <p:cNvSpPr txBox="1"/>
          <p:nvPr/>
        </p:nvSpPr>
        <p:spPr>
          <a:xfrm>
            <a:off x="1453550" y="4572000"/>
            <a:ext cx="6236898"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Source: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https://docs.microsoft.com/en-us/devops/plan/what-is-scrum</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593" name="Google Shape;593;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37</a:t>
            </a:fld>
            <a:endParaRPr/>
          </a:p>
        </p:txBody>
      </p:sp>
      <p:sp>
        <p:nvSpPr>
          <p:cNvPr id="594" name="Google Shape;594;p43"/>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595" name="Google Shape;595;p43"/>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596" name="Google Shape;596;p43"/>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0" animBg="1"/>
      <p:bldP spid="595" grpId="0" animBg="1"/>
      <p:bldP spid="5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4"/>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02" name="Google Shape;602;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38</a:t>
            </a:fld>
            <a:endParaRPr/>
          </a:p>
        </p:txBody>
      </p:sp>
      <p:sp>
        <p:nvSpPr>
          <p:cNvPr id="603" name="Google Shape;603;p44"/>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04" name="Google Shape;604;p44"/>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05" name="Google Shape;605;p44"/>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06" name="Google Shape;606;p44"/>
          <p:cNvSpPr txBox="1">
            <a:spLocks noGrp="1"/>
          </p:cNvSpPr>
          <p:nvPr>
            <p:ph type="subTitle" idx="1"/>
          </p:nvPr>
        </p:nvSpPr>
        <p:spPr>
          <a:xfrm>
            <a:off x="6305742" y="1542683"/>
            <a:ext cx="2522002" cy="831026"/>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Responsible for what team builds and why </a:t>
            </a:r>
            <a:endParaRPr/>
          </a:p>
          <a:p>
            <a:pPr marL="514350" lvl="0" indent="-285750" algn="l" rtl="0">
              <a:lnSpc>
                <a:spcPct val="100000"/>
              </a:lnSpc>
              <a:spcBef>
                <a:spcPts val="0"/>
              </a:spcBef>
              <a:spcAft>
                <a:spcPts val="0"/>
              </a:spcAft>
              <a:buClr>
                <a:schemeClr val="dk1"/>
              </a:buClr>
              <a:buSzPts val="1100"/>
              <a:buFont typeface="Arial"/>
              <a:buChar char="●"/>
            </a:pPr>
            <a:r>
              <a:rPr lang="en-US" sz="1100"/>
              <a:t>Keeps backlog up to date and in correct priority order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12" name="Google Shape;612;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39</a:t>
            </a:fld>
            <a:endParaRPr/>
          </a:p>
        </p:txBody>
      </p:sp>
      <p:sp>
        <p:nvSpPr>
          <p:cNvPr id="613" name="Google Shape;613;p45"/>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14" name="Google Shape;614;p45"/>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15" name="Google Shape;615;p45"/>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16" name="Google Shape;616;p45"/>
          <p:cNvSpPr txBox="1">
            <a:spLocks noGrp="1"/>
          </p:cNvSpPr>
          <p:nvPr>
            <p:ph type="subTitle" idx="1"/>
          </p:nvPr>
        </p:nvSpPr>
        <p:spPr>
          <a:xfrm>
            <a:off x="293131" y="2214467"/>
            <a:ext cx="2522002" cy="1199804"/>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Ensures that Scrum process is followed by team</a:t>
            </a:r>
            <a:endParaRPr/>
          </a:p>
          <a:p>
            <a:pPr marL="514350" lvl="0" indent="-285750" algn="l" rtl="0">
              <a:lnSpc>
                <a:spcPct val="100000"/>
              </a:lnSpc>
              <a:spcBef>
                <a:spcPts val="0"/>
              </a:spcBef>
              <a:spcAft>
                <a:spcPts val="0"/>
              </a:spcAft>
              <a:buClr>
                <a:schemeClr val="dk1"/>
              </a:buClr>
              <a:buSzPts val="1100"/>
              <a:buFont typeface="Arial"/>
              <a:buChar char="●"/>
            </a:pPr>
            <a:r>
              <a:rPr lang="en-US" sz="1100"/>
              <a:t>Responsible for the fidelity of the process</a:t>
            </a:r>
            <a:endParaRPr/>
          </a:p>
          <a:p>
            <a:pPr marL="514350" lvl="0" indent="-285750" algn="l" rtl="0">
              <a:lnSpc>
                <a:spcPct val="100000"/>
              </a:lnSpc>
              <a:spcBef>
                <a:spcPts val="0"/>
              </a:spcBef>
              <a:spcAft>
                <a:spcPts val="0"/>
              </a:spcAft>
              <a:buClr>
                <a:schemeClr val="dk1"/>
              </a:buClr>
              <a:buSzPts val="1100"/>
              <a:buFont typeface="Arial"/>
              <a:buChar char="●"/>
            </a:pPr>
            <a:r>
              <a:rPr lang="en-US" sz="1100"/>
              <a:t>Part coach, part team member, part cheerleader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My pledge to you</a:t>
            </a:r>
            <a:endParaRPr>
              <a:solidFill>
                <a:schemeClr val="dk1"/>
              </a:solidFill>
            </a:endParaRPr>
          </a:p>
        </p:txBody>
      </p:sp>
      <p:sp>
        <p:nvSpPr>
          <p:cNvPr id="321" name="Google Shape;321;p7"/>
          <p:cNvSpPr txBox="1"/>
          <p:nvPr/>
        </p:nvSpPr>
        <p:spPr>
          <a:xfrm>
            <a:off x="613700" y="179415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a:solidFill>
                  <a:srgbClr val="404040"/>
                </a:solidFill>
                <a:latin typeface="Arial"/>
                <a:ea typeface="Arial"/>
                <a:cs typeface="Arial"/>
                <a:sym typeface="Arial"/>
              </a:rPr>
              <a:t>Make this interactive</a:t>
            </a:r>
            <a:endParaRPr sz="1500" b="0" i="0" u="none" strike="noStrike" cap="none">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a:solidFill>
                  <a:srgbClr val="404040"/>
                </a:solidFill>
                <a:latin typeface="Arial"/>
                <a:ea typeface="Arial"/>
                <a:cs typeface="Arial"/>
                <a:sym typeface="Arial"/>
              </a:rPr>
              <a:t>Ask you questions </a:t>
            </a:r>
            <a:endParaRPr sz="1500" b="0" i="0" u="none" strike="noStrike" cap="none">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a:solidFill>
                  <a:srgbClr val="404040"/>
                </a:solidFill>
                <a:latin typeface="Arial"/>
                <a:ea typeface="Arial"/>
                <a:cs typeface="Arial"/>
                <a:sym typeface="Arial"/>
              </a:rPr>
              <a:t>Ensure everyone can speak </a:t>
            </a:r>
            <a:endParaRPr sz="1500" b="0" i="0" u="none" strike="noStrike" cap="none">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a:solidFill>
                  <a:srgbClr val="404040"/>
                </a:solidFill>
                <a:latin typeface="Arial"/>
                <a:ea typeface="Arial"/>
                <a:cs typeface="Arial"/>
                <a:sym typeface="Arial"/>
              </a:rPr>
              <a:t>Use an on-screen timer </a:t>
            </a:r>
            <a:endParaRPr sz="1500" b="0" i="0" u="none" strike="noStrike" cap="none">
              <a:solidFill>
                <a:srgbClr val="404040"/>
              </a:solidFill>
              <a:latin typeface="Arial"/>
              <a:ea typeface="Arial"/>
              <a:cs typeface="Arial"/>
              <a:sym typeface="Arial"/>
            </a:endParaRPr>
          </a:p>
        </p:txBody>
      </p:sp>
      <p:sp>
        <p:nvSpPr>
          <p:cNvPr id="322" name="Google Shape;322;p7"/>
          <p:cNvSpPr txBox="1"/>
          <p:nvPr/>
        </p:nvSpPr>
        <p:spPr>
          <a:xfrm>
            <a:off x="613700" y="1289500"/>
            <a:ext cx="7806000" cy="3771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05A28"/>
                </a:solidFill>
                <a:latin typeface="Arial"/>
                <a:ea typeface="Arial"/>
                <a:cs typeface="Arial"/>
                <a:sym typeface="Arial"/>
              </a:rPr>
              <a:t>I will...</a:t>
            </a:r>
            <a:endParaRPr sz="1800" b="1" i="0" u="none" strike="noStrike" cap="none">
              <a:solidFill>
                <a:srgbClr val="F05A28"/>
              </a:solidFill>
              <a:latin typeface="Arial"/>
              <a:ea typeface="Arial"/>
              <a:cs typeface="Arial"/>
              <a:sym typeface="Arial"/>
            </a:endParaRPr>
          </a:p>
        </p:txBody>
      </p:sp>
      <p:sp>
        <p:nvSpPr>
          <p:cNvPr id="323" name="Google Shape;323;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22" name="Google Shape;622;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40</a:t>
            </a:fld>
            <a:endParaRPr/>
          </a:p>
        </p:txBody>
      </p:sp>
      <p:sp>
        <p:nvSpPr>
          <p:cNvPr id="623" name="Google Shape;623;p46"/>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24" name="Google Shape;624;p46"/>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25" name="Google Shape;625;p46"/>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26" name="Google Shape;626;p46"/>
          <p:cNvSpPr txBox="1">
            <a:spLocks noGrp="1"/>
          </p:cNvSpPr>
          <p:nvPr>
            <p:ph type="subTitle" idx="1"/>
          </p:nvPr>
        </p:nvSpPr>
        <p:spPr>
          <a:xfrm>
            <a:off x="6309132" y="3330877"/>
            <a:ext cx="2522002" cy="679329"/>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People building the product</a:t>
            </a:r>
            <a:endParaRPr/>
          </a:p>
          <a:p>
            <a:pPr marL="514350" lvl="0" indent="-285750" algn="l" rtl="0">
              <a:lnSpc>
                <a:spcPct val="100000"/>
              </a:lnSpc>
              <a:spcBef>
                <a:spcPts val="0"/>
              </a:spcBef>
              <a:spcAft>
                <a:spcPts val="0"/>
              </a:spcAft>
              <a:buClr>
                <a:schemeClr val="dk1"/>
              </a:buClr>
              <a:buSzPts val="1100"/>
              <a:buFont typeface="Arial"/>
              <a:buChar char="●"/>
            </a:pPr>
            <a:r>
              <a:rPr lang="en-US" sz="1100"/>
              <a:t>Responsible for product build (and associated quality)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Product Backlog</a:t>
            </a:r>
            <a:endParaRPr/>
          </a:p>
        </p:txBody>
      </p:sp>
      <p:sp>
        <p:nvSpPr>
          <p:cNvPr id="632" name="Google Shape;632;p47"/>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Prioritized list of work the team will deliver</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Product owner manages – adds, changes, reprioritizes as needed</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Items at the “top of the list” get worked first</a:t>
            </a:r>
            <a:endParaRPr dirty="0"/>
          </a:p>
          <a:p>
            <a:pPr marL="514350" lvl="0" indent="-114300" algn="l" rtl="0">
              <a:lnSpc>
                <a:spcPct val="100000"/>
              </a:lnSpc>
              <a:spcBef>
                <a:spcPts val="0"/>
              </a:spcBef>
              <a:spcAft>
                <a:spcPts val="0"/>
              </a:spcAft>
              <a:buSzPts val="2700"/>
              <a:buFont typeface="Arial"/>
              <a:buNone/>
            </a:pPr>
            <a:endParaRPr dirty="0"/>
          </a:p>
        </p:txBody>
      </p:sp>
      <p:sp>
        <p:nvSpPr>
          <p:cNvPr id="633" name="Google Shape;633;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41</a:t>
            </a:fld>
            <a:endParaRPr/>
          </a:p>
        </p:txBody>
      </p:sp>
      <p:pic>
        <p:nvPicPr>
          <p:cNvPr id="3" name="Graphic 2" descr="Clipboard Checked with solid fill">
            <a:extLst>
              <a:ext uri="{FF2B5EF4-FFF2-40B4-BE49-F238E27FC236}">
                <a16:creationId xmlns:a16="http://schemas.microsoft.com/office/drawing/2014/main" id="{1ADCFF59-7686-B2F7-E853-9D1A29F22B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1139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Backlog Grooming</a:t>
            </a:r>
            <a:endParaRPr/>
          </a:p>
        </p:txBody>
      </p:sp>
      <p:sp>
        <p:nvSpPr>
          <p:cNvPr id="639" name="Google Shape;639;p4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Regular team activity which allows group to verify that quality of defined sprint items remains high</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Team discusses each item and ensures that all required information to successfully complete is in place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For example, has the item been given an adequate description and does the acceptance criteria provide team members with the information needed to assess “done”?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Backlog item is assigned “points” representing relative level of effort to complete</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Points are not directly correlated to hours – instead, about amount of effort required for the task in comparison to previous tasks completed or other tasks planned</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There will likely be some number of points for items that is considered “too high” to complete as a single item</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Provides threshold for determining when to divide a large task into smaller parts</a:t>
            </a:r>
            <a:endParaRPr dirty="0"/>
          </a:p>
          <a:p>
            <a:pPr marL="514350" lvl="0" indent="-114300" algn="l" rtl="0">
              <a:lnSpc>
                <a:spcPct val="100000"/>
              </a:lnSpc>
              <a:spcBef>
                <a:spcPts val="0"/>
              </a:spcBef>
              <a:spcAft>
                <a:spcPts val="0"/>
              </a:spcAft>
              <a:buSzPts val="2700"/>
              <a:buFont typeface="Arial"/>
              <a:buNone/>
            </a:pPr>
            <a:endParaRPr dirty="0"/>
          </a:p>
        </p:txBody>
      </p:sp>
      <p:sp>
        <p:nvSpPr>
          <p:cNvPr id="640" name="Google Shape;640;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42</a:t>
            </a:fld>
            <a:endParaRPr/>
          </a:p>
        </p:txBody>
      </p:sp>
      <p:pic>
        <p:nvPicPr>
          <p:cNvPr id="3" name="Graphic 2" descr="Comb with solid fill">
            <a:extLst>
              <a:ext uri="{FF2B5EF4-FFF2-40B4-BE49-F238E27FC236}">
                <a16:creationId xmlns:a16="http://schemas.microsoft.com/office/drawing/2014/main" id="{5807674C-6229-5905-34DC-F5AD3B8862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1139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Sprint Planning</a:t>
            </a:r>
            <a:endParaRPr/>
          </a:p>
        </p:txBody>
      </p:sp>
      <p:sp>
        <p:nvSpPr>
          <p:cNvPr id="646" name="Google Shape;646;p49"/>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Team chooses items from the backlog to target for upcoming sprint (based on prioritization by Product Owner)</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Intended to represent amount of work team thinks they can complete within the sprint</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Items in the sprint may be broken down into a set of more granular tasks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Historical data from previous sprints can help a team determine its velocity (i.e., how many points the team can complete in an iteration)</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Results in a “line” for the sprint within the backlog – items above the line are “in”, everything else is pushed to future iteration</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If something below the line needs to move above, it will need to be swapped with an existing task to ensure capacity to deliver</a:t>
            </a:r>
            <a:endParaRPr dirty="0"/>
          </a:p>
          <a:p>
            <a:pPr marL="514350" lvl="0" indent="-114300" algn="l" rtl="0">
              <a:lnSpc>
                <a:spcPct val="100000"/>
              </a:lnSpc>
              <a:spcBef>
                <a:spcPts val="0"/>
              </a:spcBef>
              <a:spcAft>
                <a:spcPts val="0"/>
              </a:spcAft>
              <a:buSzPts val="2700"/>
              <a:buFont typeface="Arial"/>
              <a:buNone/>
            </a:pPr>
            <a:endParaRPr dirty="0"/>
          </a:p>
        </p:txBody>
      </p:sp>
      <p:sp>
        <p:nvSpPr>
          <p:cNvPr id="647" name="Google Shape;647;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43</a:t>
            </a:fld>
            <a:endParaRPr/>
          </a:p>
        </p:txBody>
      </p:sp>
      <p:pic>
        <p:nvPicPr>
          <p:cNvPr id="3" name="Graphic 2" descr="Gantt Chart with solid fill">
            <a:extLst>
              <a:ext uri="{FF2B5EF4-FFF2-40B4-BE49-F238E27FC236}">
                <a16:creationId xmlns:a16="http://schemas.microsoft.com/office/drawing/2014/main" id="{EFADC6E8-3C43-8A24-1D64-BBA22B712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1139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Sprint Execution</a:t>
            </a:r>
            <a:endParaRPr/>
          </a:p>
        </p:txBody>
      </p:sp>
      <p:sp>
        <p:nvSpPr>
          <p:cNvPr id="653" name="Google Shape;653;p5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Team executes on the items identified for inclusion in the iteration</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Short daily meetings are held among team members (called daily Scrums) – usually no more than 15 minutes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Each member briefly describes what they worked on the previous day, what they’re planning to work on today, and any “blockers” (issues preventing progress)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As part of daily review, a sprint burndown chart can be used to assess whether or not the team is on track to complete what was committed to</a:t>
            </a:r>
            <a:endParaRPr dirty="0"/>
          </a:p>
        </p:txBody>
      </p:sp>
      <p:sp>
        <p:nvSpPr>
          <p:cNvPr id="654" name="Google Shape;654;p5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44</a:t>
            </a:fld>
            <a:endParaRPr/>
          </a:p>
        </p:txBody>
      </p:sp>
      <p:pic>
        <p:nvPicPr>
          <p:cNvPr id="3" name="Graphic 2" descr="Inbox with solid fill">
            <a:extLst>
              <a:ext uri="{FF2B5EF4-FFF2-40B4-BE49-F238E27FC236}">
                <a16:creationId xmlns:a16="http://schemas.microsoft.com/office/drawing/2014/main" id="{5E551D03-D237-D3F6-19B7-5BA9F7D282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1139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Sprint Review</a:t>
            </a:r>
            <a:endParaRPr/>
          </a:p>
        </p:txBody>
      </p:sp>
      <p:sp>
        <p:nvSpPr>
          <p:cNvPr id="660" name="Google Shape;660;p5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At the end of the iteration, team demonstrates for stakeholders what’s been accomplished during the sprint</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Goal is to show incremental value</a:t>
            </a:r>
            <a:endParaRPr dirty="0"/>
          </a:p>
        </p:txBody>
      </p:sp>
      <p:sp>
        <p:nvSpPr>
          <p:cNvPr id="661" name="Google Shape;661;p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45</a:t>
            </a:fld>
            <a:endParaRPr/>
          </a:p>
        </p:txBody>
      </p:sp>
      <p:pic>
        <p:nvPicPr>
          <p:cNvPr id="3" name="Graphic 2" descr="Customer review with solid fill">
            <a:extLst>
              <a:ext uri="{FF2B5EF4-FFF2-40B4-BE49-F238E27FC236}">
                <a16:creationId xmlns:a16="http://schemas.microsoft.com/office/drawing/2014/main" id="{094E1BAA-63A0-0304-F58E-A47235DE41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1139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Sprint Retrospective</a:t>
            </a:r>
            <a:endParaRPr/>
          </a:p>
        </p:txBody>
      </p:sp>
      <p:sp>
        <p:nvSpPr>
          <p:cNvPr id="667" name="Google Shape;667;p52"/>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514350" lvl="0" indent="-285750" algn="l" rtl="0">
              <a:lnSpc>
                <a:spcPct val="100000"/>
              </a:lnSpc>
              <a:spcBef>
                <a:spcPts val="0"/>
              </a:spcBef>
              <a:spcAft>
                <a:spcPts val="0"/>
              </a:spcAft>
              <a:buClr>
                <a:schemeClr val="dk1"/>
              </a:buClr>
              <a:buSzPts val="1300"/>
              <a:buFont typeface="Arial"/>
              <a:buChar char="●"/>
            </a:pPr>
            <a:r>
              <a:rPr lang="en-US" dirty="0"/>
              <a:t>Team reflects on what went well during the last sprint</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Just as important (if not more so) is identifying specific areas for improvement to take into future sprints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Outcome should include a set of action items to help steward improvement</a:t>
            </a:r>
            <a:endParaRPr dirty="0"/>
          </a:p>
        </p:txBody>
      </p:sp>
      <p:sp>
        <p:nvSpPr>
          <p:cNvPr id="668" name="Google Shape;668;p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46</a:t>
            </a:fld>
            <a:endParaRPr/>
          </a:p>
        </p:txBody>
      </p:sp>
      <p:pic>
        <p:nvPicPr>
          <p:cNvPr id="3" name="Graphic 2" descr="Eyes with solid fill">
            <a:extLst>
              <a:ext uri="{FF2B5EF4-FFF2-40B4-BE49-F238E27FC236}">
                <a16:creationId xmlns:a16="http://schemas.microsoft.com/office/drawing/2014/main" id="{DA55FFAD-27B9-C2BB-E346-763F4533F4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734" y="-430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5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dirty="0"/>
              <a:t>Team Reflection</a:t>
            </a:r>
            <a:endParaRPr dirty="0"/>
          </a:p>
        </p:txBody>
      </p:sp>
      <p:sp>
        <p:nvSpPr>
          <p:cNvPr id="674" name="Google Shape;674;p5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47</a:t>
            </a:fld>
            <a:endParaRPr/>
          </a:p>
        </p:txBody>
      </p:sp>
      <p:pic>
        <p:nvPicPr>
          <p:cNvPr id="675" name="Google Shape;675;p53" descr="Scrum lifecycle diagram"/>
          <p:cNvPicPr preferRelativeResize="0"/>
          <p:nvPr/>
        </p:nvPicPr>
        <p:blipFill rotWithShape="1">
          <a:blip r:embed="rId3">
            <a:alphaModFix/>
          </a:blip>
          <a:srcRect/>
          <a:stretch/>
        </p:blipFill>
        <p:spPr>
          <a:xfrm>
            <a:off x="2189986" y="1218374"/>
            <a:ext cx="4764028" cy="1639236"/>
          </a:xfrm>
          <a:prstGeom prst="rect">
            <a:avLst/>
          </a:prstGeom>
          <a:noFill/>
          <a:ln>
            <a:noFill/>
          </a:ln>
        </p:spPr>
      </p:pic>
      <p:sp>
        <p:nvSpPr>
          <p:cNvPr id="676" name="Google Shape;676;p53"/>
          <p:cNvSpPr txBox="1">
            <a:spLocks noGrp="1"/>
          </p:cNvSpPr>
          <p:nvPr>
            <p:ph type="subTitle" idx="1"/>
          </p:nvPr>
        </p:nvSpPr>
        <p:spPr>
          <a:xfrm>
            <a:off x="759450" y="3105508"/>
            <a:ext cx="7625100" cy="1639235"/>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dirty="0"/>
          </a:p>
          <a:p>
            <a:pPr marL="228600" lvl="0" indent="0" algn="l" rtl="0">
              <a:lnSpc>
                <a:spcPct val="100000"/>
              </a:lnSpc>
              <a:spcBef>
                <a:spcPts val="0"/>
              </a:spcBef>
              <a:spcAft>
                <a:spcPts val="0"/>
              </a:spcAft>
              <a:buClr>
                <a:schemeClr val="dk1"/>
              </a:buClr>
              <a:buSzPts val="1300"/>
              <a:buNone/>
            </a:pPr>
            <a:r>
              <a:rPr lang="en-US" dirty="0"/>
              <a:t>Discuss the following questions as a group.</a:t>
            </a:r>
            <a:br>
              <a:rPr lang="en-US" dirty="0"/>
            </a:br>
            <a:endParaRPr dirty="0"/>
          </a:p>
          <a:p>
            <a:pPr marL="514350" lvl="0" indent="-285750" algn="l" rtl="0">
              <a:lnSpc>
                <a:spcPct val="100000"/>
              </a:lnSpc>
              <a:spcBef>
                <a:spcPts val="0"/>
              </a:spcBef>
              <a:spcAft>
                <a:spcPts val="0"/>
              </a:spcAft>
              <a:buClr>
                <a:schemeClr val="dk1"/>
              </a:buClr>
              <a:buSzPts val="1300"/>
              <a:buFont typeface="Arial"/>
              <a:buChar char="●"/>
            </a:pPr>
            <a:r>
              <a:rPr lang="en-US" dirty="0"/>
              <a:t>Which of the sprint activities do you feel would be the easiest to complete, and why?</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Which of the sprint activities do you feel would be most difficult, and why?</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Which of the sprint activities would you consider to be the most important, and why?</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5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WORKSHOP:</a:t>
            </a:r>
            <a:endParaRPr/>
          </a:p>
        </p:txBody>
      </p:sp>
      <p:sp>
        <p:nvSpPr>
          <p:cNvPr id="682" name="Google Shape;682;p54"/>
          <p:cNvSpPr txBox="1">
            <a:spLocks noGrp="1"/>
          </p:cNvSpPr>
          <p:nvPr>
            <p:ph type="body" idx="1"/>
          </p:nvPr>
        </p:nvSpPr>
        <p:spPr>
          <a:xfrm>
            <a:off x="3305325" y="2017875"/>
            <a:ext cx="5161500" cy="120055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rgbClr val="FFFFFF"/>
              </a:buClr>
              <a:buSzPts val="1200"/>
              <a:buNone/>
            </a:pPr>
            <a:r>
              <a:rPr lang="en-US" dirty="0"/>
              <a:t>Using information gathered during the previous discussion, work as a group to build your Team Definition. Team Definition represents the team’s working agreement. Go through each activity executed during a sprint and set expectations for how your team will perform and ensure ongoing fidelity of each ceremony.</a:t>
            </a:r>
            <a:endParaRPr dirty="0"/>
          </a:p>
        </p:txBody>
      </p:sp>
      <p:sp>
        <p:nvSpPr>
          <p:cNvPr id="683" name="Google Shape;683;p54"/>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a:t>Building the Team Definition</a:t>
            </a:r>
            <a:endParaRPr/>
          </a:p>
        </p:txBody>
      </p:sp>
      <p:sp>
        <p:nvSpPr>
          <p:cNvPr id="684" name="Google Shape;684;p5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Knowledge Check</a:t>
            </a:r>
            <a:endParaRPr/>
          </a:p>
        </p:txBody>
      </p:sp>
      <p:sp>
        <p:nvSpPr>
          <p:cNvPr id="690" name="Google Shape;690;p55"/>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a:p>
          <a:p>
            <a:pPr marL="228600" lvl="0" indent="0" algn="l" rtl="0">
              <a:lnSpc>
                <a:spcPct val="100000"/>
              </a:lnSpc>
              <a:spcBef>
                <a:spcPts val="0"/>
              </a:spcBef>
              <a:spcAft>
                <a:spcPts val="0"/>
              </a:spcAft>
              <a:buClr>
                <a:schemeClr val="dk1"/>
              </a:buClr>
              <a:buSzPts val="1300"/>
              <a:buNone/>
            </a:pPr>
            <a:r>
              <a:rPr lang="en-US" b="1" i="1"/>
              <a:t>This role is ultimately responsible for ensuring that all scrum ceremonies are correctly followed:</a:t>
            </a:r>
            <a:endParaRPr b="1" i="1"/>
          </a:p>
          <a:p>
            <a:pPr marL="228600" lvl="0" indent="0" algn="l" rtl="0">
              <a:lnSpc>
                <a:spcPct val="100000"/>
              </a:lnSpc>
              <a:spcBef>
                <a:spcPts val="0"/>
              </a:spcBef>
              <a:spcAft>
                <a:spcPts val="0"/>
              </a:spcAft>
              <a:buClr>
                <a:schemeClr val="dk1"/>
              </a:buClr>
              <a:buSzPts val="1300"/>
              <a:buNone/>
            </a:pPr>
            <a:endParaRPr/>
          </a:p>
          <a:p>
            <a:pPr marL="571500" lvl="0" indent="-342900" algn="l" rtl="0">
              <a:lnSpc>
                <a:spcPct val="100000"/>
              </a:lnSpc>
              <a:spcBef>
                <a:spcPts val="0"/>
              </a:spcBef>
              <a:spcAft>
                <a:spcPts val="0"/>
              </a:spcAft>
              <a:buClr>
                <a:schemeClr val="dk1"/>
              </a:buClr>
              <a:buSzPts val="1300"/>
              <a:buFont typeface="Arial"/>
              <a:buAutoNum type="alphaUcPeriod"/>
            </a:pPr>
            <a:r>
              <a:rPr lang="en-US"/>
              <a:t>Scrum team</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Product owner</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Team leader</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Scrum lead</a:t>
            </a:r>
            <a:endParaRPr/>
          </a:p>
          <a:p>
            <a:pPr marL="571500" lvl="0" indent="-260350" algn="l" rtl="0">
              <a:lnSpc>
                <a:spcPct val="100000"/>
              </a:lnSpc>
              <a:spcBef>
                <a:spcPts val="0"/>
              </a:spcBef>
              <a:spcAft>
                <a:spcPts val="0"/>
              </a:spcAft>
              <a:buClr>
                <a:schemeClr val="dk1"/>
              </a:buClr>
              <a:buSzPts val="1300"/>
              <a:buFont typeface="Arial"/>
              <a:buNone/>
            </a:pPr>
            <a:endParaRPr/>
          </a:p>
          <a:p>
            <a:pPr marL="228600" lvl="0" indent="0" algn="l" rtl="0">
              <a:lnSpc>
                <a:spcPct val="100000"/>
              </a:lnSpc>
              <a:spcBef>
                <a:spcPts val="0"/>
              </a:spcBef>
              <a:spcAft>
                <a:spcPts val="0"/>
              </a:spcAft>
              <a:buClr>
                <a:schemeClr val="dk1"/>
              </a:buClr>
              <a:buSzPts val="1300"/>
              <a:buNone/>
            </a:pPr>
            <a:r>
              <a:rPr lang="en-US"/>
              <a:t>Enter the letter corresponding to your answer in chat</a:t>
            </a:r>
            <a:endParaRPr/>
          </a:p>
        </p:txBody>
      </p:sp>
      <p:sp>
        <p:nvSpPr>
          <p:cNvPr id="691" name="Google Shape;691;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7"/>
        <p:cNvGrpSpPr/>
        <p:nvPr/>
      </p:nvGrpSpPr>
      <p:grpSpPr>
        <a:xfrm>
          <a:off x="0" y="0"/>
          <a:ext cx="0" cy="0"/>
          <a:chOff x="0" y="0"/>
          <a:chExt cx="0" cy="0"/>
        </a:xfrm>
      </p:grpSpPr>
      <p:sp>
        <p:nvSpPr>
          <p:cNvPr id="328" name="Google Shape;328;p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Objectives</a:t>
            </a:r>
            <a:endParaRPr>
              <a:solidFill>
                <a:schemeClr val="dk1"/>
              </a:solidFill>
            </a:endParaRPr>
          </a:p>
        </p:txBody>
      </p:sp>
      <p:sp>
        <p:nvSpPr>
          <p:cNvPr id="329" name="Google Shape;329;p8"/>
          <p:cNvSpPr txBox="1"/>
          <p:nvPr/>
        </p:nvSpPr>
        <p:spPr>
          <a:xfrm>
            <a:off x="613700" y="1794150"/>
            <a:ext cx="8128366"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Speak to the specifics of the Agile development methodology</a:t>
            </a:r>
          </a:p>
          <a:p>
            <a:pPr marL="457200" marR="0" lvl="0" indent="-323850" algn="l" rtl="0">
              <a:lnSpc>
                <a:spcPct val="150000"/>
              </a:lnSpc>
              <a:spcBef>
                <a:spcPts val="0"/>
              </a:spcBef>
              <a:spcAft>
                <a:spcPts val="0"/>
              </a:spcAft>
              <a:buClr>
                <a:srgbClr val="404040"/>
              </a:buClr>
              <a:buSzPts val="1500"/>
              <a:buFont typeface="Arial"/>
              <a:buChar char="●"/>
            </a:pPr>
            <a:endParaRPr lang="en-US" sz="1500" dirty="0">
              <a:solidFill>
                <a:srgbClr val="404040"/>
              </a:solidFill>
            </a:endParaRPr>
          </a:p>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Talk about how th</a:t>
            </a:r>
            <a:r>
              <a:rPr lang="en-US" sz="1500" dirty="0">
                <a:solidFill>
                  <a:srgbClr val="404040"/>
                </a:solidFill>
              </a:rPr>
              <a:t>e methodology can benefit modern software engineering practices</a:t>
            </a:r>
            <a:endParaRPr sz="1500" b="0" i="0" u="none" strike="noStrike" cap="none" dirty="0">
              <a:solidFill>
                <a:srgbClr val="404040"/>
              </a:solidFill>
              <a:latin typeface="Arial"/>
              <a:ea typeface="Arial"/>
              <a:cs typeface="Arial"/>
              <a:sym typeface="Arial"/>
            </a:endParaRPr>
          </a:p>
        </p:txBody>
      </p:sp>
      <p:sp>
        <p:nvSpPr>
          <p:cNvPr id="330" name="Google Shape;330;p8"/>
          <p:cNvSpPr txBox="1"/>
          <p:nvPr/>
        </p:nvSpPr>
        <p:spPr>
          <a:xfrm>
            <a:off x="613700" y="1289500"/>
            <a:ext cx="7806000" cy="3771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05A28"/>
                </a:solidFill>
                <a:latin typeface="Arial"/>
                <a:ea typeface="Arial"/>
                <a:cs typeface="Arial"/>
                <a:sym typeface="Arial"/>
              </a:rPr>
              <a:t>At the end of this course you will be able to:</a:t>
            </a:r>
            <a:endParaRPr sz="1800" b="1" i="0" u="none" strike="noStrike" cap="none">
              <a:solidFill>
                <a:srgbClr val="F05A28"/>
              </a:solidFill>
              <a:latin typeface="Arial"/>
              <a:ea typeface="Arial"/>
              <a:cs typeface="Arial"/>
              <a:sym typeface="Arial"/>
            </a:endParaRPr>
          </a:p>
        </p:txBody>
      </p:sp>
      <p:sp>
        <p:nvSpPr>
          <p:cNvPr id="331" name="Google Shape;331;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Knowledge Check</a:t>
            </a:r>
            <a:endParaRPr/>
          </a:p>
        </p:txBody>
      </p:sp>
      <p:sp>
        <p:nvSpPr>
          <p:cNvPr id="697" name="Google Shape;697;p5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a:p>
          <a:p>
            <a:pPr marL="228600" lvl="0" indent="0" algn="l" rtl="0">
              <a:lnSpc>
                <a:spcPct val="100000"/>
              </a:lnSpc>
              <a:spcBef>
                <a:spcPts val="0"/>
              </a:spcBef>
              <a:spcAft>
                <a:spcPts val="0"/>
              </a:spcAft>
              <a:buClr>
                <a:schemeClr val="dk1"/>
              </a:buClr>
              <a:buSzPts val="1300"/>
              <a:buNone/>
            </a:pPr>
            <a:r>
              <a:rPr lang="en-US" b="1" i="1"/>
              <a:t>True or False: Points assigned to sprint items should directly correspond with the number of hours the task is expected to take to complete.</a:t>
            </a:r>
            <a:endParaRPr b="1" i="1"/>
          </a:p>
          <a:p>
            <a:pPr marL="228600" lvl="0" indent="0" algn="l" rtl="0">
              <a:lnSpc>
                <a:spcPct val="100000"/>
              </a:lnSpc>
              <a:spcBef>
                <a:spcPts val="0"/>
              </a:spcBef>
              <a:spcAft>
                <a:spcPts val="0"/>
              </a:spcAft>
              <a:buClr>
                <a:schemeClr val="dk1"/>
              </a:buClr>
              <a:buSzPts val="1300"/>
              <a:buNone/>
            </a:pPr>
            <a:endParaRPr/>
          </a:p>
          <a:p>
            <a:pPr marL="228600" lvl="0" indent="0" algn="l" rtl="0">
              <a:lnSpc>
                <a:spcPct val="100000"/>
              </a:lnSpc>
              <a:spcBef>
                <a:spcPts val="0"/>
              </a:spcBef>
              <a:spcAft>
                <a:spcPts val="0"/>
              </a:spcAft>
              <a:buClr>
                <a:schemeClr val="dk1"/>
              </a:buClr>
              <a:buSzPts val="1300"/>
              <a:buNone/>
            </a:pPr>
            <a:r>
              <a:rPr lang="en-US"/>
              <a:t>Enter your answer in chat</a:t>
            </a:r>
            <a:endParaRPr/>
          </a:p>
        </p:txBody>
      </p:sp>
      <p:sp>
        <p:nvSpPr>
          <p:cNvPr id="698" name="Google Shape;698;p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Knowledge Check</a:t>
            </a:r>
            <a:endParaRPr/>
          </a:p>
        </p:txBody>
      </p:sp>
      <p:sp>
        <p:nvSpPr>
          <p:cNvPr id="704" name="Google Shape;704;p57"/>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03200" algn="l" rtl="0">
              <a:lnSpc>
                <a:spcPct val="100000"/>
              </a:lnSpc>
              <a:spcBef>
                <a:spcPts val="0"/>
              </a:spcBef>
              <a:spcAft>
                <a:spcPts val="0"/>
              </a:spcAft>
              <a:buClr>
                <a:schemeClr val="dk1"/>
              </a:buClr>
              <a:buSzPts val="1300"/>
              <a:buFont typeface="Arial"/>
              <a:buNone/>
            </a:pPr>
            <a:endParaRPr/>
          </a:p>
          <a:p>
            <a:pPr marL="228600" lvl="0" indent="0" algn="l" rtl="0">
              <a:lnSpc>
                <a:spcPct val="100000"/>
              </a:lnSpc>
              <a:spcBef>
                <a:spcPts val="0"/>
              </a:spcBef>
              <a:spcAft>
                <a:spcPts val="0"/>
              </a:spcAft>
              <a:buClr>
                <a:schemeClr val="dk1"/>
              </a:buClr>
              <a:buSzPts val="1300"/>
              <a:buNone/>
            </a:pPr>
            <a:r>
              <a:rPr lang="en-US" b="1" i="1"/>
              <a:t>This role is ultimately responsible for keeping the backlog up to date and in correct priority order:</a:t>
            </a:r>
            <a:endParaRPr b="1" i="1"/>
          </a:p>
          <a:p>
            <a:pPr marL="228600" lvl="0" indent="0" algn="l" rtl="0">
              <a:lnSpc>
                <a:spcPct val="100000"/>
              </a:lnSpc>
              <a:spcBef>
                <a:spcPts val="0"/>
              </a:spcBef>
              <a:spcAft>
                <a:spcPts val="0"/>
              </a:spcAft>
              <a:buClr>
                <a:schemeClr val="dk1"/>
              </a:buClr>
              <a:buSzPts val="1300"/>
              <a:buNone/>
            </a:pPr>
            <a:endParaRPr/>
          </a:p>
          <a:p>
            <a:pPr marL="571500" lvl="0" indent="-342900" algn="l" rtl="0">
              <a:lnSpc>
                <a:spcPct val="100000"/>
              </a:lnSpc>
              <a:spcBef>
                <a:spcPts val="0"/>
              </a:spcBef>
              <a:spcAft>
                <a:spcPts val="0"/>
              </a:spcAft>
              <a:buClr>
                <a:schemeClr val="dk1"/>
              </a:buClr>
              <a:buSzPts val="1300"/>
              <a:buFont typeface="Arial"/>
              <a:buAutoNum type="alphaUcPeriod"/>
            </a:pPr>
            <a:r>
              <a:rPr lang="en-US"/>
              <a:t>Scrum team</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Product owner</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Team leader</a:t>
            </a:r>
            <a:endParaRPr/>
          </a:p>
          <a:p>
            <a:pPr marL="571500" lvl="0" indent="-342900" algn="l" rtl="0">
              <a:lnSpc>
                <a:spcPct val="100000"/>
              </a:lnSpc>
              <a:spcBef>
                <a:spcPts val="0"/>
              </a:spcBef>
              <a:spcAft>
                <a:spcPts val="0"/>
              </a:spcAft>
              <a:buClr>
                <a:schemeClr val="dk1"/>
              </a:buClr>
              <a:buSzPts val="1300"/>
              <a:buFont typeface="Arial"/>
              <a:buAutoNum type="alphaUcPeriod"/>
            </a:pPr>
            <a:r>
              <a:rPr lang="en-US"/>
              <a:t>Scrum lead</a:t>
            </a:r>
            <a:endParaRPr/>
          </a:p>
          <a:p>
            <a:pPr marL="571500" lvl="0" indent="-260350" algn="l" rtl="0">
              <a:lnSpc>
                <a:spcPct val="100000"/>
              </a:lnSpc>
              <a:spcBef>
                <a:spcPts val="0"/>
              </a:spcBef>
              <a:spcAft>
                <a:spcPts val="0"/>
              </a:spcAft>
              <a:buClr>
                <a:schemeClr val="dk1"/>
              </a:buClr>
              <a:buSzPts val="1300"/>
              <a:buFont typeface="Arial"/>
              <a:buNone/>
            </a:pPr>
            <a:endParaRPr/>
          </a:p>
          <a:p>
            <a:pPr marL="228600" lvl="0" indent="0" algn="l" rtl="0">
              <a:lnSpc>
                <a:spcPct val="100000"/>
              </a:lnSpc>
              <a:spcBef>
                <a:spcPts val="0"/>
              </a:spcBef>
              <a:spcAft>
                <a:spcPts val="0"/>
              </a:spcAft>
              <a:buClr>
                <a:schemeClr val="dk1"/>
              </a:buClr>
              <a:buSzPts val="1300"/>
              <a:buNone/>
            </a:pPr>
            <a:r>
              <a:rPr lang="en-US"/>
              <a:t>Enter the letter corresponding to your answer in chat</a:t>
            </a:r>
            <a:endParaRPr/>
          </a:p>
        </p:txBody>
      </p:sp>
      <p:sp>
        <p:nvSpPr>
          <p:cNvPr id="705" name="Google Shape;705;p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8"/>
          <p:cNvSpPr txBox="1">
            <a:spLocks noGrp="1"/>
          </p:cNvSpPr>
          <p:nvPr>
            <p:ph type="title"/>
          </p:nvPr>
        </p:nvSpPr>
        <p:spPr>
          <a:xfrm>
            <a:off x="705000" y="1916700"/>
            <a:ext cx="8520600" cy="5727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r>
              <a:rPr lang="en-US"/>
              <a:t>Working with JIRA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Overview of Project and Issue Tracking Software</a:t>
            </a:r>
            <a:endParaRPr/>
          </a:p>
        </p:txBody>
      </p:sp>
      <p:sp>
        <p:nvSpPr>
          <p:cNvPr id="716" name="Google Shape;716;p59"/>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There are many applications in use to manage tech work – some oriented around service tickets; some around dev tasks, some around both</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Popular project and issue tracking software:</a:t>
            </a:r>
            <a:endParaRPr/>
          </a:p>
          <a:p>
            <a:pPr marL="514350" lvl="0" indent="-285750" algn="l" rtl="0">
              <a:lnSpc>
                <a:spcPct val="100000"/>
              </a:lnSpc>
              <a:spcBef>
                <a:spcPts val="0"/>
              </a:spcBef>
              <a:spcAft>
                <a:spcPts val="0"/>
              </a:spcAft>
              <a:buClr>
                <a:schemeClr val="dk1"/>
              </a:buClr>
              <a:buSzPts val="1300"/>
              <a:buFont typeface="Arial"/>
              <a:buChar char="●"/>
            </a:pPr>
            <a:r>
              <a:rPr lang="en-US"/>
              <a:t>JIRA</a:t>
            </a:r>
            <a:endParaRPr/>
          </a:p>
          <a:p>
            <a:pPr marL="514350" lvl="0" indent="-285750" algn="l" rtl="0">
              <a:lnSpc>
                <a:spcPct val="100000"/>
              </a:lnSpc>
              <a:spcBef>
                <a:spcPts val="0"/>
              </a:spcBef>
              <a:spcAft>
                <a:spcPts val="0"/>
              </a:spcAft>
              <a:buClr>
                <a:schemeClr val="dk1"/>
              </a:buClr>
              <a:buSzPts val="1300"/>
              <a:buFont typeface="Arial"/>
              <a:buChar char="●"/>
            </a:pPr>
            <a:r>
              <a:rPr lang="en-US"/>
              <a:t>Asana</a:t>
            </a:r>
            <a:endParaRPr/>
          </a:p>
          <a:p>
            <a:pPr marL="514350" lvl="0" indent="-285750" algn="l" rtl="0">
              <a:lnSpc>
                <a:spcPct val="100000"/>
              </a:lnSpc>
              <a:spcBef>
                <a:spcPts val="0"/>
              </a:spcBef>
              <a:spcAft>
                <a:spcPts val="0"/>
              </a:spcAft>
              <a:buClr>
                <a:schemeClr val="dk1"/>
              </a:buClr>
              <a:buSzPts val="1300"/>
              <a:buFont typeface="Arial"/>
              <a:buChar char="●"/>
            </a:pPr>
            <a:r>
              <a:rPr lang="en-US"/>
              <a:t>Trello</a:t>
            </a:r>
            <a:endParaRPr/>
          </a:p>
          <a:p>
            <a:pPr marL="514350" lvl="0" indent="-285750" algn="l" rtl="0">
              <a:lnSpc>
                <a:spcPct val="100000"/>
              </a:lnSpc>
              <a:spcBef>
                <a:spcPts val="0"/>
              </a:spcBef>
              <a:spcAft>
                <a:spcPts val="0"/>
              </a:spcAft>
              <a:buClr>
                <a:schemeClr val="dk1"/>
              </a:buClr>
              <a:buSzPts val="1300"/>
              <a:buFont typeface="Arial"/>
              <a:buChar char="●"/>
            </a:pPr>
            <a:r>
              <a:rPr lang="en-US"/>
              <a:t>Monday</a:t>
            </a:r>
            <a:endParaRPr/>
          </a:p>
          <a:p>
            <a:pPr marL="514350" lvl="0" indent="-285750" algn="l" rtl="0">
              <a:lnSpc>
                <a:spcPct val="100000"/>
              </a:lnSpc>
              <a:spcBef>
                <a:spcPts val="0"/>
              </a:spcBef>
              <a:spcAft>
                <a:spcPts val="0"/>
              </a:spcAft>
              <a:buClr>
                <a:schemeClr val="dk1"/>
              </a:buClr>
              <a:buSzPts val="1300"/>
              <a:buFont typeface="Arial"/>
              <a:buChar char="●"/>
            </a:pPr>
            <a:r>
              <a:rPr lang="en-US"/>
              <a:t>Zoho</a:t>
            </a:r>
            <a:endParaRPr/>
          </a:p>
          <a:p>
            <a:pPr marL="514350" lvl="0" indent="-114300" algn="l" rtl="0">
              <a:lnSpc>
                <a:spcPct val="100000"/>
              </a:lnSpc>
              <a:spcBef>
                <a:spcPts val="0"/>
              </a:spcBef>
              <a:spcAft>
                <a:spcPts val="0"/>
              </a:spcAft>
              <a:buSzPts val="2700"/>
              <a:buFont typeface="Arial"/>
              <a:buNone/>
            </a:pPr>
            <a:endParaRPr/>
          </a:p>
          <a:p>
            <a:pPr marL="228600" lvl="0" indent="0" algn="l" rtl="0">
              <a:lnSpc>
                <a:spcPct val="100000"/>
              </a:lnSpc>
              <a:spcBef>
                <a:spcPts val="0"/>
              </a:spcBef>
              <a:spcAft>
                <a:spcPts val="0"/>
              </a:spcAft>
              <a:buSzPts val="2700"/>
              <a:buNone/>
            </a:pPr>
            <a:r>
              <a:rPr lang="en-US"/>
              <a:t>There are MANY others; this is a crowded space. In dev work, integration with tools used in the full dev cycle is important – testing, deployment, monitoring, etc.</a:t>
            </a:r>
            <a:endParaRPr/>
          </a:p>
        </p:txBody>
      </p:sp>
      <p:sp>
        <p:nvSpPr>
          <p:cNvPr id="717" name="Google Shape;717;p5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Overview of JIRA</a:t>
            </a:r>
            <a:endParaRPr/>
          </a:p>
        </p:txBody>
      </p:sp>
      <p:sp>
        <p:nvSpPr>
          <p:cNvPr id="723" name="Google Shape;723;p60"/>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JIRA is part of a family of products from Atlassian. It can be configured to align with popular Agile methodologies.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functionality:</a:t>
            </a:r>
            <a:endParaRPr/>
          </a:p>
          <a:p>
            <a:pPr marL="514350" lvl="0" indent="-285750" algn="l" rtl="0">
              <a:lnSpc>
                <a:spcPct val="100000"/>
              </a:lnSpc>
              <a:spcBef>
                <a:spcPts val="0"/>
              </a:spcBef>
              <a:spcAft>
                <a:spcPts val="0"/>
              </a:spcAft>
              <a:buClr>
                <a:schemeClr val="dk1"/>
              </a:buClr>
              <a:buSzPts val="1300"/>
              <a:buFont typeface="Arial"/>
              <a:buChar char="●"/>
            </a:pPr>
            <a:r>
              <a:rPr lang="en-US"/>
              <a:t>Provides a central hub for design, coding, testing, collaboration, release, and maintenance</a:t>
            </a:r>
            <a:endParaRPr/>
          </a:p>
          <a:p>
            <a:pPr marL="514350" lvl="0" indent="-285750" algn="l" rtl="0">
              <a:lnSpc>
                <a:spcPct val="100000"/>
              </a:lnSpc>
              <a:spcBef>
                <a:spcPts val="0"/>
              </a:spcBef>
              <a:spcAft>
                <a:spcPts val="0"/>
              </a:spcAft>
              <a:buClr>
                <a:schemeClr val="dk1"/>
              </a:buClr>
              <a:buSzPts val="1300"/>
              <a:buFont typeface="Arial"/>
              <a:buChar char="●"/>
            </a:pPr>
            <a:r>
              <a:rPr lang="en-US"/>
              <a:t>Integrates with CI/CD systems</a:t>
            </a:r>
            <a:endParaRPr/>
          </a:p>
          <a:p>
            <a:pPr marL="514350" lvl="0" indent="-285750" algn="l" rtl="0">
              <a:lnSpc>
                <a:spcPct val="100000"/>
              </a:lnSpc>
              <a:spcBef>
                <a:spcPts val="0"/>
              </a:spcBef>
              <a:spcAft>
                <a:spcPts val="0"/>
              </a:spcAft>
              <a:buClr>
                <a:schemeClr val="dk1"/>
              </a:buClr>
              <a:buSzPts val="1300"/>
              <a:buFont typeface="Arial"/>
              <a:buChar char="●"/>
            </a:pPr>
            <a:r>
              <a:rPr lang="en-US"/>
              <a:t>Provides a feature backlog for planning purposes</a:t>
            </a:r>
            <a:endParaRPr/>
          </a:p>
          <a:p>
            <a:pPr marL="514350" lvl="0" indent="-285750" algn="l" rtl="0">
              <a:lnSpc>
                <a:spcPct val="100000"/>
              </a:lnSpc>
              <a:spcBef>
                <a:spcPts val="0"/>
              </a:spcBef>
              <a:spcAft>
                <a:spcPts val="0"/>
              </a:spcAft>
              <a:buClr>
                <a:schemeClr val="dk1"/>
              </a:buClr>
              <a:buSzPts val="1300"/>
              <a:buFont typeface="Arial"/>
              <a:buChar char="●"/>
            </a:pPr>
            <a:r>
              <a:rPr lang="en-US"/>
              <a:t>Enables Sprint planning</a:t>
            </a:r>
            <a:endParaRPr/>
          </a:p>
          <a:p>
            <a:pPr marL="514350" lvl="0" indent="-114300" algn="l" rtl="0">
              <a:lnSpc>
                <a:spcPct val="100000"/>
              </a:lnSpc>
              <a:spcBef>
                <a:spcPts val="0"/>
              </a:spcBef>
              <a:spcAft>
                <a:spcPts val="0"/>
              </a:spcAft>
              <a:buSzPts val="2700"/>
              <a:buFont typeface="Arial"/>
              <a:buNone/>
            </a:pPr>
            <a:endParaRPr/>
          </a:p>
          <a:p>
            <a:pPr marL="514350" lvl="0" indent="-114300" algn="l" rtl="0">
              <a:lnSpc>
                <a:spcPct val="100000"/>
              </a:lnSpc>
              <a:spcBef>
                <a:spcPts val="0"/>
              </a:spcBef>
              <a:spcAft>
                <a:spcPts val="0"/>
              </a:spcAft>
              <a:buSzPts val="2700"/>
              <a:buFont typeface="Arial"/>
              <a:buNone/>
            </a:pPr>
            <a:endParaRPr/>
          </a:p>
        </p:txBody>
      </p:sp>
      <p:sp>
        <p:nvSpPr>
          <p:cNvPr id="724" name="Google Shape;724;p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6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Basic Building Blocks of JIRA</a:t>
            </a:r>
            <a:endParaRPr/>
          </a:p>
        </p:txBody>
      </p:sp>
      <p:sp>
        <p:nvSpPr>
          <p:cNvPr id="730" name="Google Shape;730;p61"/>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JIRA is built around three basic concepts:</a:t>
            </a:r>
            <a:endParaRPr/>
          </a:p>
          <a:p>
            <a:pPr marL="457200" lvl="0" indent="-228600" algn="l" rtl="0">
              <a:lnSpc>
                <a:spcPct val="100000"/>
              </a:lnSpc>
              <a:spcBef>
                <a:spcPts val="0"/>
              </a:spcBef>
              <a:spcAft>
                <a:spcPts val="0"/>
              </a:spcAft>
              <a:buSzPts val="2700"/>
              <a:buNone/>
            </a:pPr>
            <a:endParaRPr/>
          </a:p>
          <a:p>
            <a:pPr marL="514350" lvl="0" indent="-285750" algn="l" rtl="0">
              <a:lnSpc>
                <a:spcPct val="100000"/>
              </a:lnSpc>
              <a:spcBef>
                <a:spcPts val="0"/>
              </a:spcBef>
              <a:spcAft>
                <a:spcPts val="0"/>
              </a:spcAft>
              <a:buClr>
                <a:schemeClr val="dk1"/>
              </a:buClr>
              <a:buSzPts val="1300"/>
              <a:buFont typeface="Arial"/>
              <a:buChar char="●"/>
            </a:pPr>
            <a:r>
              <a:rPr lang="en-US"/>
              <a:t>Projects: A collection of Issues, all oriented to one product or work initiative</a:t>
            </a:r>
            <a:endParaRPr/>
          </a:p>
          <a:p>
            <a:pPr marL="514350" lvl="0" indent="-203200" algn="l" rtl="0">
              <a:lnSpc>
                <a:spcPct val="100000"/>
              </a:lnSpc>
              <a:spcBef>
                <a:spcPts val="0"/>
              </a:spcBef>
              <a:spcAft>
                <a:spcPts val="0"/>
              </a:spcAft>
              <a:buClr>
                <a:schemeClr val="dk1"/>
              </a:buClr>
              <a:buSzPts val="1300"/>
              <a:buFont typeface="Arial"/>
              <a:buNone/>
            </a:pPr>
            <a:endParaRPr/>
          </a:p>
          <a:p>
            <a:pPr marL="514350" lvl="0" indent="-285750" algn="l" rtl="0">
              <a:lnSpc>
                <a:spcPct val="100000"/>
              </a:lnSpc>
              <a:spcBef>
                <a:spcPts val="0"/>
              </a:spcBef>
              <a:spcAft>
                <a:spcPts val="0"/>
              </a:spcAft>
              <a:buClr>
                <a:schemeClr val="dk1"/>
              </a:buClr>
              <a:buSzPts val="1300"/>
              <a:buFont typeface="Arial"/>
              <a:buChar char="●"/>
            </a:pPr>
            <a:r>
              <a:rPr lang="en-US"/>
              <a:t>Issues: The basic element of work in JIRA. Includes the work to be done, as well as metadata about the work. This can be net new work, bug fixes, service tickets, etc. – any type of work</a:t>
            </a:r>
            <a:endParaRPr/>
          </a:p>
          <a:p>
            <a:pPr marL="514350" lvl="0" indent="-203200" algn="l" rtl="0">
              <a:lnSpc>
                <a:spcPct val="100000"/>
              </a:lnSpc>
              <a:spcBef>
                <a:spcPts val="0"/>
              </a:spcBef>
              <a:spcAft>
                <a:spcPts val="0"/>
              </a:spcAft>
              <a:buClr>
                <a:schemeClr val="dk1"/>
              </a:buClr>
              <a:buSzPts val="1300"/>
              <a:buFont typeface="Arial"/>
              <a:buNone/>
            </a:pPr>
            <a:endParaRPr/>
          </a:p>
          <a:p>
            <a:pPr marL="514350" lvl="0" indent="-285750" algn="l" rtl="0">
              <a:lnSpc>
                <a:spcPct val="100000"/>
              </a:lnSpc>
              <a:spcBef>
                <a:spcPts val="0"/>
              </a:spcBef>
              <a:spcAft>
                <a:spcPts val="0"/>
              </a:spcAft>
              <a:buClr>
                <a:schemeClr val="dk1"/>
              </a:buClr>
              <a:buSzPts val="1300"/>
              <a:buFont typeface="Arial"/>
              <a:buChar char="●"/>
            </a:pPr>
            <a:r>
              <a:rPr lang="en-US"/>
              <a:t>Workflow: A record of the life of an Issue. Issues can only have one state at a given time. Transitions from one state to another can be tracked and controlled as needed</a:t>
            </a:r>
            <a:endParaRPr/>
          </a:p>
          <a:p>
            <a:pPr marL="514350" lvl="0" indent="-114300" algn="l" rtl="0">
              <a:lnSpc>
                <a:spcPct val="100000"/>
              </a:lnSpc>
              <a:spcBef>
                <a:spcPts val="0"/>
              </a:spcBef>
              <a:spcAft>
                <a:spcPts val="0"/>
              </a:spcAft>
              <a:buSzPts val="2700"/>
              <a:buFont typeface="Arial"/>
              <a:buNone/>
            </a:pPr>
            <a:endParaRPr/>
          </a:p>
        </p:txBody>
      </p:sp>
      <p:sp>
        <p:nvSpPr>
          <p:cNvPr id="731" name="Google Shape;731;p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62"/>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DEMO:</a:t>
            </a:r>
            <a:endParaRPr/>
          </a:p>
        </p:txBody>
      </p:sp>
      <p:sp>
        <p:nvSpPr>
          <p:cNvPr id="737" name="Google Shape;737;p62"/>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a:t>Lifecycle of a JIRA Issue</a:t>
            </a:r>
            <a:endParaRPr/>
          </a:p>
        </p:txBody>
      </p:sp>
      <p:sp>
        <p:nvSpPr>
          <p:cNvPr id="738" name="Google Shape;738;p6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i="0" u="none" strike="noStrike">
                <a:solidFill>
                  <a:srgbClr val="000000"/>
                </a:solidFill>
                <a:latin typeface="Arial"/>
                <a:ea typeface="Arial"/>
                <a:cs typeface="Arial"/>
                <a:sym typeface="Arial"/>
              </a:rPr>
              <a:t>Using a Scrum Board</a:t>
            </a:r>
            <a:endParaRPr/>
          </a:p>
        </p:txBody>
      </p:sp>
      <p:sp>
        <p:nvSpPr>
          <p:cNvPr id="744" name="Google Shape;744;p63"/>
          <p:cNvSpPr txBox="1">
            <a:spLocks noGrp="1"/>
          </p:cNvSpPr>
          <p:nvPr>
            <p:ph type="subTitle" idx="1"/>
          </p:nvPr>
        </p:nvSpPr>
        <p:spPr>
          <a:xfrm>
            <a:off x="613700" y="1028374"/>
            <a:ext cx="7625100" cy="3578131"/>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Your Scrum board visually represents your workflow – the sequential state changes of your team’s work. A common configuration might be:</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New Issues (in the form of features/stories/tasks/bugs, etc.) begin in a Product Backlog, as they are identified</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In Sprint Planning, Issues are refined and moved into the Sprint Backlog</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Whether assigned a work item, or pulling it yourself, the board lets you choose an Issue and move it through the states in the defined Workflow for the Project</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Often, your actions in other tools will result in a state change for an Issue; the board will update to reflect that change</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Because so much of the work activities is tracked electronically, you can also use JIRA’s Control Center to view important metrics about the work of the team and of its members. It tells you about things like: How long an issue sits in a state; average time to complete an Issue; etc.</a:t>
            </a:r>
            <a:endParaRPr dirty="0"/>
          </a:p>
        </p:txBody>
      </p:sp>
      <p:sp>
        <p:nvSpPr>
          <p:cNvPr id="745" name="Google Shape;745;p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64"/>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Example Scrum Board</a:t>
            </a:r>
            <a:endParaRPr/>
          </a:p>
        </p:txBody>
      </p:sp>
      <p:sp>
        <p:nvSpPr>
          <p:cNvPr id="751" name="Google Shape;751;p64"/>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752" name="Google Shape;752;p6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58</a:t>
            </a:fld>
            <a:endParaRPr/>
          </a:p>
        </p:txBody>
      </p:sp>
      <p:pic>
        <p:nvPicPr>
          <p:cNvPr id="753" name="Google Shape;753;p64" descr="Graphical user interface, application, Teams&#10;&#10;Description automatically generated"/>
          <p:cNvPicPr preferRelativeResize="0"/>
          <p:nvPr/>
        </p:nvPicPr>
        <p:blipFill rotWithShape="1">
          <a:blip r:embed="rId3">
            <a:alphaModFix/>
          </a:blip>
          <a:srcRect/>
          <a:stretch/>
        </p:blipFill>
        <p:spPr>
          <a:xfrm>
            <a:off x="830877" y="1028375"/>
            <a:ext cx="7190745" cy="366354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Team Activity – Story Review</a:t>
            </a:r>
            <a:endParaRPr/>
          </a:p>
        </p:txBody>
      </p:sp>
      <p:sp>
        <p:nvSpPr>
          <p:cNvPr id="759" name="Google Shape;759;p6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59</a:t>
            </a:fld>
            <a:endParaRPr/>
          </a:p>
        </p:txBody>
      </p:sp>
      <p:pic>
        <p:nvPicPr>
          <p:cNvPr id="760" name="Google Shape;760;p65"/>
          <p:cNvPicPr preferRelativeResize="0"/>
          <p:nvPr/>
        </p:nvPicPr>
        <p:blipFill rotWithShape="1">
          <a:blip r:embed="rId3">
            <a:alphaModFix/>
          </a:blip>
          <a:srcRect/>
          <a:stretch/>
        </p:blipFill>
        <p:spPr>
          <a:xfrm>
            <a:off x="258792" y="1178330"/>
            <a:ext cx="4313208" cy="2080411"/>
          </a:xfrm>
          <a:prstGeom prst="rect">
            <a:avLst/>
          </a:prstGeom>
          <a:noFill/>
          <a:ln>
            <a:noFill/>
          </a:ln>
        </p:spPr>
      </p:pic>
      <p:pic>
        <p:nvPicPr>
          <p:cNvPr id="761" name="Google Shape;761;p65"/>
          <p:cNvPicPr preferRelativeResize="0"/>
          <p:nvPr/>
        </p:nvPicPr>
        <p:blipFill rotWithShape="1">
          <a:blip r:embed="rId4">
            <a:alphaModFix/>
          </a:blip>
          <a:srcRect/>
          <a:stretch/>
        </p:blipFill>
        <p:spPr>
          <a:xfrm>
            <a:off x="4190278" y="2953246"/>
            <a:ext cx="4366506" cy="1993405"/>
          </a:xfrm>
          <a:prstGeom prst="rect">
            <a:avLst/>
          </a:prstGeom>
          <a:noFill/>
          <a:ln>
            <a:noFill/>
          </a:ln>
        </p:spPr>
      </p:pic>
      <p:sp>
        <p:nvSpPr>
          <p:cNvPr id="762" name="Google Shape;762;p65"/>
          <p:cNvSpPr txBox="1"/>
          <p:nvPr/>
        </p:nvSpPr>
        <p:spPr>
          <a:xfrm>
            <a:off x="4787660" y="1178330"/>
            <a:ext cx="3985404"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Review the two stories displayed here – what are some key differences you see between the two? Which of the two do you think is better structured, and why? For the one less structured, how might you go about correcting it?</a:t>
            </a:r>
            <a:endParaRPr/>
          </a:p>
        </p:txBody>
      </p:sp>
      <p:sp>
        <p:nvSpPr>
          <p:cNvPr id="763" name="Google Shape;763;p65"/>
          <p:cNvSpPr txBox="1"/>
          <p:nvPr/>
        </p:nvSpPr>
        <p:spPr>
          <a:xfrm>
            <a:off x="204874" y="3413282"/>
            <a:ext cx="3985404"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Discuss as a group and share your thoughts.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Software development methodologies and iterative software development</a:t>
            </a:r>
            <a:endParaRPr dirty="0"/>
          </a:p>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Software Development Lifecycle (SDLC)</a:t>
            </a:r>
            <a:endParaRPr dirty="0"/>
          </a:p>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The Agile Manifesto and best practices in Agile/Scrum</a:t>
            </a:r>
            <a:endParaRPr dirty="0"/>
          </a:p>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Working with JIRA</a:t>
            </a:r>
            <a:endParaRPr dirty="0"/>
          </a:p>
          <a:p>
            <a:pPr marL="457200" marR="0" lvl="0" indent="-228600" algn="l" rtl="0">
              <a:lnSpc>
                <a:spcPct val="150000"/>
              </a:lnSpc>
              <a:spcBef>
                <a:spcPts val="0"/>
              </a:spcBef>
              <a:spcAft>
                <a:spcPts val="0"/>
              </a:spcAft>
              <a:buClr>
                <a:srgbClr val="404040"/>
              </a:buClr>
              <a:buSzPts val="1500"/>
              <a:buFont typeface="Arial"/>
              <a:buNone/>
            </a:pPr>
            <a:endParaRPr sz="1500" b="0" i="0" u="none" strike="noStrike" cap="none" dirty="0">
              <a:solidFill>
                <a:srgbClr val="404040"/>
              </a:solidFill>
              <a:latin typeface="Arial"/>
              <a:ea typeface="Arial"/>
              <a:cs typeface="Arial"/>
              <a:sym typeface="Arial"/>
            </a:endParaRPr>
          </a:p>
        </p:txBody>
      </p:sp>
      <p:sp>
        <p:nvSpPr>
          <p:cNvPr id="338" name="Google Shape;338;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66"/>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769" name="Google Shape;769;p66"/>
          <p:cNvSpPr txBox="1">
            <a:spLocks noGrp="1"/>
          </p:cNvSpPr>
          <p:nvPr>
            <p:ph type="body" idx="1"/>
          </p:nvPr>
        </p:nvSpPr>
        <p:spPr>
          <a:xfrm>
            <a:off x="3339830" y="861170"/>
            <a:ext cx="5161500" cy="3989039"/>
          </a:xfrm>
          <a:prstGeom prst="rect">
            <a:avLst/>
          </a:prstGeom>
          <a:noFill/>
          <a:ln>
            <a:noFill/>
          </a:ln>
        </p:spPr>
        <p:txBody>
          <a:bodyPr spcFirstLastPara="1" wrap="square" lIns="91425" tIns="45700" rIns="91425" bIns="45700" anchor="ctr" anchorCtr="0">
            <a:noAutofit/>
          </a:bodyPr>
          <a:lstStyle/>
          <a:p>
            <a:pPr marL="457200" lvl="0" indent="-228600" algn="l" rtl="0">
              <a:lnSpc>
                <a:spcPct val="90000"/>
              </a:lnSpc>
              <a:spcBef>
                <a:spcPts val="1000"/>
              </a:spcBef>
              <a:spcAft>
                <a:spcPts val="0"/>
              </a:spcAft>
              <a:buClr>
                <a:srgbClr val="FFFFFF"/>
              </a:buClr>
              <a:buSzPts val="1200"/>
              <a:buNone/>
            </a:pPr>
            <a:r>
              <a:rPr lang="en-US" dirty="0"/>
              <a:t>Story description: As a customer of the online ordering system, I want to be able to add new items to my shopping cart, update items already in the cart (e.g., adjust quantities), and remove items from the cart that I no longer wish to purchase so that I can effectively manage and submit an order.</a:t>
            </a:r>
            <a:endParaRPr dirty="0"/>
          </a:p>
          <a:p>
            <a:pPr marL="457200" lvl="0" indent="-228600" algn="l" rtl="0">
              <a:lnSpc>
                <a:spcPct val="90000"/>
              </a:lnSpc>
              <a:spcBef>
                <a:spcPts val="1000"/>
              </a:spcBef>
              <a:spcAft>
                <a:spcPts val="0"/>
              </a:spcAft>
              <a:buClr>
                <a:srgbClr val="FFFFFF"/>
              </a:buClr>
              <a:buSzPts val="1200"/>
              <a:buNone/>
            </a:pPr>
            <a:endParaRPr dirty="0"/>
          </a:p>
          <a:p>
            <a:pPr marL="457200" lvl="0" indent="-228600" algn="l" rtl="0">
              <a:lnSpc>
                <a:spcPct val="90000"/>
              </a:lnSpc>
              <a:spcBef>
                <a:spcPts val="1000"/>
              </a:spcBef>
              <a:spcAft>
                <a:spcPts val="0"/>
              </a:spcAft>
              <a:buClr>
                <a:srgbClr val="FFFFFF"/>
              </a:buClr>
              <a:buSzPts val="1200"/>
              <a:buNone/>
            </a:pPr>
            <a:r>
              <a:rPr lang="en-US" dirty="0"/>
              <a:t>Acceptance criteria: I can add a new item to the cart, I can update quantities on an item that is already in my cart, and I can remove items that I no longer wish to purchase.</a:t>
            </a:r>
            <a:endParaRPr dirty="0"/>
          </a:p>
          <a:p>
            <a:pPr marL="457200" lvl="0" indent="-228600" algn="l" rtl="0">
              <a:lnSpc>
                <a:spcPct val="90000"/>
              </a:lnSpc>
              <a:spcBef>
                <a:spcPts val="1000"/>
              </a:spcBef>
              <a:spcAft>
                <a:spcPts val="0"/>
              </a:spcAft>
              <a:buClr>
                <a:srgbClr val="FFFFFF"/>
              </a:buClr>
              <a:buSzPts val="1200"/>
              <a:buNone/>
            </a:pPr>
            <a:endParaRPr dirty="0"/>
          </a:p>
          <a:p>
            <a:pPr marL="457200" lvl="0" indent="-228600" algn="l" rtl="0">
              <a:lnSpc>
                <a:spcPct val="90000"/>
              </a:lnSpc>
              <a:spcBef>
                <a:spcPts val="1000"/>
              </a:spcBef>
              <a:spcAft>
                <a:spcPts val="0"/>
              </a:spcAft>
              <a:buClr>
                <a:srgbClr val="FFFFFF"/>
              </a:buClr>
              <a:buSzPts val="1200"/>
              <a:buNone/>
            </a:pPr>
            <a:r>
              <a:rPr lang="en-US" dirty="0"/>
              <a:t>Story Points: 13</a:t>
            </a:r>
            <a:endParaRPr dirty="0"/>
          </a:p>
          <a:p>
            <a:pPr marL="457200" lvl="0" indent="-228600" algn="l" rtl="0">
              <a:lnSpc>
                <a:spcPct val="90000"/>
              </a:lnSpc>
              <a:spcBef>
                <a:spcPts val="1000"/>
              </a:spcBef>
              <a:spcAft>
                <a:spcPts val="0"/>
              </a:spcAft>
              <a:buClr>
                <a:srgbClr val="FFFFFF"/>
              </a:buClr>
              <a:buSzPts val="1200"/>
              <a:buNone/>
            </a:pPr>
            <a:endParaRPr dirty="0"/>
          </a:p>
          <a:p>
            <a:pPr marL="457200" lvl="0" indent="-228600" algn="l" rtl="0">
              <a:lnSpc>
                <a:spcPct val="90000"/>
              </a:lnSpc>
              <a:spcBef>
                <a:spcPts val="1000"/>
              </a:spcBef>
              <a:spcAft>
                <a:spcPts val="0"/>
              </a:spcAft>
              <a:buClr>
                <a:srgbClr val="FFFFFF"/>
              </a:buClr>
              <a:buSzPts val="1200"/>
              <a:buNone/>
            </a:pPr>
            <a:r>
              <a:rPr lang="en-US" dirty="0"/>
              <a:t>As a team, create new stories that break this larger task down into more manageable “bites”. Include description, acceptance criteria, and estimate points for relative level of effort. Also, identify any additional concerns or edge cases that should be considered; capture that information in a card as well.</a:t>
            </a:r>
            <a:endParaRPr dirty="0"/>
          </a:p>
          <a:p>
            <a:pPr marL="457200" lvl="0" indent="-228600" algn="l" rtl="0">
              <a:lnSpc>
                <a:spcPct val="90000"/>
              </a:lnSpc>
              <a:spcBef>
                <a:spcPts val="1000"/>
              </a:spcBef>
              <a:spcAft>
                <a:spcPts val="0"/>
              </a:spcAft>
              <a:buClr>
                <a:srgbClr val="FFFFFF"/>
              </a:buClr>
              <a:buSzPts val="1200"/>
              <a:buNone/>
            </a:pPr>
            <a:endParaRPr dirty="0"/>
          </a:p>
        </p:txBody>
      </p:sp>
      <p:sp>
        <p:nvSpPr>
          <p:cNvPr id="770" name="Google Shape;770;p66"/>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a:t>Breaking down a large story into smaller tasks</a:t>
            </a:r>
            <a:endParaRPr/>
          </a:p>
        </p:txBody>
      </p:sp>
      <p:sp>
        <p:nvSpPr>
          <p:cNvPr id="771" name="Google Shape;771;p6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pic>
        <p:nvPicPr>
          <p:cNvPr id="2809" name="Google Shape;2809;p254"/>
          <p:cNvPicPr preferRelativeResize="0"/>
          <p:nvPr/>
        </p:nvPicPr>
        <p:blipFill rotWithShape="1">
          <a:blip r:embed="rId3">
            <a:alphaModFix amt="37000"/>
          </a:blip>
          <a:srcRect/>
          <a:stretch/>
        </p:blipFill>
        <p:spPr>
          <a:xfrm>
            <a:off x="1369354" y="158875"/>
            <a:ext cx="5070393" cy="5143501"/>
          </a:xfrm>
          <a:prstGeom prst="rect">
            <a:avLst/>
          </a:prstGeom>
          <a:noFill/>
          <a:ln>
            <a:noFill/>
          </a:ln>
        </p:spPr>
      </p:pic>
      <p:sp>
        <p:nvSpPr>
          <p:cNvPr id="2810" name="Google Shape;2810;p254"/>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1" name="Google Shape;2811;p254"/>
          <p:cNvGrpSpPr/>
          <p:nvPr/>
        </p:nvGrpSpPr>
        <p:grpSpPr>
          <a:xfrm>
            <a:off x="4491033" y="1168875"/>
            <a:ext cx="4689326" cy="4991730"/>
            <a:chOff x="3458353" y="512656"/>
            <a:chExt cx="5769349" cy="5951747"/>
          </a:xfrm>
        </p:grpSpPr>
        <p:pic>
          <p:nvPicPr>
            <p:cNvPr id="2812" name="Google Shape;2812;p254"/>
            <p:cNvPicPr preferRelativeResize="0"/>
            <p:nvPr/>
          </p:nvPicPr>
          <p:blipFill rotWithShape="1">
            <a:blip r:embed="rId4">
              <a:alphaModFix amt="64000"/>
            </a:blip>
            <a:srcRect/>
            <a:stretch/>
          </p:blipFill>
          <p:spPr>
            <a:xfrm rot="-5400000">
              <a:off x="4778715" y="2015416"/>
              <a:ext cx="5951747" cy="2946227"/>
            </a:xfrm>
            <a:prstGeom prst="rect">
              <a:avLst/>
            </a:prstGeom>
            <a:noFill/>
            <a:ln>
              <a:noFill/>
            </a:ln>
          </p:spPr>
        </p:pic>
        <p:pic>
          <p:nvPicPr>
            <p:cNvPr id="2813" name="Google Shape;2813;p254"/>
            <p:cNvPicPr preferRelativeResize="0"/>
            <p:nvPr/>
          </p:nvPicPr>
          <p:blipFill rotWithShape="1">
            <a:blip r:embed="rId4">
              <a:alphaModFix amt="64000"/>
            </a:blip>
            <a:srcRect/>
            <a:stretch/>
          </p:blipFill>
          <p:spPr>
            <a:xfrm rot="-5400000">
              <a:off x="1955593" y="2015416"/>
              <a:ext cx="5951747" cy="2946227"/>
            </a:xfrm>
            <a:prstGeom prst="rect">
              <a:avLst/>
            </a:prstGeom>
            <a:noFill/>
            <a:ln>
              <a:noFill/>
            </a:ln>
          </p:spPr>
        </p:pic>
      </p:grpSp>
      <p:sp>
        <p:nvSpPr>
          <p:cNvPr id="2814" name="Google Shape;2814;p254"/>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54"/>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54"/>
          <p:cNvSpPr txBox="1">
            <a:spLocks noGrp="1"/>
          </p:cNvSpPr>
          <p:nvPr>
            <p:ph type="title" idx="4294967295"/>
          </p:nvPr>
        </p:nvSpPr>
        <p:spPr>
          <a:xfrm>
            <a:off x="1038750" y="2333550"/>
            <a:ext cx="7164000" cy="2555400"/>
          </a:xfrm>
          <a:prstGeom prst="rect">
            <a:avLst/>
          </a:prstGeom>
          <a:noFill/>
          <a:ln>
            <a:noFill/>
          </a:ln>
        </p:spPr>
        <p:txBody>
          <a:bodyPr spcFirstLastPara="1" wrap="square" lIns="91400" tIns="91400" rIns="91400" bIns="91400" anchor="t" anchorCtr="0">
            <a:noAutofit/>
          </a:bodyPr>
          <a:lstStyle/>
          <a:p>
            <a:pPr marL="0" lvl="0" indent="0" algn="l" rtl="0">
              <a:lnSpc>
                <a:spcPct val="83000"/>
              </a:lnSpc>
              <a:spcBef>
                <a:spcPts val="0"/>
              </a:spcBef>
              <a:spcAft>
                <a:spcPts val="0"/>
              </a:spcAft>
              <a:buSzPts val="5100"/>
              <a:buNone/>
            </a:pPr>
            <a:r>
              <a:rPr lang="en-US" sz="4500"/>
              <a:t>Thank you!</a:t>
            </a:r>
            <a:endParaRPr sz="4500"/>
          </a:p>
          <a:p>
            <a:pPr marL="0" lvl="0" indent="0" algn="l" rtl="0">
              <a:lnSpc>
                <a:spcPct val="83000"/>
              </a:lnSpc>
              <a:spcBef>
                <a:spcPts val="0"/>
              </a:spcBef>
              <a:spcAft>
                <a:spcPts val="0"/>
              </a:spcAft>
              <a:buSzPts val="5100"/>
              <a:buNone/>
            </a:pPr>
            <a:endParaRPr sz="1900"/>
          </a:p>
          <a:p>
            <a:pPr marL="0" lvl="0" indent="0" algn="l" rtl="0">
              <a:lnSpc>
                <a:spcPct val="115000"/>
              </a:lnSpc>
              <a:spcBef>
                <a:spcPts val="0"/>
              </a:spcBef>
              <a:spcAft>
                <a:spcPts val="0"/>
              </a:spcAft>
              <a:buSzPts val="5100"/>
              <a:buNone/>
            </a:pPr>
            <a:r>
              <a:rPr lang="en-US" sz="1900"/>
              <a:t>If you have additional questions, </a:t>
            </a:r>
            <a:br>
              <a:rPr lang="en-US" sz="1900"/>
            </a:br>
            <a:r>
              <a:rPr lang="en-US" sz="1900"/>
              <a:t>please reach out to me at:</a:t>
            </a:r>
            <a:endParaRPr sz="1900"/>
          </a:p>
          <a:p>
            <a:pPr marL="0" lvl="0" indent="0" algn="l" rtl="0">
              <a:lnSpc>
                <a:spcPct val="115000"/>
              </a:lnSpc>
              <a:spcBef>
                <a:spcPts val="0"/>
              </a:spcBef>
              <a:spcAft>
                <a:spcPts val="0"/>
              </a:spcAft>
              <a:buSzPts val="5100"/>
              <a:buNone/>
            </a:pPr>
            <a:r>
              <a:rPr lang="en-US" sz="1900"/>
              <a:t>erik-gross@pluralsight.com</a:t>
            </a:r>
            <a:endParaRPr sz="1900"/>
          </a:p>
        </p:txBody>
      </p:sp>
      <p:pic>
        <p:nvPicPr>
          <p:cNvPr id="2817" name="Google Shape;2817;p254"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2818" name="Google Shape;2818;p254"/>
          <p:cNvPicPr preferRelativeResize="0"/>
          <p:nvPr/>
        </p:nvPicPr>
        <p:blipFill rotWithShape="1">
          <a:blip r:embed="rId6">
            <a:alphaModFix/>
          </a:blip>
          <a:srcRect/>
          <a:stretch/>
        </p:blipFill>
        <p:spPr>
          <a:xfrm>
            <a:off x="9306200" y="4594175"/>
            <a:ext cx="1355525" cy="294675"/>
          </a:xfrm>
          <a:prstGeom prst="rect">
            <a:avLst/>
          </a:prstGeom>
          <a:noFill/>
          <a:ln>
            <a:noFill/>
          </a:ln>
        </p:spPr>
      </p:pic>
      <p:pic>
        <p:nvPicPr>
          <p:cNvPr id="2819" name="Google Shape;2819;p254"/>
          <p:cNvPicPr preferRelativeResize="0"/>
          <p:nvPr/>
        </p:nvPicPr>
        <p:blipFill rotWithShape="1">
          <a:blip r:embed="rId7">
            <a:alphaModFix/>
          </a:blip>
          <a:srcRect/>
          <a:stretch/>
        </p:blipFill>
        <p:spPr>
          <a:xfrm>
            <a:off x="6848213" y="4187750"/>
            <a:ext cx="2049536" cy="929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2"/>
          <p:cNvSpPr txBox="1">
            <a:spLocks noGrp="1"/>
          </p:cNvSpPr>
          <p:nvPr>
            <p:ph type="title"/>
          </p:nvPr>
        </p:nvSpPr>
        <p:spPr>
          <a:xfrm>
            <a:off x="691250" y="2402278"/>
            <a:ext cx="8520600" cy="5727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r>
              <a:rPr lang="en-US"/>
              <a:t>Software Development Methodologies and Iterative Software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lt1"/>
              </a:buClr>
              <a:buSzPts val="2000"/>
              <a:buNone/>
            </a:pPr>
            <a:r>
              <a:rPr lang="en-US"/>
              <a:t>Common Approaches to Software Development</a:t>
            </a:r>
            <a:endParaRPr/>
          </a:p>
        </p:txBody>
      </p:sp>
      <p:sp>
        <p:nvSpPr>
          <p:cNvPr id="363" name="Google Shape;363;p13"/>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SzPts val="2700"/>
              <a:buFont typeface="Arial"/>
              <a:buChar char="•"/>
            </a:pPr>
            <a:r>
              <a:rPr lang="en-US"/>
              <a:t>Waterfall</a:t>
            </a:r>
            <a:endParaRPr/>
          </a:p>
          <a:p>
            <a:pPr marL="514350" lvl="0" indent="-285750" algn="l" rtl="0">
              <a:lnSpc>
                <a:spcPct val="100000"/>
              </a:lnSpc>
              <a:spcBef>
                <a:spcPts val="0"/>
              </a:spcBef>
              <a:spcAft>
                <a:spcPts val="0"/>
              </a:spcAft>
              <a:buSzPts val="2700"/>
              <a:buFont typeface="Arial"/>
              <a:buChar char="•"/>
            </a:pPr>
            <a:r>
              <a:rPr lang="en-US"/>
              <a:t>Iterative</a:t>
            </a:r>
            <a:endParaRPr/>
          </a:p>
        </p:txBody>
      </p:sp>
      <p:sp>
        <p:nvSpPr>
          <p:cNvPr id="364" name="Google Shape;364;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4"/>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Waterfall Software Development</a:t>
            </a:r>
            <a:endParaRPr/>
          </a:p>
        </p:txBody>
      </p:sp>
      <p:sp>
        <p:nvSpPr>
          <p:cNvPr id="370" name="Google Shape;370;p14"/>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A sequential development process that flows like a waterfall through all phases of a project (requirements, design, implementation, testing, and deployment for example), with each phase completely wrapping up before the next phase begins.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Majority of research done up front</a:t>
            </a:r>
            <a:endParaRPr/>
          </a:p>
          <a:p>
            <a:pPr marL="514350" lvl="0" indent="-285750" algn="l" rtl="0">
              <a:lnSpc>
                <a:spcPct val="100000"/>
              </a:lnSpc>
              <a:spcBef>
                <a:spcPts val="0"/>
              </a:spcBef>
              <a:spcAft>
                <a:spcPts val="0"/>
              </a:spcAft>
              <a:buClr>
                <a:schemeClr val="dk1"/>
              </a:buClr>
              <a:buSzPts val="1300"/>
              <a:buFont typeface="Arial"/>
              <a:buChar char="●"/>
            </a:pPr>
            <a:r>
              <a:rPr lang="en-US"/>
              <a:t>More accurate time estimates</a:t>
            </a:r>
            <a:endParaRPr/>
          </a:p>
          <a:p>
            <a:pPr marL="514350" lvl="0" indent="-285750" algn="l" rtl="0">
              <a:lnSpc>
                <a:spcPct val="100000"/>
              </a:lnSpc>
              <a:spcBef>
                <a:spcPts val="0"/>
              </a:spcBef>
              <a:spcAft>
                <a:spcPts val="0"/>
              </a:spcAft>
              <a:buClr>
                <a:schemeClr val="dk1"/>
              </a:buClr>
              <a:buSzPts val="1300"/>
              <a:buFont typeface="Arial"/>
              <a:buChar char="●"/>
            </a:pPr>
            <a:r>
              <a:rPr lang="en-US"/>
              <a:t>More predictable release date</a:t>
            </a:r>
            <a:endParaRPr/>
          </a:p>
          <a:p>
            <a:pPr marL="514350" lvl="0" indent="-114300" algn="l" rtl="0">
              <a:lnSpc>
                <a:spcPct val="100000"/>
              </a:lnSpc>
              <a:spcBef>
                <a:spcPts val="0"/>
              </a:spcBef>
              <a:spcAft>
                <a:spcPts val="0"/>
              </a:spcAft>
              <a:buSzPts val="2700"/>
              <a:buFont typeface="Arial"/>
              <a:buNone/>
            </a:pPr>
            <a:endParaRPr/>
          </a:p>
          <a:p>
            <a:pPr marL="228600" lvl="0" indent="0" algn="l" rtl="0">
              <a:lnSpc>
                <a:spcPct val="100000"/>
              </a:lnSpc>
              <a:spcBef>
                <a:spcPts val="0"/>
              </a:spcBef>
              <a:spcAft>
                <a:spcPts val="0"/>
              </a:spcAft>
              <a:buSzPts val="2700"/>
              <a:buNone/>
            </a:pPr>
            <a:r>
              <a:rPr lang="en-US"/>
              <a:t>Cons:</a:t>
            </a:r>
            <a:endParaRPr/>
          </a:p>
          <a:p>
            <a:pPr marL="514350" lvl="0" indent="-285750" algn="l" rtl="0">
              <a:lnSpc>
                <a:spcPct val="100000"/>
              </a:lnSpc>
              <a:spcBef>
                <a:spcPts val="0"/>
              </a:spcBef>
              <a:spcAft>
                <a:spcPts val="0"/>
              </a:spcAft>
              <a:buClr>
                <a:schemeClr val="dk1"/>
              </a:buClr>
              <a:buSzPts val="1300"/>
              <a:buFont typeface="Arial"/>
              <a:buChar char="●"/>
            </a:pPr>
            <a:r>
              <a:rPr lang="en-US"/>
              <a:t>Process is brittle – can’t pivot easily in terms of changing requirements</a:t>
            </a:r>
            <a:endParaRPr/>
          </a:p>
          <a:p>
            <a:pPr marL="514350" lvl="0" indent="-285750" algn="l" rtl="0">
              <a:lnSpc>
                <a:spcPct val="100000"/>
              </a:lnSpc>
              <a:spcBef>
                <a:spcPts val="0"/>
              </a:spcBef>
              <a:spcAft>
                <a:spcPts val="0"/>
              </a:spcAft>
              <a:buClr>
                <a:schemeClr val="dk1"/>
              </a:buClr>
              <a:buSzPts val="1300"/>
              <a:buFont typeface="Arial"/>
              <a:buChar char="●"/>
            </a:pPr>
            <a:r>
              <a:rPr lang="en-US"/>
              <a:t>Long lead times – difficult to respond to rapid business evolution</a:t>
            </a:r>
            <a:endParaRPr/>
          </a:p>
          <a:p>
            <a:pPr marL="514350" lvl="0" indent="-114300" algn="l" rtl="0">
              <a:lnSpc>
                <a:spcPct val="100000"/>
              </a:lnSpc>
              <a:spcBef>
                <a:spcPts val="0"/>
              </a:spcBef>
              <a:spcAft>
                <a:spcPts val="0"/>
              </a:spcAft>
              <a:buSzPts val="2700"/>
              <a:buFont typeface="Arial"/>
              <a:buNone/>
            </a:pPr>
            <a:endParaRPr/>
          </a:p>
          <a:p>
            <a:pPr marL="228600" lvl="0" indent="0" algn="l" rtl="0">
              <a:lnSpc>
                <a:spcPct val="100000"/>
              </a:lnSpc>
              <a:spcBef>
                <a:spcPts val="0"/>
              </a:spcBef>
              <a:spcAft>
                <a:spcPts val="0"/>
              </a:spcAft>
              <a:buSzPts val="2700"/>
              <a:buNone/>
            </a:pPr>
            <a:r>
              <a:rPr lang="en-US"/>
              <a:t>Tools:</a:t>
            </a:r>
            <a:endParaRPr/>
          </a:p>
          <a:p>
            <a:pPr marL="514350" lvl="0" indent="-285750" algn="l" rtl="0">
              <a:lnSpc>
                <a:spcPct val="100000"/>
              </a:lnSpc>
              <a:spcBef>
                <a:spcPts val="0"/>
              </a:spcBef>
              <a:spcAft>
                <a:spcPts val="0"/>
              </a:spcAft>
              <a:buClr>
                <a:schemeClr val="dk1"/>
              </a:buClr>
              <a:buSzPts val="1300"/>
              <a:buFont typeface="Arial"/>
              <a:buChar char="●"/>
            </a:pPr>
            <a:r>
              <a:rPr lang="en-US"/>
              <a:t>Commonly use Gantt charts to track projects, subtasks and dependencies</a:t>
            </a:r>
            <a:endParaRPr/>
          </a:p>
          <a:p>
            <a:pPr marL="514350" lvl="0" indent="-114300" algn="l" rtl="0">
              <a:lnSpc>
                <a:spcPct val="100000"/>
              </a:lnSpc>
              <a:spcBef>
                <a:spcPts val="0"/>
              </a:spcBef>
              <a:spcAft>
                <a:spcPts val="0"/>
              </a:spcAft>
              <a:buSzPts val="2700"/>
              <a:buFont typeface="Arial"/>
              <a:buNone/>
            </a:pPr>
            <a:endParaRPr/>
          </a:p>
        </p:txBody>
      </p:sp>
      <p:sp>
        <p:nvSpPr>
          <p:cNvPr id="371" name="Google Shape;371;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0">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0">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TotalTime>
  <Words>3731</Words>
  <Application>Microsoft Office PowerPoint</Application>
  <PresentationFormat>On-screen Show (16:9)</PresentationFormat>
  <Paragraphs>472</Paragraphs>
  <Slides>61</Slides>
  <Notes>61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7" baseType="lpstr">
      <vt:lpstr>Montserrat Medium</vt:lpstr>
      <vt:lpstr>Calibri</vt:lpstr>
      <vt:lpstr>Arial</vt:lpstr>
      <vt:lpstr>Montserrat</vt:lpstr>
      <vt:lpstr>Pluralsight default theme</vt:lpstr>
      <vt:lpstr>think-cell Slide</vt:lpstr>
      <vt:lpstr> Welcome Intro to Agile Dev</vt:lpstr>
      <vt:lpstr>Prerequisites</vt:lpstr>
      <vt:lpstr>Why study this subject?</vt:lpstr>
      <vt:lpstr>My pledge to you</vt:lpstr>
      <vt:lpstr>Objectives</vt:lpstr>
      <vt:lpstr>Agenda</vt:lpstr>
      <vt:lpstr>Software Development Methodologies and Iterative Software Development</vt:lpstr>
      <vt:lpstr>Common Approaches to Software Development</vt:lpstr>
      <vt:lpstr>Waterfall Software Development</vt:lpstr>
      <vt:lpstr>Typical Gantt Chart</vt:lpstr>
      <vt:lpstr>Agile Software Development</vt:lpstr>
      <vt:lpstr>Iterative Software Development</vt:lpstr>
      <vt:lpstr>Incremental improvement to code and process</vt:lpstr>
      <vt:lpstr>Always ready to ship</vt:lpstr>
      <vt:lpstr>Iterative Feature Development</vt:lpstr>
      <vt:lpstr>Working with the Product Owner</vt:lpstr>
      <vt:lpstr>Pivoting mid-development</vt:lpstr>
      <vt:lpstr>Software Development Lifecyle (SDLC)</vt:lpstr>
      <vt:lpstr>Software Development Lifecycle (SDLC)</vt:lpstr>
      <vt:lpstr>Plan Phase</vt:lpstr>
      <vt:lpstr>Develop Phase</vt:lpstr>
      <vt:lpstr>Test Phase</vt:lpstr>
      <vt:lpstr>Release Phase</vt:lpstr>
      <vt:lpstr>Operate Phase</vt:lpstr>
      <vt:lpstr>Feedback Phase</vt:lpstr>
      <vt:lpstr>Elements of a Full-Stack App and HTTP Request/Response Cycle</vt:lpstr>
      <vt:lpstr>WORKSHOP:</vt:lpstr>
      <vt:lpstr>WORKSHOP:</vt:lpstr>
      <vt:lpstr>The Agile Manifesto and Best Practices</vt:lpstr>
      <vt:lpstr>The Agile Manifesto and its Origins</vt:lpstr>
      <vt:lpstr>Agile Values</vt:lpstr>
      <vt:lpstr>Key Elements of the Agile Approach</vt:lpstr>
      <vt:lpstr>Modern Approaches to Agile Software Development</vt:lpstr>
      <vt:lpstr>Common Agile Practices</vt:lpstr>
      <vt:lpstr>Typical Kanban Board</vt:lpstr>
      <vt:lpstr>Diagram of Typical Scrum Sprint</vt:lpstr>
      <vt:lpstr>Scrum Roles</vt:lpstr>
      <vt:lpstr>Scrum Roles</vt:lpstr>
      <vt:lpstr>Scrum Roles</vt:lpstr>
      <vt:lpstr>Scrum Roles</vt:lpstr>
      <vt:lpstr>Product Backlog</vt:lpstr>
      <vt:lpstr>Backlog Grooming</vt:lpstr>
      <vt:lpstr>Sprint Planning</vt:lpstr>
      <vt:lpstr>Sprint Execution</vt:lpstr>
      <vt:lpstr>Sprint Review</vt:lpstr>
      <vt:lpstr>Sprint Retrospective</vt:lpstr>
      <vt:lpstr>Team Reflection</vt:lpstr>
      <vt:lpstr>WORKSHOP:</vt:lpstr>
      <vt:lpstr>Knowledge Check</vt:lpstr>
      <vt:lpstr>Knowledge Check</vt:lpstr>
      <vt:lpstr>Knowledge Check</vt:lpstr>
      <vt:lpstr>Working with JIRA</vt:lpstr>
      <vt:lpstr>Overview of Project and Issue Tracking Software</vt:lpstr>
      <vt:lpstr>Overview of JIRA</vt:lpstr>
      <vt:lpstr>Basic Building Blocks of JIRA</vt:lpstr>
      <vt:lpstr>DEMO:</vt:lpstr>
      <vt:lpstr>Using a Scrum Board</vt:lpstr>
      <vt:lpstr>Example Scrum Board</vt:lpstr>
      <vt:lpstr>Team Activity – Story Review</vt:lpstr>
      <vt:lpstr>LAB:</vt:lpstr>
      <vt:lpstr>Thank you!  If you have additional questions,  please reach out to me at: erik-gross@pluralsight.com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EIC EDGE – Week 1 Software Development Methodology</dc:title>
  <dc:creator>Erik Gross</dc:creator>
  <cp:lastModifiedBy>Allen Sanders</cp:lastModifiedBy>
  <cp:revision>37</cp:revision>
  <cp:lastPrinted>2022-09-26T08:53:22Z</cp:lastPrinted>
  <dcterms:modified xsi:type="dcterms:W3CDTF">2022-10-31T11:43:33Z</dcterms:modified>
</cp:coreProperties>
</file>