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4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승구" initials="지" lastIdx="2" clrIdx="0">
    <p:extLst>
      <p:ext uri="{19B8F6BF-5375-455C-9EA6-DF929625EA0E}">
        <p15:presenceInfo xmlns:p15="http://schemas.microsoft.com/office/powerpoint/2012/main" userId="S::tmdrn457@hs.ac.kr::57e6fe13-6b84-45f3-8ec5-c623ddbb93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417FF-B866-4AF3-BB6C-F00C4D076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A71B89-CEDC-4AE9-9285-CFC2BDE97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FD147-C223-4D43-AA85-86233C76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E56CF-C833-41CF-AA11-C8E35EA5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8497B-20E4-4087-B8CA-5403618C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4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1FD63-BB35-428A-A1B5-55ADA5BA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F6FC53-C7E4-40B4-AC3D-AEE4CC923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281A9-4156-4EDF-B497-C1881EB2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BF201-1172-4D15-A08C-CE25133E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0721-EADD-4D70-B1D1-B1916A71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9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986722-1C63-45A9-A606-2C82DAD4D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E5C83-626D-4A57-80C9-CB026B37D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BD406-4350-42A3-87BC-8DD91D7D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7EA03-F4E8-4EAE-88CA-19CA276E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79B0A-CC34-4CF6-88F5-84AFCB25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6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34D55-2FF5-43BD-9E3B-6FF8076F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F1946-3EA1-49A6-8CBA-4B94A764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E1B01-E84C-4427-AA57-038EF185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034CD-DB08-4DAB-BC03-86E4CAF3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1B9BC-693F-41B4-8E3C-199610A1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2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E8FF9-BE96-4E97-9A06-96B0EE0A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5C0F8-BC92-4FAD-AC59-E0E249782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BC4FC-C638-4877-A7E2-DF13AF23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2BE55-06AB-4679-AFFE-33E0FC34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31F16-6267-4AC6-98CC-F0C3B827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5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D4123-3F6A-49D5-A7C2-FCA6EB6C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BE1B2-7587-4780-B10D-48A4CF2C0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ED087D-F4F2-408B-922C-3D158FBEF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C96B13-F676-41FD-B47D-43A06176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F624E-7F45-4484-9CD1-F2794429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1ABD6-4FC6-46E2-A7FE-5AB5F704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6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6EC12-49DE-439E-8D65-F3D98CB8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CDE532-C6B1-4A69-9A61-56F4CFEFE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46A53A-9D0C-40AC-8EF2-AD3C24C87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E9E660-D274-488A-96CC-BFA147273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54B723-FCA8-4A9F-8F96-55F6B12DF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7DD01B-A5FA-4DF7-8FDA-747A71B4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D41472-0CB1-40C3-AFEA-B632EA91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1B7889-68E0-4A76-95B3-AB574BAB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7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408FE-39B9-439D-81BC-100838C9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7E6E4D-8184-4BA0-9DBC-28FC7950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5D29B5-7253-4162-9766-A69FA8EF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7B49AB-1F67-490C-ACE8-72CFC8D0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2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F58E6C-524B-4243-867F-7B5224E6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46B5A0-584F-47CA-AE1C-1C86920C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38D567-A36D-49C5-A59C-A8819A89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0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97376-9D16-44C6-B4E1-A47B2E21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0A1E8-8ABD-41D3-9A34-BE0D3D6E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89769C-6EA8-425A-ADD5-B06DC1675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01C412-3010-4DE2-9FCB-C24FEF4C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4677C-87C6-4EFC-9945-FD268850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B0AE7-E6F9-453D-B0EF-4B02EDF2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D4166-77E5-47F4-A192-16641FBD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62B3BD-A9C7-4F5C-9BF6-CDE512EAE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E14A2-4BE9-49BF-A818-7FF001BF9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6F22AA-6925-41E4-B969-53E8B401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734F-1A06-4357-9801-BAD9C182C6B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3B385-EF8C-4D7F-AF2F-2444E1F4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E1E926-718F-4C63-B228-C964E734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B32966-20BC-401F-8FD0-85CA0255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CA803-5DCF-4E48-B3B0-40FFA63E1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74B7C-FF0E-446E-8F5F-7B310E129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F734F-1A06-4357-9801-BAD9C182C6B8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BBFA3-32F1-4DA0-8C19-8FAAED545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40E1E-CAFA-416F-9240-A6DAC4A06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40BD-385D-4AF4-9F36-C1E14DA8A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99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0CC040-4AD0-4A7E-9984-9CE681E1B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8" y="1949450"/>
            <a:ext cx="2105025" cy="57150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3F8189B1-7104-4C3E-ACAA-5856494DA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Dijkstra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9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4">
            <a:extLst>
              <a:ext uri="{FF2B5EF4-FFF2-40B4-BE49-F238E27FC236}">
                <a16:creationId xmlns:a16="http://schemas.microsoft.com/office/drawing/2014/main" id="{FB73EC29-4226-4672-AE03-A81698DC7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8992"/>
            <a:ext cx="4952301" cy="523481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Dijkstra Algorithm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DFE97-3371-4B32-9C75-C4595D1D6834}"/>
              </a:ext>
            </a:extLst>
          </p:cNvPr>
          <p:cNvSpPr txBox="1"/>
          <p:nvPr/>
        </p:nvSpPr>
        <p:spPr>
          <a:xfrm>
            <a:off x="554335" y="1250745"/>
            <a:ext cx="708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실전</a:t>
            </a:r>
            <a:r>
              <a:rPr lang="en-US" altLang="ko-KR" b="1" dirty="0"/>
              <a:t>) ‘1’ </a:t>
            </a:r>
            <a:r>
              <a:rPr lang="ko-KR" altLang="en-US" b="1" dirty="0"/>
              <a:t>에서 모든 경로로 가는 </a:t>
            </a:r>
            <a:r>
              <a:rPr lang="ko-KR" altLang="en-US" b="1" dirty="0">
                <a:solidFill>
                  <a:srgbClr val="FF0000"/>
                </a:solidFill>
              </a:rPr>
              <a:t>최단 경로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106D2E4-24F3-456F-A9FA-2D2E8D8FFA13}"/>
              </a:ext>
            </a:extLst>
          </p:cNvPr>
          <p:cNvCxnSpPr>
            <a:cxnSpLocks/>
          </p:cNvCxnSpPr>
          <p:nvPr/>
        </p:nvCxnSpPr>
        <p:spPr>
          <a:xfrm>
            <a:off x="5865965" y="2835479"/>
            <a:ext cx="0" cy="402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10">
            <a:extLst>
              <a:ext uri="{FF2B5EF4-FFF2-40B4-BE49-F238E27FC236}">
                <a16:creationId xmlns:a16="http://schemas.microsoft.com/office/drawing/2014/main" id="{65B5D25A-ABCB-4A19-8479-06BDCFA5E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539801"/>
              </p:ext>
            </p:extLst>
          </p:nvPr>
        </p:nvGraphicFramePr>
        <p:xfrm>
          <a:off x="6694776" y="4212759"/>
          <a:ext cx="4627430" cy="35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486">
                  <a:extLst>
                    <a:ext uri="{9D8B030D-6E8A-4147-A177-3AD203B41FA5}">
                      <a16:colId xmlns:a16="http://schemas.microsoft.com/office/drawing/2014/main" val="1824836141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3214169037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497849479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4022656205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1035925026"/>
                    </a:ext>
                  </a:extLst>
                </a:gridCol>
              </a:tblGrid>
              <a:tr h="354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03626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ED8E6E86-C3E9-46CF-9621-D4EDA09DE575}"/>
              </a:ext>
            </a:extLst>
          </p:cNvPr>
          <p:cNvGrpSpPr/>
          <p:nvPr/>
        </p:nvGrpSpPr>
        <p:grpSpPr>
          <a:xfrm>
            <a:off x="534318" y="3429000"/>
            <a:ext cx="4502837" cy="2333981"/>
            <a:chOff x="1360260" y="2742961"/>
            <a:chExt cx="6514559" cy="337672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5AABDD4-1289-4A20-AA2C-EB154AD6B245}"/>
                </a:ext>
              </a:extLst>
            </p:cNvPr>
            <p:cNvSpPr/>
            <p:nvPr/>
          </p:nvSpPr>
          <p:spPr>
            <a:xfrm>
              <a:off x="1395984" y="2798618"/>
              <a:ext cx="864066" cy="8640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02B152A8-9C8A-492D-8821-CB17FCCC30BA}"/>
                </a:ext>
              </a:extLst>
            </p:cNvPr>
            <p:cNvSpPr/>
            <p:nvPr/>
          </p:nvSpPr>
          <p:spPr>
            <a:xfrm rot="10800000">
              <a:off x="2614741" y="3135994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5BA2F7E5-FFBF-49DB-8E60-1AC49C11B0AB}"/>
                </a:ext>
              </a:extLst>
            </p:cNvPr>
            <p:cNvSpPr/>
            <p:nvPr/>
          </p:nvSpPr>
          <p:spPr>
            <a:xfrm>
              <a:off x="4614857" y="2798618"/>
              <a:ext cx="864066" cy="8640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B639ECB-5C6B-47CF-AC76-F4503559FA6F}"/>
                </a:ext>
              </a:extLst>
            </p:cNvPr>
            <p:cNvSpPr/>
            <p:nvPr/>
          </p:nvSpPr>
          <p:spPr>
            <a:xfrm>
              <a:off x="1395984" y="5004425"/>
              <a:ext cx="864066" cy="8640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01D6289-20F2-49A4-9307-6687069DE8D0}"/>
                </a:ext>
              </a:extLst>
            </p:cNvPr>
            <p:cNvSpPr/>
            <p:nvPr/>
          </p:nvSpPr>
          <p:spPr>
            <a:xfrm>
              <a:off x="7010753" y="3809478"/>
              <a:ext cx="864066" cy="8640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72864322-2AC9-48A6-89FD-A745B570C40D}"/>
                </a:ext>
              </a:extLst>
            </p:cNvPr>
            <p:cNvSpPr/>
            <p:nvPr/>
          </p:nvSpPr>
          <p:spPr>
            <a:xfrm>
              <a:off x="4614857" y="4978941"/>
              <a:ext cx="864066" cy="8640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4EBF2856-DDD8-404C-B96C-065FC7F46BC2}"/>
                </a:ext>
              </a:extLst>
            </p:cNvPr>
            <p:cNvSpPr/>
            <p:nvPr/>
          </p:nvSpPr>
          <p:spPr>
            <a:xfrm rot="5400000">
              <a:off x="1285024" y="4217904"/>
              <a:ext cx="1085986" cy="1585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6A6A41B3-1D09-4AD7-9190-B23ABF417642}"/>
                </a:ext>
              </a:extLst>
            </p:cNvPr>
            <p:cNvSpPr/>
            <p:nvPr/>
          </p:nvSpPr>
          <p:spPr>
            <a:xfrm rot="16200000">
              <a:off x="4488593" y="4220521"/>
              <a:ext cx="1085986" cy="1585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1" name="화살표: 오른쪽 60">
              <a:extLst>
                <a:ext uri="{FF2B5EF4-FFF2-40B4-BE49-F238E27FC236}">
                  <a16:creationId xmlns:a16="http://schemas.microsoft.com/office/drawing/2014/main" id="{BBA7B595-0A77-4253-9F00-525F715B8142}"/>
                </a:ext>
              </a:extLst>
            </p:cNvPr>
            <p:cNvSpPr/>
            <p:nvPr/>
          </p:nvSpPr>
          <p:spPr>
            <a:xfrm rot="19800000">
              <a:off x="5575245" y="4816781"/>
              <a:ext cx="1389910" cy="1952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B4567AD4-A876-4C26-B85D-9B2421A3E3FD}"/>
                </a:ext>
              </a:extLst>
            </p:cNvPr>
            <p:cNvSpPr/>
            <p:nvPr/>
          </p:nvSpPr>
          <p:spPr>
            <a:xfrm>
              <a:off x="2724893" y="5260898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3" name="화살표: 오른쪽 62">
              <a:extLst>
                <a:ext uri="{FF2B5EF4-FFF2-40B4-BE49-F238E27FC236}">
                  <a16:creationId xmlns:a16="http://schemas.microsoft.com/office/drawing/2014/main" id="{B888018B-4650-4A85-AD98-539802BB05F6}"/>
                </a:ext>
              </a:extLst>
            </p:cNvPr>
            <p:cNvSpPr/>
            <p:nvPr/>
          </p:nvSpPr>
          <p:spPr>
            <a:xfrm rot="10800000">
              <a:off x="2506349" y="5519329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4" name="화살표: 오른쪽 63">
              <a:extLst>
                <a:ext uri="{FF2B5EF4-FFF2-40B4-BE49-F238E27FC236}">
                  <a16:creationId xmlns:a16="http://schemas.microsoft.com/office/drawing/2014/main" id="{9A6096A1-F621-43CB-B5A0-D23D80F6B281}"/>
                </a:ext>
              </a:extLst>
            </p:cNvPr>
            <p:cNvSpPr/>
            <p:nvPr/>
          </p:nvSpPr>
          <p:spPr>
            <a:xfrm rot="12600000">
              <a:off x="5647994" y="3573684"/>
              <a:ext cx="1389909" cy="195271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90DF68E-62C9-4008-95B0-1B3B67ED3746}"/>
                </a:ext>
              </a:extLst>
            </p:cNvPr>
            <p:cNvSpPr txBox="1"/>
            <p:nvPr/>
          </p:nvSpPr>
          <p:spPr>
            <a:xfrm>
              <a:off x="3380411" y="39186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48977-2764-4032-AF6B-7DEB17101190}"/>
                </a:ext>
              </a:extLst>
            </p:cNvPr>
            <p:cNvSpPr txBox="1"/>
            <p:nvPr/>
          </p:nvSpPr>
          <p:spPr>
            <a:xfrm>
              <a:off x="3304160" y="274296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62C9C2A-E1E4-45F9-8953-E51111DA41A6}"/>
                </a:ext>
              </a:extLst>
            </p:cNvPr>
            <p:cNvSpPr txBox="1"/>
            <p:nvPr/>
          </p:nvSpPr>
          <p:spPr>
            <a:xfrm>
              <a:off x="3278595" y="49607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2CE7422-C546-4460-BDDE-68D120562C6A}"/>
                </a:ext>
              </a:extLst>
            </p:cNvPr>
            <p:cNvSpPr txBox="1"/>
            <p:nvPr/>
          </p:nvSpPr>
          <p:spPr>
            <a:xfrm>
              <a:off x="3278595" y="575035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D601BA5-6AF0-4369-9D01-1DD92CC32E44}"/>
                </a:ext>
              </a:extLst>
            </p:cNvPr>
            <p:cNvSpPr txBox="1"/>
            <p:nvPr/>
          </p:nvSpPr>
          <p:spPr>
            <a:xfrm>
              <a:off x="1360260" y="405684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75104A9-3347-4F0E-B427-BD06322E9D0E}"/>
                </a:ext>
              </a:extLst>
            </p:cNvPr>
            <p:cNvSpPr txBox="1"/>
            <p:nvPr/>
          </p:nvSpPr>
          <p:spPr>
            <a:xfrm>
              <a:off x="6288288" y="491441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96E9B08-930E-4622-B791-DDF8D4CFF9D9}"/>
                </a:ext>
              </a:extLst>
            </p:cNvPr>
            <p:cNvSpPr txBox="1"/>
            <p:nvPr/>
          </p:nvSpPr>
          <p:spPr>
            <a:xfrm>
              <a:off x="5117302" y="4136146"/>
              <a:ext cx="459661" cy="534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5C91B8F-14CA-4981-BAF9-7ADB2D3B288D}"/>
                </a:ext>
              </a:extLst>
            </p:cNvPr>
            <p:cNvSpPr txBox="1"/>
            <p:nvPr/>
          </p:nvSpPr>
          <p:spPr>
            <a:xfrm>
              <a:off x="6395363" y="316100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94" name="화살표: 오른쪽 93">
              <a:extLst>
                <a:ext uri="{FF2B5EF4-FFF2-40B4-BE49-F238E27FC236}">
                  <a16:creationId xmlns:a16="http://schemas.microsoft.com/office/drawing/2014/main" id="{49E7A4A2-E72C-4BB5-AE5A-E261C598115B}"/>
                </a:ext>
              </a:extLst>
            </p:cNvPr>
            <p:cNvSpPr/>
            <p:nvPr/>
          </p:nvSpPr>
          <p:spPr>
            <a:xfrm rot="1800000">
              <a:off x="2320225" y="4199264"/>
              <a:ext cx="2099353" cy="179561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95" name="표 10">
            <a:extLst>
              <a:ext uri="{FF2B5EF4-FFF2-40B4-BE49-F238E27FC236}">
                <a16:creationId xmlns:a16="http://schemas.microsoft.com/office/drawing/2014/main" id="{E6612343-7303-442C-910C-D7E2B5BE4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481850"/>
              </p:ext>
            </p:extLst>
          </p:nvPr>
        </p:nvGraphicFramePr>
        <p:xfrm>
          <a:off x="225006" y="2199268"/>
          <a:ext cx="4627430" cy="35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486">
                  <a:extLst>
                    <a:ext uri="{9D8B030D-6E8A-4147-A177-3AD203B41FA5}">
                      <a16:colId xmlns:a16="http://schemas.microsoft.com/office/drawing/2014/main" val="1824836141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3214169037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497849479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4022656205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1035925026"/>
                    </a:ext>
                  </a:extLst>
                </a:gridCol>
              </a:tblGrid>
              <a:tr h="354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03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46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4">
            <a:extLst>
              <a:ext uri="{FF2B5EF4-FFF2-40B4-BE49-F238E27FC236}">
                <a16:creationId xmlns:a16="http://schemas.microsoft.com/office/drawing/2014/main" id="{FB73EC29-4226-4672-AE03-A81698DC7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26" y="2905519"/>
            <a:ext cx="4952301" cy="523481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Dijkstra Algorithm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99ED4-9AE2-49C7-94BC-18FEFBFF3FC5}"/>
              </a:ext>
            </a:extLst>
          </p:cNvPr>
          <p:cNvSpPr txBox="1"/>
          <p:nvPr/>
        </p:nvSpPr>
        <p:spPr>
          <a:xfrm>
            <a:off x="4943338" y="2205349"/>
            <a:ext cx="9799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다익스트라</a:t>
            </a:r>
            <a:r>
              <a:rPr lang="ko-KR" altLang="en-US" dirty="0"/>
              <a:t> 알고리즘이란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최단 경로</a:t>
            </a:r>
            <a:r>
              <a:rPr lang="en-US" altLang="ko-KR" dirty="0"/>
              <a:t>(Shortest Path)</a:t>
            </a:r>
            <a:r>
              <a:rPr lang="ko-KR" altLang="en-US" dirty="0"/>
              <a:t>탐색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인공위성</a:t>
            </a:r>
            <a:r>
              <a:rPr lang="en-US" altLang="ko-KR" dirty="0"/>
              <a:t>, GPS </a:t>
            </a:r>
            <a:r>
              <a:rPr lang="ko-KR" altLang="en-US" dirty="0"/>
              <a:t>소프트웨어 등에서 가장 많이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특정한 하나의 장점에서 다른 모든 장점으로 가는 최단 경로 파악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다이나믹 프로그래밍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＊</a:t>
            </a:r>
            <a:r>
              <a:rPr lang="ko-KR" altLang="en-US" b="1" dirty="0"/>
              <a:t>다이나믹 프로그래밍</a:t>
            </a:r>
            <a:r>
              <a:rPr lang="en-US" altLang="ko-KR" b="1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31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4">
            <a:extLst>
              <a:ext uri="{FF2B5EF4-FFF2-40B4-BE49-F238E27FC236}">
                <a16:creationId xmlns:a16="http://schemas.microsoft.com/office/drawing/2014/main" id="{FB73EC29-4226-4672-AE03-A81698DC7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8992"/>
            <a:ext cx="4952301" cy="523481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Dijkstra Algorithm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99ED4-9AE2-49C7-94BC-18FEFBFF3FC5}"/>
              </a:ext>
            </a:extLst>
          </p:cNvPr>
          <p:cNvSpPr txBox="1"/>
          <p:nvPr/>
        </p:nvSpPr>
        <p:spPr>
          <a:xfrm>
            <a:off x="1077191" y="1712410"/>
            <a:ext cx="554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최단 거리는 여러 개의 최단 </a:t>
            </a:r>
            <a:r>
              <a:rPr lang="ko-KR" altLang="en-US"/>
              <a:t>거리로 이루어져 있음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DFE97-3371-4B32-9C75-C4595D1D6834}"/>
              </a:ext>
            </a:extLst>
          </p:cNvPr>
          <p:cNvSpPr txBox="1"/>
          <p:nvPr/>
        </p:nvSpPr>
        <p:spPr>
          <a:xfrm>
            <a:off x="554335" y="1250745"/>
            <a:ext cx="708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＊</a:t>
            </a:r>
            <a:r>
              <a:rPr lang="ko-KR" altLang="en-US" b="1" dirty="0"/>
              <a:t>다이나믹 프로그래밍</a:t>
            </a:r>
            <a:r>
              <a:rPr lang="en-US" altLang="ko-KR" b="1" dirty="0"/>
              <a:t>?</a:t>
            </a:r>
          </a:p>
          <a:p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61C8CD-DDBA-44ED-8EF3-1CA1600E84DC}"/>
              </a:ext>
            </a:extLst>
          </p:cNvPr>
          <p:cNvSpPr/>
          <p:nvPr/>
        </p:nvSpPr>
        <p:spPr>
          <a:xfrm>
            <a:off x="1395984" y="2798618"/>
            <a:ext cx="864066" cy="864066"/>
          </a:xfrm>
          <a:prstGeom prst="ellipse">
            <a:avLst/>
          </a:prstGeom>
          <a:noFill/>
          <a:ln w="28575">
            <a:solidFill>
              <a:schemeClr val="dk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B3CDBFB-5C22-497C-A3ED-EF2DC5AA42D7}"/>
              </a:ext>
            </a:extLst>
          </p:cNvPr>
          <p:cNvSpPr/>
          <p:nvPr/>
        </p:nvSpPr>
        <p:spPr>
          <a:xfrm rot="10800000">
            <a:off x="2614741" y="3135994"/>
            <a:ext cx="1645425" cy="189313"/>
          </a:xfrm>
          <a:prstGeom prst="rightArrow">
            <a:avLst>
              <a:gd name="adj1" fmla="val 14815"/>
              <a:gd name="adj2" fmla="val 109260"/>
            </a:avLst>
          </a:prstGeom>
          <a:solidFill>
            <a:schemeClr val="tx1"/>
          </a:solidFill>
          <a:ln w="28575" cap="sq" cmpd="sng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22400"/>
                      <a:gd name="connsiteY0" fmla="*/ 99291 h 249382"/>
                      <a:gd name="connsiteX1" fmla="*/ 633567 w 1422400"/>
                      <a:gd name="connsiteY1" fmla="*/ 99291 h 249382"/>
                      <a:gd name="connsiteX2" fmla="*/ 1242289 w 1422400"/>
                      <a:gd name="connsiteY2" fmla="*/ 99291 h 249382"/>
                      <a:gd name="connsiteX3" fmla="*/ 1242289 w 1422400"/>
                      <a:gd name="connsiteY3" fmla="*/ 0 h 249382"/>
                      <a:gd name="connsiteX4" fmla="*/ 1422400 w 1422400"/>
                      <a:gd name="connsiteY4" fmla="*/ 124691 h 249382"/>
                      <a:gd name="connsiteX5" fmla="*/ 1242289 w 1422400"/>
                      <a:gd name="connsiteY5" fmla="*/ 249382 h 249382"/>
                      <a:gd name="connsiteX6" fmla="*/ 1242289 w 1422400"/>
                      <a:gd name="connsiteY6" fmla="*/ 150091 h 249382"/>
                      <a:gd name="connsiteX7" fmla="*/ 621145 w 1422400"/>
                      <a:gd name="connsiteY7" fmla="*/ 150091 h 249382"/>
                      <a:gd name="connsiteX8" fmla="*/ 0 w 1422400"/>
                      <a:gd name="connsiteY8" fmla="*/ 150091 h 249382"/>
                      <a:gd name="connsiteX9" fmla="*/ 0 w 1422400"/>
                      <a:gd name="connsiteY9" fmla="*/ 99291 h 249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22400" h="249382" fill="none" extrusionOk="0">
                        <a:moveTo>
                          <a:pt x="0" y="99291"/>
                        </a:moveTo>
                        <a:cubicBezTo>
                          <a:pt x="210894" y="96954"/>
                          <a:pt x="408797" y="95762"/>
                          <a:pt x="633567" y="99291"/>
                        </a:cubicBezTo>
                        <a:cubicBezTo>
                          <a:pt x="858337" y="102820"/>
                          <a:pt x="1093787" y="92039"/>
                          <a:pt x="1242289" y="99291"/>
                        </a:cubicBezTo>
                        <a:cubicBezTo>
                          <a:pt x="1246549" y="74424"/>
                          <a:pt x="1245205" y="28875"/>
                          <a:pt x="1242289" y="0"/>
                        </a:cubicBezTo>
                        <a:cubicBezTo>
                          <a:pt x="1285685" y="32251"/>
                          <a:pt x="1349056" y="72791"/>
                          <a:pt x="1422400" y="124691"/>
                        </a:cubicBezTo>
                        <a:cubicBezTo>
                          <a:pt x="1383095" y="164204"/>
                          <a:pt x="1331587" y="186195"/>
                          <a:pt x="1242289" y="249382"/>
                        </a:cubicBezTo>
                        <a:cubicBezTo>
                          <a:pt x="1239437" y="225123"/>
                          <a:pt x="1239554" y="187097"/>
                          <a:pt x="1242289" y="150091"/>
                        </a:cubicBezTo>
                        <a:cubicBezTo>
                          <a:pt x="1078257" y="154387"/>
                          <a:pt x="922255" y="119650"/>
                          <a:pt x="621145" y="150091"/>
                        </a:cubicBezTo>
                        <a:cubicBezTo>
                          <a:pt x="320035" y="180532"/>
                          <a:pt x="133935" y="156277"/>
                          <a:pt x="0" y="150091"/>
                        </a:cubicBezTo>
                        <a:cubicBezTo>
                          <a:pt x="-1873" y="125117"/>
                          <a:pt x="1024" y="117899"/>
                          <a:pt x="0" y="99291"/>
                        </a:cubicBezTo>
                        <a:close/>
                      </a:path>
                      <a:path w="1422400" h="249382" stroke="0" extrusionOk="0">
                        <a:moveTo>
                          <a:pt x="0" y="99291"/>
                        </a:moveTo>
                        <a:cubicBezTo>
                          <a:pt x="226946" y="108815"/>
                          <a:pt x="475819" y="70408"/>
                          <a:pt x="608722" y="99291"/>
                        </a:cubicBezTo>
                        <a:cubicBezTo>
                          <a:pt x="741625" y="128174"/>
                          <a:pt x="991725" y="87546"/>
                          <a:pt x="1242289" y="99291"/>
                        </a:cubicBezTo>
                        <a:cubicBezTo>
                          <a:pt x="1239873" y="65617"/>
                          <a:pt x="1241969" y="48979"/>
                          <a:pt x="1242289" y="0"/>
                        </a:cubicBezTo>
                        <a:cubicBezTo>
                          <a:pt x="1285605" y="22242"/>
                          <a:pt x="1353252" y="63502"/>
                          <a:pt x="1422400" y="124691"/>
                        </a:cubicBezTo>
                        <a:cubicBezTo>
                          <a:pt x="1368596" y="159647"/>
                          <a:pt x="1313268" y="188746"/>
                          <a:pt x="1242289" y="249382"/>
                        </a:cubicBezTo>
                        <a:cubicBezTo>
                          <a:pt x="1241714" y="210700"/>
                          <a:pt x="1246623" y="170391"/>
                          <a:pt x="1242289" y="150091"/>
                        </a:cubicBezTo>
                        <a:cubicBezTo>
                          <a:pt x="1060899" y="173712"/>
                          <a:pt x="834066" y="160873"/>
                          <a:pt x="645990" y="150091"/>
                        </a:cubicBezTo>
                        <a:cubicBezTo>
                          <a:pt x="457914" y="139309"/>
                          <a:pt x="318796" y="150946"/>
                          <a:pt x="0" y="150091"/>
                        </a:cubicBezTo>
                        <a:cubicBezTo>
                          <a:pt x="-306" y="132121"/>
                          <a:pt x="-522" y="121873"/>
                          <a:pt x="0" y="9929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2C2BAE3-97FD-4862-BC91-F777A4D13AFA}"/>
              </a:ext>
            </a:extLst>
          </p:cNvPr>
          <p:cNvSpPr/>
          <p:nvPr/>
        </p:nvSpPr>
        <p:spPr>
          <a:xfrm>
            <a:off x="4614857" y="2798618"/>
            <a:ext cx="864066" cy="864066"/>
          </a:xfrm>
          <a:prstGeom prst="ellipse">
            <a:avLst/>
          </a:prstGeom>
          <a:noFill/>
          <a:ln w="28575">
            <a:solidFill>
              <a:schemeClr val="dk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D4788A2-1242-4933-8F1B-67E55CF0133C}"/>
              </a:ext>
            </a:extLst>
          </p:cNvPr>
          <p:cNvSpPr/>
          <p:nvPr/>
        </p:nvSpPr>
        <p:spPr>
          <a:xfrm>
            <a:off x="1395984" y="5004425"/>
            <a:ext cx="864066" cy="864066"/>
          </a:xfrm>
          <a:prstGeom prst="ellipse">
            <a:avLst/>
          </a:prstGeom>
          <a:noFill/>
          <a:ln w="28575">
            <a:solidFill>
              <a:schemeClr val="dk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BFD15A-09BB-4232-9153-21E2335BA97B}"/>
              </a:ext>
            </a:extLst>
          </p:cNvPr>
          <p:cNvSpPr/>
          <p:nvPr/>
        </p:nvSpPr>
        <p:spPr>
          <a:xfrm>
            <a:off x="7010753" y="3809478"/>
            <a:ext cx="864066" cy="864066"/>
          </a:xfrm>
          <a:prstGeom prst="ellipse">
            <a:avLst/>
          </a:prstGeom>
          <a:noFill/>
          <a:ln w="28575">
            <a:solidFill>
              <a:schemeClr val="dk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75CE0CC-111D-4EC2-A3F0-707F5F0B1F66}"/>
              </a:ext>
            </a:extLst>
          </p:cNvPr>
          <p:cNvSpPr/>
          <p:nvPr/>
        </p:nvSpPr>
        <p:spPr>
          <a:xfrm>
            <a:off x="4614857" y="4978941"/>
            <a:ext cx="864066" cy="864066"/>
          </a:xfrm>
          <a:prstGeom prst="ellipse">
            <a:avLst/>
          </a:prstGeom>
          <a:noFill/>
          <a:ln w="28575">
            <a:solidFill>
              <a:schemeClr val="dk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ECA94FF-B5DF-4562-80BF-DB044B821BAF}"/>
              </a:ext>
            </a:extLst>
          </p:cNvPr>
          <p:cNvSpPr/>
          <p:nvPr/>
        </p:nvSpPr>
        <p:spPr>
          <a:xfrm rot="5400000">
            <a:off x="1285024" y="4217904"/>
            <a:ext cx="1085986" cy="158570"/>
          </a:xfrm>
          <a:prstGeom prst="rightArrow">
            <a:avLst>
              <a:gd name="adj1" fmla="val 14815"/>
              <a:gd name="adj2" fmla="val 109260"/>
            </a:avLst>
          </a:prstGeom>
          <a:solidFill>
            <a:schemeClr val="tx1"/>
          </a:solidFill>
          <a:ln w="28575" cap="sq" cmpd="sng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22400"/>
                      <a:gd name="connsiteY0" fmla="*/ 99291 h 249382"/>
                      <a:gd name="connsiteX1" fmla="*/ 633567 w 1422400"/>
                      <a:gd name="connsiteY1" fmla="*/ 99291 h 249382"/>
                      <a:gd name="connsiteX2" fmla="*/ 1242289 w 1422400"/>
                      <a:gd name="connsiteY2" fmla="*/ 99291 h 249382"/>
                      <a:gd name="connsiteX3" fmla="*/ 1242289 w 1422400"/>
                      <a:gd name="connsiteY3" fmla="*/ 0 h 249382"/>
                      <a:gd name="connsiteX4" fmla="*/ 1422400 w 1422400"/>
                      <a:gd name="connsiteY4" fmla="*/ 124691 h 249382"/>
                      <a:gd name="connsiteX5" fmla="*/ 1242289 w 1422400"/>
                      <a:gd name="connsiteY5" fmla="*/ 249382 h 249382"/>
                      <a:gd name="connsiteX6" fmla="*/ 1242289 w 1422400"/>
                      <a:gd name="connsiteY6" fmla="*/ 150091 h 249382"/>
                      <a:gd name="connsiteX7" fmla="*/ 621145 w 1422400"/>
                      <a:gd name="connsiteY7" fmla="*/ 150091 h 249382"/>
                      <a:gd name="connsiteX8" fmla="*/ 0 w 1422400"/>
                      <a:gd name="connsiteY8" fmla="*/ 150091 h 249382"/>
                      <a:gd name="connsiteX9" fmla="*/ 0 w 1422400"/>
                      <a:gd name="connsiteY9" fmla="*/ 99291 h 249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22400" h="249382" fill="none" extrusionOk="0">
                        <a:moveTo>
                          <a:pt x="0" y="99291"/>
                        </a:moveTo>
                        <a:cubicBezTo>
                          <a:pt x="210894" y="96954"/>
                          <a:pt x="408797" y="95762"/>
                          <a:pt x="633567" y="99291"/>
                        </a:cubicBezTo>
                        <a:cubicBezTo>
                          <a:pt x="858337" y="102820"/>
                          <a:pt x="1093787" y="92039"/>
                          <a:pt x="1242289" y="99291"/>
                        </a:cubicBezTo>
                        <a:cubicBezTo>
                          <a:pt x="1246549" y="74424"/>
                          <a:pt x="1245205" y="28875"/>
                          <a:pt x="1242289" y="0"/>
                        </a:cubicBezTo>
                        <a:cubicBezTo>
                          <a:pt x="1285685" y="32251"/>
                          <a:pt x="1349056" y="72791"/>
                          <a:pt x="1422400" y="124691"/>
                        </a:cubicBezTo>
                        <a:cubicBezTo>
                          <a:pt x="1383095" y="164204"/>
                          <a:pt x="1331587" y="186195"/>
                          <a:pt x="1242289" y="249382"/>
                        </a:cubicBezTo>
                        <a:cubicBezTo>
                          <a:pt x="1239437" y="225123"/>
                          <a:pt x="1239554" y="187097"/>
                          <a:pt x="1242289" y="150091"/>
                        </a:cubicBezTo>
                        <a:cubicBezTo>
                          <a:pt x="1078257" y="154387"/>
                          <a:pt x="922255" y="119650"/>
                          <a:pt x="621145" y="150091"/>
                        </a:cubicBezTo>
                        <a:cubicBezTo>
                          <a:pt x="320035" y="180532"/>
                          <a:pt x="133935" y="156277"/>
                          <a:pt x="0" y="150091"/>
                        </a:cubicBezTo>
                        <a:cubicBezTo>
                          <a:pt x="-1873" y="125117"/>
                          <a:pt x="1024" y="117899"/>
                          <a:pt x="0" y="99291"/>
                        </a:cubicBezTo>
                        <a:close/>
                      </a:path>
                      <a:path w="1422400" h="249382" stroke="0" extrusionOk="0">
                        <a:moveTo>
                          <a:pt x="0" y="99291"/>
                        </a:moveTo>
                        <a:cubicBezTo>
                          <a:pt x="226946" y="108815"/>
                          <a:pt x="475819" y="70408"/>
                          <a:pt x="608722" y="99291"/>
                        </a:cubicBezTo>
                        <a:cubicBezTo>
                          <a:pt x="741625" y="128174"/>
                          <a:pt x="991725" y="87546"/>
                          <a:pt x="1242289" y="99291"/>
                        </a:cubicBezTo>
                        <a:cubicBezTo>
                          <a:pt x="1239873" y="65617"/>
                          <a:pt x="1241969" y="48979"/>
                          <a:pt x="1242289" y="0"/>
                        </a:cubicBezTo>
                        <a:cubicBezTo>
                          <a:pt x="1285605" y="22242"/>
                          <a:pt x="1353252" y="63502"/>
                          <a:pt x="1422400" y="124691"/>
                        </a:cubicBezTo>
                        <a:cubicBezTo>
                          <a:pt x="1368596" y="159647"/>
                          <a:pt x="1313268" y="188746"/>
                          <a:pt x="1242289" y="249382"/>
                        </a:cubicBezTo>
                        <a:cubicBezTo>
                          <a:pt x="1241714" y="210700"/>
                          <a:pt x="1246623" y="170391"/>
                          <a:pt x="1242289" y="150091"/>
                        </a:cubicBezTo>
                        <a:cubicBezTo>
                          <a:pt x="1060899" y="173712"/>
                          <a:pt x="834066" y="160873"/>
                          <a:pt x="645990" y="150091"/>
                        </a:cubicBezTo>
                        <a:cubicBezTo>
                          <a:pt x="457914" y="139309"/>
                          <a:pt x="318796" y="150946"/>
                          <a:pt x="0" y="150091"/>
                        </a:cubicBezTo>
                        <a:cubicBezTo>
                          <a:pt x="-306" y="132121"/>
                          <a:pt x="-522" y="121873"/>
                          <a:pt x="0" y="9929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8A49C86-6A01-41F1-B5D4-A3BF79810596}"/>
              </a:ext>
            </a:extLst>
          </p:cNvPr>
          <p:cNvSpPr/>
          <p:nvPr/>
        </p:nvSpPr>
        <p:spPr>
          <a:xfrm rot="16200000">
            <a:off x="4488593" y="4220521"/>
            <a:ext cx="1085986" cy="158570"/>
          </a:xfrm>
          <a:prstGeom prst="rightArrow">
            <a:avLst>
              <a:gd name="adj1" fmla="val 14815"/>
              <a:gd name="adj2" fmla="val 109260"/>
            </a:avLst>
          </a:prstGeom>
          <a:solidFill>
            <a:schemeClr val="tx1"/>
          </a:solidFill>
          <a:ln w="28575" cap="sq" cmpd="sng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22400"/>
                      <a:gd name="connsiteY0" fmla="*/ 99291 h 249382"/>
                      <a:gd name="connsiteX1" fmla="*/ 633567 w 1422400"/>
                      <a:gd name="connsiteY1" fmla="*/ 99291 h 249382"/>
                      <a:gd name="connsiteX2" fmla="*/ 1242289 w 1422400"/>
                      <a:gd name="connsiteY2" fmla="*/ 99291 h 249382"/>
                      <a:gd name="connsiteX3" fmla="*/ 1242289 w 1422400"/>
                      <a:gd name="connsiteY3" fmla="*/ 0 h 249382"/>
                      <a:gd name="connsiteX4" fmla="*/ 1422400 w 1422400"/>
                      <a:gd name="connsiteY4" fmla="*/ 124691 h 249382"/>
                      <a:gd name="connsiteX5" fmla="*/ 1242289 w 1422400"/>
                      <a:gd name="connsiteY5" fmla="*/ 249382 h 249382"/>
                      <a:gd name="connsiteX6" fmla="*/ 1242289 w 1422400"/>
                      <a:gd name="connsiteY6" fmla="*/ 150091 h 249382"/>
                      <a:gd name="connsiteX7" fmla="*/ 621145 w 1422400"/>
                      <a:gd name="connsiteY7" fmla="*/ 150091 h 249382"/>
                      <a:gd name="connsiteX8" fmla="*/ 0 w 1422400"/>
                      <a:gd name="connsiteY8" fmla="*/ 150091 h 249382"/>
                      <a:gd name="connsiteX9" fmla="*/ 0 w 1422400"/>
                      <a:gd name="connsiteY9" fmla="*/ 99291 h 249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22400" h="249382" fill="none" extrusionOk="0">
                        <a:moveTo>
                          <a:pt x="0" y="99291"/>
                        </a:moveTo>
                        <a:cubicBezTo>
                          <a:pt x="210894" y="96954"/>
                          <a:pt x="408797" y="95762"/>
                          <a:pt x="633567" y="99291"/>
                        </a:cubicBezTo>
                        <a:cubicBezTo>
                          <a:pt x="858337" y="102820"/>
                          <a:pt x="1093787" y="92039"/>
                          <a:pt x="1242289" y="99291"/>
                        </a:cubicBezTo>
                        <a:cubicBezTo>
                          <a:pt x="1246549" y="74424"/>
                          <a:pt x="1245205" y="28875"/>
                          <a:pt x="1242289" y="0"/>
                        </a:cubicBezTo>
                        <a:cubicBezTo>
                          <a:pt x="1285685" y="32251"/>
                          <a:pt x="1349056" y="72791"/>
                          <a:pt x="1422400" y="124691"/>
                        </a:cubicBezTo>
                        <a:cubicBezTo>
                          <a:pt x="1383095" y="164204"/>
                          <a:pt x="1331587" y="186195"/>
                          <a:pt x="1242289" y="249382"/>
                        </a:cubicBezTo>
                        <a:cubicBezTo>
                          <a:pt x="1239437" y="225123"/>
                          <a:pt x="1239554" y="187097"/>
                          <a:pt x="1242289" y="150091"/>
                        </a:cubicBezTo>
                        <a:cubicBezTo>
                          <a:pt x="1078257" y="154387"/>
                          <a:pt x="922255" y="119650"/>
                          <a:pt x="621145" y="150091"/>
                        </a:cubicBezTo>
                        <a:cubicBezTo>
                          <a:pt x="320035" y="180532"/>
                          <a:pt x="133935" y="156277"/>
                          <a:pt x="0" y="150091"/>
                        </a:cubicBezTo>
                        <a:cubicBezTo>
                          <a:pt x="-1873" y="125117"/>
                          <a:pt x="1024" y="117899"/>
                          <a:pt x="0" y="99291"/>
                        </a:cubicBezTo>
                        <a:close/>
                      </a:path>
                      <a:path w="1422400" h="249382" stroke="0" extrusionOk="0">
                        <a:moveTo>
                          <a:pt x="0" y="99291"/>
                        </a:moveTo>
                        <a:cubicBezTo>
                          <a:pt x="226946" y="108815"/>
                          <a:pt x="475819" y="70408"/>
                          <a:pt x="608722" y="99291"/>
                        </a:cubicBezTo>
                        <a:cubicBezTo>
                          <a:pt x="741625" y="128174"/>
                          <a:pt x="991725" y="87546"/>
                          <a:pt x="1242289" y="99291"/>
                        </a:cubicBezTo>
                        <a:cubicBezTo>
                          <a:pt x="1239873" y="65617"/>
                          <a:pt x="1241969" y="48979"/>
                          <a:pt x="1242289" y="0"/>
                        </a:cubicBezTo>
                        <a:cubicBezTo>
                          <a:pt x="1285605" y="22242"/>
                          <a:pt x="1353252" y="63502"/>
                          <a:pt x="1422400" y="124691"/>
                        </a:cubicBezTo>
                        <a:cubicBezTo>
                          <a:pt x="1368596" y="159647"/>
                          <a:pt x="1313268" y="188746"/>
                          <a:pt x="1242289" y="249382"/>
                        </a:cubicBezTo>
                        <a:cubicBezTo>
                          <a:pt x="1241714" y="210700"/>
                          <a:pt x="1246623" y="170391"/>
                          <a:pt x="1242289" y="150091"/>
                        </a:cubicBezTo>
                        <a:cubicBezTo>
                          <a:pt x="1060899" y="173712"/>
                          <a:pt x="834066" y="160873"/>
                          <a:pt x="645990" y="150091"/>
                        </a:cubicBezTo>
                        <a:cubicBezTo>
                          <a:pt x="457914" y="139309"/>
                          <a:pt x="318796" y="150946"/>
                          <a:pt x="0" y="150091"/>
                        </a:cubicBezTo>
                        <a:cubicBezTo>
                          <a:pt x="-306" y="132121"/>
                          <a:pt x="-522" y="121873"/>
                          <a:pt x="0" y="9929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881DE82-A874-4F94-A1BF-13F6FBECE486}"/>
              </a:ext>
            </a:extLst>
          </p:cNvPr>
          <p:cNvSpPr/>
          <p:nvPr/>
        </p:nvSpPr>
        <p:spPr>
          <a:xfrm rot="19800000">
            <a:off x="5575245" y="4816781"/>
            <a:ext cx="1389909" cy="195271"/>
          </a:xfrm>
          <a:prstGeom prst="rightArrow">
            <a:avLst>
              <a:gd name="adj1" fmla="val 14815"/>
              <a:gd name="adj2" fmla="val 109260"/>
            </a:avLst>
          </a:prstGeom>
          <a:solidFill>
            <a:schemeClr val="tx1"/>
          </a:solidFill>
          <a:ln w="28575" cap="sq" cmpd="sng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22400"/>
                      <a:gd name="connsiteY0" fmla="*/ 99291 h 249382"/>
                      <a:gd name="connsiteX1" fmla="*/ 633567 w 1422400"/>
                      <a:gd name="connsiteY1" fmla="*/ 99291 h 249382"/>
                      <a:gd name="connsiteX2" fmla="*/ 1242289 w 1422400"/>
                      <a:gd name="connsiteY2" fmla="*/ 99291 h 249382"/>
                      <a:gd name="connsiteX3" fmla="*/ 1242289 w 1422400"/>
                      <a:gd name="connsiteY3" fmla="*/ 0 h 249382"/>
                      <a:gd name="connsiteX4" fmla="*/ 1422400 w 1422400"/>
                      <a:gd name="connsiteY4" fmla="*/ 124691 h 249382"/>
                      <a:gd name="connsiteX5" fmla="*/ 1242289 w 1422400"/>
                      <a:gd name="connsiteY5" fmla="*/ 249382 h 249382"/>
                      <a:gd name="connsiteX6" fmla="*/ 1242289 w 1422400"/>
                      <a:gd name="connsiteY6" fmla="*/ 150091 h 249382"/>
                      <a:gd name="connsiteX7" fmla="*/ 621145 w 1422400"/>
                      <a:gd name="connsiteY7" fmla="*/ 150091 h 249382"/>
                      <a:gd name="connsiteX8" fmla="*/ 0 w 1422400"/>
                      <a:gd name="connsiteY8" fmla="*/ 150091 h 249382"/>
                      <a:gd name="connsiteX9" fmla="*/ 0 w 1422400"/>
                      <a:gd name="connsiteY9" fmla="*/ 99291 h 249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22400" h="249382" fill="none" extrusionOk="0">
                        <a:moveTo>
                          <a:pt x="0" y="99291"/>
                        </a:moveTo>
                        <a:cubicBezTo>
                          <a:pt x="210894" y="96954"/>
                          <a:pt x="408797" y="95762"/>
                          <a:pt x="633567" y="99291"/>
                        </a:cubicBezTo>
                        <a:cubicBezTo>
                          <a:pt x="858337" y="102820"/>
                          <a:pt x="1093787" y="92039"/>
                          <a:pt x="1242289" y="99291"/>
                        </a:cubicBezTo>
                        <a:cubicBezTo>
                          <a:pt x="1246549" y="74424"/>
                          <a:pt x="1245205" y="28875"/>
                          <a:pt x="1242289" y="0"/>
                        </a:cubicBezTo>
                        <a:cubicBezTo>
                          <a:pt x="1285685" y="32251"/>
                          <a:pt x="1349056" y="72791"/>
                          <a:pt x="1422400" y="124691"/>
                        </a:cubicBezTo>
                        <a:cubicBezTo>
                          <a:pt x="1383095" y="164204"/>
                          <a:pt x="1331587" y="186195"/>
                          <a:pt x="1242289" y="249382"/>
                        </a:cubicBezTo>
                        <a:cubicBezTo>
                          <a:pt x="1239437" y="225123"/>
                          <a:pt x="1239554" y="187097"/>
                          <a:pt x="1242289" y="150091"/>
                        </a:cubicBezTo>
                        <a:cubicBezTo>
                          <a:pt x="1078257" y="154387"/>
                          <a:pt x="922255" y="119650"/>
                          <a:pt x="621145" y="150091"/>
                        </a:cubicBezTo>
                        <a:cubicBezTo>
                          <a:pt x="320035" y="180532"/>
                          <a:pt x="133935" y="156277"/>
                          <a:pt x="0" y="150091"/>
                        </a:cubicBezTo>
                        <a:cubicBezTo>
                          <a:pt x="-1873" y="125117"/>
                          <a:pt x="1024" y="117899"/>
                          <a:pt x="0" y="99291"/>
                        </a:cubicBezTo>
                        <a:close/>
                      </a:path>
                      <a:path w="1422400" h="249382" stroke="0" extrusionOk="0">
                        <a:moveTo>
                          <a:pt x="0" y="99291"/>
                        </a:moveTo>
                        <a:cubicBezTo>
                          <a:pt x="226946" y="108815"/>
                          <a:pt x="475819" y="70408"/>
                          <a:pt x="608722" y="99291"/>
                        </a:cubicBezTo>
                        <a:cubicBezTo>
                          <a:pt x="741625" y="128174"/>
                          <a:pt x="991725" y="87546"/>
                          <a:pt x="1242289" y="99291"/>
                        </a:cubicBezTo>
                        <a:cubicBezTo>
                          <a:pt x="1239873" y="65617"/>
                          <a:pt x="1241969" y="48979"/>
                          <a:pt x="1242289" y="0"/>
                        </a:cubicBezTo>
                        <a:cubicBezTo>
                          <a:pt x="1285605" y="22242"/>
                          <a:pt x="1353252" y="63502"/>
                          <a:pt x="1422400" y="124691"/>
                        </a:cubicBezTo>
                        <a:cubicBezTo>
                          <a:pt x="1368596" y="159647"/>
                          <a:pt x="1313268" y="188746"/>
                          <a:pt x="1242289" y="249382"/>
                        </a:cubicBezTo>
                        <a:cubicBezTo>
                          <a:pt x="1241714" y="210700"/>
                          <a:pt x="1246623" y="170391"/>
                          <a:pt x="1242289" y="150091"/>
                        </a:cubicBezTo>
                        <a:cubicBezTo>
                          <a:pt x="1060899" y="173712"/>
                          <a:pt x="834066" y="160873"/>
                          <a:pt x="645990" y="150091"/>
                        </a:cubicBezTo>
                        <a:cubicBezTo>
                          <a:pt x="457914" y="139309"/>
                          <a:pt x="318796" y="150946"/>
                          <a:pt x="0" y="150091"/>
                        </a:cubicBezTo>
                        <a:cubicBezTo>
                          <a:pt x="-306" y="132121"/>
                          <a:pt x="-522" y="121873"/>
                          <a:pt x="0" y="9929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C484A13-324F-4F73-B8DF-DD5912E95911}"/>
              </a:ext>
            </a:extLst>
          </p:cNvPr>
          <p:cNvSpPr/>
          <p:nvPr/>
        </p:nvSpPr>
        <p:spPr>
          <a:xfrm>
            <a:off x="2724893" y="5260898"/>
            <a:ext cx="1645425" cy="189313"/>
          </a:xfrm>
          <a:prstGeom prst="rightArrow">
            <a:avLst>
              <a:gd name="adj1" fmla="val 14815"/>
              <a:gd name="adj2" fmla="val 109260"/>
            </a:avLst>
          </a:prstGeom>
          <a:solidFill>
            <a:schemeClr val="tx1"/>
          </a:solidFill>
          <a:ln w="28575" cap="sq" cmpd="sng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22400"/>
                      <a:gd name="connsiteY0" fmla="*/ 99291 h 249382"/>
                      <a:gd name="connsiteX1" fmla="*/ 633567 w 1422400"/>
                      <a:gd name="connsiteY1" fmla="*/ 99291 h 249382"/>
                      <a:gd name="connsiteX2" fmla="*/ 1242289 w 1422400"/>
                      <a:gd name="connsiteY2" fmla="*/ 99291 h 249382"/>
                      <a:gd name="connsiteX3" fmla="*/ 1242289 w 1422400"/>
                      <a:gd name="connsiteY3" fmla="*/ 0 h 249382"/>
                      <a:gd name="connsiteX4" fmla="*/ 1422400 w 1422400"/>
                      <a:gd name="connsiteY4" fmla="*/ 124691 h 249382"/>
                      <a:gd name="connsiteX5" fmla="*/ 1242289 w 1422400"/>
                      <a:gd name="connsiteY5" fmla="*/ 249382 h 249382"/>
                      <a:gd name="connsiteX6" fmla="*/ 1242289 w 1422400"/>
                      <a:gd name="connsiteY6" fmla="*/ 150091 h 249382"/>
                      <a:gd name="connsiteX7" fmla="*/ 621145 w 1422400"/>
                      <a:gd name="connsiteY7" fmla="*/ 150091 h 249382"/>
                      <a:gd name="connsiteX8" fmla="*/ 0 w 1422400"/>
                      <a:gd name="connsiteY8" fmla="*/ 150091 h 249382"/>
                      <a:gd name="connsiteX9" fmla="*/ 0 w 1422400"/>
                      <a:gd name="connsiteY9" fmla="*/ 99291 h 249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22400" h="249382" fill="none" extrusionOk="0">
                        <a:moveTo>
                          <a:pt x="0" y="99291"/>
                        </a:moveTo>
                        <a:cubicBezTo>
                          <a:pt x="210894" y="96954"/>
                          <a:pt x="408797" y="95762"/>
                          <a:pt x="633567" y="99291"/>
                        </a:cubicBezTo>
                        <a:cubicBezTo>
                          <a:pt x="858337" y="102820"/>
                          <a:pt x="1093787" y="92039"/>
                          <a:pt x="1242289" y="99291"/>
                        </a:cubicBezTo>
                        <a:cubicBezTo>
                          <a:pt x="1246549" y="74424"/>
                          <a:pt x="1245205" y="28875"/>
                          <a:pt x="1242289" y="0"/>
                        </a:cubicBezTo>
                        <a:cubicBezTo>
                          <a:pt x="1285685" y="32251"/>
                          <a:pt x="1349056" y="72791"/>
                          <a:pt x="1422400" y="124691"/>
                        </a:cubicBezTo>
                        <a:cubicBezTo>
                          <a:pt x="1383095" y="164204"/>
                          <a:pt x="1331587" y="186195"/>
                          <a:pt x="1242289" y="249382"/>
                        </a:cubicBezTo>
                        <a:cubicBezTo>
                          <a:pt x="1239437" y="225123"/>
                          <a:pt x="1239554" y="187097"/>
                          <a:pt x="1242289" y="150091"/>
                        </a:cubicBezTo>
                        <a:cubicBezTo>
                          <a:pt x="1078257" y="154387"/>
                          <a:pt x="922255" y="119650"/>
                          <a:pt x="621145" y="150091"/>
                        </a:cubicBezTo>
                        <a:cubicBezTo>
                          <a:pt x="320035" y="180532"/>
                          <a:pt x="133935" y="156277"/>
                          <a:pt x="0" y="150091"/>
                        </a:cubicBezTo>
                        <a:cubicBezTo>
                          <a:pt x="-1873" y="125117"/>
                          <a:pt x="1024" y="117899"/>
                          <a:pt x="0" y="99291"/>
                        </a:cubicBezTo>
                        <a:close/>
                      </a:path>
                      <a:path w="1422400" h="249382" stroke="0" extrusionOk="0">
                        <a:moveTo>
                          <a:pt x="0" y="99291"/>
                        </a:moveTo>
                        <a:cubicBezTo>
                          <a:pt x="226946" y="108815"/>
                          <a:pt x="475819" y="70408"/>
                          <a:pt x="608722" y="99291"/>
                        </a:cubicBezTo>
                        <a:cubicBezTo>
                          <a:pt x="741625" y="128174"/>
                          <a:pt x="991725" y="87546"/>
                          <a:pt x="1242289" y="99291"/>
                        </a:cubicBezTo>
                        <a:cubicBezTo>
                          <a:pt x="1239873" y="65617"/>
                          <a:pt x="1241969" y="48979"/>
                          <a:pt x="1242289" y="0"/>
                        </a:cubicBezTo>
                        <a:cubicBezTo>
                          <a:pt x="1285605" y="22242"/>
                          <a:pt x="1353252" y="63502"/>
                          <a:pt x="1422400" y="124691"/>
                        </a:cubicBezTo>
                        <a:cubicBezTo>
                          <a:pt x="1368596" y="159647"/>
                          <a:pt x="1313268" y="188746"/>
                          <a:pt x="1242289" y="249382"/>
                        </a:cubicBezTo>
                        <a:cubicBezTo>
                          <a:pt x="1241714" y="210700"/>
                          <a:pt x="1246623" y="170391"/>
                          <a:pt x="1242289" y="150091"/>
                        </a:cubicBezTo>
                        <a:cubicBezTo>
                          <a:pt x="1060899" y="173712"/>
                          <a:pt x="834066" y="160873"/>
                          <a:pt x="645990" y="150091"/>
                        </a:cubicBezTo>
                        <a:cubicBezTo>
                          <a:pt x="457914" y="139309"/>
                          <a:pt x="318796" y="150946"/>
                          <a:pt x="0" y="150091"/>
                        </a:cubicBezTo>
                        <a:cubicBezTo>
                          <a:pt x="-306" y="132121"/>
                          <a:pt x="-522" y="121873"/>
                          <a:pt x="0" y="9929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2EF07A7-1801-4712-B7DE-CDDD79150860}"/>
              </a:ext>
            </a:extLst>
          </p:cNvPr>
          <p:cNvSpPr/>
          <p:nvPr/>
        </p:nvSpPr>
        <p:spPr>
          <a:xfrm rot="10800000">
            <a:off x="2506349" y="5519329"/>
            <a:ext cx="1645425" cy="189313"/>
          </a:xfrm>
          <a:prstGeom prst="rightArrow">
            <a:avLst>
              <a:gd name="adj1" fmla="val 14815"/>
              <a:gd name="adj2" fmla="val 109260"/>
            </a:avLst>
          </a:prstGeom>
          <a:solidFill>
            <a:schemeClr val="tx1"/>
          </a:solidFill>
          <a:ln w="28575" cap="sq" cmpd="sng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22400"/>
                      <a:gd name="connsiteY0" fmla="*/ 99291 h 249382"/>
                      <a:gd name="connsiteX1" fmla="*/ 633567 w 1422400"/>
                      <a:gd name="connsiteY1" fmla="*/ 99291 h 249382"/>
                      <a:gd name="connsiteX2" fmla="*/ 1242289 w 1422400"/>
                      <a:gd name="connsiteY2" fmla="*/ 99291 h 249382"/>
                      <a:gd name="connsiteX3" fmla="*/ 1242289 w 1422400"/>
                      <a:gd name="connsiteY3" fmla="*/ 0 h 249382"/>
                      <a:gd name="connsiteX4" fmla="*/ 1422400 w 1422400"/>
                      <a:gd name="connsiteY4" fmla="*/ 124691 h 249382"/>
                      <a:gd name="connsiteX5" fmla="*/ 1242289 w 1422400"/>
                      <a:gd name="connsiteY5" fmla="*/ 249382 h 249382"/>
                      <a:gd name="connsiteX6" fmla="*/ 1242289 w 1422400"/>
                      <a:gd name="connsiteY6" fmla="*/ 150091 h 249382"/>
                      <a:gd name="connsiteX7" fmla="*/ 621145 w 1422400"/>
                      <a:gd name="connsiteY7" fmla="*/ 150091 h 249382"/>
                      <a:gd name="connsiteX8" fmla="*/ 0 w 1422400"/>
                      <a:gd name="connsiteY8" fmla="*/ 150091 h 249382"/>
                      <a:gd name="connsiteX9" fmla="*/ 0 w 1422400"/>
                      <a:gd name="connsiteY9" fmla="*/ 99291 h 249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22400" h="249382" fill="none" extrusionOk="0">
                        <a:moveTo>
                          <a:pt x="0" y="99291"/>
                        </a:moveTo>
                        <a:cubicBezTo>
                          <a:pt x="210894" y="96954"/>
                          <a:pt x="408797" y="95762"/>
                          <a:pt x="633567" y="99291"/>
                        </a:cubicBezTo>
                        <a:cubicBezTo>
                          <a:pt x="858337" y="102820"/>
                          <a:pt x="1093787" y="92039"/>
                          <a:pt x="1242289" y="99291"/>
                        </a:cubicBezTo>
                        <a:cubicBezTo>
                          <a:pt x="1246549" y="74424"/>
                          <a:pt x="1245205" y="28875"/>
                          <a:pt x="1242289" y="0"/>
                        </a:cubicBezTo>
                        <a:cubicBezTo>
                          <a:pt x="1285685" y="32251"/>
                          <a:pt x="1349056" y="72791"/>
                          <a:pt x="1422400" y="124691"/>
                        </a:cubicBezTo>
                        <a:cubicBezTo>
                          <a:pt x="1383095" y="164204"/>
                          <a:pt x="1331587" y="186195"/>
                          <a:pt x="1242289" y="249382"/>
                        </a:cubicBezTo>
                        <a:cubicBezTo>
                          <a:pt x="1239437" y="225123"/>
                          <a:pt x="1239554" y="187097"/>
                          <a:pt x="1242289" y="150091"/>
                        </a:cubicBezTo>
                        <a:cubicBezTo>
                          <a:pt x="1078257" y="154387"/>
                          <a:pt x="922255" y="119650"/>
                          <a:pt x="621145" y="150091"/>
                        </a:cubicBezTo>
                        <a:cubicBezTo>
                          <a:pt x="320035" y="180532"/>
                          <a:pt x="133935" y="156277"/>
                          <a:pt x="0" y="150091"/>
                        </a:cubicBezTo>
                        <a:cubicBezTo>
                          <a:pt x="-1873" y="125117"/>
                          <a:pt x="1024" y="117899"/>
                          <a:pt x="0" y="99291"/>
                        </a:cubicBezTo>
                        <a:close/>
                      </a:path>
                      <a:path w="1422400" h="249382" stroke="0" extrusionOk="0">
                        <a:moveTo>
                          <a:pt x="0" y="99291"/>
                        </a:moveTo>
                        <a:cubicBezTo>
                          <a:pt x="226946" y="108815"/>
                          <a:pt x="475819" y="70408"/>
                          <a:pt x="608722" y="99291"/>
                        </a:cubicBezTo>
                        <a:cubicBezTo>
                          <a:pt x="741625" y="128174"/>
                          <a:pt x="991725" y="87546"/>
                          <a:pt x="1242289" y="99291"/>
                        </a:cubicBezTo>
                        <a:cubicBezTo>
                          <a:pt x="1239873" y="65617"/>
                          <a:pt x="1241969" y="48979"/>
                          <a:pt x="1242289" y="0"/>
                        </a:cubicBezTo>
                        <a:cubicBezTo>
                          <a:pt x="1285605" y="22242"/>
                          <a:pt x="1353252" y="63502"/>
                          <a:pt x="1422400" y="124691"/>
                        </a:cubicBezTo>
                        <a:cubicBezTo>
                          <a:pt x="1368596" y="159647"/>
                          <a:pt x="1313268" y="188746"/>
                          <a:pt x="1242289" y="249382"/>
                        </a:cubicBezTo>
                        <a:cubicBezTo>
                          <a:pt x="1241714" y="210700"/>
                          <a:pt x="1246623" y="170391"/>
                          <a:pt x="1242289" y="150091"/>
                        </a:cubicBezTo>
                        <a:cubicBezTo>
                          <a:pt x="1060899" y="173712"/>
                          <a:pt x="834066" y="160873"/>
                          <a:pt x="645990" y="150091"/>
                        </a:cubicBezTo>
                        <a:cubicBezTo>
                          <a:pt x="457914" y="139309"/>
                          <a:pt x="318796" y="150946"/>
                          <a:pt x="0" y="150091"/>
                        </a:cubicBezTo>
                        <a:cubicBezTo>
                          <a:pt x="-306" y="132121"/>
                          <a:pt x="-522" y="121873"/>
                          <a:pt x="0" y="9929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2DCE3F2-641B-46AB-BCBF-22E37A882982}"/>
              </a:ext>
            </a:extLst>
          </p:cNvPr>
          <p:cNvSpPr/>
          <p:nvPr/>
        </p:nvSpPr>
        <p:spPr>
          <a:xfrm rot="12600000">
            <a:off x="5647994" y="3573684"/>
            <a:ext cx="1389909" cy="195271"/>
          </a:xfrm>
          <a:prstGeom prst="rightArrow">
            <a:avLst>
              <a:gd name="adj1" fmla="val 14815"/>
              <a:gd name="adj2" fmla="val 109260"/>
            </a:avLst>
          </a:prstGeom>
          <a:solidFill>
            <a:schemeClr val="tx1"/>
          </a:solidFill>
          <a:ln w="28575" cap="sq" cmpd="sng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22400"/>
                      <a:gd name="connsiteY0" fmla="*/ 99291 h 249382"/>
                      <a:gd name="connsiteX1" fmla="*/ 633567 w 1422400"/>
                      <a:gd name="connsiteY1" fmla="*/ 99291 h 249382"/>
                      <a:gd name="connsiteX2" fmla="*/ 1242289 w 1422400"/>
                      <a:gd name="connsiteY2" fmla="*/ 99291 h 249382"/>
                      <a:gd name="connsiteX3" fmla="*/ 1242289 w 1422400"/>
                      <a:gd name="connsiteY3" fmla="*/ 0 h 249382"/>
                      <a:gd name="connsiteX4" fmla="*/ 1422400 w 1422400"/>
                      <a:gd name="connsiteY4" fmla="*/ 124691 h 249382"/>
                      <a:gd name="connsiteX5" fmla="*/ 1242289 w 1422400"/>
                      <a:gd name="connsiteY5" fmla="*/ 249382 h 249382"/>
                      <a:gd name="connsiteX6" fmla="*/ 1242289 w 1422400"/>
                      <a:gd name="connsiteY6" fmla="*/ 150091 h 249382"/>
                      <a:gd name="connsiteX7" fmla="*/ 621145 w 1422400"/>
                      <a:gd name="connsiteY7" fmla="*/ 150091 h 249382"/>
                      <a:gd name="connsiteX8" fmla="*/ 0 w 1422400"/>
                      <a:gd name="connsiteY8" fmla="*/ 150091 h 249382"/>
                      <a:gd name="connsiteX9" fmla="*/ 0 w 1422400"/>
                      <a:gd name="connsiteY9" fmla="*/ 99291 h 249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22400" h="249382" fill="none" extrusionOk="0">
                        <a:moveTo>
                          <a:pt x="0" y="99291"/>
                        </a:moveTo>
                        <a:cubicBezTo>
                          <a:pt x="210894" y="96954"/>
                          <a:pt x="408797" y="95762"/>
                          <a:pt x="633567" y="99291"/>
                        </a:cubicBezTo>
                        <a:cubicBezTo>
                          <a:pt x="858337" y="102820"/>
                          <a:pt x="1093787" y="92039"/>
                          <a:pt x="1242289" y="99291"/>
                        </a:cubicBezTo>
                        <a:cubicBezTo>
                          <a:pt x="1246549" y="74424"/>
                          <a:pt x="1245205" y="28875"/>
                          <a:pt x="1242289" y="0"/>
                        </a:cubicBezTo>
                        <a:cubicBezTo>
                          <a:pt x="1285685" y="32251"/>
                          <a:pt x="1349056" y="72791"/>
                          <a:pt x="1422400" y="124691"/>
                        </a:cubicBezTo>
                        <a:cubicBezTo>
                          <a:pt x="1383095" y="164204"/>
                          <a:pt x="1331587" y="186195"/>
                          <a:pt x="1242289" y="249382"/>
                        </a:cubicBezTo>
                        <a:cubicBezTo>
                          <a:pt x="1239437" y="225123"/>
                          <a:pt x="1239554" y="187097"/>
                          <a:pt x="1242289" y="150091"/>
                        </a:cubicBezTo>
                        <a:cubicBezTo>
                          <a:pt x="1078257" y="154387"/>
                          <a:pt x="922255" y="119650"/>
                          <a:pt x="621145" y="150091"/>
                        </a:cubicBezTo>
                        <a:cubicBezTo>
                          <a:pt x="320035" y="180532"/>
                          <a:pt x="133935" y="156277"/>
                          <a:pt x="0" y="150091"/>
                        </a:cubicBezTo>
                        <a:cubicBezTo>
                          <a:pt x="-1873" y="125117"/>
                          <a:pt x="1024" y="117899"/>
                          <a:pt x="0" y="99291"/>
                        </a:cubicBezTo>
                        <a:close/>
                      </a:path>
                      <a:path w="1422400" h="249382" stroke="0" extrusionOk="0">
                        <a:moveTo>
                          <a:pt x="0" y="99291"/>
                        </a:moveTo>
                        <a:cubicBezTo>
                          <a:pt x="226946" y="108815"/>
                          <a:pt x="475819" y="70408"/>
                          <a:pt x="608722" y="99291"/>
                        </a:cubicBezTo>
                        <a:cubicBezTo>
                          <a:pt x="741625" y="128174"/>
                          <a:pt x="991725" y="87546"/>
                          <a:pt x="1242289" y="99291"/>
                        </a:cubicBezTo>
                        <a:cubicBezTo>
                          <a:pt x="1239873" y="65617"/>
                          <a:pt x="1241969" y="48979"/>
                          <a:pt x="1242289" y="0"/>
                        </a:cubicBezTo>
                        <a:cubicBezTo>
                          <a:pt x="1285605" y="22242"/>
                          <a:pt x="1353252" y="63502"/>
                          <a:pt x="1422400" y="124691"/>
                        </a:cubicBezTo>
                        <a:cubicBezTo>
                          <a:pt x="1368596" y="159647"/>
                          <a:pt x="1313268" y="188746"/>
                          <a:pt x="1242289" y="249382"/>
                        </a:cubicBezTo>
                        <a:cubicBezTo>
                          <a:pt x="1241714" y="210700"/>
                          <a:pt x="1246623" y="170391"/>
                          <a:pt x="1242289" y="150091"/>
                        </a:cubicBezTo>
                        <a:cubicBezTo>
                          <a:pt x="1060899" y="173712"/>
                          <a:pt x="834066" y="160873"/>
                          <a:pt x="645990" y="150091"/>
                        </a:cubicBezTo>
                        <a:cubicBezTo>
                          <a:pt x="457914" y="139309"/>
                          <a:pt x="318796" y="150946"/>
                          <a:pt x="0" y="150091"/>
                        </a:cubicBezTo>
                        <a:cubicBezTo>
                          <a:pt x="-306" y="132121"/>
                          <a:pt x="-522" y="121873"/>
                          <a:pt x="0" y="9929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35E4C7-3BAA-45DC-978C-2D7CB7189840}"/>
              </a:ext>
            </a:extLst>
          </p:cNvPr>
          <p:cNvSpPr txBox="1"/>
          <p:nvPr/>
        </p:nvSpPr>
        <p:spPr>
          <a:xfrm>
            <a:off x="3380411" y="39186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0FDDE5-7299-4166-B91F-1522A9FCD0E8}"/>
              </a:ext>
            </a:extLst>
          </p:cNvPr>
          <p:cNvSpPr txBox="1"/>
          <p:nvPr/>
        </p:nvSpPr>
        <p:spPr>
          <a:xfrm>
            <a:off x="3304160" y="2742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71744F-DCF5-4623-B1DF-25984E62132F}"/>
              </a:ext>
            </a:extLst>
          </p:cNvPr>
          <p:cNvSpPr txBox="1"/>
          <p:nvPr/>
        </p:nvSpPr>
        <p:spPr>
          <a:xfrm>
            <a:off x="3278595" y="49607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1FFC70-B5CC-49E8-9C53-21551D6D25B1}"/>
              </a:ext>
            </a:extLst>
          </p:cNvPr>
          <p:cNvSpPr txBox="1"/>
          <p:nvPr/>
        </p:nvSpPr>
        <p:spPr>
          <a:xfrm>
            <a:off x="3278595" y="57503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0FA67D-389B-4DB1-913F-DA33A4896C64}"/>
              </a:ext>
            </a:extLst>
          </p:cNvPr>
          <p:cNvSpPr txBox="1"/>
          <p:nvPr/>
        </p:nvSpPr>
        <p:spPr>
          <a:xfrm>
            <a:off x="1360260" y="40568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EF2141-BC87-4EFA-BC75-DE48804ED397}"/>
              </a:ext>
            </a:extLst>
          </p:cNvPr>
          <p:cNvSpPr txBox="1"/>
          <p:nvPr/>
        </p:nvSpPr>
        <p:spPr>
          <a:xfrm>
            <a:off x="6288288" y="49144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0CADCD-3E2E-4622-8D92-717952CF69E1}"/>
              </a:ext>
            </a:extLst>
          </p:cNvPr>
          <p:cNvSpPr txBox="1"/>
          <p:nvPr/>
        </p:nvSpPr>
        <p:spPr>
          <a:xfrm>
            <a:off x="5117301" y="41361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8E1204-DDD4-43B9-8D36-283A2969514B}"/>
              </a:ext>
            </a:extLst>
          </p:cNvPr>
          <p:cNvSpPr txBox="1"/>
          <p:nvPr/>
        </p:nvSpPr>
        <p:spPr>
          <a:xfrm>
            <a:off x="6395363" y="31610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D144AE2-BB34-458F-B8E7-64FB29469967}"/>
              </a:ext>
            </a:extLst>
          </p:cNvPr>
          <p:cNvSpPr/>
          <p:nvPr/>
        </p:nvSpPr>
        <p:spPr>
          <a:xfrm rot="1800000">
            <a:off x="2320225" y="4199264"/>
            <a:ext cx="2099353" cy="179561"/>
          </a:xfrm>
          <a:prstGeom prst="rightArrow">
            <a:avLst>
              <a:gd name="adj1" fmla="val 14815"/>
              <a:gd name="adj2" fmla="val 109260"/>
            </a:avLst>
          </a:prstGeom>
          <a:solidFill>
            <a:schemeClr val="tx1"/>
          </a:solidFill>
          <a:ln w="28575" cap="sq" cmpd="sng">
            <a:solidFill>
              <a:schemeClr val="tx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22400"/>
                      <a:gd name="connsiteY0" fmla="*/ 99291 h 249382"/>
                      <a:gd name="connsiteX1" fmla="*/ 633567 w 1422400"/>
                      <a:gd name="connsiteY1" fmla="*/ 99291 h 249382"/>
                      <a:gd name="connsiteX2" fmla="*/ 1242289 w 1422400"/>
                      <a:gd name="connsiteY2" fmla="*/ 99291 h 249382"/>
                      <a:gd name="connsiteX3" fmla="*/ 1242289 w 1422400"/>
                      <a:gd name="connsiteY3" fmla="*/ 0 h 249382"/>
                      <a:gd name="connsiteX4" fmla="*/ 1422400 w 1422400"/>
                      <a:gd name="connsiteY4" fmla="*/ 124691 h 249382"/>
                      <a:gd name="connsiteX5" fmla="*/ 1242289 w 1422400"/>
                      <a:gd name="connsiteY5" fmla="*/ 249382 h 249382"/>
                      <a:gd name="connsiteX6" fmla="*/ 1242289 w 1422400"/>
                      <a:gd name="connsiteY6" fmla="*/ 150091 h 249382"/>
                      <a:gd name="connsiteX7" fmla="*/ 621145 w 1422400"/>
                      <a:gd name="connsiteY7" fmla="*/ 150091 h 249382"/>
                      <a:gd name="connsiteX8" fmla="*/ 0 w 1422400"/>
                      <a:gd name="connsiteY8" fmla="*/ 150091 h 249382"/>
                      <a:gd name="connsiteX9" fmla="*/ 0 w 1422400"/>
                      <a:gd name="connsiteY9" fmla="*/ 99291 h 249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22400" h="249382" fill="none" extrusionOk="0">
                        <a:moveTo>
                          <a:pt x="0" y="99291"/>
                        </a:moveTo>
                        <a:cubicBezTo>
                          <a:pt x="210894" y="96954"/>
                          <a:pt x="408797" y="95762"/>
                          <a:pt x="633567" y="99291"/>
                        </a:cubicBezTo>
                        <a:cubicBezTo>
                          <a:pt x="858337" y="102820"/>
                          <a:pt x="1093787" y="92039"/>
                          <a:pt x="1242289" y="99291"/>
                        </a:cubicBezTo>
                        <a:cubicBezTo>
                          <a:pt x="1246549" y="74424"/>
                          <a:pt x="1245205" y="28875"/>
                          <a:pt x="1242289" y="0"/>
                        </a:cubicBezTo>
                        <a:cubicBezTo>
                          <a:pt x="1285685" y="32251"/>
                          <a:pt x="1349056" y="72791"/>
                          <a:pt x="1422400" y="124691"/>
                        </a:cubicBezTo>
                        <a:cubicBezTo>
                          <a:pt x="1383095" y="164204"/>
                          <a:pt x="1331587" y="186195"/>
                          <a:pt x="1242289" y="249382"/>
                        </a:cubicBezTo>
                        <a:cubicBezTo>
                          <a:pt x="1239437" y="225123"/>
                          <a:pt x="1239554" y="187097"/>
                          <a:pt x="1242289" y="150091"/>
                        </a:cubicBezTo>
                        <a:cubicBezTo>
                          <a:pt x="1078257" y="154387"/>
                          <a:pt x="922255" y="119650"/>
                          <a:pt x="621145" y="150091"/>
                        </a:cubicBezTo>
                        <a:cubicBezTo>
                          <a:pt x="320035" y="180532"/>
                          <a:pt x="133935" y="156277"/>
                          <a:pt x="0" y="150091"/>
                        </a:cubicBezTo>
                        <a:cubicBezTo>
                          <a:pt x="-1873" y="125117"/>
                          <a:pt x="1024" y="117899"/>
                          <a:pt x="0" y="99291"/>
                        </a:cubicBezTo>
                        <a:close/>
                      </a:path>
                      <a:path w="1422400" h="249382" stroke="0" extrusionOk="0">
                        <a:moveTo>
                          <a:pt x="0" y="99291"/>
                        </a:moveTo>
                        <a:cubicBezTo>
                          <a:pt x="226946" y="108815"/>
                          <a:pt x="475819" y="70408"/>
                          <a:pt x="608722" y="99291"/>
                        </a:cubicBezTo>
                        <a:cubicBezTo>
                          <a:pt x="741625" y="128174"/>
                          <a:pt x="991725" y="87546"/>
                          <a:pt x="1242289" y="99291"/>
                        </a:cubicBezTo>
                        <a:cubicBezTo>
                          <a:pt x="1239873" y="65617"/>
                          <a:pt x="1241969" y="48979"/>
                          <a:pt x="1242289" y="0"/>
                        </a:cubicBezTo>
                        <a:cubicBezTo>
                          <a:pt x="1285605" y="22242"/>
                          <a:pt x="1353252" y="63502"/>
                          <a:pt x="1422400" y="124691"/>
                        </a:cubicBezTo>
                        <a:cubicBezTo>
                          <a:pt x="1368596" y="159647"/>
                          <a:pt x="1313268" y="188746"/>
                          <a:pt x="1242289" y="249382"/>
                        </a:cubicBezTo>
                        <a:cubicBezTo>
                          <a:pt x="1241714" y="210700"/>
                          <a:pt x="1246623" y="170391"/>
                          <a:pt x="1242289" y="150091"/>
                        </a:cubicBezTo>
                        <a:cubicBezTo>
                          <a:pt x="1060899" y="173712"/>
                          <a:pt x="834066" y="160873"/>
                          <a:pt x="645990" y="150091"/>
                        </a:cubicBezTo>
                        <a:cubicBezTo>
                          <a:pt x="457914" y="139309"/>
                          <a:pt x="318796" y="150946"/>
                          <a:pt x="0" y="150091"/>
                        </a:cubicBezTo>
                        <a:cubicBezTo>
                          <a:pt x="-306" y="132121"/>
                          <a:pt x="-522" y="121873"/>
                          <a:pt x="0" y="9929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31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4">
            <a:extLst>
              <a:ext uri="{FF2B5EF4-FFF2-40B4-BE49-F238E27FC236}">
                <a16:creationId xmlns:a16="http://schemas.microsoft.com/office/drawing/2014/main" id="{FB73EC29-4226-4672-AE03-A81698DC7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8992"/>
            <a:ext cx="4952301" cy="523481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Dijkstra Algorithm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DFE97-3371-4B32-9C75-C4595D1D6834}"/>
              </a:ext>
            </a:extLst>
          </p:cNvPr>
          <p:cNvSpPr txBox="1"/>
          <p:nvPr/>
        </p:nvSpPr>
        <p:spPr>
          <a:xfrm>
            <a:off x="554335" y="1250745"/>
            <a:ext cx="708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) ‘1’ </a:t>
            </a:r>
            <a:r>
              <a:rPr lang="ko-KR" altLang="en-US" b="1" dirty="0"/>
              <a:t>에서 모든 경로로 가는 </a:t>
            </a:r>
            <a:r>
              <a:rPr lang="ko-KR" altLang="en-US" b="1" dirty="0">
                <a:solidFill>
                  <a:srgbClr val="FF0000"/>
                </a:solidFill>
              </a:rPr>
              <a:t>최단 경로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60547F-FDFF-44B8-B454-227659EA3741}"/>
              </a:ext>
            </a:extLst>
          </p:cNvPr>
          <p:cNvGrpSpPr/>
          <p:nvPr/>
        </p:nvGrpSpPr>
        <p:grpSpPr>
          <a:xfrm>
            <a:off x="712560" y="2044461"/>
            <a:ext cx="6514559" cy="3376728"/>
            <a:chOff x="712560" y="2044461"/>
            <a:chExt cx="6514559" cy="337672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F61C8CD-DDBA-44ED-8EF3-1CA1600E84DC}"/>
                </a:ext>
              </a:extLst>
            </p:cNvPr>
            <p:cNvSpPr/>
            <p:nvPr/>
          </p:nvSpPr>
          <p:spPr>
            <a:xfrm>
              <a:off x="748284" y="2100118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DB3CDBFB-5C22-497C-A3ED-EF2DC5AA42D7}"/>
                </a:ext>
              </a:extLst>
            </p:cNvPr>
            <p:cNvSpPr/>
            <p:nvPr/>
          </p:nvSpPr>
          <p:spPr>
            <a:xfrm rot="10800000">
              <a:off x="1967041" y="2437494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2C2BAE3-97FD-4862-BC91-F777A4D13AFA}"/>
                </a:ext>
              </a:extLst>
            </p:cNvPr>
            <p:cNvSpPr/>
            <p:nvPr/>
          </p:nvSpPr>
          <p:spPr>
            <a:xfrm>
              <a:off x="3967157" y="2100118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D4788A2-1242-4933-8F1B-67E55CF0133C}"/>
                </a:ext>
              </a:extLst>
            </p:cNvPr>
            <p:cNvSpPr/>
            <p:nvPr/>
          </p:nvSpPr>
          <p:spPr>
            <a:xfrm>
              <a:off x="748284" y="4305925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EBFD15A-09BB-4232-9153-21E2335BA97B}"/>
                </a:ext>
              </a:extLst>
            </p:cNvPr>
            <p:cNvSpPr/>
            <p:nvPr/>
          </p:nvSpPr>
          <p:spPr>
            <a:xfrm>
              <a:off x="6363053" y="3110978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75CE0CC-111D-4EC2-A3F0-707F5F0B1F66}"/>
                </a:ext>
              </a:extLst>
            </p:cNvPr>
            <p:cNvSpPr/>
            <p:nvPr/>
          </p:nvSpPr>
          <p:spPr>
            <a:xfrm>
              <a:off x="3967157" y="4280441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85F0169E-ADB8-4A3A-8BDE-8802205B56D6}"/>
                </a:ext>
              </a:extLst>
            </p:cNvPr>
            <p:cNvSpPr/>
            <p:nvPr/>
          </p:nvSpPr>
          <p:spPr>
            <a:xfrm rot="1800000">
              <a:off x="1673128" y="3476994"/>
              <a:ext cx="2099353" cy="179561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6ECA94FF-B5DF-4562-80BF-DB044B821BAF}"/>
                </a:ext>
              </a:extLst>
            </p:cNvPr>
            <p:cNvSpPr/>
            <p:nvPr/>
          </p:nvSpPr>
          <p:spPr>
            <a:xfrm rot="5400000">
              <a:off x="637324" y="3519404"/>
              <a:ext cx="1085986" cy="1585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38A49C86-6A01-41F1-B5D4-A3BF79810596}"/>
                </a:ext>
              </a:extLst>
            </p:cNvPr>
            <p:cNvSpPr/>
            <p:nvPr/>
          </p:nvSpPr>
          <p:spPr>
            <a:xfrm rot="16200000">
              <a:off x="3840893" y="3522021"/>
              <a:ext cx="1085986" cy="1585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2881DE82-A874-4F94-A1BF-13F6FBECE486}"/>
                </a:ext>
              </a:extLst>
            </p:cNvPr>
            <p:cNvSpPr/>
            <p:nvPr/>
          </p:nvSpPr>
          <p:spPr>
            <a:xfrm rot="19800000">
              <a:off x="4927545" y="4118281"/>
              <a:ext cx="1389909" cy="195271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3C484A13-324F-4F73-B8DF-DD5912E95911}"/>
                </a:ext>
              </a:extLst>
            </p:cNvPr>
            <p:cNvSpPr/>
            <p:nvPr/>
          </p:nvSpPr>
          <p:spPr>
            <a:xfrm>
              <a:off x="2077193" y="4562398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C2EF07A7-1801-4712-B7DE-CDDD79150860}"/>
                </a:ext>
              </a:extLst>
            </p:cNvPr>
            <p:cNvSpPr/>
            <p:nvPr/>
          </p:nvSpPr>
          <p:spPr>
            <a:xfrm rot="10800000">
              <a:off x="1858649" y="4820829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22DCE3F2-641B-46AB-BCBF-22E37A882982}"/>
                </a:ext>
              </a:extLst>
            </p:cNvPr>
            <p:cNvSpPr/>
            <p:nvPr/>
          </p:nvSpPr>
          <p:spPr>
            <a:xfrm rot="12600000">
              <a:off x="5000294" y="2875184"/>
              <a:ext cx="1389909" cy="195271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35E4C7-3BAA-45DC-978C-2D7CB7189840}"/>
                </a:ext>
              </a:extLst>
            </p:cNvPr>
            <p:cNvSpPr txBox="1"/>
            <p:nvPr/>
          </p:nvSpPr>
          <p:spPr>
            <a:xfrm>
              <a:off x="2732711" y="3220186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0FDDE5-7299-4166-B91F-1522A9FCD0E8}"/>
                </a:ext>
              </a:extLst>
            </p:cNvPr>
            <p:cNvSpPr txBox="1"/>
            <p:nvPr/>
          </p:nvSpPr>
          <p:spPr>
            <a:xfrm>
              <a:off x="2656460" y="2044461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71744F-DCF5-4623-B1DF-25984E62132F}"/>
                </a:ext>
              </a:extLst>
            </p:cNvPr>
            <p:cNvSpPr txBox="1"/>
            <p:nvPr/>
          </p:nvSpPr>
          <p:spPr>
            <a:xfrm>
              <a:off x="2630895" y="4262252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1FFC70-B5CC-49E8-9C53-21551D6D25B1}"/>
                </a:ext>
              </a:extLst>
            </p:cNvPr>
            <p:cNvSpPr txBox="1"/>
            <p:nvPr/>
          </p:nvSpPr>
          <p:spPr>
            <a:xfrm>
              <a:off x="2630895" y="5051857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0FA67D-389B-4DB1-913F-DA33A4896C64}"/>
                </a:ext>
              </a:extLst>
            </p:cNvPr>
            <p:cNvSpPr txBox="1"/>
            <p:nvPr/>
          </p:nvSpPr>
          <p:spPr>
            <a:xfrm>
              <a:off x="712560" y="3358345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EF2141-BC87-4EFA-BC75-DE48804ED397}"/>
                </a:ext>
              </a:extLst>
            </p:cNvPr>
            <p:cNvSpPr txBox="1"/>
            <p:nvPr/>
          </p:nvSpPr>
          <p:spPr>
            <a:xfrm>
              <a:off x="5640588" y="4215916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0CADCD-3E2E-4622-8D92-717952CF69E1}"/>
                </a:ext>
              </a:extLst>
            </p:cNvPr>
            <p:cNvSpPr txBox="1"/>
            <p:nvPr/>
          </p:nvSpPr>
          <p:spPr>
            <a:xfrm>
              <a:off x="4469601" y="3437646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8E1204-DDD4-43B9-8D36-283A2969514B}"/>
                </a:ext>
              </a:extLst>
            </p:cNvPr>
            <p:cNvSpPr txBox="1"/>
            <p:nvPr/>
          </p:nvSpPr>
          <p:spPr>
            <a:xfrm>
              <a:off x="5747663" y="2462509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94D54930-25DC-42F1-9EE6-E15919DC1C2E}"/>
              </a:ext>
            </a:extLst>
          </p:cNvPr>
          <p:cNvSpPr/>
          <p:nvPr/>
        </p:nvSpPr>
        <p:spPr>
          <a:xfrm>
            <a:off x="8019416" y="425217"/>
            <a:ext cx="514306" cy="514306"/>
          </a:xfrm>
          <a:prstGeom prst="ellipse">
            <a:avLst/>
          </a:prstGeom>
          <a:noFill/>
          <a:ln w="28575">
            <a:solidFill>
              <a:schemeClr val="dk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7A6836-C6AB-4AC8-8728-7F23422F48CA}"/>
              </a:ext>
            </a:extLst>
          </p:cNvPr>
          <p:cNvCxnSpPr/>
          <p:nvPr/>
        </p:nvCxnSpPr>
        <p:spPr>
          <a:xfrm>
            <a:off x="763604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53E95E-7948-4E6E-AFF4-AC64CBFA77C8}"/>
              </a:ext>
            </a:extLst>
          </p:cNvPr>
          <p:cNvSpPr txBox="1"/>
          <p:nvPr/>
        </p:nvSpPr>
        <p:spPr>
          <a:xfrm>
            <a:off x="8785737" y="477858"/>
            <a:ext cx="288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에서 갈수 있는 최단 경로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B52154-2C34-48D5-A13F-4BBBADAFFD2C}"/>
              </a:ext>
            </a:extLst>
          </p:cNvPr>
          <p:cNvSpPr/>
          <p:nvPr/>
        </p:nvSpPr>
        <p:spPr>
          <a:xfrm>
            <a:off x="8017327" y="1523414"/>
            <a:ext cx="514306" cy="514306"/>
          </a:xfrm>
          <a:prstGeom prst="ellipse">
            <a:avLst/>
          </a:prstGeom>
          <a:noFill/>
          <a:ln w="28575">
            <a:solidFill>
              <a:schemeClr val="dk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57CBF41-2B6D-4A70-BE31-EBA8DFE4D943}"/>
              </a:ext>
            </a:extLst>
          </p:cNvPr>
          <p:cNvSpPr/>
          <p:nvPr/>
        </p:nvSpPr>
        <p:spPr>
          <a:xfrm>
            <a:off x="9261501" y="1513526"/>
            <a:ext cx="514306" cy="514306"/>
          </a:xfrm>
          <a:prstGeom prst="ellipse">
            <a:avLst/>
          </a:prstGeom>
          <a:noFill/>
          <a:ln w="28575">
            <a:solidFill>
              <a:schemeClr val="dk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B9D608C-7410-4291-8739-781181F804FC}"/>
              </a:ext>
            </a:extLst>
          </p:cNvPr>
          <p:cNvSpPr/>
          <p:nvPr/>
        </p:nvSpPr>
        <p:spPr>
          <a:xfrm>
            <a:off x="8017327" y="2603305"/>
            <a:ext cx="514306" cy="514306"/>
          </a:xfrm>
          <a:prstGeom prst="ellipse">
            <a:avLst/>
          </a:prstGeom>
          <a:noFill/>
          <a:ln w="28575">
            <a:solidFill>
              <a:schemeClr val="dk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020D951-E19A-47A5-B66E-7A3C2010F272}"/>
              </a:ext>
            </a:extLst>
          </p:cNvPr>
          <p:cNvSpPr/>
          <p:nvPr/>
        </p:nvSpPr>
        <p:spPr>
          <a:xfrm>
            <a:off x="9261501" y="2596672"/>
            <a:ext cx="514306" cy="514306"/>
          </a:xfrm>
          <a:prstGeom prst="ellipse">
            <a:avLst/>
          </a:prstGeom>
          <a:noFill/>
          <a:ln w="28575">
            <a:solidFill>
              <a:schemeClr val="dk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B6BC3106-B254-4B57-8DDA-E69D4411870E}"/>
              </a:ext>
            </a:extLst>
          </p:cNvPr>
          <p:cNvSpPr/>
          <p:nvPr/>
        </p:nvSpPr>
        <p:spPr>
          <a:xfrm>
            <a:off x="8627081" y="1744994"/>
            <a:ext cx="514306" cy="127971"/>
          </a:xfrm>
          <a:prstGeom prst="rightArrow">
            <a:avLst>
              <a:gd name="adj1" fmla="val 14815"/>
              <a:gd name="adj2" fmla="val 109260"/>
            </a:avLst>
          </a:prstGeom>
          <a:solidFill>
            <a:schemeClr val="accent2"/>
          </a:solidFill>
          <a:ln w="28575" cap="sq" cmpd="sng">
            <a:solidFill>
              <a:schemeClr val="accent2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22400"/>
                      <a:gd name="connsiteY0" fmla="*/ 99291 h 249382"/>
                      <a:gd name="connsiteX1" fmla="*/ 633567 w 1422400"/>
                      <a:gd name="connsiteY1" fmla="*/ 99291 h 249382"/>
                      <a:gd name="connsiteX2" fmla="*/ 1242289 w 1422400"/>
                      <a:gd name="connsiteY2" fmla="*/ 99291 h 249382"/>
                      <a:gd name="connsiteX3" fmla="*/ 1242289 w 1422400"/>
                      <a:gd name="connsiteY3" fmla="*/ 0 h 249382"/>
                      <a:gd name="connsiteX4" fmla="*/ 1422400 w 1422400"/>
                      <a:gd name="connsiteY4" fmla="*/ 124691 h 249382"/>
                      <a:gd name="connsiteX5" fmla="*/ 1242289 w 1422400"/>
                      <a:gd name="connsiteY5" fmla="*/ 249382 h 249382"/>
                      <a:gd name="connsiteX6" fmla="*/ 1242289 w 1422400"/>
                      <a:gd name="connsiteY6" fmla="*/ 150091 h 249382"/>
                      <a:gd name="connsiteX7" fmla="*/ 621145 w 1422400"/>
                      <a:gd name="connsiteY7" fmla="*/ 150091 h 249382"/>
                      <a:gd name="connsiteX8" fmla="*/ 0 w 1422400"/>
                      <a:gd name="connsiteY8" fmla="*/ 150091 h 249382"/>
                      <a:gd name="connsiteX9" fmla="*/ 0 w 1422400"/>
                      <a:gd name="connsiteY9" fmla="*/ 99291 h 249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22400" h="249382" fill="none" extrusionOk="0">
                        <a:moveTo>
                          <a:pt x="0" y="99291"/>
                        </a:moveTo>
                        <a:cubicBezTo>
                          <a:pt x="210894" y="96954"/>
                          <a:pt x="408797" y="95762"/>
                          <a:pt x="633567" y="99291"/>
                        </a:cubicBezTo>
                        <a:cubicBezTo>
                          <a:pt x="858337" y="102820"/>
                          <a:pt x="1093787" y="92039"/>
                          <a:pt x="1242289" y="99291"/>
                        </a:cubicBezTo>
                        <a:cubicBezTo>
                          <a:pt x="1246549" y="74424"/>
                          <a:pt x="1245205" y="28875"/>
                          <a:pt x="1242289" y="0"/>
                        </a:cubicBezTo>
                        <a:cubicBezTo>
                          <a:pt x="1285685" y="32251"/>
                          <a:pt x="1349056" y="72791"/>
                          <a:pt x="1422400" y="124691"/>
                        </a:cubicBezTo>
                        <a:cubicBezTo>
                          <a:pt x="1383095" y="164204"/>
                          <a:pt x="1331587" y="186195"/>
                          <a:pt x="1242289" y="249382"/>
                        </a:cubicBezTo>
                        <a:cubicBezTo>
                          <a:pt x="1239437" y="225123"/>
                          <a:pt x="1239554" y="187097"/>
                          <a:pt x="1242289" y="150091"/>
                        </a:cubicBezTo>
                        <a:cubicBezTo>
                          <a:pt x="1078257" y="154387"/>
                          <a:pt x="922255" y="119650"/>
                          <a:pt x="621145" y="150091"/>
                        </a:cubicBezTo>
                        <a:cubicBezTo>
                          <a:pt x="320035" y="180532"/>
                          <a:pt x="133935" y="156277"/>
                          <a:pt x="0" y="150091"/>
                        </a:cubicBezTo>
                        <a:cubicBezTo>
                          <a:pt x="-1873" y="125117"/>
                          <a:pt x="1024" y="117899"/>
                          <a:pt x="0" y="99291"/>
                        </a:cubicBezTo>
                        <a:close/>
                      </a:path>
                      <a:path w="1422400" h="249382" stroke="0" extrusionOk="0">
                        <a:moveTo>
                          <a:pt x="0" y="99291"/>
                        </a:moveTo>
                        <a:cubicBezTo>
                          <a:pt x="226946" y="108815"/>
                          <a:pt x="475819" y="70408"/>
                          <a:pt x="608722" y="99291"/>
                        </a:cubicBezTo>
                        <a:cubicBezTo>
                          <a:pt x="741625" y="128174"/>
                          <a:pt x="991725" y="87546"/>
                          <a:pt x="1242289" y="99291"/>
                        </a:cubicBezTo>
                        <a:cubicBezTo>
                          <a:pt x="1239873" y="65617"/>
                          <a:pt x="1241969" y="48979"/>
                          <a:pt x="1242289" y="0"/>
                        </a:cubicBezTo>
                        <a:cubicBezTo>
                          <a:pt x="1285605" y="22242"/>
                          <a:pt x="1353252" y="63502"/>
                          <a:pt x="1422400" y="124691"/>
                        </a:cubicBezTo>
                        <a:cubicBezTo>
                          <a:pt x="1368596" y="159647"/>
                          <a:pt x="1313268" y="188746"/>
                          <a:pt x="1242289" y="249382"/>
                        </a:cubicBezTo>
                        <a:cubicBezTo>
                          <a:pt x="1241714" y="210700"/>
                          <a:pt x="1246623" y="170391"/>
                          <a:pt x="1242289" y="150091"/>
                        </a:cubicBezTo>
                        <a:cubicBezTo>
                          <a:pt x="1060899" y="173712"/>
                          <a:pt x="834066" y="160873"/>
                          <a:pt x="645990" y="150091"/>
                        </a:cubicBezTo>
                        <a:cubicBezTo>
                          <a:pt x="457914" y="139309"/>
                          <a:pt x="318796" y="150946"/>
                          <a:pt x="0" y="150091"/>
                        </a:cubicBezTo>
                        <a:cubicBezTo>
                          <a:pt x="-306" y="132121"/>
                          <a:pt x="-522" y="121873"/>
                          <a:pt x="0" y="9929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BA9D0465-4C9A-4F7E-9909-D272F12BFA32}"/>
              </a:ext>
            </a:extLst>
          </p:cNvPr>
          <p:cNvSpPr/>
          <p:nvPr/>
        </p:nvSpPr>
        <p:spPr>
          <a:xfrm>
            <a:off x="8639414" y="2789839"/>
            <a:ext cx="514306" cy="127971"/>
          </a:xfrm>
          <a:prstGeom prst="rightArrow">
            <a:avLst>
              <a:gd name="adj1" fmla="val 14815"/>
              <a:gd name="adj2" fmla="val 109260"/>
            </a:avLst>
          </a:prstGeom>
          <a:solidFill>
            <a:schemeClr val="accent2"/>
          </a:solidFill>
          <a:ln w="28575" cap="sq" cmpd="sng">
            <a:solidFill>
              <a:schemeClr val="accent2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22400"/>
                      <a:gd name="connsiteY0" fmla="*/ 99291 h 249382"/>
                      <a:gd name="connsiteX1" fmla="*/ 633567 w 1422400"/>
                      <a:gd name="connsiteY1" fmla="*/ 99291 h 249382"/>
                      <a:gd name="connsiteX2" fmla="*/ 1242289 w 1422400"/>
                      <a:gd name="connsiteY2" fmla="*/ 99291 h 249382"/>
                      <a:gd name="connsiteX3" fmla="*/ 1242289 w 1422400"/>
                      <a:gd name="connsiteY3" fmla="*/ 0 h 249382"/>
                      <a:gd name="connsiteX4" fmla="*/ 1422400 w 1422400"/>
                      <a:gd name="connsiteY4" fmla="*/ 124691 h 249382"/>
                      <a:gd name="connsiteX5" fmla="*/ 1242289 w 1422400"/>
                      <a:gd name="connsiteY5" fmla="*/ 249382 h 249382"/>
                      <a:gd name="connsiteX6" fmla="*/ 1242289 w 1422400"/>
                      <a:gd name="connsiteY6" fmla="*/ 150091 h 249382"/>
                      <a:gd name="connsiteX7" fmla="*/ 621145 w 1422400"/>
                      <a:gd name="connsiteY7" fmla="*/ 150091 h 249382"/>
                      <a:gd name="connsiteX8" fmla="*/ 0 w 1422400"/>
                      <a:gd name="connsiteY8" fmla="*/ 150091 h 249382"/>
                      <a:gd name="connsiteX9" fmla="*/ 0 w 1422400"/>
                      <a:gd name="connsiteY9" fmla="*/ 99291 h 249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22400" h="249382" fill="none" extrusionOk="0">
                        <a:moveTo>
                          <a:pt x="0" y="99291"/>
                        </a:moveTo>
                        <a:cubicBezTo>
                          <a:pt x="210894" y="96954"/>
                          <a:pt x="408797" y="95762"/>
                          <a:pt x="633567" y="99291"/>
                        </a:cubicBezTo>
                        <a:cubicBezTo>
                          <a:pt x="858337" y="102820"/>
                          <a:pt x="1093787" y="92039"/>
                          <a:pt x="1242289" y="99291"/>
                        </a:cubicBezTo>
                        <a:cubicBezTo>
                          <a:pt x="1246549" y="74424"/>
                          <a:pt x="1245205" y="28875"/>
                          <a:pt x="1242289" y="0"/>
                        </a:cubicBezTo>
                        <a:cubicBezTo>
                          <a:pt x="1285685" y="32251"/>
                          <a:pt x="1349056" y="72791"/>
                          <a:pt x="1422400" y="124691"/>
                        </a:cubicBezTo>
                        <a:cubicBezTo>
                          <a:pt x="1383095" y="164204"/>
                          <a:pt x="1331587" y="186195"/>
                          <a:pt x="1242289" y="249382"/>
                        </a:cubicBezTo>
                        <a:cubicBezTo>
                          <a:pt x="1239437" y="225123"/>
                          <a:pt x="1239554" y="187097"/>
                          <a:pt x="1242289" y="150091"/>
                        </a:cubicBezTo>
                        <a:cubicBezTo>
                          <a:pt x="1078257" y="154387"/>
                          <a:pt x="922255" y="119650"/>
                          <a:pt x="621145" y="150091"/>
                        </a:cubicBezTo>
                        <a:cubicBezTo>
                          <a:pt x="320035" y="180532"/>
                          <a:pt x="133935" y="156277"/>
                          <a:pt x="0" y="150091"/>
                        </a:cubicBezTo>
                        <a:cubicBezTo>
                          <a:pt x="-1873" y="125117"/>
                          <a:pt x="1024" y="117899"/>
                          <a:pt x="0" y="99291"/>
                        </a:cubicBezTo>
                        <a:close/>
                      </a:path>
                      <a:path w="1422400" h="249382" stroke="0" extrusionOk="0">
                        <a:moveTo>
                          <a:pt x="0" y="99291"/>
                        </a:moveTo>
                        <a:cubicBezTo>
                          <a:pt x="226946" y="108815"/>
                          <a:pt x="475819" y="70408"/>
                          <a:pt x="608722" y="99291"/>
                        </a:cubicBezTo>
                        <a:cubicBezTo>
                          <a:pt x="741625" y="128174"/>
                          <a:pt x="991725" y="87546"/>
                          <a:pt x="1242289" y="99291"/>
                        </a:cubicBezTo>
                        <a:cubicBezTo>
                          <a:pt x="1239873" y="65617"/>
                          <a:pt x="1241969" y="48979"/>
                          <a:pt x="1242289" y="0"/>
                        </a:cubicBezTo>
                        <a:cubicBezTo>
                          <a:pt x="1285605" y="22242"/>
                          <a:pt x="1353252" y="63502"/>
                          <a:pt x="1422400" y="124691"/>
                        </a:cubicBezTo>
                        <a:cubicBezTo>
                          <a:pt x="1368596" y="159647"/>
                          <a:pt x="1313268" y="188746"/>
                          <a:pt x="1242289" y="249382"/>
                        </a:cubicBezTo>
                        <a:cubicBezTo>
                          <a:pt x="1241714" y="210700"/>
                          <a:pt x="1246623" y="170391"/>
                          <a:pt x="1242289" y="150091"/>
                        </a:cubicBezTo>
                        <a:cubicBezTo>
                          <a:pt x="1060899" y="173712"/>
                          <a:pt x="834066" y="160873"/>
                          <a:pt x="645990" y="150091"/>
                        </a:cubicBezTo>
                        <a:cubicBezTo>
                          <a:pt x="457914" y="139309"/>
                          <a:pt x="318796" y="150946"/>
                          <a:pt x="0" y="150091"/>
                        </a:cubicBezTo>
                        <a:cubicBezTo>
                          <a:pt x="-306" y="132121"/>
                          <a:pt x="-522" y="121873"/>
                          <a:pt x="0" y="9929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56FD4F-1E70-4C1B-81C9-344C0E1A529E}"/>
              </a:ext>
            </a:extLst>
          </p:cNvPr>
          <p:cNvSpPr txBox="1"/>
          <p:nvPr/>
        </p:nvSpPr>
        <p:spPr>
          <a:xfrm>
            <a:off x="10622635" y="159389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4F3119-78CD-42BB-BCA1-8E6DF73F88F4}"/>
              </a:ext>
            </a:extLst>
          </p:cNvPr>
          <p:cNvSpPr txBox="1"/>
          <p:nvPr/>
        </p:nvSpPr>
        <p:spPr>
          <a:xfrm>
            <a:off x="10625647" y="266915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6D4AA02-1FFE-4992-A0EC-F021085EF074}"/>
              </a:ext>
            </a:extLst>
          </p:cNvPr>
          <p:cNvCxnSpPr>
            <a:cxnSpLocks/>
          </p:cNvCxnSpPr>
          <p:nvPr/>
        </p:nvCxnSpPr>
        <p:spPr>
          <a:xfrm flipH="1">
            <a:off x="7945261" y="2332708"/>
            <a:ext cx="2995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64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4">
            <a:extLst>
              <a:ext uri="{FF2B5EF4-FFF2-40B4-BE49-F238E27FC236}">
                <a16:creationId xmlns:a16="http://schemas.microsoft.com/office/drawing/2014/main" id="{FB73EC29-4226-4672-AE03-A81698DC7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8992"/>
            <a:ext cx="4952301" cy="523481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Dijkstra Algorithm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DFE97-3371-4B32-9C75-C4595D1D6834}"/>
              </a:ext>
            </a:extLst>
          </p:cNvPr>
          <p:cNvSpPr txBox="1"/>
          <p:nvPr/>
        </p:nvSpPr>
        <p:spPr>
          <a:xfrm>
            <a:off x="554335" y="1250745"/>
            <a:ext cx="708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예제</a:t>
            </a:r>
            <a:r>
              <a:rPr lang="en-US" altLang="ko-KR" b="1" dirty="0"/>
              <a:t>) ‘1’ </a:t>
            </a:r>
            <a:r>
              <a:rPr lang="ko-KR" altLang="en-US" b="1" dirty="0"/>
              <a:t>에서 모든 경로로 가는 </a:t>
            </a:r>
            <a:r>
              <a:rPr lang="ko-KR" altLang="en-US" b="1" dirty="0">
                <a:solidFill>
                  <a:srgbClr val="FF0000"/>
                </a:solidFill>
              </a:rPr>
              <a:t>최단 경로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60547F-FDFF-44B8-B454-227659EA3741}"/>
              </a:ext>
            </a:extLst>
          </p:cNvPr>
          <p:cNvGrpSpPr/>
          <p:nvPr/>
        </p:nvGrpSpPr>
        <p:grpSpPr>
          <a:xfrm>
            <a:off x="712560" y="2044461"/>
            <a:ext cx="6514559" cy="3376728"/>
            <a:chOff x="712560" y="2044461"/>
            <a:chExt cx="6514559" cy="337672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F61C8CD-DDBA-44ED-8EF3-1CA1600E84DC}"/>
                </a:ext>
              </a:extLst>
            </p:cNvPr>
            <p:cNvSpPr/>
            <p:nvPr/>
          </p:nvSpPr>
          <p:spPr>
            <a:xfrm>
              <a:off x="748284" y="2100118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DB3CDBFB-5C22-497C-A3ED-EF2DC5AA42D7}"/>
                </a:ext>
              </a:extLst>
            </p:cNvPr>
            <p:cNvSpPr/>
            <p:nvPr/>
          </p:nvSpPr>
          <p:spPr>
            <a:xfrm rot="10800000">
              <a:off x="1967041" y="2437494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2C2BAE3-97FD-4862-BC91-F777A4D13AFA}"/>
                </a:ext>
              </a:extLst>
            </p:cNvPr>
            <p:cNvSpPr/>
            <p:nvPr/>
          </p:nvSpPr>
          <p:spPr>
            <a:xfrm>
              <a:off x="3967157" y="2100118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D4788A2-1242-4933-8F1B-67E55CF0133C}"/>
                </a:ext>
              </a:extLst>
            </p:cNvPr>
            <p:cNvSpPr/>
            <p:nvPr/>
          </p:nvSpPr>
          <p:spPr>
            <a:xfrm>
              <a:off x="748284" y="4305925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EBFD15A-09BB-4232-9153-21E2335BA97B}"/>
                </a:ext>
              </a:extLst>
            </p:cNvPr>
            <p:cNvSpPr/>
            <p:nvPr/>
          </p:nvSpPr>
          <p:spPr>
            <a:xfrm>
              <a:off x="6363053" y="3110978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75CE0CC-111D-4EC2-A3F0-707F5F0B1F66}"/>
                </a:ext>
              </a:extLst>
            </p:cNvPr>
            <p:cNvSpPr/>
            <p:nvPr/>
          </p:nvSpPr>
          <p:spPr>
            <a:xfrm>
              <a:off x="3967157" y="4280441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85F0169E-ADB8-4A3A-8BDE-8802205B56D6}"/>
                </a:ext>
              </a:extLst>
            </p:cNvPr>
            <p:cNvSpPr/>
            <p:nvPr/>
          </p:nvSpPr>
          <p:spPr>
            <a:xfrm rot="1800000">
              <a:off x="1673128" y="3476994"/>
              <a:ext cx="2099353" cy="179561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6ECA94FF-B5DF-4562-80BF-DB044B821BAF}"/>
                </a:ext>
              </a:extLst>
            </p:cNvPr>
            <p:cNvSpPr/>
            <p:nvPr/>
          </p:nvSpPr>
          <p:spPr>
            <a:xfrm rot="5400000">
              <a:off x="637324" y="3519404"/>
              <a:ext cx="1085986" cy="1585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38A49C86-6A01-41F1-B5D4-A3BF79810596}"/>
                </a:ext>
              </a:extLst>
            </p:cNvPr>
            <p:cNvSpPr/>
            <p:nvPr/>
          </p:nvSpPr>
          <p:spPr>
            <a:xfrm rot="16200000">
              <a:off x="3840893" y="3522021"/>
              <a:ext cx="1085986" cy="1585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2881DE82-A874-4F94-A1BF-13F6FBECE486}"/>
                </a:ext>
              </a:extLst>
            </p:cNvPr>
            <p:cNvSpPr/>
            <p:nvPr/>
          </p:nvSpPr>
          <p:spPr>
            <a:xfrm rot="19800000">
              <a:off x="4927545" y="4118281"/>
              <a:ext cx="1389909" cy="195271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3C484A13-324F-4F73-B8DF-DD5912E95911}"/>
                </a:ext>
              </a:extLst>
            </p:cNvPr>
            <p:cNvSpPr/>
            <p:nvPr/>
          </p:nvSpPr>
          <p:spPr>
            <a:xfrm>
              <a:off x="2077193" y="4562398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C2EF07A7-1801-4712-B7DE-CDDD79150860}"/>
                </a:ext>
              </a:extLst>
            </p:cNvPr>
            <p:cNvSpPr/>
            <p:nvPr/>
          </p:nvSpPr>
          <p:spPr>
            <a:xfrm rot="10800000">
              <a:off x="1858649" y="4820829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22DCE3F2-641B-46AB-BCBF-22E37A882982}"/>
                </a:ext>
              </a:extLst>
            </p:cNvPr>
            <p:cNvSpPr/>
            <p:nvPr/>
          </p:nvSpPr>
          <p:spPr>
            <a:xfrm rot="12600000">
              <a:off x="5000294" y="2875184"/>
              <a:ext cx="1389909" cy="195271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35E4C7-3BAA-45DC-978C-2D7CB7189840}"/>
                </a:ext>
              </a:extLst>
            </p:cNvPr>
            <p:cNvSpPr txBox="1"/>
            <p:nvPr/>
          </p:nvSpPr>
          <p:spPr>
            <a:xfrm>
              <a:off x="2732711" y="3220186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0FDDE5-7299-4166-B91F-1522A9FCD0E8}"/>
                </a:ext>
              </a:extLst>
            </p:cNvPr>
            <p:cNvSpPr txBox="1"/>
            <p:nvPr/>
          </p:nvSpPr>
          <p:spPr>
            <a:xfrm>
              <a:off x="2656460" y="2044461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71744F-DCF5-4623-B1DF-25984E62132F}"/>
                </a:ext>
              </a:extLst>
            </p:cNvPr>
            <p:cNvSpPr txBox="1"/>
            <p:nvPr/>
          </p:nvSpPr>
          <p:spPr>
            <a:xfrm>
              <a:off x="2630895" y="4262252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1FFC70-B5CC-49E8-9C53-21551D6D25B1}"/>
                </a:ext>
              </a:extLst>
            </p:cNvPr>
            <p:cNvSpPr txBox="1"/>
            <p:nvPr/>
          </p:nvSpPr>
          <p:spPr>
            <a:xfrm>
              <a:off x="2630895" y="5051857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0FA67D-389B-4DB1-913F-DA33A4896C64}"/>
                </a:ext>
              </a:extLst>
            </p:cNvPr>
            <p:cNvSpPr txBox="1"/>
            <p:nvPr/>
          </p:nvSpPr>
          <p:spPr>
            <a:xfrm>
              <a:off x="712560" y="3358345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EF2141-BC87-4EFA-BC75-DE48804ED397}"/>
                </a:ext>
              </a:extLst>
            </p:cNvPr>
            <p:cNvSpPr txBox="1"/>
            <p:nvPr/>
          </p:nvSpPr>
          <p:spPr>
            <a:xfrm>
              <a:off x="5640588" y="4215916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0CADCD-3E2E-4622-8D92-717952CF69E1}"/>
                </a:ext>
              </a:extLst>
            </p:cNvPr>
            <p:cNvSpPr txBox="1"/>
            <p:nvPr/>
          </p:nvSpPr>
          <p:spPr>
            <a:xfrm>
              <a:off x="4469601" y="3437646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8E1204-DDD4-43B9-8D36-283A2969514B}"/>
                </a:ext>
              </a:extLst>
            </p:cNvPr>
            <p:cNvSpPr txBox="1"/>
            <p:nvPr/>
          </p:nvSpPr>
          <p:spPr>
            <a:xfrm>
              <a:off x="5747663" y="2462509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94D54930-25DC-42F1-9EE6-E15919DC1C2E}"/>
              </a:ext>
            </a:extLst>
          </p:cNvPr>
          <p:cNvSpPr/>
          <p:nvPr/>
        </p:nvSpPr>
        <p:spPr>
          <a:xfrm>
            <a:off x="8019416" y="425217"/>
            <a:ext cx="514306" cy="514306"/>
          </a:xfrm>
          <a:prstGeom prst="ellipse">
            <a:avLst/>
          </a:prstGeom>
          <a:noFill/>
          <a:ln w="28575">
            <a:solidFill>
              <a:schemeClr val="dk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7A6836-C6AB-4AC8-8728-7F23422F48CA}"/>
              </a:ext>
            </a:extLst>
          </p:cNvPr>
          <p:cNvCxnSpPr/>
          <p:nvPr/>
        </p:nvCxnSpPr>
        <p:spPr>
          <a:xfrm>
            <a:off x="763604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53E95E-7948-4E6E-AFF4-AC64CBFA77C8}"/>
              </a:ext>
            </a:extLst>
          </p:cNvPr>
          <p:cNvSpPr txBox="1"/>
          <p:nvPr/>
        </p:nvSpPr>
        <p:spPr>
          <a:xfrm>
            <a:off x="8785737" y="477858"/>
            <a:ext cx="288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에서 갈수 있는 최단 경로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B52154-2C34-48D5-A13F-4BBBADAFFD2C}"/>
              </a:ext>
            </a:extLst>
          </p:cNvPr>
          <p:cNvSpPr/>
          <p:nvPr/>
        </p:nvSpPr>
        <p:spPr>
          <a:xfrm>
            <a:off x="8017327" y="1523414"/>
            <a:ext cx="514306" cy="514306"/>
          </a:xfrm>
          <a:prstGeom prst="ellipse">
            <a:avLst/>
          </a:prstGeom>
          <a:noFill/>
          <a:ln w="28575">
            <a:solidFill>
              <a:schemeClr val="dk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57CBF41-2B6D-4A70-BE31-EBA8DFE4D943}"/>
              </a:ext>
            </a:extLst>
          </p:cNvPr>
          <p:cNvSpPr/>
          <p:nvPr/>
        </p:nvSpPr>
        <p:spPr>
          <a:xfrm>
            <a:off x="9261501" y="1513526"/>
            <a:ext cx="514306" cy="514306"/>
          </a:xfrm>
          <a:prstGeom prst="ellipse">
            <a:avLst/>
          </a:prstGeom>
          <a:noFill/>
          <a:ln w="28575">
            <a:solidFill>
              <a:schemeClr val="dk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B9D608C-7410-4291-8739-781181F804FC}"/>
              </a:ext>
            </a:extLst>
          </p:cNvPr>
          <p:cNvSpPr/>
          <p:nvPr/>
        </p:nvSpPr>
        <p:spPr>
          <a:xfrm>
            <a:off x="8017327" y="2603305"/>
            <a:ext cx="514306" cy="514306"/>
          </a:xfrm>
          <a:prstGeom prst="ellipse">
            <a:avLst/>
          </a:prstGeom>
          <a:noFill/>
          <a:ln w="28575">
            <a:solidFill>
              <a:schemeClr val="dk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020D951-E19A-47A5-B66E-7A3C2010F272}"/>
              </a:ext>
            </a:extLst>
          </p:cNvPr>
          <p:cNvSpPr/>
          <p:nvPr/>
        </p:nvSpPr>
        <p:spPr>
          <a:xfrm>
            <a:off x="9261501" y="2596672"/>
            <a:ext cx="514306" cy="514306"/>
          </a:xfrm>
          <a:prstGeom prst="ellipse">
            <a:avLst/>
          </a:prstGeom>
          <a:noFill/>
          <a:ln w="28575">
            <a:solidFill>
              <a:schemeClr val="dk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B6BC3106-B254-4B57-8DDA-E69D4411870E}"/>
              </a:ext>
            </a:extLst>
          </p:cNvPr>
          <p:cNvSpPr/>
          <p:nvPr/>
        </p:nvSpPr>
        <p:spPr>
          <a:xfrm>
            <a:off x="8627081" y="1744994"/>
            <a:ext cx="514306" cy="127971"/>
          </a:xfrm>
          <a:prstGeom prst="rightArrow">
            <a:avLst>
              <a:gd name="adj1" fmla="val 14815"/>
              <a:gd name="adj2" fmla="val 109260"/>
            </a:avLst>
          </a:prstGeom>
          <a:solidFill>
            <a:schemeClr val="accent2"/>
          </a:solidFill>
          <a:ln w="28575" cap="sq" cmpd="sng">
            <a:solidFill>
              <a:schemeClr val="accent2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22400"/>
                      <a:gd name="connsiteY0" fmla="*/ 99291 h 249382"/>
                      <a:gd name="connsiteX1" fmla="*/ 633567 w 1422400"/>
                      <a:gd name="connsiteY1" fmla="*/ 99291 h 249382"/>
                      <a:gd name="connsiteX2" fmla="*/ 1242289 w 1422400"/>
                      <a:gd name="connsiteY2" fmla="*/ 99291 h 249382"/>
                      <a:gd name="connsiteX3" fmla="*/ 1242289 w 1422400"/>
                      <a:gd name="connsiteY3" fmla="*/ 0 h 249382"/>
                      <a:gd name="connsiteX4" fmla="*/ 1422400 w 1422400"/>
                      <a:gd name="connsiteY4" fmla="*/ 124691 h 249382"/>
                      <a:gd name="connsiteX5" fmla="*/ 1242289 w 1422400"/>
                      <a:gd name="connsiteY5" fmla="*/ 249382 h 249382"/>
                      <a:gd name="connsiteX6" fmla="*/ 1242289 w 1422400"/>
                      <a:gd name="connsiteY6" fmla="*/ 150091 h 249382"/>
                      <a:gd name="connsiteX7" fmla="*/ 621145 w 1422400"/>
                      <a:gd name="connsiteY7" fmla="*/ 150091 h 249382"/>
                      <a:gd name="connsiteX8" fmla="*/ 0 w 1422400"/>
                      <a:gd name="connsiteY8" fmla="*/ 150091 h 249382"/>
                      <a:gd name="connsiteX9" fmla="*/ 0 w 1422400"/>
                      <a:gd name="connsiteY9" fmla="*/ 99291 h 249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22400" h="249382" fill="none" extrusionOk="0">
                        <a:moveTo>
                          <a:pt x="0" y="99291"/>
                        </a:moveTo>
                        <a:cubicBezTo>
                          <a:pt x="210894" y="96954"/>
                          <a:pt x="408797" y="95762"/>
                          <a:pt x="633567" y="99291"/>
                        </a:cubicBezTo>
                        <a:cubicBezTo>
                          <a:pt x="858337" y="102820"/>
                          <a:pt x="1093787" y="92039"/>
                          <a:pt x="1242289" y="99291"/>
                        </a:cubicBezTo>
                        <a:cubicBezTo>
                          <a:pt x="1246549" y="74424"/>
                          <a:pt x="1245205" y="28875"/>
                          <a:pt x="1242289" y="0"/>
                        </a:cubicBezTo>
                        <a:cubicBezTo>
                          <a:pt x="1285685" y="32251"/>
                          <a:pt x="1349056" y="72791"/>
                          <a:pt x="1422400" y="124691"/>
                        </a:cubicBezTo>
                        <a:cubicBezTo>
                          <a:pt x="1383095" y="164204"/>
                          <a:pt x="1331587" y="186195"/>
                          <a:pt x="1242289" y="249382"/>
                        </a:cubicBezTo>
                        <a:cubicBezTo>
                          <a:pt x="1239437" y="225123"/>
                          <a:pt x="1239554" y="187097"/>
                          <a:pt x="1242289" y="150091"/>
                        </a:cubicBezTo>
                        <a:cubicBezTo>
                          <a:pt x="1078257" y="154387"/>
                          <a:pt x="922255" y="119650"/>
                          <a:pt x="621145" y="150091"/>
                        </a:cubicBezTo>
                        <a:cubicBezTo>
                          <a:pt x="320035" y="180532"/>
                          <a:pt x="133935" y="156277"/>
                          <a:pt x="0" y="150091"/>
                        </a:cubicBezTo>
                        <a:cubicBezTo>
                          <a:pt x="-1873" y="125117"/>
                          <a:pt x="1024" y="117899"/>
                          <a:pt x="0" y="99291"/>
                        </a:cubicBezTo>
                        <a:close/>
                      </a:path>
                      <a:path w="1422400" h="249382" stroke="0" extrusionOk="0">
                        <a:moveTo>
                          <a:pt x="0" y="99291"/>
                        </a:moveTo>
                        <a:cubicBezTo>
                          <a:pt x="226946" y="108815"/>
                          <a:pt x="475819" y="70408"/>
                          <a:pt x="608722" y="99291"/>
                        </a:cubicBezTo>
                        <a:cubicBezTo>
                          <a:pt x="741625" y="128174"/>
                          <a:pt x="991725" y="87546"/>
                          <a:pt x="1242289" y="99291"/>
                        </a:cubicBezTo>
                        <a:cubicBezTo>
                          <a:pt x="1239873" y="65617"/>
                          <a:pt x="1241969" y="48979"/>
                          <a:pt x="1242289" y="0"/>
                        </a:cubicBezTo>
                        <a:cubicBezTo>
                          <a:pt x="1285605" y="22242"/>
                          <a:pt x="1353252" y="63502"/>
                          <a:pt x="1422400" y="124691"/>
                        </a:cubicBezTo>
                        <a:cubicBezTo>
                          <a:pt x="1368596" y="159647"/>
                          <a:pt x="1313268" y="188746"/>
                          <a:pt x="1242289" y="249382"/>
                        </a:cubicBezTo>
                        <a:cubicBezTo>
                          <a:pt x="1241714" y="210700"/>
                          <a:pt x="1246623" y="170391"/>
                          <a:pt x="1242289" y="150091"/>
                        </a:cubicBezTo>
                        <a:cubicBezTo>
                          <a:pt x="1060899" y="173712"/>
                          <a:pt x="834066" y="160873"/>
                          <a:pt x="645990" y="150091"/>
                        </a:cubicBezTo>
                        <a:cubicBezTo>
                          <a:pt x="457914" y="139309"/>
                          <a:pt x="318796" y="150946"/>
                          <a:pt x="0" y="150091"/>
                        </a:cubicBezTo>
                        <a:cubicBezTo>
                          <a:pt x="-306" y="132121"/>
                          <a:pt x="-522" y="121873"/>
                          <a:pt x="0" y="9929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BA9D0465-4C9A-4F7E-9909-D272F12BFA32}"/>
              </a:ext>
            </a:extLst>
          </p:cNvPr>
          <p:cNvSpPr/>
          <p:nvPr/>
        </p:nvSpPr>
        <p:spPr>
          <a:xfrm>
            <a:off x="8639414" y="2789839"/>
            <a:ext cx="514306" cy="127971"/>
          </a:xfrm>
          <a:prstGeom prst="rightArrow">
            <a:avLst>
              <a:gd name="adj1" fmla="val 14815"/>
              <a:gd name="adj2" fmla="val 109260"/>
            </a:avLst>
          </a:prstGeom>
          <a:solidFill>
            <a:schemeClr val="accent2"/>
          </a:solidFill>
          <a:ln w="28575" cap="sq" cmpd="sng">
            <a:solidFill>
              <a:schemeClr val="accent2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22400"/>
                      <a:gd name="connsiteY0" fmla="*/ 99291 h 249382"/>
                      <a:gd name="connsiteX1" fmla="*/ 633567 w 1422400"/>
                      <a:gd name="connsiteY1" fmla="*/ 99291 h 249382"/>
                      <a:gd name="connsiteX2" fmla="*/ 1242289 w 1422400"/>
                      <a:gd name="connsiteY2" fmla="*/ 99291 h 249382"/>
                      <a:gd name="connsiteX3" fmla="*/ 1242289 w 1422400"/>
                      <a:gd name="connsiteY3" fmla="*/ 0 h 249382"/>
                      <a:gd name="connsiteX4" fmla="*/ 1422400 w 1422400"/>
                      <a:gd name="connsiteY4" fmla="*/ 124691 h 249382"/>
                      <a:gd name="connsiteX5" fmla="*/ 1242289 w 1422400"/>
                      <a:gd name="connsiteY5" fmla="*/ 249382 h 249382"/>
                      <a:gd name="connsiteX6" fmla="*/ 1242289 w 1422400"/>
                      <a:gd name="connsiteY6" fmla="*/ 150091 h 249382"/>
                      <a:gd name="connsiteX7" fmla="*/ 621145 w 1422400"/>
                      <a:gd name="connsiteY7" fmla="*/ 150091 h 249382"/>
                      <a:gd name="connsiteX8" fmla="*/ 0 w 1422400"/>
                      <a:gd name="connsiteY8" fmla="*/ 150091 h 249382"/>
                      <a:gd name="connsiteX9" fmla="*/ 0 w 1422400"/>
                      <a:gd name="connsiteY9" fmla="*/ 99291 h 249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22400" h="249382" fill="none" extrusionOk="0">
                        <a:moveTo>
                          <a:pt x="0" y="99291"/>
                        </a:moveTo>
                        <a:cubicBezTo>
                          <a:pt x="210894" y="96954"/>
                          <a:pt x="408797" y="95762"/>
                          <a:pt x="633567" y="99291"/>
                        </a:cubicBezTo>
                        <a:cubicBezTo>
                          <a:pt x="858337" y="102820"/>
                          <a:pt x="1093787" y="92039"/>
                          <a:pt x="1242289" y="99291"/>
                        </a:cubicBezTo>
                        <a:cubicBezTo>
                          <a:pt x="1246549" y="74424"/>
                          <a:pt x="1245205" y="28875"/>
                          <a:pt x="1242289" y="0"/>
                        </a:cubicBezTo>
                        <a:cubicBezTo>
                          <a:pt x="1285685" y="32251"/>
                          <a:pt x="1349056" y="72791"/>
                          <a:pt x="1422400" y="124691"/>
                        </a:cubicBezTo>
                        <a:cubicBezTo>
                          <a:pt x="1383095" y="164204"/>
                          <a:pt x="1331587" y="186195"/>
                          <a:pt x="1242289" y="249382"/>
                        </a:cubicBezTo>
                        <a:cubicBezTo>
                          <a:pt x="1239437" y="225123"/>
                          <a:pt x="1239554" y="187097"/>
                          <a:pt x="1242289" y="150091"/>
                        </a:cubicBezTo>
                        <a:cubicBezTo>
                          <a:pt x="1078257" y="154387"/>
                          <a:pt x="922255" y="119650"/>
                          <a:pt x="621145" y="150091"/>
                        </a:cubicBezTo>
                        <a:cubicBezTo>
                          <a:pt x="320035" y="180532"/>
                          <a:pt x="133935" y="156277"/>
                          <a:pt x="0" y="150091"/>
                        </a:cubicBezTo>
                        <a:cubicBezTo>
                          <a:pt x="-1873" y="125117"/>
                          <a:pt x="1024" y="117899"/>
                          <a:pt x="0" y="99291"/>
                        </a:cubicBezTo>
                        <a:close/>
                      </a:path>
                      <a:path w="1422400" h="249382" stroke="0" extrusionOk="0">
                        <a:moveTo>
                          <a:pt x="0" y="99291"/>
                        </a:moveTo>
                        <a:cubicBezTo>
                          <a:pt x="226946" y="108815"/>
                          <a:pt x="475819" y="70408"/>
                          <a:pt x="608722" y="99291"/>
                        </a:cubicBezTo>
                        <a:cubicBezTo>
                          <a:pt x="741625" y="128174"/>
                          <a:pt x="991725" y="87546"/>
                          <a:pt x="1242289" y="99291"/>
                        </a:cubicBezTo>
                        <a:cubicBezTo>
                          <a:pt x="1239873" y="65617"/>
                          <a:pt x="1241969" y="48979"/>
                          <a:pt x="1242289" y="0"/>
                        </a:cubicBezTo>
                        <a:cubicBezTo>
                          <a:pt x="1285605" y="22242"/>
                          <a:pt x="1353252" y="63502"/>
                          <a:pt x="1422400" y="124691"/>
                        </a:cubicBezTo>
                        <a:cubicBezTo>
                          <a:pt x="1368596" y="159647"/>
                          <a:pt x="1313268" y="188746"/>
                          <a:pt x="1242289" y="249382"/>
                        </a:cubicBezTo>
                        <a:cubicBezTo>
                          <a:pt x="1241714" y="210700"/>
                          <a:pt x="1246623" y="170391"/>
                          <a:pt x="1242289" y="150091"/>
                        </a:cubicBezTo>
                        <a:cubicBezTo>
                          <a:pt x="1060899" y="173712"/>
                          <a:pt x="834066" y="160873"/>
                          <a:pt x="645990" y="150091"/>
                        </a:cubicBezTo>
                        <a:cubicBezTo>
                          <a:pt x="457914" y="139309"/>
                          <a:pt x="318796" y="150946"/>
                          <a:pt x="0" y="150091"/>
                        </a:cubicBezTo>
                        <a:cubicBezTo>
                          <a:pt x="-306" y="132121"/>
                          <a:pt x="-522" y="121873"/>
                          <a:pt x="0" y="9929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56FD4F-1E70-4C1B-81C9-344C0E1A529E}"/>
              </a:ext>
            </a:extLst>
          </p:cNvPr>
          <p:cNvSpPr txBox="1"/>
          <p:nvPr/>
        </p:nvSpPr>
        <p:spPr>
          <a:xfrm>
            <a:off x="10622635" y="1593899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4F3119-78CD-42BB-BCA1-8E6DF73F88F4}"/>
              </a:ext>
            </a:extLst>
          </p:cNvPr>
          <p:cNvSpPr txBox="1"/>
          <p:nvPr/>
        </p:nvSpPr>
        <p:spPr>
          <a:xfrm>
            <a:off x="10625647" y="266915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6D4AA02-1FFE-4992-A0EC-F021085EF074}"/>
              </a:ext>
            </a:extLst>
          </p:cNvPr>
          <p:cNvCxnSpPr>
            <a:cxnSpLocks/>
          </p:cNvCxnSpPr>
          <p:nvPr/>
        </p:nvCxnSpPr>
        <p:spPr>
          <a:xfrm flipH="1">
            <a:off x="7945261" y="2332708"/>
            <a:ext cx="2995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47053E03-8A12-49BB-BD9A-CF08131AA0FE}"/>
              </a:ext>
            </a:extLst>
          </p:cNvPr>
          <p:cNvSpPr/>
          <p:nvPr/>
        </p:nvSpPr>
        <p:spPr>
          <a:xfrm>
            <a:off x="10527067" y="1554148"/>
            <a:ext cx="479556" cy="479556"/>
          </a:xfrm>
          <a:prstGeom prst="mathMultiply">
            <a:avLst>
              <a:gd name="adj1" fmla="val 3321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5B8F3B-2461-427A-9DAC-F3FB96513525}"/>
              </a:ext>
            </a:extLst>
          </p:cNvPr>
          <p:cNvSpPr txBox="1"/>
          <p:nvPr/>
        </p:nvSpPr>
        <p:spPr>
          <a:xfrm>
            <a:off x="10977963" y="160926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D555EE-F7EB-4B56-A01E-3F024D23E6F4}"/>
              </a:ext>
            </a:extLst>
          </p:cNvPr>
          <p:cNvSpPr txBox="1"/>
          <p:nvPr/>
        </p:nvSpPr>
        <p:spPr>
          <a:xfrm>
            <a:off x="966165" y="5901505"/>
            <a:ext cx="542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현재까지 알고 있던 최단 경로를 계속해서 갱신</a:t>
            </a:r>
          </a:p>
        </p:txBody>
      </p:sp>
    </p:spTree>
    <p:extLst>
      <p:ext uri="{BB962C8B-B14F-4D97-AF65-F5344CB8AC3E}">
        <p14:creationId xmlns:p14="http://schemas.microsoft.com/office/powerpoint/2010/main" val="3587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4">
            <a:extLst>
              <a:ext uri="{FF2B5EF4-FFF2-40B4-BE49-F238E27FC236}">
                <a16:creationId xmlns:a16="http://schemas.microsoft.com/office/drawing/2014/main" id="{FB73EC29-4226-4672-AE03-A81698DC7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26" y="2905519"/>
            <a:ext cx="4952301" cy="523481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Dijkstra Algorithm</a:t>
            </a:r>
            <a:endParaRPr lang="ko-KR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99ED4-9AE2-49C7-94BC-18FEFBFF3FC5}"/>
              </a:ext>
            </a:extLst>
          </p:cNvPr>
          <p:cNvSpPr txBox="1"/>
          <p:nvPr/>
        </p:nvSpPr>
        <p:spPr>
          <a:xfrm>
            <a:off x="4943338" y="2205349"/>
            <a:ext cx="979996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AmeriGarmnd BT" pitchFamily="2" charset="0"/>
              </a:rPr>
              <a:t>출발 노드 설정</a:t>
            </a:r>
            <a:endParaRPr lang="en-US" altLang="ko-KR" sz="1600" dirty="0">
              <a:latin typeface="AmeriGarmnd BT" pitchFamily="2" charset="0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AmeriGarmnd BT" pitchFamily="2" charset="0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meriGarmnd BT" pitchFamily="2" charset="0"/>
              </a:rPr>
              <a:t>출발 노드 기준으로 각 노드의 최소 비용 저장</a:t>
            </a:r>
            <a:endParaRPr lang="en-US" altLang="ko-KR" sz="1600" dirty="0">
              <a:latin typeface="AmeriGarmnd BT" pitchFamily="2" charset="0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AmeriGarmnd BT" pitchFamily="2" charset="0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meriGarmnd BT" pitchFamily="2" charset="0"/>
              </a:rPr>
              <a:t>방문하지 않은 노드 중에서 가장 비용이 적은 노드 선택</a:t>
            </a:r>
            <a:endParaRPr lang="en-US" altLang="ko-KR" sz="1600" dirty="0">
              <a:latin typeface="AmeriGarmnd BT" pitchFamily="2" charset="0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AmeriGarmnd BT" pitchFamily="2" charset="0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meriGarmnd BT" pitchFamily="2" charset="0"/>
              </a:rPr>
              <a:t>해당 노드를 거쳐서 특정한 노드로 가는 경우를 고려하여 최소</a:t>
            </a:r>
            <a:r>
              <a:rPr lang="en-US" altLang="ko-KR" sz="1600" dirty="0">
                <a:latin typeface="AmeriGarmnd BT" pitchFamily="2" charset="0"/>
              </a:rPr>
              <a:t> </a:t>
            </a:r>
            <a:r>
              <a:rPr lang="ko-KR" altLang="en-US" sz="1600" dirty="0">
                <a:latin typeface="AmeriGarmnd BT" pitchFamily="2" charset="0"/>
              </a:rPr>
              <a:t>비용 갱신</a:t>
            </a:r>
            <a:endParaRPr lang="en-US" altLang="ko-KR" sz="1600" dirty="0">
              <a:latin typeface="AmeriGarmnd BT" pitchFamily="2" charset="0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AmeriGarmnd BT" pitchFamily="2" charset="0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AmeriGarmnd BT" pitchFamily="2" charset="0"/>
              </a:rPr>
              <a:t>반복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9589D-29A2-475D-9C5D-AE1C68A06616}"/>
              </a:ext>
            </a:extLst>
          </p:cNvPr>
          <p:cNvSpPr txBox="1"/>
          <p:nvPr/>
        </p:nvSpPr>
        <p:spPr>
          <a:xfrm>
            <a:off x="3348335" y="3429000"/>
            <a:ext cx="708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동작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41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4">
            <a:extLst>
              <a:ext uri="{FF2B5EF4-FFF2-40B4-BE49-F238E27FC236}">
                <a16:creationId xmlns:a16="http://schemas.microsoft.com/office/drawing/2014/main" id="{FB73EC29-4226-4672-AE03-A81698DC7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8992"/>
            <a:ext cx="4952301" cy="523481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Dijkstra Algorithm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DFE97-3371-4B32-9C75-C4595D1D6834}"/>
              </a:ext>
            </a:extLst>
          </p:cNvPr>
          <p:cNvSpPr txBox="1"/>
          <p:nvPr/>
        </p:nvSpPr>
        <p:spPr>
          <a:xfrm>
            <a:off x="554335" y="1250745"/>
            <a:ext cx="708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실전</a:t>
            </a:r>
            <a:r>
              <a:rPr lang="en-US" altLang="ko-KR" b="1" dirty="0"/>
              <a:t>) ‘1’ </a:t>
            </a:r>
            <a:r>
              <a:rPr lang="ko-KR" altLang="en-US" b="1" dirty="0"/>
              <a:t>에서 모든 경로로 가는 </a:t>
            </a:r>
            <a:r>
              <a:rPr lang="ko-KR" altLang="en-US" b="1" dirty="0">
                <a:solidFill>
                  <a:srgbClr val="FF0000"/>
                </a:solidFill>
              </a:rPr>
              <a:t>최단 경로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A15DE8-A7F4-4361-AD1D-D7DE1B680343}"/>
              </a:ext>
            </a:extLst>
          </p:cNvPr>
          <p:cNvGrpSpPr/>
          <p:nvPr/>
        </p:nvGrpSpPr>
        <p:grpSpPr>
          <a:xfrm>
            <a:off x="503911" y="2527061"/>
            <a:ext cx="5096773" cy="2641839"/>
            <a:chOff x="1360260" y="2742961"/>
            <a:chExt cx="6514559" cy="3376728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C574A14-C706-4F63-903B-5A080F18B9E9}"/>
                </a:ext>
              </a:extLst>
            </p:cNvPr>
            <p:cNvSpPr/>
            <p:nvPr/>
          </p:nvSpPr>
          <p:spPr>
            <a:xfrm>
              <a:off x="1395984" y="2798618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8" name="화살표: 오른쪽 67">
              <a:extLst>
                <a:ext uri="{FF2B5EF4-FFF2-40B4-BE49-F238E27FC236}">
                  <a16:creationId xmlns:a16="http://schemas.microsoft.com/office/drawing/2014/main" id="{220F03AB-1381-43DD-8FCC-2561EB726C9B}"/>
                </a:ext>
              </a:extLst>
            </p:cNvPr>
            <p:cNvSpPr/>
            <p:nvPr/>
          </p:nvSpPr>
          <p:spPr>
            <a:xfrm rot="10800000">
              <a:off x="2614741" y="3135994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7A01465-3094-42C3-8B07-16E346DFF15B}"/>
                </a:ext>
              </a:extLst>
            </p:cNvPr>
            <p:cNvSpPr/>
            <p:nvPr/>
          </p:nvSpPr>
          <p:spPr>
            <a:xfrm>
              <a:off x="4614857" y="2798618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663E69A-B172-4857-98DE-83EE479BC301}"/>
                </a:ext>
              </a:extLst>
            </p:cNvPr>
            <p:cNvSpPr/>
            <p:nvPr/>
          </p:nvSpPr>
          <p:spPr>
            <a:xfrm>
              <a:off x="1395984" y="5004425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14FD8C8-BF18-4C79-BAC9-05D0AF3AE1B4}"/>
                </a:ext>
              </a:extLst>
            </p:cNvPr>
            <p:cNvSpPr/>
            <p:nvPr/>
          </p:nvSpPr>
          <p:spPr>
            <a:xfrm>
              <a:off x="7010753" y="3809478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4D3CA5B-BDB3-41BE-A312-E80C42C397C8}"/>
                </a:ext>
              </a:extLst>
            </p:cNvPr>
            <p:cNvSpPr/>
            <p:nvPr/>
          </p:nvSpPr>
          <p:spPr>
            <a:xfrm>
              <a:off x="4614857" y="4978941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66DFA1D6-D396-42FD-A7BE-86FBD2673269}"/>
                </a:ext>
              </a:extLst>
            </p:cNvPr>
            <p:cNvSpPr/>
            <p:nvPr/>
          </p:nvSpPr>
          <p:spPr>
            <a:xfrm rot="5400000">
              <a:off x="1285024" y="4217904"/>
              <a:ext cx="1085986" cy="1585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4" name="화살표: 오른쪽 73">
              <a:extLst>
                <a:ext uri="{FF2B5EF4-FFF2-40B4-BE49-F238E27FC236}">
                  <a16:creationId xmlns:a16="http://schemas.microsoft.com/office/drawing/2014/main" id="{FA385D92-E5AC-4C65-A806-1E8E06DA9860}"/>
                </a:ext>
              </a:extLst>
            </p:cNvPr>
            <p:cNvSpPr/>
            <p:nvPr/>
          </p:nvSpPr>
          <p:spPr>
            <a:xfrm rot="16200000">
              <a:off x="4488593" y="4220521"/>
              <a:ext cx="1085986" cy="1585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5" name="화살표: 오른쪽 74">
              <a:extLst>
                <a:ext uri="{FF2B5EF4-FFF2-40B4-BE49-F238E27FC236}">
                  <a16:creationId xmlns:a16="http://schemas.microsoft.com/office/drawing/2014/main" id="{E8A3590E-391C-4BA7-A90A-EB3BDE73FA0B}"/>
                </a:ext>
              </a:extLst>
            </p:cNvPr>
            <p:cNvSpPr/>
            <p:nvPr/>
          </p:nvSpPr>
          <p:spPr>
            <a:xfrm rot="19800000">
              <a:off x="5575245" y="4816781"/>
              <a:ext cx="1389909" cy="1952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9F13C033-D013-4947-9C2A-2DB2A5C31FD2}"/>
                </a:ext>
              </a:extLst>
            </p:cNvPr>
            <p:cNvSpPr/>
            <p:nvPr/>
          </p:nvSpPr>
          <p:spPr>
            <a:xfrm>
              <a:off x="2724893" y="5260898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7" name="화살표: 오른쪽 76">
              <a:extLst>
                <a:ext uri="{FF2B5EF4-FFF2-40B4-BE49-F238E27FC236}">
                  <a16:creationId xmlns:a16="http://schemas.microsoft.com/office/drawing/2014/main" id="{13385337-3D2B-401E-9C90-03337AE86334}"/>
                </a:ext>
              </a:extLst>
            </p:cNvPr>
            <p:cNvSpPr/>
            <p:nvPr/>
          </p:nvSpPr>
          <p:spPr>
            <a:xfrm rot="10800000">
              <a:off x="2506349" y="5519329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8" name="화살표: 오른쪽 77">
              <a:extLst>
                <a:ext uri="{FF2B5EF4-FFF2-40B4-BE49-F238E27FC236}">
                  <a16:creationId xmlns:a16="http://schemas.microsoft.com/office/drawing/2014/main" id="{4EBB7183-B44E-423C-9DA0-CF011AD0DE13}"/>
                </a:ext>
              </a:extLst>
            </p:cNvPr>
            <p:cNvSpPr/>
            <p:nvPr/>
          </p:nvSpPr>
          <p:spPr>
            <a:xfrm rot="12600000">
              <a:off x="5647994" y="3573684"/>
              <a:ext cx="1389909" cy="195271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75FF77B-ED45-4685-816C-34F1FC9501A1}"/>
                </a:ext>
              </a:extLst>
            </p:cNvPr>
            <p:cNvSpPr txBox="1"/>
            <p:nvPr/>
          </p:nvSpPr>
          <p:spPr>
            <a:xfrm>
              <a:off x="3380411" y="39186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F6D6B3-745F-43E8-A522-21EEEF135BF7}"/>
                </a:ext>
              </a:extLst>
            </p:cNvPr>
            <p:cNvSpPr txBox="1"/>
            <p:nvPr/>
          </p:nvSpPr>
          <p:spPr>
            <a:xfrm>
              <a:off x="3304160" y="274296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1DB946A-89A6-4569-B446-C6A544888B91}"/>
                </a:ext>
              </a:extLst>
            </p:cNvPr>
            <p:cNvSpPr txBox="1"/>
            <p:nvPr/>
          </p:nvSpPr>
          <p:spPr>
            <a:xfrm>
              <a:off x="3278595" y="49607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38EEC31-A6E2-4BF5-84DF-11740D9A3771}"/>
                </a:ext>
              </a:extLst>
            </p:cNvPr>
            <p:cNvSpPr txBox="1"/>
            <p:nvPr/>
          </p:nvSpPr>
          <p:spPr>
            <a:xfrm>
              <a:off x="3278595" y="575035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8AE09BF-CD12-4D5C-964E-B73BB6E3BF52}"/>
                </a:ext>
              </a:extLst>
            </p:cNvPr>
            <p:cNvSpPr txBox="1"/>
            <p:nvPr/>
          </p:nvSpPr>
          <p:spPr>
            <a:xfrm>
              <a:off x="1360260" y="405684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00A792-C58B-4549-B7C6-89834A96CE30}"/>
                </a:ext>
              </a:extLst>
            </p:cNvPr>
            <p:cNvSpPr txBox="1"/>
            <p:nvPr/>
          </p:nvSpPr>
          <p:spPr>
            <a:xfrm>
              <a:off x="6288288" y="491441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51499CB-E8AF-4D1E-9E13-58B156495DDE}"/>
                </a:ext>
              </a:extLst>
            </p:cNvPr>
            <p:cNvSpPr txBox="1"/>
            <p:nvPr/>
          </p:nvSpPr>
          <p:spPr>
            <a:xfrm>
              <a:off x="5117301" y="4136146"/>
              <a:ext cx="406096" cy="472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44BD6FD-BBDE-436D-96DB-FD007A28E0DA}"/>
                </a:ext>
              </a:extLst>
            </p:cNvPr>
            <p:cNvSpPr txBox="1"/>
            <p:nvPr/>
          </p:nvSpPr>
          <p:spPr>
            <a:xfrm>
              <a:off x="6395363" y="316100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87" name="화살표: 오른쪽 86">
              <a:extLst>
                <a:ext uri="{FF2B5EF4-FFF2-40B4-BE49-F238E27FC236}">
                  <a16:creationId xmlns:a16="http://schemas.microsoft.com/office/drawing/2014/main" id="{C4B1FAAA-15C0-40D7-BBBB-B9AEF52CB851}"/>
                </a:ext>
              </a:extLst>
            </p:cNvPr>
            <p:cNvSpPr/>
            <p:nvPr/>
          </p:nvSpPr>
          <p:spPr>
            <a:xfrm rot="1800000">
              <a:off x="2320225" y="4199264"/>
              <a:ext cx="2099353" cy="179561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tx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322C0691-CE96-4D6D-A48E-CB6D2EB22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49059"/>
              </p:ext>
            </p:extLst>
          </p:nvPr>
        </p:nvGraphicFramePr>
        <p:xfrm>
          <a:off x="6145757" y="2629518"/>
          <a:ext cx="5522400" cy="211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80">
                  <a:extLst>
                    <a:ext uri="{9D8B030D-6E8A-4147-A177-3AD203B41FA5}">
                      <a16:colId xmlns:a16="http://schemas.microsoft.com/office/drawing/2014/main" val="1824836141"/>
                    </a:ext>
                  </a:extLst>
                </a:gridCol>
                <a:gridCol w="1104480">
                  <a:extLst>
                    <a:ext uri="{9D8B030D-6E8A-4147-A177-3AD203B41FA5}">
                      <a16:colId xmlns:a16="http://schemas.microsoft.com/office/drawing/2014/main" val="3214169037"/>
                    </a:ext>
                  </a:extLst>
                </a:gridCol>
                <a:gridCol w="1104480">
                  <a:extLst>
                    <a:ext uri="{9D8B030D-6E8A-4147-A177-3AD203B41FA5}">
                      <a16:colId xmlns:a16="http://schemas.microsoft.com/office/drawing/2014/main" val="497849479"/>
                    </a:ext>
                  </a:extLst>
                </a:gridCol>
                <a:gridCol w="1104480">
                  <a:extLst>
                    <a:ext uri="{9D8B030D-6E8A-4147-A177-3AD203B41FA5}">
                      <a16:colId xmlns:a16="http://schemas.microsoft.com/office/drawing/2014/main" val="4022656205"/>
                    </a:ext>
                  </a:extLst>
                </a:gridCol>
                <a:gridCol w="1104480">
                  <a:extLst>
                    <a:ext uri="{9D8B030D-6E8A-4147-A177-3AD203B41FA5}">
                      <a16:colId xmlns:a16="http://schemas.microsoft.com/office/drawing/2014/main" val="1035925026"/>
                    </a:ext>
                  </a:extLst>
                </a:gridCol>
              </a:tblGrid>
              <a:tr h="405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INF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INF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03626"/>
                  </a:ext>
                </a:extLst>
              </a:tr>
              <a:tr h="405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INF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INF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INF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26746"/>
                  </a:ext>
                </a:extLst>
              </a:tr>
              <a:tr h="405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INF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INF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INF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08843"/>
                  </a:ext>
                </a:extLst>
              </a:tr>
              <a:tr h="405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INF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091950"/>
                  </a:ext>
                </a:extLst>
              </a:tr>
              <a:tr h="405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INF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INF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INF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542" marR="118542" marT="59271" marB="592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40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37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4">
            <a:extLst>
              <a:ext uri="{FF2B5EF4-FFF2-40B4-BE49-F238E27FC236}">
                <a16:creationId xmlns:a16="http://schemas.microsoft.com/office/drawing/2014/main" id="{FB73EC29-4226-4672-AE03-A81698DC7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8992"/>
            <a:ext cx="4952301" cy="523481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Dijkstra Algorithm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DFE97-3371-4B32-9C75-C4595D1D6834}"/>
              </a:ext>
            </a:extLst>
          </p:cNvPr>
          <p:cNvSpPr txBox="1"/>
          <p:nvPr/>
        </p:nvSpPr>
        <p:spPr>
          <a:xfrm>
            <a:off x="554335" y="1250745"/>
            <a:ext cx="708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실전</a:t>
            </a:r>
            <a:r>
              <a:rPr lang="en-US" altLang="ko-KR" b="1" dirty="0"/>
              <a:t>) ‘1’ </a:t>
            </a:r>
            <a:r>
              <a:rPr lang="ko-KR" altLang="en-US" b="1" dirty="0"/>
              <a:t>에서 모든 경로로 가는 </a:t>
            </a:r>
            <a:r>
              <a:rPr lang="ko-KR" altLang="en-US" b="1" dirty="0">
                <a:solidFill>
                  <a:srgbClr val="FF0000"/>
                </a:solidFill>
              </a:rPr>
              <a:t>최단 경로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A15DE8-A7F4-4361-AD1D-D7DE1B680343}"/>
              </a:ext>
            </a:extLst>
          </p:cNvPr>
          <p:cNvGrpSpPr/>
          <p:nvPr/>
        </p:nvGrpSpPr>
        <p:grpSpPr>
          <a:xfrm>
            <a:off x="549311" y="3425441"/>
            <a:ext cx="4502837" cy="2333981"/>
            <a:chOff x="1360260" y="2742961"/>
            <a:chExt cx="6514559" cy="3376728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C574A14-C706-4F63-903B-5A080F18B9E9}"/>
                </a:ext>
              </a:extLst>
            </p:cNvPr>
            <p:cNvSpPr/>
            <p:nvPr/>
          </p:nvSpPr>
          <p:spPr>
            <a:xfrm>
              <a:off x="1395984" y="2798618"/>
              <a:ext cx="864066" cy="8640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8" name="화살표: 오른쪽 67">
              <a:extLst>
                <a:ext uri="{FF2B5EF4-FFF2-40B4-BE49-F238E27FC236}">
                  <a16:creationId xmlns:a16="http://schemas.microsoft.com/office/drawing/2014/main" id="{220F03AB-1381-43DD-8FCC-2561EB726C9B}"/>
                </a:ext>
              </a:extLst>
            </p:cNvPr>
            <p:cNvSpPr/>
            <p:nvPr/>
          </p:nvSpPr>
          <p:spPr>
            <a:xfrm rot="10800000">
              <a:off x="2614741" y="3135994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7A01465-3094-42C3-8B07-16E346DFF15B}"/>
                </a:ext>
              </a:extLst>
            </p:cNvPr>
            <p:cNvSpPr/>
            <p:nvPr/>
          </p:nvSpPr>
          <p:spPr>
            <a:xfrm>
              <a:off x="4614857" y="2798618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663E69A-B172-4857-98DE-83EE479BC301}"/>
                </a:ext>
              </a:extLst>
            </p:cNvPr>
            <p:cNvSpPr/>
            <p:nvPr/>
          </p:nvSpPr>
          <p:spPr>
            <a:xfrm>
              <a:off x="1395984" y="5004425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14FD8C8-BF18-4C79-BAC9-05D0AF3AE1B4}"/>
                </a:ext>
              </a:extLst>
            </p:cNvPr>
            <p:cNvSpPr/>
            <p:nvPr/>
          </p:nvSpPr>
          <p:spPr>
            <a:xfrm>
              <a:off x="7010753" y="3809478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4D3CA5B-BDB3-41BE-A312-E80C42C397C8}"/>
                </a:ext>
              </a:extLst>
            </p:cNvPr>
            <p:cNvSpPr/>
            <p:nvPr/>
          </p:nvSpPr>
          <p:spPr>
            <a:xfrm>
              <a:off x="4614857" y="4978941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66DFA1D6-D396-42FD-A7BE-86FBD2673269}"/>
                </a:ext>
              </a:extLst>
            </p:cNvPr>
            <p:cNvSpPr/>
            <p:nvPr/>
          </p:nvSpPr>
          <p:spPr>
            <a:xfrm rot="5400000">
              <a:off x="1285024" y="4217904"/>
              <a:ext cx="1085986" cy="1585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4" name="화살표: 오른쪽 73">
              <a:extLst>
                <a:ext uri="{FF2B5EF4-FFF2-40B4-BE49-F238E27FC236}">
                  <a16:creationId xmlns:a16="http://schemas.microsoft.com/office/drawing/2014/main" id="{FA385D92-E5AC-4C65-A806-1E8E06DA9860}"/>
                </a:ext>
              </a:extLst>
            </p:cNvPr>
            <p:cNvSpPr/>
            <p:nvPr/>
          </p:nvSpPr>
          <p:spPr>
            <a:xfrm rot="16200000">
              <a:off x="4488593" y="4220521"/>
              <a:ext cx="1085986" cy="1585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5" name="화살표: 오른쪽 74">
              <a:extLst>
                <a:ext uri="{FF2B5EF4-FFF2-40B4-BE49-F238E27FC236}">
                  <a16:creationId xmlns:a16="http://schemas.microsoft.com/office/drawing/2014/main" id="{E8A3590E-391C-4BA7-A90A-EB3BDE73FA0B}"/>
                </a:ext>
              </a:extLst>
            </p:cNvPr>
            <p:cNvSpPr/>
            <p:nvPr/>
          </p:nvSpPr>
          <p:spPr>
            <a:xfrm rot="19800000">
              <a:off x="5575245" y="4816781"/>
              <a:ext cx="1389910" cy="1952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9F13C033-D013-4947-9C2A-2DB2A5C31FD2}"/>
                </a:ext>
              </a:extLst>
            </p:cNvPr>
            <p:cNvSpPr/>
            <p:nvPr/>
          </p:nvSpPr>
          <p:spPr>
            <a:xfrm>
              <a:off x="2724893" y="5260898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7" name="화살표: 오른쪽 76">
              <a:extLst>
                <a:ext uri="{FF2B5EF4-FFF2-40B4-BE49-F238E27FC236}">
                  <a16:creationId xmlns:a16="http://schemas.microsoft.com/office/drawing/2014/main" id="{13385337-3D2B-401E-9C90-03337AE86334}"/>
                </a:ext>
              </a:extLst>
            </p:cNvPr>
            <p:cNvSpPr/>
            <p:nvPr/>
          </p:nvSpPr>
          <p:spPr>
            <a:xfrm rot="10800000">
              <a:off x="2506349" y="5519329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8" name="화살표: 오른쪽 77">
              <a:extLst>
                <a:ext uri="{FF2B5EF4-FFF2-40B4-BE49-F238E27FC236}">
                  <a16:creationId xmlns:a16="http://schemas.microsoft.com/office/drawing/2014/main" id="{4EBB7183-B44E-423C-9DA0-CF011AD0DE13}"/>
                </a:ext>
              </a:extLst>
            </p:cNvPr>
            <p:cNvSpPr/>
            <p:nvPr/>
          </p:nvSpPr>
          <p:spPr>
            <a:xfrm rot="12600000">
              <a:off x="5647994" y="3573684"/>
              <a:ext cx="1389909" cy="195271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75FF77B-ED45-4685-816C-34F1FC9501A1}"/>
                </a:ext>
              </a:extLst>
            </p:cNvPr>
            <p:cNvSpPr txBox="1"/>
            <p:nvPr/>
          </p:nvSpPr>
          <p:spPr>
            <a:xfrm>
              <a:off x="3380411" y="39186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F6D6B3-745F-43E8-A522-21EEEF135BF7}"/>
                </a:ext>
              </a:extLst>
            </p:cNvPr>
            <p:cNvSpPr txBox="1"/>
            <p:nvPr/>
          </p:nvSpPr>
          <p:spPr>
            <a:xfrm>
              <a:off x="3304160" y="274296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1DB946A-89A6-4569-B446-C6A544888B91}"/>
                </a:ext>
              </a:extLst>
            </p:cNvPr>
            <p:cNvSpPr txBox="1"/>
            <p:nvPr/>
          </p:nvSpPr>
          <p:spPr>
            <a:xfrm>
              <a:off x="3278595" y="49607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38EEC31-A6E2-4BF5-84DF-11740D9A3771}"/>
                </a:ext>
              </a:extLst>
            </p:cNvPr>
            <p:cNvSpPr txBox="1"/>
            <p:nvPr/>
          </p:nvSpPr>
          <p:spPr>
            <a:xfrm>
              <a:off x="3278595" y="575035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8AE09BF-CD12-4D5C-964E-B73BB6E3BF52}"/>
                </a:ext>
              </a:extLst>
            </p:cNvPr>
            <p:cNvSpPr txBox="1"/>
            <p:nvPr/>
          </p:nvSpPr>
          <p:spPr>
            <a:xfrm>
              <a:off x="1360260" y="405684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00A792-C58B-4549-B7C6-89834A96CE30}"/>
                </a:ext>
              </a:extLst>
            </p:cNvPr>
            <p:cNvSpPr txBox="1"/>
            <p:nvPr/>
          </p:nvSpPr>
          <p:spPr>
            <a:xfrm>
              <a:off x="6288288" y="491441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51499CB-E8AF-4D1E-9E13-58B156495DDE}"/>
                </a:ext>
              </a:extLst>
            </p:cNvPr>
            <p:cNvSpPr txBox="1"/>
            <p:nvPr/>
          </p:nvSpPr>
          <p:spPr>
            <a:xfrm>
              <a:off x="5117302" y="4136146"/>
              <a:ext cx="459661" cy="534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44BD6FD-BBDE-436D-96DB-FD007A28E0DA}"/>
                </a:ext>
              </a:extLst>
            </p:cNvPr>
            <p:cNvSpPr txBox="1"/>
            <p:nvPr/>
          </p:nvSpPr>
          <p:spPr>
            <a:xfrm>
              <a:off x="6395363" y="316100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87" name="화살표: 오른쪽 86">
              <a:extLst>
                <a:ext uri="{FF2B5EF4-FFF2-40B4-BE49-F238E27FC236}">
                  <a16:creationId xmlns:a16="http://schemas.microsoft.com/office/drawing/2014/main" id="{C4B1FAAA-15C0-40D7-BBBB-B9AEF52CB851}"/>
                </a:ext>
              </a:extLst>
            </p:cNvPr>
            <p:cNvSpPr/>
            <p:nvPr/>
          </p:nvSpPr>
          <p:spPr>
            <a:xfrm rot="1800000">
              <a:off x="2320225" y="4199264"/>
              <a:ext cx="2099353" cy="179561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322C0691-CE96-4D6D-A48E-CB6D2EB22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130953"/>
              </p:ext>
            </p:extLst>
          </p:nvPr>
        </p:nvGraphicFramePr>
        <p:xfrm>
          <a:off x="308093" y="2197537"/>
          <a:ext cx="4627430" cy="35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486">
                  <a:extLst>
                    <a:ext uri="{9D8B030D-6E8A-4147-A177-3AD203B41FA5}">
                      <a16:colId xmlns:a16="http://schemas.microsoft.com/office/drawing/2014/main" val="1824836141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3214169037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497849479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4022656205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1035925026"/>
                    </a:ext>
                  </a:extLst>
                </a:gridCol>
              </a:tblGrid>
              <a:tr h="354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INF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INF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03626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44A5940D-2BF2-4341-B043-03A4A6230D40}"/>
              </a:ext>
            </a:extLst>
          </p:cNvPr>
          <p:cNvGrpSpPr/>
          <p:nvPr/>
        </p:nvGrpSpPr>
        <p:grpSpPr>
          <a:xfrm>
            <a:off x="6874180" y="3429000"/>
            <a:ext cx="4502837" cy="2333981"/>
            <a:chOff x="1360260" y="2742961"/>
            <a:chExt cx="6514559" cy="3376728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21542C4-FDE5-401D-AC43-8FB1BF0C38D7}"/>
                </a:ext>
              </a:extLst>
            </p:cNvPr>
            <p:cNvSpPr/>
            <p:nvPr/>
          </p:nvSpPr>
          <p:spPr>
            <a:xfrm>
              <a:off x="1395984" y="2798618"/>
              <a:ext cx="864066" cy="8640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824289E5-82FB-44EC-AE61-90543CDDD939}"/>
                </a:ext>
              </a:extLst>
            </p:cNvPr>
            <p:cNvSpPr/>
            <p:nvPr/>
          </p:nvSpPr>
          <p:spPr>
            <a:xfrm rot="10800000">
              <a:off x="2614741" y="3135994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BADA5B4-C6F4-42EE-878F-B95B9982B423}"/>
                </a:ext>
              </a:extLst>
            </p:cNvPr>
            <p:cNvSpPr/>
            <p:nvPr/>
          </p:nvSpPr>
          <p:spPr>
            <a:xfrm>
              <a:off x="4614857" y="2798618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6612CB5-A899-4470-8A0B-AC826C9A6207}"/>
                </a:ext>
              </a:extLst>
            </p:cNvPr>
            <p:cNvSpPr/>
            <p:nvPr/>
          </p:nvSpPr>
          <p:spPr>
            <a:xfrm>
              <a:off x="1395984" y="5004425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F7A4565-35B1-49A0-B627-0F4337FE46FB}"/>
                </a:ext>
              </a:extLst>
            </p:cNvPr>
            <p:cNvSpPr/>
            <p:nvPr/>
          </p:nvSpPr>
          <p:spPr>
            <a:xfrm>
              <a:off x="7010753" y="3809478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B490F10-C7D9-488E-B2D1-1322E4A78541}"/>
                </a:ext>
              </a:extLst>
            </p:cNvPr>
            <p:cNvSpPr/>
            <p:nvPr/>
          </p:nvSpPr>
          <p:spPr>
            <a:xfrm>
              <a:off x="4614857" y="4978941"/>
              <a:ext cx="864066" cy="8640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2CDA6717-D73D-4347-8D64-EEDA293562FF}"/>
                </a:ext>
              </a:extLst>
            </p:cNvPr>
            <p:cNvSpPr/>
            <p:nvPr/>
          </p:nvSpPr>
          <p:spPr>
            <a:xfrm rot="5400000">
              <a:off x="1285024" y="4217904"/>
              <a:ext cx="1085986" cy="1585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EAAC7B73-9613-4A2F-8CC5-7E7D522110D8}"/>
                </a:ext>
              </a:extLst>
            </p:cNvPr>
            <p:cNvSpPr/>
            <p:nvPr/>
          </p:nvSpPr>
          <p:spPr>
            <a:xfrm rot="16200000">
              <a:off x="4488593" y="4220521"/>
              <a:ext cx="1085986" cy="1585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B1AD65A0-E39F-4997-AE43-601E8CE64CE9}"/>
                </a:ext>
              </a:extLst>
            </p:cNvPr>
            <p:cNvSpPr/>
            <p:nvPr/>
          </p:nvSpPr>
          <p:spPr>
            <a:xfrm rot="19800000">
              <a:off x="5575245" y="4816781"/>
              <a:ext cx="1389910" cy="1952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F24E7B30-A69A-44F5-9CA0-1EE792A4806F}"/>
                </a:ext>
              </a:extLst>
            </p:cNvPr>
            <p:cNvSpPr/>
            <p:nvPr/>
          </p:nvSpPr>
          <p:spPr>
            <a:xfrm>
              <a:off x="2724893" y="5260898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5DA61F45-DD7B-4CD4-B6D5-157C0773D1C4}"/>
                </a:ext>
              </a:extLst>
            </p:cNvPr>
            <p:cNvSpPr/>
            <p:nvPr/>
          </p:nvSpPr>
          <p:spPr>
            <a:xfrm rot="10800000">
              <a:off x="2506349" y="5519329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0B041461-C97D-488B-8ABA-C843D5431E32}"/>
                </a:ext>
              </a:extLst>
            </p:cNvPr>
            <p:cNvSpPr/>
            <p:nvPr/>
          </p:nvSpPr>
          <p:spPr>
            <a:xfrm rot="12600000">
              <a:off x="5647994" y="3573684"/>
              <a:ext cx="1389909" cy="195271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0B935E-3E26-46AF-BB0D-D2E020E3FE64}"/>
                </a:ext>
              </a:extLst>
            </p:cNvPr>
            <p:cNvSpPr txBox="1"/>
            <p:nvPr/>
          </p:nvSpPr>
          <p:spPr>
            <a:xfrm>
              <a:off x="3380411" y="39186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99796D-7713-45AF-A038-5446E138AFBC}"/>
                </a:ext>
              </a:extLst>
            </p:cNvPr>
            <p:cNvSpPr txBox="1"/>
            <p:nvPr/>
          </p:nvSpPr>
          <p:spPr>
            <a:xfrm>
              <a:off x="3304160" y="274296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BD41868-B068-437B-834A-4AE78D248000}"/>
                </a:ext>
              </a:extLst>
            </p:cNvPr>
            <p:cNvSpPr txBox="1"/>
            <p:nvPr/>
          </p:nvSpPr>
          <p:spPr>
            <a:xfrm>
              <a:off x="3278595" y="49607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526593-6A4A-40F2-9578-435EC7EFCA17}"/>
                </a:ext>
              </a:extLst>
            </p:cNvPr>
            <p:cNvSpPr txBox="1"/>
            <p:nvPr/>
          </p:nvSpPr>
          <p:spPr>
            <a:xfrm>
              <a:off x="3278595" y="575035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2AE47BF-3145-4952-B6C5-499705842B3D}"/>
                </a:ext>
              </a:extLst>
            </p:cNvPr>
            <p:cNvSpPr txBox="1"/>
            <p:nvPr/>
          </p:nvSpPr>
          <p:spPr>
            <a:xfrm>
              <a:off x="1360260" y="405684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24EECC-6B92-44F8-8BC9-C2E19DEF33C6}"/>
                </a:ext>
              </a:extLst>
            </p:cNvPr>
            <p:cNvSpPr txBox="1"/>
            <p:nvPr/>
          </p:nvSpPr>
          <p:spPr>
            <a:xfrm>
              <a:off x="6288288" y="491441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E925A93-F680-45EF-BF81-640ADBB725AA}"/>
                </a:ext>
              </a:extLst>
            </p:cNvPr>
            <p:cNvSpPr txBox="1"/>
            <p:nvPr/>
          </p:nvSpPr>
          <p:spPr>
            <a:xfrm>
              <a:off x="5117302" y="4136146"/>
              <a:ext cx="459661" cy="534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6AC033-1192-42CF-B974-F8846B2EF076}"/>
                </a:ext>
              </a:extLst>
            </p:cNvPr>
            <p:cNvSpPr txBox="1"/>
            <p:nvPr/>
          </p:nvSpPr>
          <p:spPr>
            <a:xfrm>
              <a:off x="6395363" y="316100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C0D6A968-8B87-408D-9A09-44993AFD0B1A}"/>
                </a:ext>
              </a:extLst>
            </p:cNvPr>
            <p:cNvSpPr/>
            <p:nvPr/>
          </p:nvSpPr>
          <p:spPr>
            <a:xfrm rot="1800000">
              <a:off x="2320225" y="4199264"/>
              <a:ext cx="2099353" cy="179561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106D2E4-24F3-456F-A9FA-2D2E8D8FFA13}"/>
              </a:ext>
            </a:extLst>
          </p:cNvPr>
          <p:cNvCxnSpPr>
            <a:cxnSpLocks/>
          </p:cNvCxnSpPr>
          <p:nvPr/>
        </p:nvCxnSpPr>
        <p:spPr>
          <a:xfrm>
            <a:off x="5865965" y="2835479"/>
            <a:ext cx="0" cy="402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10">
            <a:extLst>
              <a:ext uri="{FF2B5EF4-FFF2-40B4-BE49-F238E27FC236}">
                <a16:creationId xmlns:a16="http://schemas.microsoft.com/office/drawing/2014/main" id="{65B5D25A-ABCB-4A19-8479-06BDCFA5E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71288"/>
              </p:ext>
            </p:extLst>
          </p:nvPr>
        </p:nvGraphicFramePr>
        <p:xfrm>
          <a:off x="6564868" y="2199268"/>
          <a:ext cx="4627430" cy="35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486">
                  <a:extLst>
                    <a:ext uri="{9D8B030D-6E8A-4147-A177-3AD203B41FA5}">
                      <a16:colId xmlns:a16="http://schemas.microsoft.com/office/drawing/2014/main" val="1824836141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3214169037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497849479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4022656205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1035925026"/>
                    </a:ext>
                  </a:extLst>
                </a:gridCol>
              </a:tblGrid>
              <a:tr h="354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0362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A78F0CE-37BC-491A-A617-25D7F2DE3D78}"/>
              </a:ext>
            </a:extLst>
          </p:cNvPr>
          <p:cNvSpPr txBox="1"/>
          <p:nvPr/>
        </p:nvSpPr>
        <p:spPr>
          <a:xfrm>
            <a:off x="7716405" y="1841637"/>
            <a:ext cx="59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갱신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A154F6-2BEA-4638-882F-30E7477F8A95}"/>
              </a:ext>
            </a:extLst>
          </p:cNvPr>
          <p:cNvSpPr txBox="1"/>
          <p:nvPr/>
        </p:nvSpPr>
        <p:spPr>
          <a:xfrm>
            <a:off x="10464225" y="1846982"/>
            <a:ext cx="59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갱신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D6282A-E62F-4A3A-A742-552747F859A9}"/>
              </a:ext>
            </a:extLst>
          </p:cNvPr>
          <p:cNvSpPr txBox="1"/>
          <p:nvPr/>
        </p:nvSpPr>
        <p:spPr>
          <a:xfrm>
            <a:off x="8581822" y="1841637"/>
            <a:ext cx="59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갱신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4">
            <a:extLst>
              <a:ext uri="{FF2B5EF4-FFF2-40B4-BE49-F238E27FC236}">
                <a16:creationId xmlns:a16="http://schemas.microsoft.com/office/drawing/2014/main" id="{FB73EC29-4226-4672-AE03-A81698DC7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8992"/>
            <a:ext cx="4952301" cy="523481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Dijkstra Algorithm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DFE97-3371-4B32-9C75-C4595D1D6834}"/>
              </a:ext>
            </a:extLst>
          </p:cNvPr>
          <p:cNvSpPr txBox="1"/>
          <p:nvPr/>
        </p:nvSpPr>
        <p:spPr>
          <a:xfrm>
            <a:off x="554335" y="1250745"/>
            <a:ext cx="708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실전</a:t>
            </a:r>
            <a:r>
              <a:rPr lang="en-US" altLang="ko-KR" b="1" dirty="0"/>
              <a:t>) ‘1’ </a:t>
            </a:r>
            <a:r>
              <a:rPr lang="ko-KR" altLang="en-US" b="1" dirty="0"/>
              <a:t>에서 모든 경로로 가는 </a:t>
            </a:r>
            <a:r>
              <a:rPr lang="ko-KR" altLang="en-US" b="1" dirty="0">
                <a:solidFill>
                  <a:srgbClr val="FF0000"/>
                </a:solidFill>
              </a:rPr>
              <a:t>최단 경로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4A5940D-2BF2-4341-B043-03A4A6230D40}"/>
              </a:ext>
            </a:extLst>
          </p:cNvPr>
          <p:cNvGrpSpPr/>
          <p:nvPr/>
        </p:nvGrpSpPr>
        <p:grpSpPr>
          <a:xfrm>
            <a:off x="6874180" y="3429000"/>
            <a:ext cx="4502837" cy="2333981"/>
            <a:chOff x="1360260" y="2742961"/>
            <a:chExt cx="6514559" cy="3376728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21542C4-FDE5-401D-AC43-8FB1BF0C38D7}"/>
                </a:ext>
              </a:extLst>
            </p:cNvPr>
            <p:cNvSpPr/>
            <p:nvPr/>
          </p:nvSpPr>
          <p:spPr>
            <a:xfrm>
              <a:off x="1395984" y="2798618"/>
              <a:ext cx="864066" cy="8640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824289E5-82FB-44EC-AE61-90543CDDD939}"/>
                </a:ext>
              </a:extLst>
            </p:cNvPr>
            <p:cNvSpPr/>
            <p:nvPr/>
          </p:nvSpPr>
          <p:spPr>
            <a:xfrm rot="10800000">
              <a:off x="2614741" y="3135994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BADA5B4-C6F4-42EE-878F-B95B9982B423}"/>
                </a:ext>
              </a:extLst>
            </p:cNvPr>
            <p:cNvSpPr/>
            <p:nvPr/>
          </p:nvSpPr>
          <p:spPr>
            <a:xfrm>
              <a:off x="4614857" y="2798618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6612CB5-A899-4470-8A0B-AC826C9A6207}"/>
                </a:ext>
              </a:extLst>
            </p:cNvPr>
            <p:cNvSpPr/>
            <p:nvPr/>
          </p:nvSpPr>
          <p:spPr>
            <a:xfrm>
              <a:off x="1395984" y="5004425"/>
              <a:ext cx="864066" cy="8640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F7A4565-35B1-49A0-B627-0F4337FE46FB}"/>
                </a:ext>
              </a:extLst>
            </p:cNvPr>
            <p:cNvSpPr/>
            <p:nvPr/>
          </p:nvSpPr>
          <p:spPr>
            <a:xfrm>
              <a:off x="7010753" y="3809478"/>
              <a:ext cx="864066" cy="8640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B490F10-C7D9-488E-B2D1-1322E4A78541}"/>
                </a:ext>
              </a:extLst>
            </p:cNvPr>
            <p:cNvSpPr/>
            <p:nvPr/>
          </p:nvSpPr>
          <p:spPr>
            <a:xfrm>
              <a:off x="4614857" y="4978941"/>
              <a:ext cx="864066" cy="8640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2CDA6717-D73D-4347-8D64-EEDA293562FF}"/>
                </a:ext>
              </a:extLst>
            </p:cNvPr>
            <p:cNvSpPr/>
            <p:nvPr/>
          </p:nvSpPr>
          <p:spPr>
            <a:xfrm rot="5400000">
              <a:off x="1285024" y="4217904"/>
              <a:ext cx="1085986" cy="1585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EAAC7B73-9613-4A2F-8CC5-7E7D522110D8}"/>
                </a:ext>
              </a:extLst>
            </p:cNvPr>
            <p:cNvSpPr/>
            <p:nvPr/>
          </p:nvSpPr>
          <p:spPr>
            <a:xfrm rot="16200000">
              <a:off x="4488593" y="4220521"/>
              <a:ext cx="1085986" cy="1585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B1AD65A0-E39F-4997-AE43-601E8CE64CE9}"/>
                </a:ext>
              </a:extLst>
            </p:cNvPr>
            <p:cNvSpPr/>
            <p:nvPr/>
          </p:nvSpPr>
          <p:spPr>
            <a:xfrm rot="19800000">
              <a:off x="5575245" y="4816781"/>
              <a:ext cx="1389910" cy="1952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F24E7B30-A69A-44F5-9CA0-1EE792A4806F}"/>
                </a:ext>
              </a:extLst>
            </p:cNvPr>
            <p:cNvSpPr/>
            <p:nvPr/>
          </p:nvSpPr>
          <p:spPr>
            <a:xfrm>
              <a:off x="2724893" y="5260898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5DA61F45-DD7B-4CD4-B6D5-157C0773D1C4}"/>
                </a:ext>
              </a:extLst>
            </p:cNvPr>
            <p:cNvSpPr/>
            <p:nvPr/>
          </p:nvSpPr>
          <p:spPr>
            <a:xfrm rot="10800000">
              <a:off x="2506349" y="5519329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0B041461-C97D-488B-8ABA-C843D5431E32}"/>
                </a:ext>
              </a:extLst>
            </p:cNvPr>
            <p:cNvSpPr/>
            <p:nvPr/>
          </p:nvSpPr>
          <p:spPr>
            <a:xfrm rot="12600000">
              <a:off x="5647994" y="3573684"/>
              <a:ext cx="1389909" cy="195271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0B935E-3E26-46AF-BB0D-D2E020E3FE64}"/>
                </a:ext>
              </a:extLst>
            </p:cNvPr>
            <p:cNvSpPr txBox="1"/>
            <p:nvPr/>
          </p:nvSpPr>
          <p:spPr>
            <a:xfrm>
              <a:off x="3380411" y="39186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99796D-7713-45AF-A038-5446E138AFBC}"/>
                </a:ext>
              </a:extLst>
            </p:cNvPr>
            <p:cNvSpPr txBox="1"/>
            <p:nvPr/>
          </p:nvSpPr>
          <p:spPr>
            <a:xfrm>
              <a:off x="3304160" y="274296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BD41868-B068-437B-834A-4AE78D248000}"/>
                </a:ext>
              </a:extLst>
            </p:cNvPr>
            <p:cNvSpPr txBox="1"/>
            <p:nvPr/>
          </p:nvSpPr>
          <p:spPr>
            <a:xfrm>
              <a:off x="3278595" y="49607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526593-6A4A-40F2-9578-435EC7EFCA17}"/>
                </a:ext>
              </a:extLst>
            </p:cNvPr>
            <p:cNvSpPr txBox="1"/>
            <p:nvPr/>
          </p:nvSpPr>
          <p:spPr>
            <a:xfrm>
              <a:off x="3278595" y="575035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2AE47BF-3145-4952-B6C5-499705842B3D}"/>
                </a:ext>
              </a:extLst>
            </p:cNvPr>
            <p:cNvSpPr txBox="1"/>
            <p:nvPr/>
          </p:nvSpPr>
          <p:spPr>
            <a:xfrm>
              <a:off x="1360260" y="405684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24EECC-6B92-44F8-8BC9-C2E19DEF33C6}"/>
                </a:ext>
              </a:extLst>
            </p:cNvPr>
            <p:cNvSpPr txBox="1"/>
            <p:nvPr/>
          </p:nvSpPr>
          <p:spPr>
            <a:xfrm>
              <a:off x="6288288" y="491441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E925A93-F680-45EF-BF81-640ADBB725AA}"/>
                </a:ext>
              </a:extLst>
            </p:cNvPr>
            <p:cNvSpPr txBox="1"/>
            <p:nvPr/>
          </p:nvSpPr>
          <p:spPr>
            <a:xfrm>
              <a:off x="5117302" y="4136146"/>
              <a:ext cx="459661" cy="534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6AC033-1192-42CF-B974-F8846B2EF076}"/>
                </a:ext>
              </a:extLst>
            </p:cNvPr>
            <p:cNvSpPr txBox="1"/>
            <p:nvPr/>
          </p:nvSpPr>
          <p:spPr>
            <a:xfrm>
              <a:off x="6395363" y="316100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C0D6A968-8B87-408D-9A09-44993AFD0B1A}"/>
                </a:ext>
              </a:extLst>
            </p:cNvPr>
            <p:cNvSpPr/>
            <p:nvPr/>
          </p:nvSpPr>
          <p:spPr>
            <a:xfrm rot="1800000">
              <a:off x="2320225" y="4199264"/>
              <a:ext cx="2099353" cy="179561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106D2E4-24F3-456F-A9FA-2D2E8D8FFA13}"/>
              </a:ext>
            </a:extLst>
          </p:cNvPr>
          <p:cNvCxnSpPr>
            <a:cxnSpLocks/>
          </p:cNvCxnSpPr>
          <p:nvPr/>
        </p:nvCxnSpPr>
        <p:spPr>
          <a:xfrm>
            <a:off x="5865965" y="2835479"/>
            <a:ext cx="0" cy="402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10">
            <a:extLst>
              <a:ext uri="{FF2B5EF4-FFF2-40B4-BE49-F238E27FC236}">
                <a16:creationId xmlns:a16="http://schemas.microsoft.com/office/drawing/2014/main" id="{65B5D25A-ABCB-4A19-8479-06BDCFA5E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753620"/>
              </p:ext>
            </p:extLst>
          </p:nvPr>
        </p:nvGraphicFramePr>
        <p:xfrm>
          <a:off x="6564868" y="2199268"/>
          <a:ext cx="4627430" cy="35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486">
                  <a:extLst>
                    <a:ext uri="{9D8B030D-6E8A-4147-A177-3AD203B41FA5}">
                      <a16:colId xmlns:a16="http://schemas.microsoft.com/office/drawing/2014/main" val="1824836141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3214169037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497849479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4022656205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1035925026"/>
                    </a:ext>
                  </a:extLst>
                </a:gridCol>
              </a:tblGrid>
              <a:tr h="354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03626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ED8E6E86-C3E9-46CF-9621-D4EDA09DE575}"/>
              </a:ext>
            </a:extLst>
          </p:cNvPr>
          <p:cNvGrpSpPr/>
          <p:nvPr/>
        </p:nvGrpSpPr>
        <p:grpSpPr>
          <a:xfrm>
            <a:off x="534318" y="3429000"/>
            <a:ext cx="4502837" cy="2333981"/>
            <a:chOff x="1360260" y="2742961"/>
            <a:chExt cx="6514559" cy="337672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5AABDD4-1289-4A20-AA2C-EB154AD6B245}"/>
                </a:ext>
              </a:extLst>
            </p:cNvPr>
            <p:cNvSpPr/>
            <p:nvPr/>
          </p:nvSpPr>
          <p:spPr>
            <a:xfrm>
              <a:off x="1395984" y="2798618"/>
              <a:ext cx="864066" cy="8640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02B152A8-9C8A-492D-8821-CB17FCCC30BA}"/>
                </a:ext>
              </a:extLst>
            </p:cNvPr>
            <p:cNvSpPr/>
            <p:nvPr/>
          </p:nvSpPr>
          <p:spPr>
            <a:xfrm rot="10800000">
              <a:off x="2614741" y="3135994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5BA2F7E5-FFBF-49DB-8E60-1AC49C11B0AB}"/>
                </a:ext>
              </a:extLst>
            </p:cNvPr>
            <p:cNvSpPr/>
            <p:nvPr/>
          </p:nvSpPr>
          <p:spPr>
            <a:xfrm>
              <a:off x="4614857" y="2798618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B639ECB-5C6B-47CF-AC76-F4503559FA6F}"/>
                </a:ext>
              </a:extLst>
            </p:cNvPr>
            <p:cNvSpPr/>
            <p:nvPr/>
          </p:nvSpPr>
          <p:spPr>
            <a:xfrm>
              <a:off x="1395984" y="5004425"/>
              <a:ext cx="864066" cy="8640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01D6289-20F2-49A4-9307-6687069DE8D0}"/>
                </a:ext>
              </a:extLst>
            </p:cNvPr>
            <p:cNvSpPr/>
            <p:nvPr/>
          </p:nvSpPr>
          <p:spPr>
            <a:xfrm>
              <a:off x="7010753" y="3809478"/>
              <a:ext cx="864066" cy="864066"/>
            </a:xfrm>
            <a:prstGeom prst="ellipse">
              <a:avLst/>
            </a:prstGeom>
            <a:noFill/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72864322-2AC9-48A6-89FD-A745B570C40D}"/>
                </a:ext>
              </a:extLst>
            </p:cNvPr>
            <p:cNvSpPr/>
            <p:nvPr/>
          </p:nvSpPr>
          <p:spPr>
            <a:xfrm>
              <a:off x="4614857" y="4978941"/>
              <a:ext cx="864066" cy="8640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dk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4EBF2856-DDD8-404C-B96C-065FC7F46BC2}"/>
                </a:ext>
              </a:extLst>
            </p:cNvPr>
            <p:cNvSpPr/>
            <p:nvPr/>
          </p:nvSpPr>
          <p:spPr>
            <a:xfrm rot="5400000">
              <a:off x="1285024" y="4217904"/>
              <a:ext cx="1085986" cy="1585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6A6A41B3-1D09-4AD7-9190-B23ABF417642}"/>
                </a:ext>
              </a:extLst>
            </p:cNvPr>
            <p:cNvSpPr/>
            <p:nvPr/>
          </p:nvSpPr>
          <p:spPr>
            <a:xfrm rot="16200000">
              <a:off x="4488593" y="4220521"/>
              <a:ext cx="1085986" cy="1585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1" name="화살표: 오른쪽 60">
              <a:extLst>
                <a:ext uri="{FF2B5EF4-FFF2-40B4-BE49-F238E27FC236}">
                  <a16:creationId xmlns:a16="http://schemas.microsoft.com/office/drawing/2014/main" id="{BBA7B595-0A77-4253-9F00-525F715B8142}"/>
                </a:ext>
              </a:extLst>
            </p:cNvPr>
            <p:cNvSpPr/>
            <p:nvPr/>
          </p:nvSpPr>
          <p:spPr>
            <a:xfrm rot="19800000">
              <a:off x="5575245" y="4816781"/>
              <a:ext cx="1389910" cy="195270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B4567AD4-A876-4C26-B85D-9B2421A3E3FD}"/>
                </a:ext>
              </a:extLst>
            </p:cNvPr>
            <p:cNvSpPr/>
            <p:nvPr/>
          </p:nvSpPr>
          <p:spPr>
            <a:xfrm>
              <a:off x="2724893" y="5260898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3" name="화살표: 오른쪽 62">
              <a:extLst>
                <a:ext uri="{FF2B5EF4-FFF2-40B4-BE49-F238E27FC236}">
                  <a16:creationId xmlns:a16="http://schemas.microsoft.com/office/drawing/2014/main" id="{B888018B-4650-4A85-AD98-539802BB05F6}"/>
                </a:ext>
              </a:extLst>
            </p:cNvPr>
            <p:cNvSpPr/>
            <p:nvPr/>
          </p:nvSpPr>
          <p:spPr>
            <a:xfrm rot="10800000">
              <a:off x="2506349" y="5519329"/>
              <a:ext cx="1645425" cy="189313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4" name="화살표: 오른쪽 63">
              <a:extLst>
                <a:ext uri="{FF2B5EF4-FFF2-40B4-BE49-F238E27FC236}">
                  <a16:creationId xmlns:a16="http://schemas.microsoft.com/office/drawing/2014/main" id="{9A6096A1-F621-43CB-B5A0-D23D80F6B281}"/>
                </a:ext>
              </a:extLst>
            </p:cNvPr>
            <p:cNvSpPr/>
            <p:nvPr/>
          </p:nvSpPr>
          <p:spPr>
            <a:xfrm rot="12600000">
              <a:off x="5647994" y="3573684"/>
              <a:ext cx="1389909" cy="195271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tx1"/>
            </a:solidFill>
            <a:ln w="28575" cap="sq" cmpd="sng">
              <a:solidFill>
                <a:schemeClr val="dk1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90DF68E-62C9-4008-95B0-1B3B67ED3746}"/>
                </a:ext>
              </a:extLst>
            </p:cNvPr>
            <p:cNvSpPr txBox="1"/>
            <p:nvPr/>
          </p:nvSpPr>
          <p:spPr>
            <a:xfrm>
              <a:off x="3380411" y="39186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48977-2764-4032-AF6B-7DEB17101190}"/>
                </a:ext>
              </a:extLst>
            </p:cNvPr>
            <p:cNvSpPr txBox="1"/>
            <p:nvPr/>
          </p:nvSpPr>
          <p:spPr>
            <a:xfrm>
              <a:off x="3304160" y="274296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62C9C2A-E1E4-45F9-8953-E51111DA41A6}"/>
                </a:ext>
              </a:extLst>
            </p:cNvPr>
            <p:cNvSpPr txBox="1"/>
            <p:nvPr/>
          </p:nvSpPr>
          <p:spPr>
            <a:xfrm>
              <a:off x="3278595" y="49607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2CE7422-C546-4460-BDDE-68D120562C6A}"/>
                </a:ext>
              </a:extLst>
            </p:cNvPr>
            <p:cNvSpPr txBox="1"/>
            <p:nvPr/>
          </p:nvSpPr>
          <p:spPr>
            <a:xfrm>
              <a:off x="3278595" y="575035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D601BA5-6AF0-4369-9D01-1DD92CC32E44}"/>
                </a:ext>
              </a:extLst>
            </p:cNvPr>
            <p:cNvSpPr txBox="1"/>
            <p:nvPr/>
          </p:nvSpPr>
          <p:spPr>
            <a:xfrm>
              <a:off x="1360260" y="405684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75104A9-3347-4F0E-B427-BD06322E9D0E}"/>
                </a:ext>
              </a:extLst>
            </p:cNvPr>
            <p:cNvSpPr txBox="1"/>
            <p:nvPr/>
          </p:nvSpPr>
          <p:spPr>
            <a:xfrm>
              <a:off x="6288288" y="491441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96E9B08-930E-4622-B791-DDF8D4CFF9D9}"/>
                </a:ext>
              </a:extLst>
            </p:cNvPr>
            <p:cNvSpPr txBox="1"/>
            <p:nvPr/>
          </p:nvSpPr>
          <p:spPr>
            <a:xfrm>
              <a:off x="5117302" y="4136146"/>
              <a:ext cx="459661" cy="534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5C91B8F-14CA-4981-BAF9-7ADB2D3B288D}"/>
                </a:ext>
              </a:extLst>
            </p:cNvPr>
            <p:cNvSpPr txBox="1"/>
            <p:nvPr/>
          </p:nvSpPr>
          <p:spPr>
            <a:xfrm>
              <a:off x="6395363" y="316100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94" name="화살표: 오른쪽 93">
              <a:extLst>
                <a:ext uri="{FF2B5EF4-FFF2-40B4-BE49-F238E27FC236}">
                  <a16:creationId xmlns:a16="http://schemas.microsoft.com/office/drawing/2014/main" id="{49E7A4A2-E72C-4BB5-AE5A-E261C598115B}"/>
                </a:ext>
              </a:extLst>
            </p:cNvPr>
            <p:cNvSpPr/>
            <p:nvPr/>
          </p:nvSpPr>
          <p:spPr>
            <a:xfrm rot="1800000">
              <a:off x="2320225" y="4199264"/>
              <a:ext cx="2099353" cy="179561"/>
            </a:xfrm>
            <a:prstGeom prst="rightArrow">
              <a:avLst>
                <a:gd name="adj1" fmla="val 14815"/>
                <a:gd name="adj2" fmla="val 109260"/>
              </a:avLst>
            </a:prstGeom>
            <a:solidFill>
              <a:schemeClr val="accent2"/>
            </a:solidFill>
            <a:ln w="28575" cap="sq" cmpd="sng">
              <a:solidFill>
                <a:schemeClr val="accent2"/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422400"/>
                        <a:gd name="connsiteY0" fmla="*/ 99291 h 249382"/>
                        <a:gd name="connsiteX1" fmla="*/ 633567 w 1422400"/>
                        <a:gd name="connsiteY1" fmla="*/ 99291 h 249382"/>
                        <a:gd name="connsiteX2" fmla="*/ 1242289 w 1422400"/>
                        <a:gd name="connsiteY2" fmla="*/ 99291 h 249382"/>
                        <a:gd name="connsiteX3" fmla="*/ 1242289 w 1422400"/>
                        <a:gd name="connsiteY3" fmla="*/ 0 h 249382"/>
                        <a:gd name="connsiteX4" fmla="*/ 1422400 w 1422400"/>
                        <a:gd name="connsiteY4" fmla="*/ 124691 h 249382"/>
                        <a:gd name="connsiteX5" fmla="*/ 1242289 w 1422400"/>
                        <a:gd name="connsiteY5" fmla="*/ 249382 h 249382"/>
                        <a:gd name="connsiteX6" fmla="*/ 1242289 w 1422400"/>
                        <a:gd name="connsiteY6" fmla="*/ 150091 h 249382"/>
                        <a:gd name="connsiteX7" fmla="*/ 621145 w 1422400"/>
                        <a:gd name="connsiteY7" fmla="*/ 150091 h 249382"/>
                        <a:gd name="connsiteX8" fmla="*/ 0 w 1422400"/>
                        <a:gd name="connsiteY8" fmla="*/ 150091 h 249382"/>
                        <a:gd name="connsiteX9" fmla="*/ 0 w 1422400"/>
                        <a:gd name="connsiteY9" fmla="*/ 99291 h 249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2400" h="249382" fill="none" extrusionOk="0">
                          <a:moveTo>
                            <a:pt x="0" y="99291"/>
                          </a:moveTo>
                          <a:cubicBezTo>
                            <a:pt x="210894" y="96954"/>
                            <a:pt x="408797" y="95762"/>
                            <a:pt x="633567" y="99291"/>
                          </a:cubicBezTo>
                          <a:cubicBezTo>
                            <a:pt x="858337" y="102820"/>
                            <a:pt x="1093787" y="92039"/>
                            <a:pt x="1242289" y="99291"/>
                          </a:cubicBezTo>
                          <a:cubicBezTo>
                            <a:pt x="1246549" y="74424"/>
                            <a:pt x="1245205" y="28875"/>
                            <a:pt x="1242289" y="0"/>
                          </a:cubicBezTo>
                          <a:cubicBezTo>
                            <a:pt x="1285685" y="32251"/>
                            <a:pt x="1349056" y="72791"/>
                            <a:pt x="1422400" y="124691"/>
                          </a:cubicBezTo>
                          <a:cubicBezTo>
                            <a:pt x="1383095" y="164204"/>
                            <a:pt x="1331587" y="186195"/>
                            <a:pt x="1242289" y="249382"/>
                          </a:cubicBezTo>
                          <a:cubicBezTo>
                            <a:pt x="1239437" y="225123"/>
                            <a:pt x="1239554" y="187097"/>
                            <a:pt x="1242289" y="150091"/>
                          </a:cubicBezTo>
                          <a:cubicBezTo>
                            <a:pt x="1078257" y="154387"/>
                            <a:pt x="922255" y="119650"/>
                            <a:pt x="621145" y="150091"/>
                          </a:cubicBezTo>
                          <a:cubicBezTo>
                            <a:pt x="320035" y="180532"/>
                            <a:pt x="133935" y="156277"/>
                            <a:pt x="0" y="150091"/>
                          </a:cubicBezTo>
                          <a:cubicBezTo>
                            <a:pt x="-1873" y="125117"/>
                            <a:pt x="1024" y="117899"/>
                            <a:pt x="0" y="99291"/>
                          </a:cubicBezTo>
                          <a:close/>
                        </a:path>
                        <a:path w="1422400" h="249382" stroke="0" extrusionOk="0">
                          <a:moveTo>
                            <a:pt x="0" y="99291"/>
                          </a:moveTo>
                          <a:cubicBezTo>
                            <a:pt x="226946" y="108815"/>
                            <a:pt x="475819" y="70408"/>
                            <a:pt x="608722" y="99291"/>
                          </a:cubicBezTo>
                          <a:cubicBezTo>
                            <a:pt x="741625" y="128174"/>
                            <a:pt x="991725" y="87546"/>
                            <a:pt x="1242289" y="99291"/>
                          </a:cubicBezTo>
                          <a:cubicBezTo>
                            <a:pt x="1239873" y="65617"/>
                            <a:pt x="1241969" y="48979"/>
                            <a:pt x="1242289" y="0"/>
                          </a:cubicBezTo>
                          <a:cubicBezTo>
                            <a:pt x="1285605" y="22242"/>
                            <a:pt x="1353252" y="63502"/>
                            <a:pt x="1422400" y="124691"/>
                          </a:cubicBezTo>
                          <a:cubicBezTo>
                            <a:pt x="1368596" y="159647"/>
                            <a:pt x="1313268" y="188746"/>
                            <a:pt x="1242289" y="249382"/>
                          </a:cubicBezTo>
                          <a:cubicBezTo>
                            <a:pt x="1241714" y="210700"/>
                            <a:pt x="1246623" y="170391"/>
                            <a:pt x="1242289" y="150091"/>
                          </a:cubicBezTo>
                          <a:cubicBezTo>
                            <a:pt x="1060899" y="173712"/>
                            <a:pt x="834066" y="160873"/>
                            <a:pt x="645990" y="150091"/>
                          </a:cubicBezTo>
                          <a:cubicBezTo>
                            <a:pt x="457914" y="139309"/>
                            <a:pt x="318796" y="150946"/>
                            <a:pt x="0" y="150091"/>
                          </a:cubicBezTo>
                          <a:cubicBezTo>
                            <a:pt x="-306" y="132121"/>
                            <a:pt x="-522" y="121873"/>
                            <a:pt x="0" y="9929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0"/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95" name="표 10">
            <a:extLst>
              <a:ext uri="{FF2B5EF4-FFF2-40B4-BE49-F238E27FC236}">
                <a16:creationId xmlns:a16="http://schemas.microsoft.com/office/drawing/2014/main" id="{E6612343-7303-442C-910C-D7E2B5BE4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77518"/>
              </p:ext>
            </p:extLst>
          </p:nvPr>
        </p:nvGraphicFramePr>
        <p:xfrm>
          <a:off x="225006" y="2199268"/>
          <a:ext cx="4627430" cy="35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486">
                  <a:extLst>
                    <a:ext uri="{9D8B030D-6E8A-4147-A177-3AD203B41FA5}">
                      <a16:colId xmlns:a16="http://schemas.microsoft.com/office/drawing/2014/main" val="1824836141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3214169037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497849479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4022656205"/>
                    </a:ext>
                  </a:extLst>
                </a:gridCol>
                <a:gridCol w="925486">
                  <a:extLst>
                    <a:ext uri="{9D8B030D-6E8A-4147-A177-3AD203B41FA5}">
                      <a16:colId xmlns:a16="http://schemas.microsoft.com/office/drawing/2014/main" val="1035925026"/>
                    </a:ext>
                  </a:extLst>
                </a:gridCol>
              </a:tblGrid>
              <a:tr h="354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9330" marR="99330" marT="49665" marB="49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03626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9C66E287-DD26-413F-87EA-40EED984C973}"/>
              </a:ext>
            </a:extLst>
          </p:cNvPr>
          <p:cNvSpPr txBox="1"/>
          <p:nvPr/>
        </p:nvSpPr>
        <p:spPr>
          <a:xfrm>
            <a:off x="7701177" y="1891491"/>
            <a:ext cx="59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갱신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8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28575">
          <a:solidFill>
            <a:schemeClr val="dk1"/>
          </a:solidFill>
        </a:ln>
      </a:spPr>
      <a:bodyPr rtlCol="0" anchor="ctr"/>
      <a:lstStyle>
        <a:defPPr algn="ctr">
          <a:defRPr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381</Words>
  <Application>Microsoft Office PowerPoint</Application>
  <PresentationFormat>와이드스크린</PresentationFormat>
  <Paragraphs>232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AmeriGarmnd BT</vt:lpstr>
      <vt:lpstr>Arial</vt:lpstr>
      <vt:lpstr>Office 테마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Median of Two Sorted Arrays </dc:title>
  <dc:creator>지승구</dc:creator>
  <cp:lastModifiedBy>지승구</cp:lastModifiedBy>
  <cp:revision>94</cp:revision>
  <dcterms:created xsi:type="dcterms:W3CDTF">2021-03-06T10:27:44Z</dcterms:created>
  <dcterms:modified xsi:type="dcterms:W3CDTF">2021-05-22T05:51:11Z</dcterms:modified>
</cp:coreProperties>
</file>