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8" r:id="rId9"/>
    <p:sldId id="267" r:id="rId10"/>
    <p:sldId id="269" r:id="rId11"/>
    <p:sldId id="270" r:id="rId12"/>
    <p:sldId id="263" r:id="rId13"/>
    <p:sldId id="262" r:id="rId14"/>
    <p:sldId id="271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75D9C89F-0A78-4669-8596-726DFAE0B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F84532B-CA90-4605-A152-BC64C42565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BC80-A675-483F-B692-952AC7FA9F6A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4" name="Місце для зображення 3">
            <a:extLst>
              <a:ext uri="{FF2B5EF4-FFF2-40B4-BE49-F238E27FC236}">
                <a16:creationId xmlns:a16="http://schemas.microsoft.com/office/drawing/2014/main" id="{204FBB33-1C3A-4AA6-9EB5-4FA55CC9F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>
            <a:extLst>
              <a:ext uri="{FF2B5EF4-FFF2-40B4-BE49-F238E27FC236}">
                <a16:creationId xmlns:a16="http://schemas.microsoft.com/office/drawing/2014/main" id="{D8A53527-78B4-4DAD-96F0-7CBC75BD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CC928FE-6107-4D6C-B913-830081AF94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449C05F-E7BD-4D66-A5B4-9BFFD133B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2C15-AF74-4C33-B651-41D13D372635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7BC22-2651-4448-941E-DDA561145EA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68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0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895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49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5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77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936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D8C0CF-9847-444B-9B7D-EC117E33196C}" type="datetimeFigureOut">
              <a:rPr lang="uk-UA" smtClean="0"/>
              <a:t>17.10.2017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3655-368E-44AA-BB1C-754AD00EF63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55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CC1C4-90F1-49AA-AE59-DBB388E7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807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/>
              <a:t>Рядков</a:t>
            </a:r>
            <a:r>
              <a:rPr lang="uk-UA" sz="8800" dirty="0"/>
              <a:t>і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252786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B380C5BC-7768-40E7-9F93-38C4C88B3C96}"/>
              </a:ext>
            </a:extLst>
          </p:cNvPr>
          <p:cNvSpPr/>
          <p:nvPr/>
        </p:nvSpPr>
        <p:spPr>
          <a:xfrm>
            <a:off x="346363" y="263295"/>
            <a:ext cx="9479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bpow</a:t>
            </a:r>
            <a:r>
              <a:rPr lang="en-US" sz="2400" dirty="0"/>
              <a:t>(long </a:t>
            </a:r>
            <a:r>
              <a:rPr lang="en-US" sz="2400" dirty="0" err="1"/>
              <a:t>long</a:t>
            </a:r>
            <a:r>
              <a:rPr lang="en-US" sz="2400" dirty="0"/>
              <a:t> p, 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exp</a:t>
            </a:r>
            <a:r>
              <a:rPr lang="en-US" sz="2400" dirty="0"/>
              <a:t>, long </a:t>
            </a:r>
            <a:r>
              <a:rPr lang="en-US" sz="2400" dirty="0" err="1"/>
              <a:t>long</a:t>
            </a:r>
            <a:r>
              <a:rPr lang="en-US" sz="2400" dirty="0"/>
              <a:t> md)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exp</a:t>
            </a:r>
            <a:r>
              <a:rPr lang="en-US" sz="2400" dirty="0"/>
              <a:t> == 0) return 1;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exp</a:t>
            </a:r>
            <a:r>
              <a:rPr lang="en-US" sz="2400" dirty="0"/>
              <a:t> % 2)</a:t>
            </a:r>
          </a:p>
          <a:p>
            <a:r>
              <a:rPr lang="en-US" sz="2400" dirty="0"/>
              <a:t>        return ((</a:t>
            </a:r>
            <a:r>
              <a:rPr lang="en-US" sz="2400" dirty="0" err="1"/>
              <a:t>bpow</a:t>
            </a:r>
            <a:r>
              <a:rPr lang="en-US" sz="2400" dirty="0"/>
              <a:t>(p, </a:t>
            </a:r>
            <a:r>
              <a:rPr lang="en-US" sz="2400" dirty="0" err="1"/>
              <a:t>exp</a:t>
            </a:r>
            <a:r>
              <a:rPr lang="en-US" sz="2400" dirty="0"/>
              <a:t> - 1, md)) * p) % md;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long </a:t>
            </a:r>
            <a:r>
              <a:rPr lang="en-US" sz="2400" dirty="0" err="1"/>
              <a:t>long</a:t>
            </a:r>
            <a:r>
              <a:rPr lang="en-US" sz="2400" dirty="0"/>
              <a:t> k = (</a:t>
            </a:r>
            <a:r>
              <a:rPr lang="en-US" sz="2400" dirty="0" err="1"/>
              <a:t>bpow</a:t>
            </a:r>
            <a:r>
              <a:rPr lang="en-US" sz="2400" dirty="0"/>
              <a:t>(p, </a:t>
            </a:r>
            <a:r>
              <a:rPr lang="en-US" sz="2400" dirty="0" err="1"/>
              <a:t>exp</a:t>
            </a:r>
            <a:r>
              <a:rPr lang="en-US" sz="2400" dirty="0"/>
              <a:t> / 2, md));</a:t>
            </a:r>
          </a:p>
          <a:p>
            <a:r>
              <a:rPr lang="en-US" sz="2400" dirty="0"/>
              <a:t>        return (k * k) % md;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subHash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l, </a:t>
            </a:r>
            <a:r>
              <a:rPr lang="en-US" sz="2400" dirty="0" err="1"/>
              <a:t>int</a:t>
            </a:r>
            <a:r>
              <a:rPr lang="en-US" sz="2400" dirty="0"/>
              <a:t> r, long </a:t>
            </a:r>
            <a:r>
              <a:rPr lang="en-US" sz="2400" dirty="0" err="1"/>
              <a:t>long</a:t>
            </a:r>
            <a:r>
              <a:rPr lang="en-US" sz="2400" dirty="0"/>
              <a:t> p, long </a:t>
            </a:r>
            <a:r>
              <a:rPr lang="en-US" sz="2400" dirty="0" err="1"/>
              <a:t>long</a:t>
            </a:r>
            <a:r>
              <a:rPr lang="en-US" sz="2400" dirty="0"/>
              <a:t> md)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return ((</a:t>
            </a:r>
            <a:r>
              <a:rPr lang="en-US" sz="2400" dirty="0" err="1"/>
              <a:t>pHash</a:t>
            </a:r>
            <a:r>
              <a:rPr lang="en-US" sz="2400" dirty="0"/>
              <a:t>[r] - (l == 0 ? 0 : </a:t>
            </a:r>
            <a:r>
              <a:rPr lang="en-US" sz="2400" dirty="0" err="1"/>
              <a:t>pHash</a:t>
            </a:r>
            <a:r>
              <a:rPr lang="en-US" sz="2400" dirty="0"/>
              <a:t>[l - 1])) * </a:t>
            </a:r>
            <a:r>
              <a:rPr lang="en-US" sz="2400" dirty="0" err="1"/>
              <a:t>bpow</a:t>
            </a:r>
            <a:r>
              <a:rPr lang="en-US" sz="2400" dirty="0"/>
              <a:t>(p, md - 2 - l, md)) % md;</a:t>
            </a:r>
          </a:p>
          <a:p>
            <a:r>
              <a:rPr lang="en-US" sz="2400" dirty="0"/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603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E65B78EC-1D42-4E99-8903-72FC270D10D4}"/>
              </a:ext>
            </a:extLst>
          </p:cNvPr>
          <p:cNvSpPr/>
          <p:nvPr/>
        </p:nvSpPr>
        <p:spPr>
          <a:xfrm>
            <a:off x="396240" y="1244197"/>
            <a:ext cx="7309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err="1"/>
              <a:t>bool</a:t>
            </a:r>
            <a:r>
              <a:rPr lang="uk-UA" sz="2400" dirty="0"/>
              <a:t> </a:t>
            </a:r>
            <a:r>
              <a:rPr lang="uk-UA" sz="2400" dirty="0" err="1"/>
              <a:t>comp</a:t>
            </a:r>
            <a:r>
              <a:rPr lang="en-US" sz="2400" dirty="0"/>
              <a:t>are</a:t>
            </a:r>
            <a:r>
              <a:rPr lang="uk-UA" sz="2400" dirty="0"/>
              <a:t>()</a:t>
            </a:r>
          </a:p>
          <a:p>
            <a:r>
              <a:rPr lang="uk-UA" sz="2400" dirty="0"/>
              <a:t>{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int</a:t>
            </a:r>
            <a:r>
              <a:rPr lang="uk-UA" sz="2400" dirty="0"/>
              <a:t> l = 0, r = n;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while</a:t>
            </a:r>
            <a:r>
              <a:rPr lang="uk-UA" sz="2400" dirty="0"/>
              <a:t> (r - l &gt; 0)</a:t>
            </a:r>
          </a:p>
          <a:p>
            <a:r>
              <a:rPr lang="uk-UA" sz="2400" dirty="0"/>
              <a:t>    {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int</a:t>
            </a:r>
            <a:r>
              <a:rPr lang="uk-UA" sz="2400" dirty="0"/>
              <a:t> d = (l + r) / 2;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if</a:t>
            </a:r>
            <a:r>
              <a:rPr lang="uk-UA" sz="2400" dirty="0"/>
              <a:t> (pHash1[d] == pHash2[d]) l = d + 1; </a:t>
            </a:r>
            <a:r>
              <a:rPr lang="uk-UA" sz="2400" dirty="0" err="1"/>
              <a:t>else</a:t>
            </a:r>
            <a:r>
              <a:rPr lang="uk-UA" sz="2400" dirty="0"/>
              <a:t> r = d;</a:t>
            </a:r>
          </a:p>
          <a:p>
            <a:r>
              <a:rPr lang="uk-UA" sz="2400" dirty="0"/>
              <a:t>    }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if</a:t>
            </a:r>
            <a:r>
              <a:rPr lang="uk-UA" sz="2400" dirty="0"/>
              <a:t> (r == n) </a:t>
            </a:r>
            <a:r>
              <a:rPr lang="uk-UA" sz="2400" dirty="0" err="1"/>
              <a:t>return</a:t>
            </a:r>
            <a:r>
              <a:rPr lang="uk-UA" sz="2400" dirty="0"/>
              <a:t> 0;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return</a:t>
            </a:r>
            <a:r>
              <a:rPr lang="uk-UA" sz="2400" dirty="0"/>
              <a:t> (S1[d] &lt; S2[d]);</a:t>
            </a:r>
          </a:p>
          <a:p>
            <a:r>
              <a:rPr lang="uk-U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59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65919-8C0F-4F3F-A409-C7FB1D00409C}"/>
              </a:ext>
            </a:extLst>
          </p:cNvPr>
          <p:cNvSpPr txBox="1">
            <a:spLocks/>
          </p:cNvSpPr>
          <p:nvPr/>
        </p:nvSpPr>
        <p:spPr>
          <a:xfrm>
            <a:off x="2123262" y="2709949"/>
            <a:ext cx="8367399" cy="12219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Time for a little rest:)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88345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uk-UA" dirty="0" err="1"/>
              <a:t>Суфіксний</a:t>
            </a:r>
            <a:r>
              <a:rPr lang="uk-UA" dirty="0"/>
              <a:t> масив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072" y="1839990"/>
                <a:ext cx="12112869" cy="5890846"/>
              </a:xfrm>
            </p:spPr>
            <p:txBody>
              <a:bodyPr>
                <a:normAutofit/>
              </a:bodyPr>
              <a:lstStyle/>
              <a:p>
                <a:r>
                  <a:rPr lang="uk-UA" b="0" dirty="0">
                    <a:ea typeface="Cambria Math" panose="02040503050406030204" pitchFamily="18" charset="0"/>
                  </a:rPr>
                  <a:t>Масив лексикографічно відсортованих суфіксів рядка</a:t>
                </a:r>
              </a:p>
              <a:p>
                <a:r>
                  <a:rPr lang="uk-UA" dirty="0">
                    <a:ea typeface="Cambria Math" panose="02040503050406030204" pitchFamily="18" charset="0"/>
                  </a:rPr>
                  <a:t>Для економії </a:t>
                </a:r>
                <a:r>
                  <a:rPr lang="uk-UA" dirty="0" err="1">
                    <a:ea typeface="Cambria Math" panose="02040503050406030204" pitchFamily="18" charset="0"/>
                  </a:rPr>
                  <a:t>пам</a:t>
                </a:r>
                <a:r>
                  <a:rPr lang="en-US" dirty="0">
                    <a:ea typeface="Cambria Math" panose="02040503050406030204" pitchFamily="18" charset="0"/>
                  </a:rPr>
                  <a:t>’</a:t>
                </a:r>
                <a:r>
                  <a:rPr lang="uk-UA" dirty="0">
                    <a:ea typeface="Cambria Math" panose="02040503050406030204" pitchFamily="18" charset="0"/>
                  </a:rPr>
                  <a:t>яті зберігаємо індекси суфіксів</a:t>
                </a:r>
              </a:p>
              <a:p>
                <a:r>
                  <a:rPr lang="uk-UA" b="0" dirty="0">
                    <a:ea typeface="Cambria Math" panose="02040503050406030204" pitchFamily="18" charset="0"/>
                  </a:rPr>
                  <a:t>Тривіальний алгоритм побудови:</a:t>
                </a:r>
              </a:p>
              <a:p>
                <a:pPr lvl="1"/>
                <a:r>
                  <a:rPr lang="uk-UA" dirty="0" err="1">
                    <a:ea typeface="Cambria Math" panose="02040503050406030204" pitchFamily="18" charset="0"/>
                  </a:rPr>
                  <a:t>Асимптотика</a:t>
                </a:r>
                <a:r>
                  <a:rPr lang="uk-U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uk-UA" b="0" dirty="0">
                    <a:ea typeface="Cambria Math" panose="02040503050406030204" pitchFamily="18" charset="0"/>
                  </a:rPr>
                  <a:t>Алгоритм побудови з </a:t>
                </a:r>
                <a:r>
                  <a:rPr lang="uk-UA" b="0" dirty="0" err="1">
                    <a:ea typeface="Cambria Math" panose="02040503050406030204" pitchFamily="18" charset="0"/>
                  </a:rPr>
                  <a:t>хешами</a:t>
                </a:r>
                <a:r>
                  <a:rPr lang="uk-UA" b="0" dirty="0">
                    <a:ea typeface="Cambria Math" panose="02040503050406030204" pitchFamily="18" charset="0"/>
                  </a:rPr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uk-UA" b="0" dirty="0" err="1">
                    <a:ea typeface="Cambria Math" panose="02040503050406030204" pitchFamily="18" charset="0"/>
                  </a:rPr>
                  <a:t>Асимптотика</a:t>
                </a:r>
                <a:r>
                  <a:rPr lang="uk-U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072" y="1839990"/>
                <a:ext cx="12112869" cy="5890846"/>
              </a:xfrm>
              <a:blipFill>
                <a:blip r:embed="rId3"/>
                <a:stretch>
                  <a:fillRect l="-805" t="-17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B025883-4A1F-4C02-88BE-CBF36C7B3CCA}"/>
              </a:ext>
            </a:extLst>
          </p:cNvPr>
          <p:cNvSpPr/>
          <p:nvPr/>
        </p:nvSpPr>
        <p:spPr>
          <a:xfrm>
            <a:off x="362989" y="349655"/>
            <a:ext cx="77003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/>
              <a:t>bool</a:t>
            </a:r>
            <a:r>
              <a:rPr lang="uk-UA" sz="2000" dirty="0"/>
              <a:t> </a:t>
            </a:r>
            <a:r>
              <a:rPr lang="uk-UA" sz="2000" dirty="0" err="1"/>
              <a:t>cmp</a:t>
            </a:r>
            <a:r>
              <a:rPr lang="uk-UA" sz="2000" dirty="0"/>
              <a:t>(</a:t>
            </a:r>
            <a:r>
              <a:rPr lang="uk-UA" sz="2000" dirty="0" err="1"/>
              <a:t>const</a:t>
            </a:r>
            <a:r>
              <a:rPr lang="uk-UA" sz="2000" dirty="0"/>
              <a:t> </a:t>
            </a:r>
            <a:r>
              <a:rPr lang="uk-UA" sz="2000" dirty="0" err="1"/>
              <a:t>int</a:t>
            </a:r>
            <a:r>
              <a:rPr lang="uk-UA" sz="2000" dirty="0"/>
              <a:t>&amp; </a:t>
            </a:r>
            <a:r>
              <a:rPr lang="uk-UA" sz="2000" dirty="0" err="1"/>
              <a:t>lhs</a:t>
            </a:r>
            <a:r>
              <a:rPr lang="uk-UA" sz="2000" dirty="0"/>
              <a:t>, </a:t>
            </a:r>
            <a:r>
              <a:rPr lang="uk-UA" sz="2000" dirty="0" err="1"/>
              <a:t>const</a:t>
            </a:r>
            <a:r>
              <a:rPr lang="uk-UA" sz="2000" dirty="0"/>
              <a:t> </a:t>
            </a:r>
            <a:r>
              <a:rPr lang="uk-UA" sz="2000" dirty="0" err="1"/>
              <a:t>int</a:t>
            </a:r>
            <a:r>
              <a:rPr lang="uk-UA" sz="2000" dirty="0"/>
              <a:t>&amp; </a:t>
            </a:r>
            <a:r>
              <a:rPr lang="uk-UA" sz="2000" dirty="0" err="1"/>
              <a:t>rhs</a:t>
            </a:r>
            <a:r>
              <a:rPr lang="uk-UA" sz="2000" dirty="0"/>
              <a:t>)</a:t>
            </a:r>
          </a:p>
          <a:p>
            <a:r>
              <a:rPr lang="uk-UA" sz="2000" dirty="0"/>
              <a:t>{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int</a:t>
            </a:r>
            <a:r>
              <a:rPr lang="uk-UA" sz="2000" dirty="0"/>
              <a:t> l = 0, r = n;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while</a:t>
            </a:r>
            <a:r>
              <a:rPr lang="uk-UA" sz="2000" dirty="0"/>
              <a:t> (r - l &gt; 0)</a:t>
            </a:r>
          </a:p>
          <a:p>
            <a:r>
              <a:rPr lang="uk-UA" sz="2000" dirty="0"/>
              <a:t>    {</a:t>
            </a:r>
          </a:p>
          <a:p>
            <a:r>
              <a:rPr lang="uk-UA" sz="2000" dirty="0"/>
              <a:t>        </a:t>
            </a:r>
            <a:r>
              <a:rPr lang="uk-UA" sz="2000" dirty="0" err="1"/>
              <a:t>int</a:t>
            </a:r>
            <a:r>
              <a:rPr lang="uk-UA" sz="2000" dirty="0"/>
              <a:t> d = (l + r) / d;</a:t>
            </a:r>
          </a:p>
          <a:p>
            <a:r>
              <a:rPr lang="uk-UA" sz="2000" dirty="0"/>
              <a:t>        </a:t>
            </a:r>
            <a:r>
              <a:rPr lang="uk-UA" sz="2000" dirty="0" err="1"/>
              <a:t>if</a:t>
            </a:r>
            <a:r>
              <a:rPr lang="uk-UA" sz="2000" dirty="0"/>
              <a:t> (</a:t>
            </a:r>
            <a:r>
              <a:rPr lang="uk-UA" sz="2000" dirty="0" err="1"/>
              <a:t>subHash</a:t>
            </a:r>
            <a:r>
              <a:rPr lang="uk-UA" sz="2000" dirty="0"/>
              <a:t>(</a:t>
            </a:r>
            <a:r>
              <a:rPr lang="uk-UA" sz="2000" dirty="0" err="1"/>
              <a:t>lhs</a:t>
            </a:r>
            <a:r>
              <a:rPr lang="uk-UA" sz="2000" dirty="0"/>
              <a:t>, </a:t>
            </a:r>
            <a:r>
              <a:rPr lang="uk-UA" sz="2000" dirty="0" err="1"/>
              <a:t>lhs</a:t>
            </a:r>
            <a:r>
              <a:rPr lang="uk-UA" sz="2000" dirty="0"/>
              <a:t> + d) == </a:t>
            </a:r>
            <a:r>
              <a:rPr lang="uk-UA" sz="2000" dirty="0" err="1"/>
              <a:t>subHash</a:t>
            </a:r>
            <a:r>
              <a:rPr lang="uk-UA" sz="2000" dirty="0"/>
              <a:t>(</a:t>
            </a:r>
            <a:r>
              <a:rPr lang="uk-UA" sz="2000" dirty="0" err="1"/>
              <a:t>rhs</a:t>
            </a:r>
            <a:r>
              <a:rPr lang="uk-UA" sz="2000" dirty="0"/>
              <a:t>, </a:t>
            </a:r>
            <a:r>
              <a:rPr lang="uk-UA" sz="2000" dirty="0" err="1"/>
              <a:t>rhs</a:t>
            </a:r>
            <a:r>
              <a:rPr lang="uk-UA" sz="2000" dirty="0"/>
              <a:t> + d)) l = d + 1; </a:t>
            </a:r>
            <a:r>
              <a:rPr lang="uk-UA" sz="2000" dirty="0" err="1"/>
              <a:t>else</a:t>
            </a:r>
            <a:r>
              <a:rPr lang="uk-UA" sz="2000" dirty="0"/>
              <a:t> r = d;</a:t>
            </a:r>
          </a:p>
          <a:p>
            <a:r>
              <a:rPr lang="uk-UA" sz="2000" dirty="0"/>
              <a:t>    }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return</a:t>
            </a:r>
            <a:r>
              <a:rPr lang="uk-UA" sz="2000" dirty="0"/>
              <a:t> (s[</a:t>
            </a:r>
            <a:r>
              <a:rPr lang="uk-UA" sz="2000" dirty="0" err="1"/>
              <a:t>lhs</a:t>
            </a:r>
            <a:r>
              <a:rPr lang="uk-UA" sz="2000" dirty="0"/>
              <a:t> + d] &lt; s[</a:t>
            </a:r>
            <a:r>
              <a:rPr lang="uk-UA" sz="2000" dirty="0" err="1"/>
              <a:t>rhs</a:t>
            </a:r>
            <a:r>
              <a:rPr lang="uk-UA" sz="2000" dirty="0"/>
              <a:t> + d]);</a:t>
            </a:r>
          </a:p>
          <a:p>
            <a:r>
              <a:rPr lang="uk-UA" sz="2000" dirty="0"/>
              <a:t>}</a:t>
            </a:r>
          </a:p>
          <a:p>
            <a:endParaRPr lang="uk-UA" sz="2000" dirty="0"/>
          </a:p>
          <a:p>
            <a:r>
              <a:rPr lang="uk-UA" sz="2000" dirty="0" err="1"/>
              <a:t>void</a:t>
            </a:r>
            <a:r>
              <a:rPr lang="uk-UA" sz="2000" dirty="0"/>
              <a:t> </a:t>
            </a:r>
            <a:r>
              <a:rPr lang="uk-UA" sz="2000" dirty="0" err="1"/>
              <a:t>build_suffix_array</a:t>
            </a:r>
            <a:r>
              <a:rPr lang="uk-UA" sz="2000" dirty="0"/>
              <a:t>(</a:t>
            </a:r>
            <a:r>
              <a:rPr lang="uk-UA" sz="2000" dirty="0" err="1"/>
              <a:t>const</a:t>
            </a:r>
            <a:r>
              <a:rPr lang="uk-UA" sz="2000" dirty="0"/>
              <a:t> </a:t>
            </a:r>
            <a:r>
              <a:rPr lang="uk-UA" sz="2000" dirty="0" err="1"/>
              <a:t>string</a:t>
            </a:r>
            <a:r>
              <a:rPr lang="uk-UA" sz="2000" dirty="0"/>
              <a:t>&amp; s, </a:t>
            </a:r>
            <a:r>
              <a:rPr lang="uk-UA" sz="2000" dirty="0" err="1"/>
              <a:t>vector</a:t>
            </a:r>
            <a:r>
              <a:rPr lang="uk-UA" sz="2000" dirty="0"/>
              <a:t>&lt;</a:t>
            </a:r>
            <a:r>
              <a:rPr lang="uk-UA" sz="2000" dirty="0" err="1"/>
              <a:t>int</a:t>
            </a:r>
            <a:r>
              <a:rPr lang="uk-UA" sz="2000" dirty="0"/>
              <a:t>&gt;&amp; </a:t>
            </a:r>
            <a:r>
              <a:rPr lang="uk-UA" sz="2000" dirty="0" err="1"/>
              <a:t>suff_arr</a:t>
            </a:r>
            <a:r>
              <a:rPr lang="uk-UA" sz="2000" dirty="0"/>
              <a:t>)</a:t>
            </a:r>
          </a:p>
          <a:p>
            <a:r>
              <a:rPr lang="uk-UA" sz="2000" dirty="0"/>
              <a:t>{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int</a:t>
            </a:r>
            <a:r>
              <a:rPr lang="uk-UA" sz="2000" dirty="0"/>
              <a:t> n = </a:t>
            </a:r>
            <a:r>
              <a:rPr lang="uk-UA" sz="2000" dirty="0" err="1"/>
              <a:t>s.length</a:t>
            </a:r>
            <a:r>
              <a:rPr lang="uk-UA" sz="2000" dirty="0"/>
              <a:t>();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compute_hash</a:t>
            </a:r>
            <a:r>
              <a:rPr lang="uk-UA" sz="2000" dirty="0"/>
              <a:t>(s + "#" + s);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suff_arr.resize</a:t>
            </a:r>
            <a:r>
              <a:rPr lang="uk-UA" sz="2000" dirty="0"/>
              <a:t>(n);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for</a:t>
            </a:r>
            <a:r>
              <a:rPr lang="uk-UA" sz="2000" dirty="0"/>
              <a:t> (</a:t>
            </a:r>
            <a:r>
              <a:rPr lang="uk-UA" sz="2000" dirty="0" err="1"/>
              <a:t>int</a:t>
            </a:r>
            <a:r>
              <a:rPr lang="uk-UA" sz="2000" dirty="0"/>
              <a:t> i=0; i&lt;n; i++)</a:t>
            </a:r>
          </a:p>
          <a:p>
            <a:r>
              <a:rPr lang="uk-UA" sz="2000" dirty="0"/>
              <a:t>        </a:t>
            </a:r>
            <a:r>
              <a:rPr lang="uk-UA" sz="2000" dirty="0" err="1"/>
              <a:t>suff_arr</a:t>
            </a:r>
            <a:r>
              <a:rPr lang="uk-UA" sz="2000" dirty="0"/>
              <a:t>[i] = i;</a:t>
            </a:r>
          </a:p>
          <a:p>
            <a:r>
              <a:rPr lang="uk-UA" sz="2000" dirty="0"/>
              <a:t>    </a:t>
            </a:r>
            <a:r>
              <a:rPr lang="uk-UA" sz="2000" dirty="0" err="1"/>
              <a:t>sort</a:t>
            </a:r>
            <a:r>
              <a:rPr lang="uk-UA" sz="2000" dirty="0"/>
              <a:t>(</a:t>
            </a:r>
            <a:r>
              <a:rPr lang="uk-UA" sz="2000" dirty="0" err="1"/>
              <a:t>suff_arr.begin</a:t>
            </a:r>
            <a:r>
              <a:rPr lang="uk-UA" sz="2000" dirty="0"/>
              <a:t>(), </a:t>
            </a:r>
            <a:r>
              <a:rPr lang="uk-UA" sz="2000" dirty="0" err="1"/>
              <a:t>suff_arr.end</a:t>
            </a:r>
            <a:r>
              <a:rPr lang="uk-UA" sz="2000" dirty="0"/>
              <a:t>(), </a:t>
            </a:r>
            <a:r>
              <a:rPr lang="uk-UA" sz="2000" dirty="0" err="1"/>
              <a:t>cmp</a:t>
            </a:r>
            <a:r>
              <a:rPr lang="uk-UA" sz="2000" dirty="0"/>
              <a:t>);</a:t>
            </a:r>
          </a:p>
          <a:p>
            <a:r>
              <a:rPr lang="uk-UA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71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uk-UA" dirty="0" err="1"/>
              <a:t>Префіксне</a:t>
            </a:r>
            <a:r>
              <a:rPr lang="uk-UA" dirty="0"/>
              <a:t> дерево (бор)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ED532E9-83E4-4CAE-A5F8-7EBD826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" y="967154"/>
            <a:ext cx="12112869" cy="5890846"/>
          </a:xfrm>
        </p:spPr>
        <p:txBody>
          <a:bodyPr>
            <a:normAutofit/>
          </a:bodyPr>
          <a:lstStyle/>
          <a:p>
            <a:r>
              <a:rPr lang="ru-RU" b="0" dirty="0">
                <a:ea typeface="Cambria Math" panose="02040503050406030204" pitchFamily="18" charset="0"/>
              </a:rPr>
              <a:t>К</a:t>
            </a:r>
            <a:r>
              <a:rPr lang="uk-UA" b="0" dirty="0" err="1">
                <a:ea typeface="Cambria Math" panose="02040503050406030204" pitchFamily="18" charset="0"/>
              </a:rPr>
              <a:t>ореневе</a:t>
            </a:r>
            <a:r>
              <a:rPr lang="uk-UA" b="0" dirty="0">
                <a:ea typeface="Cambria Math" panose="02040503050406030204" pitchFamily="18" charset="0"/>
              </a:rPr>
              <a:t> дерево, на ребрах якого записані символи алфавіту</a:t>
            </a:r>
          </a:p>
          <a:p>
            <a:r>
              <a:rPr lang="uk-UA" b="0" dirty="0">
                <a:ea typeface="Cambria Math" panose="02040503050406030204" pitchFamily="18" charset="0"/>
              </a:rPr>
              <a:t>Про</a:t>
            </a:r>
            <a:r>
              <a:rPr lang="uk-UA" dirty="0">
                <a:ea typeface="Cambria Math" panose="02040503050406030204" pitchFamily="18" charset="0"/>
              </a:rPr>
              <a:t>йшовши по ребрах від кореня до деякої вершини і та записавши символи на ребрах отримаємо префікс деякого рядка з набору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uk-UA" dirty="0">
                <a:ea typeface="Cambria Math" panose="02040503050406030204" pitchFamily="18" charset="0"/>
              </a:rPr>
              <a:t>В термінальних вершинах закінчується слово з набору</a:t>
            </a:r>
          </a:p>
          <a:p>
            <a:endParaRPr lang="uk-UA" b="0" dirty="0">
              <a:ea typeface="Cambria Math" panose="02040503050406030204" pitchFamily="18" charset="0"/>
            </a:endParaRPr>
          </a:p>
          <a:p>
            <a:endParaRPr lang="uk-UA" b="0" dirty="0">
              <a:ea typeface="Cambria Math" panose="02040503050406030204" pitchFamily="18" charset="0"/>
            </a:endParaRPr>
          </a:p>
          <a:p>
            <a:endParaRPr lang="en-US" b="0" dirty="0">
              <a:ea typeface="Cambria Math" panose="02040503050406030204" pitchFamily="18" charset="0"/>
            </a:endParaRPr>
          </a:p>
          <a:p>
            <a:pPr lvl="1"/>
            <a:endParaRPr lang="uk-UA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uk-UA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ru-RU" dirty="0">
              <a:ea typeface="Cambria Math" panose="02040503050406030204" pitchFamily="18" charset="0"/>
            </a:endParaRPr>
          </a:p>
        </p:txBody>
      </p:sp>
      <p:pic>
        <p:nvPicPr>
          <p:cNvPr id="1026" name="Picture 2" descr="Бор.jpg">
            <a:extLst>
              <a:ext uri="{FF2B5EF4-FFF2-40B4-BE49-F238E27FC236}">
                <a16:creationId xmlns:a16="http://schemas.microsoft.com/office/drawing/2014/main" id="{68F3C60C-9CF3-4D75-A28E-F758FED9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3312809"/>
            <a:ext cx="44481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D5B85-2510-4355-B5C0-6318015715EA}"/>
              </a:ext>
            </a:extLst>
          </p:cNvPr>
          <p:cNvSpPr txBox="1"/>
          <p:nvPr/>
        </p:nvSpPr>
        <p:spPr>
          <a:xfrm>
            <a:off x="5150539" y="3714132"/>
            <a:ext cx="2984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he</a:t>
            </a:r>
          </a:p>
          <a:p>
            <a:pPr algn="r"/>
            <a:r>
              <a:rPr lang="en-US" sz="2800" dirty="0"/>
              <a:t>she</a:t>
            </a:r>
          </a:p>
          <a:p>
            <a:pPr algn="r"/>
            <a:r>
              <a:rPr lang="en-US" sz="2800" dirty="0"/>
              <a:t>hers</a:t>
            </a:r>
          </a:p>
          <a:p>
            <a:pPr algn="r"/>
            <a:r>
              <a:rPr lang="en-US" sz="2800" dirty="0"/>
              <a:t>his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7326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97E62D9E-5B1E-42F8-B781-9A5154DBE639}"/>
              </a:ext>
            </a:extLst>
          </p:cNvPr>
          <p:cNvGrpSpPr/>
          <p:nvPr/>
        </p:nvGrpSpPr>
        <p:grpSpPr>
          <a:xfrm>
            <a:off x="495992" y="405441"/>
            <a:ext cx="11424459" cy="5632311"/>
            <a:chOff x="587432" y="954081"/>
            <a:chExt cx="11424459" cy="5632311"/>
          </a:xfrm>
        </p:grpSpPr>
        <p:sp>
          <p:nvSpPr>
            <p:cNvPr id="2" name="Прямокутник 1">
              <a:extLst>
                <a:ext uri="{FF2B5EF4-FFF2-40B4-BE49-F238E27FC236}">
                  <a16:creationId xmlns:a16="http://schemas.microsoft.com/office/drawing/2014/main" id="{7D464271-996B-4883-8B86-0B6DEE3DFD14}"/>
                </a:ext>
              </a:extLst>
            </p:cNvPr>
            <p:cNvSpPr/>
            <p:nvPr/>
          </p:nvSpPr>
          <p:spPr>
            <a:xfrm>
              <a:off x="587432" y="954081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uk-UA" sz="2000" dirty="0" err="1"/>
                <a:t>struct</a:t>
              </a:r>
              <a:r>
                <a:rPr lang="uk-UA" sz="2000" dirty="0"/>
                <a:t> </a:t>
              </a:r>
              <a:r>
                <a:rPr lang="uk-UA" sz="2000" dirty="0" err="1"/>
                <a:t>Node</a:t>
              </a:r>
              <a:endParaRPr lang="uk-UA" sz="2000" dirty="0"/>
            </a:p>
            <a:p>
              <a:r>
                <a:rPr lang="uk-UA" sz="2000" dirty="0"/>
                <a:t>{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Node</a:t>
              </a:r>
              <a:r>
                <a:rPr lang="uk-UA" sz="2000" dirty="0"/>
                <a:t>* </a:t>
              </a:r>
              <a:r>
                <a:rPr lang="uk-UA" sz="2000" dirty="0" err="1"/>
                <a:t>next</a:t>
              </a:r>
              <a:r>
                <a:rPr lang="uk-UA" sz="2000" dirty="0"/>
                <a:t>[256];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bool</a:t>
              </a:r>
              <a:r>
                <a:rPr lang="uk-UA" sz="2000" dirty="0"/>
                <a:t> </a:t>
              </a:r>
              <a:r>
                <a:rPr lang="uk-UA" sz="2000" dirty="0" err="1"/>
                <a:t>is_terminal</a:t>
              </a:r>
              <a:r>
                <a:rPr lang="uk-UA" sz="2000" dirty="0"/>
                <a:t>;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Node</a:t>
              </a:r>
              <a:r>
                <a:rPr lang="uk-UA" sz="2000" dirty="0"/>
                <a:t>()</a:t>
              </a:r>
            </a:p>
            <a:p>
              <a:r>
                <a:rPr lang="uk-UA" sz="2000" dirty="0"/>
                <a:t>    {</a:t>
              </a:r>
            </a:p>
            <a:p>
              <a:r>
                <a:rPr lang="uk-UA" sz="2000" dirty="0"/>
                <a:t>        </a:t>
              </a:r>
              <a:r>
                <a:rPr lang="uk-UA" sz="2000" dirty="0" err="1"/>
                <a:t>for</a:t>
              </a:r>
              <a:r>
                <a:rPr lang="uk-UA" sz="2000" dirty="0"/>
                <a:t> (</a:t>
              </a:r>
              <a:r>
                <a:rPr lang="uk-UA" sz="2000" dirty="0" err="1"/>
                <a:t>int</a:t>
              </a:r>
              <a:r>
                <a:rPr lang="uk-UA" sz="2000" dirty="0"/>
                <a:t> i=0; i&lt;256; i++)</a:t>
              </a:r>
            </a:p>
            <a:p>
              <a:r>
                <a:rPr lang="uk-UA" sz="2000" dirty="0"/>
                <a:t>            </a:t>
              </a:r>
              <a:r>
                <a:rPr lang="uk-UA" sz="2000" dirty="0" err="1"/>
                <a:t>next</a:t>
              </a:r>
              <a:r>
                <a:rPr lang="uk-UA" sz="2000" dirty="0"/>
                <a:t>[i] = </a:t>
              </a:r>
              <a:r>
                <a:rPr lang="uk-UA" sz="2000" dirty="0" err="1"/>
                <a:t>nullptr</a:t>
              </a:r>
              <a:r>
                <a:rPr lang="uk-UA" sz="2000" dirty="0"/>
                <a:t>;</a:t>
              </a:r>
            </a:p>
            <a:p>
              <a:r>
                <a:rPr lang="uk-UA" sz="2000" dirty="0"/>
                <a:t>    }</a:t>
              </a:r>
            </a:p>
            <a:p>
              <a:r>
                <a:rPr lang="uk-UA" sz="2000" dirty="0"/>
                <a:t>};</a:t>
              </a:r>
            </a:p>
            <a:p>
              <a:endParaRPr lang="uk-UA" sz="2000" dirty="0"/>
            </a:p>
            <a:p>
              <a:r>
                <a:rPr lang="uk-UA" sz="2000" dirty="0" err="1"/>
                <a:t>class</a:t>
              </a:r>
              <a:r>
                <a:rPr lang="uk-UA" sz="2000" dirty="0"/>
                <a:t> </a:t>
              </a:r>
              <a:r>
                <a:rPr lang="uk-UA" sz="2000" dirty="0" err="1"/>
                <a:t>Trie</a:t>
              </a:r>
              <a:endParaRPr lang="uk-UA" sz="2000" dirty="0"/>
            </a:p>
            <a:p>
              <a:r>
                <a:rPr lang="uk-UA" sz="2000" dirty="0"/>
                <a:t>{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Node</a:t>
              </a:r>
              <a:r>
                <a:rPr lang="uk-UA" sz="2000" dirty="0"/>
                <a:t>* </a:t>
              </a:r>
              <a:r>
                <a:rPr lang="uk-UA" sz="2000" dirty="0" err="1"/>
                <a:t>root</a:t>
              </a:r>
              <a:r>
                <a:rPr lang="uk-UA" sz="2000" dirty="0"/>
                <a:t>;</a:t>
              </a:r>
            </a:p>
            <a:p>
              <a:r>
                <a:rPr lang="uk-UA" sz="2000" dirty="0" err="1"/>
                <a:t>public</a:t>
              </a:r>
              <a:r>
                <a:rPr lang="uk-UA" sz="2000" dirty="0"/>
                <a:t>: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void</a:t>
              </a:r>
              <a:r>
                <a:rPr lang="uk-UA" sz="2000" dirty="0"/>
                <a:t> </a:t>
              </a:r>
              <a:r>
                <a:rPr lang="uk-UA" sz="2000" dirty="0" err="1"/>
                <a:t>add</a:t>
              </a:r>
              <a:r>
                <a:rPr lang="uk-UA" sz="2000" dirty="0"/>
                <a:t>(</a:t>
              </a:r>
              <a:r>
                <a:rPr lang="uk-UA" sz="2000" dirty="0" err="1"/>
                <a:t>const</a:t>
              </a:r>
              <a:r>
                <a:rPr lang="uk-UA" sz="2000" dirty="0"/>
                <a:t> </a:t>
              </a:r>
              <a:r>
                <a:rPr lang="uk-UA" sz="2000" dirty="0" err="1"/>
                <a:t>string</a:t>
              </a:r>
              <a:r>
                <a:rPr lang="uk-UA" sz="2000" dirty="0"/>
                <a:t>&amp;);</a:t>
              </a:r>
            </a:p>
            <a:p>
              <a:r>
                <a:rPr lang="uk-UA" sz="2000" dirty="0"/>
                <a:t>};</a:t>
              </a:r>
            </a:p>
            <a:p>
              <a:endParaRPr lang="uk-UA" sz="2000" dirty="0"/>
            </a:p>
          </p:txBody>
        </p:sp>
        <p:sp>
          <p:nvSpPr>
            <p:cNvPr id="3" name="Прямокутник 2">
              <a:extLst>
                <a:ext uri="{FF2B5EF4-FFF2-40B4-BE49-F238E27FC236}">
                  <a16:creationId xmlns:a16="http://schemas.microsoft.com/office/drawing/2014/main" id="{9D65EC7A-C251-474B-9257-1970F529E978}"/>
                </a:ext>
              </a:extLst>
            </p:cNvPr>
            <p:cNvSpPr/>
            <p:nvPr/>
          </p:nvSpPr>
          <p:spPr>
            <a:xfrm>
              <a:off x="5915891" y="954081"/>
              <a:ext cx="6096000" cy="3477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uk-UA" sz="2000" dirty="0" err="1"/>
                <a:t>void</a:t>
              </a:r>
              <a:r>
                <a:rPr lang="uk-UA" sz="2000" dirty="0"/>
                <a:t> </a:t>
              </a:r>
              <a:r>
                <a:rPr lang="uk-UA" sz="2000" dirty="0" err="1"/>
                <a:t>Trie</a:t>
              </a:r>
              <a:r>
                <a:rPr lang="uk-UA" sz="2000" dirty="0"/>
                <a:t>::</a:t>
              </a:r>
              <a:r>
                <a:rPr lang="uk-UA" sz="2000" dirty="0" err="1"/>
                <a:t>add</a:t>
              </a:r>
              <a:r>
                <a:rPr lang="uk-UA" sz="2000" dirty="0"/>
                <a:t>(</a:t>
              </a:r>
              <a:r>
                <a:rPr lang="uk-UA" sz="2000" dirty="0" err="1"/>
                <a:t>const</a:t>
              </a:r>
              <a:r>
                <a:rPr lang="uk-UA" sz="2000" dirty="0"/>
                <a:t> </a:t>
              </a:r>
              <a:r>
                <a:rPr lang="uk-UA" sz="2000" dirty="0" err="1"/>
                <a:t>string</a:t>
              </a:r>
              <a:r>
                <a:rPr lang="uk-UA" sz="2000" dirty="0"/>
                <a:t>&amp; s)</a:t>
              </a:r>
            </a:p>
            <a:p>
              <a:r>
                <a:rPr lang="uk-UA" sz="2000" dirty="0"/>
                <a:t>{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Node</a:t>
              </a:r>
              <a:r>
                <a:rPr lang="uk-UA" sz="2000" dirty="0"/>
                <a:t>* </a:t>
              </a:r>
              <a:r>
                <a:rPr lang="uk-UA" sz="2000" dirty="0" err="1"/>
                <a:t>cur</a:t>
              </a:r>
              <a:r>
                <a:rPr lang="uk-UA" sz="2000" dirty="0"/>
                <a:t> = </a:t>
              </a:r>
              <a:r>
                <a:rPr lang="uk-UA" sz="2000" dirty="0" err="1"/>
                <a:t>root</a:t>
              </a:r>
              <a:r>
                <a:rPr lang="uk-UA" sz="2000" dirty="0"/>
                <a:t>;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for</a:t>
              </a:r>
              <a:r>
                <a:rPr lang="uk-UA" sz="2000" dirty="0"/>
                <a:t> (</a:t>
              </a:r>
              <a:r>
                <a:rPr lang="uk-UA" sz="2000" dirty="0" err="1"/>
                <a:t>int</a:t>
              </a:r>
              <a:r>
                <a:rPr lang="uk-UA" sz="2000" dirty="0"/>
                <a:t> i=0; i&lt;</a:t>
              </a:r>
              <a:r>
                <a:rPr lang="uk-UA" sz="2000" dirty="0" err="1"/>
                <a:t>s.length</a:t>
              </a:r>
              <a:r>
                <a:rPr lang="uk-UA" sz="2000" dirty="0"/>
                <a:t>(); i++)</a:t>
              </a:r>
            </a:p>
            <a:p>
              <a:r>
                <a:rPr lang="uk-UA" sz="2000" dirty="0"/>
                <a:t>    {</a:t>
              </a:r>
            </a:p>
            <a:p>
              <a:r>
                <a:rPr lang="uk-UA" sz="2000" dirty="0"/>
                <a:t>        </a:t>
              </a:r>
              <a:r>
                <a:rPr lang="uk-UA" sz="2000" dirty="0" err="1"/>
                <a:t>if</a:t>
              </a:r>
              <a:r>
                <a:rPr lang="uk-UA" sz="2000" dirty="0"/>
                <a:t> (</a:t>
              </a:r>
              <a:r>
                <a:rPr lang="uk-UA" sz="2000" dirty="0" err="1"/>
                <a:t>cur</a:t>
              </a:r>
              <a:r>
                <a:rPr lang="uk-UA" sz="2000" dirty="0"/>
                <a:t> -&gt; </a:t>
              </a:r>
              <a:r>
                <a:rPr lang="uk-UA" sz="2000" dirty="0" err="1"/>
                <a:t>next</a:t>
              </a:r>
              <a:r>
                <a:rPr lang="uk-UA" sz="2000" dirty="0"/>
                <a:t>[s[i]] == </a:t>
              </a:r>
              <a:r>
                <a:rPr lang="uk-UA" sz="2000" dirty="0" err="1"/>
                <a:t>nullptr</a:t>
              </a:r>
              <a:r>
                <a:rPr lang="uk-UA" sz="2000" dirty="0"/>
                <a:t>)</a:t>
              </a:r>
            </a:p>
            <a:p>
              <a:r>
                <a:rPr lang="uk-UA" sz="2000" dirty="0"/>
                <a:t>            </a:t>
              </a:r>
              <a:r>
                <a:rPr lang="uk-UA" sz="2000" dirty="0" err="1"/>
                <a:t>cur</a:t>
              </a:r>
              <a:r>
                <a:rPr lang="uk-UA" sz="2000" dirty="0"/>
                <a:t> -&gt; </a:t>
              </a:r>
              <a:r>
                <a:rPr lang="uk-UA" sz="2000" dirty="0" err="1"/>
                <a:t>next</a:t>
              </a:r>
              <a:r>
                <a:rPr lang="uk-UA" sz="2000" dirty="0"/>
                <a:t>[s[i]] = </a:t>
              </a:r>
              <a:r>
                <a:rPr lang="uk-UA" sz="2000" dirty="0" err="1"/>
                <a:t>new</a:t>
              </a:r>
              <a:r>
                <a:rPr lang="uk-UA" sz="2000" dirty="0"/>
                <a:t> </a:t>
              </a:r>
              <a:r>
                <a:rPr lang="uk-UA" sz="2000" dirty="0" err="1"/>
                <a:t>Node</a:t>
              </a:r>
              <a:r>
                <a:rPr lang="uk-UA" sz="2000" dirty="0"/>
                <a:t>;</a:t>
              </a:r>
            </a:p>
            <a:p>
              <a:r>
                <a:rPr lang="uk-UA" sz="2000" dirty="0"/>
                <a:t>        </a:t>
              </a:r>
              <a:r>
                <a:rPr lang="uk-UA" sz="2000" dirty="0" err="1"/>
                <a:t>cur</a:t>
              </a:r>
              <a:r>
                <a:rPr lang="uk-UA" sz="2000" dirty="0"/>
                <a:t> = </a:t>
              </a:r>
              <a:r>
                <a:rPr lang="uk-UA" sz="2000" dirty="0" err="1"/>
                <a:t>cur</a:t>
              </a:r>
              <a:r>
                <a:rPr lang="uk-UA" sz="2000" dirty="0"/>
                <a:t> -&gt; </a:t>
              </a:r>
              <a:r>
                <a:rPr lang="uk-UA" sz="2000" dirty="0" err="1"/>
                <a:t>next</a:t>
              </a:r>
              <a:r>
                <a:rPr lang="uk-UA" sz="2000" dirty="0"/>
                <a:t>[s[i]];</a:t>
              </a:r>
            </a:p>
            <a:p>
              <a:r>
                <a:rPr lang="uk-UA" sz="2000" dirty="0"/>
                <a:t>    }</a:t>
              </a:r>
            </a:p>
            <a:p>
              <a:r>
                <a:rPr lang="uk-UA" sz="2000" dirty="0"/>
                <a:t>    </a:t>
              </a:r>
              <a:r>
                <a:rPr lang="uk-UA" sz="2000" dirty="0" err="1"/>
                <a:t>cur</a:t>
              </a:r>
              <a:r>
                <a:rPr lang="uk-UA" sz="2000" dirty="0"/>
                <a:t> -&gt; </a:t>
              </a:r>
              <a:r>
                <a:rPr lang="uk-UA" sz="2000" dirty="0" err="1"/>
                <a:t>is_terminal</a:t>
              </a:r>
              <a:r>
                <a:rPr lang="uk-UA" sz="2000" dirty="0"/>
                <a:t> = </a:t>
              </a:r>
              <a:r>
                <a:rPr lang="uk-UA" sz="2000" dirty="0" err="1"/>
                <a:t>true</a:t>
              </a:r>
              <a:r>
                <a:rPr lang="uk-UA" sz="2000" dirty="0"/>
                <a:t>;</a:t>
              </a:r>
            </a:p>
            <a:p>
              <a:r>
                <a:rPr lang="uk-UA" sz="2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1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uk-UA" dirty="0"/>
              <a:t>Автомат </a:t>
            </a:r>
            <a:r>
              <a:rPr lang="uk-UA" dirty="0" err="1"/>
              <a:t>Ахо-Корасик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ea typeface="Cambria Math" panose="02040503050406030204" pitchFamily="18" charset="0"/>
                  </a:rPr>
                  <a:t>Автомат на </a:t>
                </a:r>
                <a:r>
                  <a:rPr lang="ru-RU" dirty="0" err="1">
                    <a:ea typeface="Cambria Math" panose="02040503050406030204" pitchFamily="18" charset="0"/>
                  </a:rPr>
                  <a:t>преф</a:t>
                </a:r>
                <a:r>
                  <a:rPr lang="uk-UA" dirty="0" err="1">
                    <a:ea typeface="Cambria Math" panose="02040503050406030204" pitchFamily="18" charset="0"/>
                  </a:rPr>
                  <a:t>іксному</a:t>
                </a:r>
                <a:r>
                  <a:rPr lang="uk-UA" dirty="0">
                    <a:ea typeface="Cambria Math" panose="02040503050406030204" pitchFamily="18" charset="0"/>
                  </a:rPr>
                  <a:t> дереві</a:t>
                </a:r>
              </a:p>
              <a:p>
                <a:r>
                  <a:rPr lang="uk-UA" b="0" dirty="0" err="1">
                    <a:ea typeface="Cambria Math" panose="02040503050406030204" pitchFamily="18" charset="0"/>
                  </a:rPr>
                  <a:t>Суфіксне</a:t>
                </a:r>
                <a:r>
                  <a:rPr lang="uk-UA" b="0" dirty="0">
                    <a:ea typeface="Cambria Math" panose="02040503050406030204" pitchFamily="18" charset="0"/>
                  </a:rPr>
                  <a:t> посилання вершини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</a:t>
                </a:r>
                <a:r>
                  <a:rPr lang="uk-UA" dirty="0">
                    <a:ea typeface="Cambria Math" panose="02040503050406030204" pitchFamily="18" charset="0"/>
                  </a:rPr>
                  <a:t> що відповідає за рядок </a:t>
                </a:r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uk-UA" dirty="0">
                    <a:ea typeface="Cambria Math" panose="02040503050406030204" pitchFamily="18" charset="0"/>
                  </a:rPr>
                  <a:t> – вершина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b="0" dirty="0">
                    <a:ea typeface="Cambria Math" panose="02040503050406030204" pitchFamily="18" charset="0"/>
                  </a:rPr>
                  <a:t>, яка відповідає за найбільший власний суфікс рядка </a:t>
                </a:r>
                <a:r>
                  <a:rPr lang="en-US" b="0" dirty="0">
                    <a:ea typeface="Cambria Math" panose="02040503050406030204" pitchFamily="18" charset="0"/>
                  </a:rPr>
                  <a:t>s, </a:t>
                </a:r>
                <a:r>
                  <a:rPr lang="uk-UA" b="0" dirty="0">
                    <a:ea typeface="Cambria Math" panose="02040503050406030204" pitchFamily="18" charset="0"/>
                  </a:rPr>
                  <a:t>з наявних в борі. Якщо таких немає,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uk-UA" dirty="0">
                    <a:ea typeface="Cambria Math" panose="02040503050406030204" pitchFamily="18" charset="0"/>
                  </a:rPr>
                  <a:t>Робота з автоматом:</a:t>
                </a:r>
              </a:p>
              <a:p>
                <a:pPr lvl="1"/>
                <a:r>
                  <a:rPr lang="uk-UA" b="0" dirty="0">
                    <a:ea typeface="Cambria Math" panose="02040503050406030204" pitchFamily="18" charset="0"/>
                  </a:rPr>
                  <a:t>Автома</a:t>
                </a:r>
                <a:r>
                  <a:rPr lang="uk-UA" dirty="0">
                    <a:ea typeface="Cambria Math" panose="02040503050406030204" pitchFamily="18" charset="0"/>
                  </a:rPr>
                  <a:t>т приймає на вхід текст </a:t>
                </a:r>
                <a:r>
                  <a:rPr lang="en-US" dirty="0">
                    <a:ea typeface="Cambria Math" panose="02040503050406030204" pitchFamily="18" charset="0"/>
                  </a:rPr>
                  <a:t>T</a:t>
                </a:r>
              </a:p>
              <a:p>
                <a:pPr lvl="1"/>
                <a:r>
                  <a:rPr lang="uk-UA" b="0" dirty="0">
                    <a:ea typeface="Cambria Math" panose="02040503050406030204" pitchFamily="18" charset="0"/>
                  </a:rPr>
                  <a:t>Стан автомату – позиція в тексті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uk-UA" b="0" dirty="0">
                    <a:ea typeface="Cambria Math" panose="02040503050406030204" pitchFamily="18" charset="0"/>
                  </a:rPr>
                  <a:t> та номер вершини в дереві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ru-RU" b="0" dirty="0">
                    <a:ea typeface="Cambria Math" panose="02040503050406030204" pitchFamily="18" charset="0"/>
                  </a:rPr>
                  <a:t>Переходи в </a:t>
                </a:r>
                <a:r>
                  <a:rPr lang="ru-RU" b="0" dirty="0" err="1">
                    <a:ea typeface="Cambria Math" panose="02040503050406030204" pitchFamily="18" charset="0"/>
                  </a:rPr>
                  <a:t>автоматі</a:t>
                </a:r>
                <a:r>
                  <a:rPr lang="ru-RU" b="0" dirty="0">
                    <a:ea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ru-RU" dirty="0" err="1">
                    <a:ea typeface="Cambria Math" panose="02040503050406030204" pitchFamily="18" charset="0"/>
                  </a:rPr>
                  <a:t>Якщо</a:t>
                </a:r>
                <a:r>
                  <a:rPr lang="ru-RU" dirty="0">
                    <a:ea typeface="Cambria Math" panose="02040503050406030204" pitchFamily="18" charset="0"/>
                  </a:rPr>
                  <a:t> є </a:t>
                </a:r>
                <a:r>
                  <a:rPr lang="ru-RU" dirty="0" err="1">
                    <a:ea typeface="Cambria Math" panose="02040503050406030204" pitchFamily="18" charset="0"/>
                  </a:rPr>
                  <a:t>перехід</a:t>
                </a:r>
                <a:r>
                  <a:rPr lang="ru-RU" dirty="0">
                    <a:ea typeface="Cambria Math" panose="02040503050406030204" pitchFamily="18" charset="0"/>
                  </a:rPr>
                  <a:t> по символу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uk-UA" b="0" dirty="0">
                    <a:ea typeface="Cambria Math" panose="02040503050406030204" pitchFamily="18" charset="0"/>
                  </a:rPr>
                  <a:t>в борі 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uk-UA" b="0" dirty="0">
                    <a:ea typeface="Cambria Math" panose="02040503050406030204" pitchFamily="18" charset="0"/>
                  </a:rPr>
                  <a:t>, то виконуємо його і збільшуємо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uk-UA" dirty="0">
                    <a:ea typeface="Cambria Math" panose="02040503050406030204" pitchFamily="18" charset="0"/>
                  </a:rPr>
                  <a:t>Інакше – переходимо по </a:t>
                </a:r>
                <a:r>
                  <a:rPr lang="uk-UA" dirty="0" err="1">
                    <a:ea typeface="Cambria Math" panose="02040503050406030204" pitchFamily="18" charset="0"/>
                  </a:rPr>
                  <a:t>суфіксному</a:t>
                </a:r>
                <a:r>
                  <a:rPr lang="uk-UA" dirty="0">
                    <a:ea typeface="Cambria Math" panose="02040503050406030204" pitchFamily="18" charset="0"/>
                  </a:rPr>
                  <a:t> посиланню: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uk-U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В позиції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текста</a:t>
                </a:r>
                <a:r>
                  <a:rPr lang="uk-UA" b="0" dirty="0">
                    <a:ea typeface="Cambria Math" panose="02040503050406030204" pitchFamily="18" charset="0"/>
                  </a:rPr>
                  <a:t> закінчуються входження всіх рядків з набору, термінальні вершини яких досяжні 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ru-RU" b="0" dirty="0">
                    <a:ea typeface="Cambria Math" panose="02040503050406030204" pitchFamily="18" charset="0"/>
                  </a:rPr>
                  <a:t>по </a:t>
                </a:r>
                <a:r>
                  <a:rPr lang="ru-RU" b="0" dirty="0" err="1">
                    <a:ea typeface="Cambria Math" panose="02040503050406030204" pitchFamily="18" charset="0"/>
                  </a:rPr>
                  <a:t>суфіксних</a:t>
                </a:r>
                <a:r>
                  <a:rPr lang="ru-RU" b="0" dirty="0">
                    <a:ea typeface="Cambria Math" panose="02040503050406030204" pitchFamily="18" charset="0"/>
                  </a:rPr>
                  <a:t> </a:t>
                </a:r>
                <a:r>
                  <a:rPr lang="ru-RU" b="0" dirty="0" err="1">
                    <a:ea typeface="Cambria Math" panose="02040503050406030204" pitchFamily="18" charset="0"/>
                  </a:rPr>
                  <a:t>посиланнях</a:t>
                </a:r>
                <a:endParaRPr lang="uk-UA" b="0" dirty="0">
                  <a:ea typeface="Cambria Math" panose="02040503050406030204" pitchFamily="18" charset="0"/>
                </a:endParaRPr>
              </a:p>
              <a:p>
                <a:endParaRPr lang="uk-UA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  <a:blipFill>
                <a:blip r:embed="rId2"/>
                <a:stretch>
                  <a:fillRect l="-805" t="-1760" r="-7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3F89C-6D16-4D07-BD12-A502DA4E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31" y="0"/>
            <a:ext cx="10515600" cy="1325562"/>
          </a:xfrm>
        </p:spPr>
        <p:txBody>
          <a:bodyPr/>
          <a:lstStyle/>
          <a:p>
            <a:pPr algn="ctr"/>
            <a:r>
              <a:rPr lang="uk-UA" dirty="0"/>
              <a:t>Пошук </a:t>
            </a:r>
            <a:r>
              <a:rPr lang="uk-UA" dirty="0" err="1"/>
              <a:t>підрядка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3">
                <a:extLst>
                  <a:ext uri="{FF2B5EF4-FFF2-40B4-BE49-F238E27FC236}">
                    <a16:creationId xmlns:a16="http://schemas.microsoft.com/office/drawing/2014/main" id="{7263B267-E3E4-4863-BB54-EE7B48A98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536" y="1133060"/>
                <a:ext cx="10515600" cy="4351337"/>
              </a:xfrm>
            </p:spPr>
            <p:txBody>
              <a:bodyPr/>
              <a:lstStyle/>
              <a:p>
                <a:r>
                  <a:rPr lang="uk-UA" dirty="0"/>
                  <a:t>Формулювання задачі:</a:t>
                </a:r>
              </a:p>
              <a:p>
                <a:pPr lvl="1"/>
                <a:r>
                  <a:rPr lang="uk-UA" dirty="0"/>
                  <a:t>Задано рядки </a:t>
                </a:r>
                <a:r>
                  <a:rPr lang="en-US" dirty="0"/>
                  <a:t>S </a:t>
                </a:r>
                <a:r>
                  <a:rPr lang="ru-RU" dirty="0"/>
                  <a:t>та </a:t>
                </a:r>
                <a:r>
                  <a:rPr lang="en-US" dirty="0"/>
                  <a:t>T</a:t>
                </a:r>
              </a:p>
              <a:p>
                <a:pPr lvl="1"/>
                <a:r>
                  <a:rPr lang="uk-UA" dirty="0"/>
                  <a:t>Знайти позиції всіх входжень рядка </a:t>
                </a:r>
                <a:r>
                  <a:rPr lang="en-US" dirty="0"/>
                  <a:t>S </a:t>
                </a:r>
                <a:r>
                  <a:rPr lang="ru-RU" dirty="0"/>
                  <a:t>в Т</a:t>
                </a:r>
              </a:p>
              <a:p>
                <a:r>
                  <a:rPr lang="uk-UA" dirty="0"/>
                  <a:t>Тривіальний</a:t>
                </a:r>
                <a:r>
                  <a:rPr lang="ru-RU" dirty="0"/>
                  <a:t> алгоритм:</a:t>
                </a:r>
              </a:p>
              <a:p>
                <a:pPr lvl="1"/>
                <a:r>
                  <a:rPr lang="uk-UA" dirty="0"/>
                  <a:t>Перебір позиції і можливого входження рядку </a:t>
                </a:r>
                <a:r>
                  <a:rPr lang="en-US" dirty="0"/>
                  <a:t>T </a:t>
                </a:r>
                <a:r>
                  <a:rPr lang="ru-RU" dirty="0"/>
                  <a:t>в 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uk-UA" dirty="0"/>
                  <a:t>Перевірка співпадіння </a:t>
                </a:r>
                <a:r>
                  <a:rPr lang="uk-UA" dirty="0" err="1"/>
                  <a:t>підрядка</a:t>
                </a:r>
                <a:r>
                  <a:rPr lang="uk-UA" dirty="0"/>
                  <a:t> </a:t>
                </a:r>
                <a:r>
                  <a:rPr lang="en-US" dirty="0"/>
                  <a:t>S(i; i + |T| - 1) </a:t>
                </a:r>
                <a:r>
                  <a:rPr lang="uk-UA" dirty="0"/>
                  <a:t>і рядка Т</a:t>
                </a:r>
              </a:p>
              <a:p>
                <a:pPr lvl="1"/>
                <a:r>
                  <a:rPr lang="uk-UA" dirty="0" err="1"/>
                  <a:t>Асимптотика</a:t>
                </a:r>
                <a:r>
                  <a:rPr lang="uk-UA" dirty="0"/>
                  <a:t> рішення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4" name="Місце для вмісту 3">
                <a:extLst>
                  <a:ext uri="{FF2B5EF4-FFF2-40B4-BE49-F238E27FC236}">
                    <a16:creationId xmlns:a16="http://schemas.microsoft.com/office/drawing/2014/main" id="{7263B267-E3E4-4863-BB54-EE7B48A98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536" y="1133060"/>
                <a:ext cx="10515600" cy="4351337"/>
              </a:xfrm>
              <a:blipFill>
                <a:blip r:embed="rId4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ru-RU" dirty="0"/>
              <a:t>Тип </a:t>
            </a:r>
            <a:r>
              <a:rPr lang="ru-RU" dirty="0" err="1"/>
              <a:t>програмістів</a:t>
            </a:r>
            <a:r>
              <a:rPr lang="ru-RU" dirty="0"/>
              <a:t> №0 (</a:t>
            </a:r>
            <a:r>
              <a:rPr lang="en-US" dirty="0"/>
              <a:t>z-</a:t>
            </a:r>
            <a:r>
              <a:rPr lang="uk-UA" dirty="0"/>
              <a:t>функція рядка</a:t>
            </a:r>
            <a:r>
              <a:rPr lang="ru-RU" dirty="0"/>
              <a:t>)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uk-UA" dirty="0"/>
                  <a:t>Поняття </a:t>
                </a:r>
                <a:r>
                  <a:rPr lang="en-US" dirty="0"/>
                  <a:t>z-</a:t>
                </a:r>
                <a:r>
                  <a:rPr lang="uk-UA" dirty="0"/>
                  <a:t>функції рядка </a:t>
                </a:r>
                <a:r>
                  <a:rPr lang="en-US" dirty="0"/>
                  <a:t>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uk-UA" dirty="0"/>
                  <a:t>дорівнює кількості символів, що починаючи з і-го співпадають з деяким префіксом рядка </a:t>
                </a:r>
                <a:r>
                  <a:rPr lang="en-US" dirty="0"/>
                  <a:t>S.</a:t>
                </a:r>
              </a:p>
              <a:p>
                <a:r>
                  <a:rPr lang="ru-RU" dirty="0" err="1"/>
                  <a:t>Тривіальний</a:t>
                </a:r>
                <a:r>
                  <a:rPr lang="ru-RU" dirty="0"/>
                  <a:t> алгоритм </a:t>
                </a:r>
                <a:r>
                  <a:rPr lang="ru-RU" dirty="0" err="1"/>
                  <a:t>обчислення</a:t>
                </a:r>
                <a:r>
                  <a:rPr lang="ru-RU" dirty="0"/>
                  <a:t> </a:t>
                </a:r>
                <a:r>
                  <a:rPr lang="en-US" dirty="0"/>
                  <a:t>z-</a:t>
                </a:r>
                <a:r>
                  <a:rPr lang="uk-UA" dirty="0"/>
                  <a:t>функції:</a:t>
                </a:r>
              </a:p>
              <a:p>
                <a:pPr lvl="1"/>
                <a:r>
                  <a:rPr lang="uk-UA" dirty="0" err="1"/>
                  <a:t>Асимптотика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Обчислення з використанням принципу динамічного програмування:</a:t>
                </a:r>
              </a:p>
              <a:p>
                <a:pPr lvl="1"/>
                <a:r>
                  <a:rPr lang="uk-UA" dirty="0"/>
                  <a:t>Якщо обчислено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то нам відома деяка інформація про елементи з відрізку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uk-UA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uk-UA" dirty="0"/>
                  <a:t>маємо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uk-UA" b="0" dirty="0"/>
                  <a:t>Збері</a:t>
                </a:r>
                <a:r>
                  <a:rPr lang="uk-UA" dirty="0"/>
                  <a:t>гаємо відрізок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з </a:t>
                </a:r>
                <a:r>
                  <a:rPr lang="ru-RU" b="0" dirty="0" err="1"/>
                  <a:t>найбільшим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ru-RU" b="0" dirty="0" err="1"/>
                  <a:t>серед</a:t>
                </a:r>
                <a:r>
                  <a:rPr lang="ru-RU" b="0" dirty="0"/>
                  <a:t> </a:t>
                </a:r>
                <a:r>
                  <a:rPr lang="ru-RU" b="0" dirty="0" err="1"/>
                  <a:t>обчислених</a:t>
                </a:r>
                <a:endParaRPr lang="ru-RU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uk-UA" dirty="0"/>
                  <a:t>Збільшуємо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з </a:t>
                </a:r>
                <a:r>
                  <a:rPr lang="ru-RU" b="0" dirty="0" err="1"/>
                  <a:t>допомогою</a:t>
                </a:r>
                <a:r>
                  <a:rPr lang="ru-RU" b="0" dirty="0"/>
                  <a:t> </a:t>
                </a:r>
                <a:r>
                  <a:rPr lang="ru-RU" b="0" dirty="0" err="1"/>
                  <a:t>трив</a:t>
                </a:r>
                <a:r>
                  <a:rPr lang="uk-UA" b="0" dirty="0" err="1"/>
                  <a:t>іального</a:t>
                </a:r>
                <a:r>
                  <a:rPr lang="uk-UA" b="0" dirty="0"/>
                  <a:t> алгоритму</a:t>
                </a:r>
              </a:p>
              <a:p>
                <a:pPr lvl="1"/>
                <a:r>
                  <a:rPr lang="ru-RU" b="0" dirty="0"/>
                  <a:t>Асимптотика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b="0" dirty="0" err="1"/>
                  <a:t>Використання</a:t>
                </a:r>
                <a:r>
                  <a:rPr lang="ru-RU" b="0" dirty="0"/>
                  <a:t> для </a:t>
                </a:r>
                <a:r>
                  <a:rPr lang="ru-RU" b="0" dirty="0" err="1"/>
                  <a:t>пошуку</a:t>
                </a:r>
                <a:r>
                  <a:rPr lang="ru-RU" b="0" dirty="0"/>
                  <a:t> п</a:t>
                </a:r>
                <a:r>
                  <a:rPr lang="uk-UA" b="0" dirty="0" err="1"/>
                  <a:t>ідрядка</a:t>
                </a:r>
                <a:r>
                  <a:rPr lang="uk-UA" b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b="0" dirty="0"/>
                  <a:t>– позиція входження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lvl="1"/>
                <a:r>
                  <a:rPr lang="uk-UA" dirty="0" err="1"/>
                  <a:t>Асимптотика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  <a:blipFill>
                <a:blip r:embed="rId4"/>
                <a:stretch>
                  <a:fillRect l="-705" t="-2692" r="-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0099E0A3-35E5-49FD-9E22-E35D5866794A}"/>
              </a:ext>
            </a:extLst>
          </p:cNvPr>
          <p:cNvSpPr/>
          <p:nvPr/>
        </p:nvSpPr>
        <p:spPr>
          <a:xfrm>
            <a:off x="313112" y="48238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400" dirty="0" err="1"/>
              <a:t>void</a:t>
            </a:r>
            <a:r>
              <a:rPr lang="uk-UA" sz="2400" dirty="0"/>
              <a:t> </a:t>
            </a:r>
            <a:r>
              <a:rPr lang="uk-UA" sz="2400" dirty="0" err="1"/>
              <a:t>z_function</a:t>
            </a:r>
            <a:r>
              <a:rPr lang="uk-UA" sz="2400" dirty="0"/>
              <a:t>(</a:t>
            </a:r>
            <a:r>
              <a:rPr lang="uk-UA" sz="2400" dirty="0" err="1"/>
              <a:t>const</a:t>
            </a:r>
            <a:r>
              <a:rPr lang="uk-UA" sz="2400" dirty="0"/>
              <a:t> </a:t>
            </a:r>
            <a:r>
              <a:rPr lang="uk-UA" sz="2400" dirty="0" err="1"/>
              <a:t>string</a:t>
            </a:r>
            <a:r>
              <a:rPr lang="uk-UA" sz="2400" dirty="0"/>
              <a:t>&amp; s, </a:t>
            </a:r>
            <a:r>
              <a:rPr lang="uk-UA" sz="2400" dirty="0" err="1"/>
              <a:t>vector</a:t>
            </a:r>
            <a:r>
              <a:rPr lang="uk-UA" sz="2400" dirty="0"/>
              <a:t>&lt;</a:t>
            </a:r>
            <a:r>
              <a:rPr lang="uk-UA" sz="2400" dirty="0" err="1"/>
              <a:t>int</a:t>
            </a:r>
            <a:r>
              <a:rPr lang="uk-UA" sz="2400" dirty="0"/>
              <a:t>&gt;&amp; z)</a:t>
            </a:r>
          </a:p>
          <a:p>
            <a:r>
              <a:rPr lang="uk-UA" sz="2400" dirty="0"/>
              <a:t>{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int</a:t>
            </a:r>
            <a:r>
              <a:rPr lang="uk-UA" sz="2400" dirty="0"/>
              <a:t> n = </a:t>
            </a:r>
            <a:r>
              <a:rPr lang="uk-UA" sz="2400" dirty="0" err="1"/>
              <a:t>s.length</a:t>
            </a:r>
            <a:r>
              <a:rPr lang="uk-UA" sz="2400" dirty="0"/>
              <a:t>();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z.resize</a:t>
            </a:r>
            <a:r>
              <a:rPr lang="uk-UA" sz="2400" dirty="0"/>
              <a:t>(n);</a:t>
            </a:r>
          </a:p>
          <a:p>
            <a:r>
              <a:rPr lang="uk-UA" sz="2400" dirty="0"/>
              <a:t>    z[0] = 0;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for</a:t>
            </a:r>
            <a:r>
              <a:rPr lang="uk-UA" sz="2400" dirty="0"/>
              <a:t> (</a:t>
            </a:r>
            <a:r>
              <a:rPr lang="uk-UA" sz="2400" dirty="0" err="1"/>
              <a:t>int</a:t>
            </a:r>
            <a:r>
              <a:rPr lang="uk-UA" sz="2400" dirty="0"/>
              <a:t> i=1, l=0, r=0; i&lt;n; i++)</a:t>
            </a:r>
          </a:p>
          <a:p>
            <a:r>
              <a:rPr lang="uk-UA" sz="2400" dirty="0"/>
              <a:t>    {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if</a:t>
            </a:r>
            <a:r>
              <a:rPr lang="uk-UA" sz="2400" dirty="0"/>
              <a:t> (i &lt;= r)</a:t>
            </a:r>
          </a:p>
          <a:p>
            <a:r>
              <a:rPr lang="uk-UA" sz="2400" dirty="0"/>
              <a:t>            z[i] = </a:t>
            </a:r>
            <a:r>
              <a:rPr lang="uk-UA" sz="2400" dirty="0" err="1"/>
              <a:t>min</a:t>
            </a:r>
            <a:r>
              <a:rPr lang="uk-UA" sz="2400" dirty="0"/>
              <a:t>(r - i + 1, z[i - l]);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while</a:t>
            </a:r>
            <a:r>
              <a:rPr lang="uk-UA" sz="2400" dirty="0"/>
              <a:t> (i + z[i] &lt; n &amp;&amp; s[z[i]] == s[z[i] + i])</a:t>
            </a:r>
          </a:p>
          <a:p>
            <a:r>
              <a:rPr lang="uk-UA" sz="2400" dirty="0"/>
              <a:t>            z[i]++;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if</a:t>
            </a:r>
            <a:r>
              <a:rPr lang="uk-UA" sz="2400" dirty="0"/>
              <a:t> (i + z[i] - 1 &gt;= r)</a:t>
            </a:r>
          </a:p>
          <a:p>
            <a:r>
              <a:rPr lang="uk-UA" sz="2400" dirty="0"/>
              <a:t>            l = i, r = i + z[i] - 1;</a:t>
            </a:r>
          </a:p>
          <a:p>
            <a:r>
              <a:rPr lang="uk-UA" sz="2400" dirty="0"/>
              <a:t>    }</a:t>
            </a:r>
          </a:p>
          <a:p>
            <a:r>
              <a:rPr lang="uk-U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41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ru-RU" dirty="0"/>
              <a:t>Тип </a:t>
            </a:r>
            <a:r>
              <a:rPr lang="ru-RU" dirty="0" err="1"/>
              <a:t>програмістів</a:t>
            </a:r>
            <a:r>
              <a:rPr lang="ru-RU" dirty="0"/>
              <a:t> №</a:t>
            </a:r>
            <a:r>
              <a:rPr lang="uk-UA" dirty="0"/>
              <a:t>1</a:t>
            </a:r>
            <a:r>
              <a:rPr lang="ru-RU" dirty="0"/>
              <a:t> (КМП-</a:t>
            </a:r>
            <a:r>
              <a:rPr lang="ru-RU" dirty="0" err="1"/>
              <a:t>пошук</a:t>
            </a:r>
            <a:r>
              <a:rPr lang="ru-RU" dirty="0"/>
              <a:t>)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uk-UA" dirty="0"/>
                  <a:t>Поняття </a:t>
                </a:r>
                <a:r>
                  <a:rPr lang="ru-RU" dirty="0" err="1"/>
                  <a:t>преф</a:t>
                </a:r>
                <a:r>
                  <a:rPr lang="uk-UA" dirty="0"/>
                  <a:t>ікс</a:t>
                </a:r>
                <a:r>
                  <a:rPr lang="en-US" dirty="0"/>
                  <a:t>-</a:t>
                </a:r>
                <a:r>
                  <a:rPr lang="uk-UA" dirty="0"/>
                  <a:t>функції рядка </a:t>
                </a:r>
                <a:r>
                  <a:rPr lang="en-US" dirty="0"/>
                  <a:t>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uk-UA" dirty="0"/>
                  <a:t>дорівнює довжину власного суфікса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uk-UA" dirty="0"/>
                  <a:t>, що співпадає з деяким префіксом рядка </a:t>
                </a:r>
                <a:r>
                  <a:rPr lang="en-US" dirty="0"/>
                  <a:t>S.</a:t>
                </a:r>
              </a:p>
              <a:p>
                <a:r>
                  <a:rPr lang="ru-RU" dirty="0" err="1"/>
                  <a:t>Тривіальний</a:t>
                </a:r>
                <a:r>
                  <a:rPr lang="ru-RU" dirty="0"/>
                  <a:t> алгоритм </a:t>
                </a:r>
                <a:r>
                  <a:rPr lang="ru-RU" dirty="0" err="1"/>
                  <a:t>обчислення</a:t>
                </a:r>
                <a:r>
                  <a:rPr lang="ru-RU" dirty="0"/>
                  <a:t> </a:t>
                </a:r>
                <a:r>
                  <a:rPr lang="uk-UA" dirty="0"/>
                  <a:t>префікс</a:t>
                </a:r>
                <a:r>
                  <a:rPr lang="en-US" dirty="0"/>
                  <a:t>-</a:t>
                </a:r>
                <a:r>
                  <a:rPr lang="uk-UA" dirty="0"/>
                  <a:t>функції:</a:t>
                </a:r>
              </a:p>
              <a:p>
                <a:pPr lvl="1"/>
                <a:r>
                  <a:rPr lang="uk-UA" dirty="0" err="1"/>
                  <a:t>Асимптотика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Обчислення з використанням принципу динамічного програмування: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ru-RU" b="0" dirty="0" err="1"/>
                  <a:t>Розгля</a:t>
                </a:r>
                <a:r>
                  <a:rPr lang="ru-RU" dirty="0" err="1"/>
                  <a:t>немо</a:t>
                </a:r>
                <a:r>
                  <a:rPr lang="ru-RU" b="0" dirty="0"/>
                  <a:t> </a:t>
                </a:r>
                <a:r>
                  <a:rPr lang="ru-RU" b="0" dirty="0" err="1"/>
                  <a:t>можлив</a:t>
                </a:r>
                <a:r>
                  <a:rPr lang="uk-UA" b="0" dirty="0"/>
                  <a:t>і</a:t>
                </a:r>
                <a:r>
                  <a:rPr lang="ru-RU" b="0" dirty="0"/>
                  <a:t> значення пре</a:t>
                </a:r>
                <a:r>
                  <a:rPr lang="uk-UA" b="0" dirty="0"/>
                  <a:t>фікс-функції, починаюч</a:t>
                </a:r>
                <a:r>
                  <a:rPr lang="uk-UA" dirty="0"/>
                  <a:t>и з найбільшого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r>
                  <a:rPr lang="uk-UA" dirty="0">
                    <a:ea typeface="Cambria Math" panose="02040503050406030204" pitchFamily="18" charset="0"/>
                  </a:rPr>
                  <a:t>і</a:t>
                </a:r>
                <a:r>
                  <a:rPr lang="ru-RU" dirty="0">
                    <a:ea typeface="Cambria Math" panose="02040503050406030204" pitchFamily="18" charset="0"/>
                  </a:rPr>
                  <a:t> т.д.</a:t>
                </a:r>
              </a:p>
              <a:p>
                <a:pPr lvl="1"/>
                <a:r>
                  <a:rPr lang="ru-RU" dirty="0">
                    <a:ea typeface="Cambria Math" panose="02040503050406030204" pitchFamily="18" charset="0"/>
                  </a:rPr>
                  <a:t>Для кожного значення перев</a:t>
                </a:r>
                <a:r>
                  <a:rPr lang="uk-UA" dirty="0" err="1">
                    <a:ea typeface="Cambria Math" panose="02040503050406030204" pitchFamily="18" charset="0"/>
                  </a:rPr>
                  <a:t>іряємо</a:t>
                </a:r>
                <a:r>
                  <a:rPr lang="uk-UA" dirty="0">
                    <a:ea typeface="Cambria Math" panose="02040503050406030204" pitchFamily="18" charset="0"/>
                  </a:rPr>
                  <a:t>, чи може воно бути значенням префікс-функції,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Оскільки ми рахуємо значення функції через попереднє, то кількість зменшень префікс-функції не буде більшою, ніж кількість збільшень, які ми зробили, </a:t>
                </a:r>
                <a:r>
                  <a:rPr lang="ru-RU" dirty="0">
                    <a:ea typeface="Cambria Math" panose="02040503050406030204" pitchFamily="18" charset="0"/>
                  </a:rPr>
                  <a:t>а </a:t>
                </a:r>
                <a:r>
                  <a:rPr lang="uk-UA" dirty="0">
                    <a:ea typeface="Cambria Math" panose="02040503050406030204" pitchFamily="18" charset="0"/>
                  </a:rPr>
                  <a:t>їхня кількість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uk-UA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uk-UA" dirty="0">
                    <a:ea typeface="Cambria Math" panose="02040503050406030204" pitchFamily="18" charset="0"/>
                  </a:rPr>
                  <a:t>Використання для пошуку </a:t>
                </a:r>
                <a:r>
                  <a:rPr lang="uk-UA" dirty="0" err="1">
                    <a:ea typeface="Cambria Math" panose="02040503050406030204" pitchFamily="18" charset="0"/>
                  </a:rPr>
                  <a:t>підрядка</a:t>
                </a:r>
                <a:endParaRPr lang="uk-UA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+#+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де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 </a:t>
                </a:r>
                <a:r>
                  <a:rPr lang="uk-UA" dirty="0">
                    <a:ea typeface="Cambria Math" panose="02040503050406030204" pitchFamily="18" charset="0"/>
                  </a:rPr>
                  <a:t>унікальний розділювач, не присутній в абетці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−позиція входження ↔ </m:t>
                    </m:r>
                    <m:sSub>
                      <m:sSubPr>
                        <m:ctrlP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uk-UA" dirty="0"/>
                  <a:t>Асимптотика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  <a:blipFill>
                <a:blip r:embed="rId4"/>
                <a:stretch>
                  <a:fillRect l="-705" t="-2174" b="-8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3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7783BE65-5D7D-49EE-8B4E-18AE5E0EC723}"/>
              </a:ext>
            </a:extLst>
          </p:cNvPr>
          <p:cNvSpPr/>
          <p:nvPr/>
        </p:nvSpPr>
        <p:spPr>
          <a:xfrm>
            <a:off x="412865" y="379812"/>
            <a:ext cx="78749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dirty="0"/>
          </a:p>
          <a:p>
            <a:r>
              <a:rPr lang="uk-UA" sz="2400" dirty="0" err="1"/>
              <a:t>void</a:t>
            </a:r>
            <a:r>
              <a:rPr lang="uk-UA" sz="2400" dirty="0"/>
              <a:t> </a:t>
            </a:r>
            <a:r>
              <a:rPr lang="uk-UA" sz="2400" dirty="0" err="1"/>
              <a:t>prefix_function</a:t>
            </a:r>
            <a:r>
              <a:rPr lang="uk-UA" sz="2400" dirty="0"/>
              <a:t> (</a:t>
            </a:r>
            <a:r>
              <a:rPr lang="uk-UA" sz="2400" dirty="0" err="1"/>
              <a:t>const</a:t>
            </a:r>
            <a:r>
              <a:rPr lang="uk-UA" sz="2400" dirty="0"/>
              <a:t> </a:t>
            </a:r>
            <a:r>
              <a:rPr lang="uk-UA" sz="2400" dirty="0" err="1"/>
              <a:t>string</a:t>
            </a:r>
            <a:r>
              <a:rPr lang="uk-UA" sz="2400" dirty="0"/>
              <a:t>&amp; s, </a:t>
            </a:r>
            <a:r>
              <a:rPr lang="uk-UA" sz="2400" dirty="0" err="1"/>
              <a:t>vector</a:t>
            </a:r>
            <a:r>
              <a:rPr lang="uk-UA" sz="2400" dirty="0"/>
              <a:t>&lt;</a:t>
            </a:r>
            <a:r>
              <a:rPr lang="uk-UA" sz="2400" dirty="0" err="1"/>
              <a:t>int</a:t>
            </a:r>
            <a:r>
              <a:rPr lang="uk-UA" sz="2400" dirty="0"/>
              <a:t>&gt;&amp; </a:t>
            </a:r>
            <a:r>
              <a:rPr lang="uk-UA" sz="2400" dirty="0" err="1"/>
              <a:t>pi</a:t>
            </a:r>
            <a:r>
              <a:rPr lang="uk-UA" sz="2400" dirty="0"/>
              <a:t>)</a:t>
            </a:r>
          </a:p>
          <a:p>
            <a:r>
              <a:rPr lang="uk-UA" sz="2400" dirty="0"/>
              <a:t>{</a:t>
            </a:r>
          </a:p>
          <a:p>
            <a:r>
              <a:rPr lang="en-US" sz="2400" dirty="0"/>
              <a:t>   </a:t>
            </a:r>
            <a:r>
              <a:rPr lang="uk-UA" sz="2400" dirty="0" err="1"/>
              <a:t>int</a:t>
            </a:r>
            <a:r>
              <a:rPr lang="uk-UA" sz="2400" dirty="0"/>
              <a:t> n = </a:t>
            </a:r>
            <a:r>
              <a:rPr lang="uk-UA" sz="2400" dirty="0" err="1"/>
              <a:t>s.length</a:t>
            </a:r>
            <a:r>
              <a:rPr lang="uk-UA" sz="2400" dirty="0"/>
              <a:t>();</a:t>
            </a:r>
          </a:p>
          <a:p>
            <a:r>
              <a:rPr lang="en-US" sz="2400" dirty="0"/>
              <a:t>   </a:t>
            </a:r>
            <a:r>
              <a:rPr lang="uk-UA" sz="2400" dirty="0" err="1"/>
              <a:t>pi.resize</a:t>
            </a:r>
            <a:r>
              <a:rPr lang="uk-UA" sz="2400" dirty="0"/>
              <a:t>(n);</a:t>
            </a:r>
          </a:p>
          <a:p>
            <a:r>
              <a:rPr lang="en-US" sz="2400" dirty="0"/>
              <a:t>   </a:t>
            </a:r>
            <a:r>
              <a:rPr lang="uk-UA" sz="2400" dirty="0" err="1"/>
              <a:t>for</a:t>
            </a:r>
            <a:r>
              <a:rPr lang="uk-UA" sz="2400" dirty="0"/>
              <a:t> (</a:t>
            </a:r>
            <a:r>
              <a:rPr lang="uk-UA" sz="2400" dirty="0" err="1"/>
              <a:t>int</a:t>
            </a:r>
            <a:r>
              <a:rPr lang="uk-UA" sz="2400" dirty="0"/>
              <a:t> i=1; i&lt;n; ++i)</a:t>
            </a:r>
          </a:p>
          <a:p>
            <a:r>
              <a:rPr lang="uk-UA" sz="2400" dirty="0"/>
              <a:t>   {</a:t>
            </a:r>
            <a:endParaRPr lang="en-US" sz="2400" dirty="0"/>
          </a:p>
          <a:p>
            <a:r>
              <a:rPr lang="en-US" sz="2400" dirty="0"/>
              <a:t>      i</a:t>
            </a:r>
            <a:r>
              <a:rPr lang="uk-UA" sz="2400" dirty="0" err="1"/>
              <a:t>nt</a:t>
            </a:r>
            <a:r>
              <a:rPr lang="uk-UA" sz="2400" dirty="0"/>
              <a:t> j = </a:t>
            </a:r>
            <a:r>
              <a:rPr lang="uk-UA" sz="2400" dirty="0" err="1"/>
              <a:t>pi</a:t>
            </a:r>
            <a:r>
              <a:rPr lang="uk-UA" sz="2400" dirty="0"/>
              <a:t>[i-1];</a:t>
            </a:r>
          </a:p>
          <a:p>
            <a:r>
              <a:rPr lang="en-US" sz="2400" dirty="0"/>
              <a:t>      </a:t>
            </a:r>
            <a:r>
              <a:rPr lang="uk-UA" sz="2400" dirty="0" err="1"/>
              <a:t>while</a:t>
            </a:r>
            <a:r>
              <a:rPr lang="uk-UA" sz="2400" dirty="0"/>
              <a:t> (j &gt; 0 &amp;&amp; s[i] != s[j])</a:t>
            </a:r>
            <a:endParaRPr lang="en-US" sz="2400" dirty="0"/>
          </a:p>
          <a:p>
            <a:r>
              <a:rPr lang="en-US" sz="2400" dirty="0"/>
              <a:t>          </a:t>
            </a:r>
            <a:r>
              <a:rPr lang="uk-UA" sz="2400" dirty="0"/>
              <a:t>j = </a:t>
            </a:r>
            <a:r>
              <a:rPr lang="uk-UA" sz="2400" dirty="0" err="1"/>
              <a:t>pi</a:t>
            </a:r>
            <a:r>
              <a:rPr lang="uk-UA" sz="2400" dirty="0"/>
              <a:t>[j-1];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uk-UA" sz="2400" dirty="0" err="1"/>
              <a:t>if</a:t>
            </a:r>
            <a:r>
              <a:rPr lang="uk-UA" sz="2400" dirty="0"/>
              <a:t> (s[i] == s[j]) j++;</a:t>
            </a:r>
          </a:p>
          <a:p>
            <a:r>
              <a:rPr lang="en-US" sz="2400" dirty="0"/>
              <a:t>      </a:t>
            </a:r>
            <a:r>
              <a:rPr lang="uk-UA" sz="2400" dirty="0" err="1"/>
              <a:t>pi</a:t>
            </a:r>
            <a:r>
              <a:rPr lang="uk-UA" sz="2400" dirty="0"/>
              <a:t>[i] = j;</a:t>
            </a:r>
          </a:p>
          <a:p>
            <a:r>
              <a:rPr lang="en-US" sz="2400" dirty="0"/>
              <a:t>    </a:t>
            </a:r>
            <a:r>
              <a:rPr lang="uk-UA" sz="2400" dirty="0"/>
              <a:t>}</a:t>
            </a:r>
          </a:p>
          <a:p>
            <a:r>
              <a:rPr lang="uk-U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EEEE-FA46-4B9B-820C-BA7960E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2"/>
          </a:xfrm>
        </p:spPr>
        <p:txBody>
          <a:bodyPr/>
          <a:lstStyle/>
          <a:p>
            <a:r>
              <a:rPr lang="uk-UA" dirty="0"/>
              <a:t>Хешування рядків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</p:spPr>
            <p:txBody>
              <a:bodyPr>
                <a:normAutofit/>
              </a:bodyPr>
              <a:lstStyle/>
              <a:p>
                <a:r>
                  <a:rPr lang="uk-UA" dirty="0">
                    <a:ea typeface="Cambria Math" panose="02040503050406030204" pitchFamily="18" charset="0"/>
                  </a:rPr>
                  <a:t>Хешування – перетворення об</a:t>
                </a:r>
                <a:r>
                  <a:rPr lang="en-US" dirty="0">
                    <a:ea typeface="Cambria Math" panose="02040503050406030204" pitchFamily="18" charset="0"/>
                  </a:rPr>
                  <a:t>’</a:t>
                </a:r>
                <a:r>
                  <a:rPr lang="uk-UA" dirty="0" err="1">
                    <a:ea typeface="Cambria Math" panose="02040503050406030204" pitchFamily="18" charset="0"/>
                  </a:rPr>
                  <a:t>єктів</a:t>
                </a:r>
                <a:r>
                  <a:rPr lang="uk-UA" dirty="0">
                    <a:ea typeface="Cambria Math" panose="02040503050406030204" pitchFamily="18" charset="0"/>
                  </a:rPr>
                  <a:t> великого розміру в менші</a:t>
                </a:r>
              </a:p>
              <a:p>
                <a:r>
                  <a:rPr lang="uk-UA" dirty="0">
                    <a:ea typeface="Cambria Math" panose="02040503050406030204" pitchFamily="18" charset="0"/>
                  </a:rPr>
                  <a:t>Властивості хешування: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Різним об</a:t>
                </a:r>
                <a:r>
                  <a:rPr lang="en-US" dirty="0">
                    <a:ea typeface="Cambria Math" panose="02040503050406030204" pitchFamily="18" charset="0"/>
                  </a:rPr>
                  <a:t>’</a:t>
                </a:r>
                <a:r>
                  <a:rPr lang="uk-UA" dirty="0" err="1">
                    <a:ea typeface="Cambria Math" panose="02040503050406030204" pitchFamily="18" charset="0"/>
                  </a:rPr>
                  <a:t>єктам</a:t>
                </a:r>
                <a:r>
                  <a:rPr lang="uk-UA" dirty="0">
                    <a:ea typeface="Cambria Math" panose="02040503050406030204" pitchFamily="18" charset="0"/>
                  </a:rPr>
                  <a:t> – різні хеші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Однаковим об</a:t>
                </a:r>
                <a:r>
                  <a:rPr lang="en-US" dirty="0">
                    <a:ea typeface="Cambria Math" panose="02040503050406030204" pitchFamily="18" charset="0"/>
                  </a:rPr>
                  <a:t>’</a:t>
                </a:r>
                <a:r>
                  <a:rPr lang="uk-UA" dirty="0" err="1">
                    <a:ea typeface="Cambria Math" panose="02040503050406030204" pitchFamily="18" charset="0"/>
                  </a:rPr>
                  <a:t>єктам</a:t>
                </a:r>
                <a:r>
                  <a:rPr lang="uk-UA" dirty="0">
                    <a:ea typeface="Cambria Math" panose="02040503050406030204" pitchFamily="18" charset="0"/>
                  </a:rPr>
                  <a:t> – однаковий хеш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Кожному об</a:t>
                </a:r>
                <a:r>
                  <a:rPr lang="en-US" dirty="0">
                    <a:ea typeface="Cambria Math" panose="02040503050406030204" pitchFamily="18" charset="0"/>
                  </a:rPr>
                  <a:t>’</a:t>
                </a:r>
                <a:r>
                  <a:rPr lang="uk-UA" dirty="0" err="1">
                    <a:ea typeface="Cambria Math" panose="02040503050406030204" pitchFamily="18" charset="0"/>
                  </a:rPr>
                  <a:t>єкту</a:t>
                </a:r>
                <a:r>
                  <a:rPr lang="uk-UA" dirty="0">
                    <a:ea typeface="Cambria Math" panose="02040503050406030204" pitchFamily="18" charset="0"/>
                  </a:rPr>
                  <a:t> – хеш</a:t>
                </a:r>
              </a:p>
              <a:p>
                <a:r>
                  <a:rPr lang="uk-UA" dirty="0">
                    <a:ea typeface="Cambria Math" panose="02040503050406030204" pitchFamily="18" charset="0"/>
                  </a:rPr>
                  <a:t>Поліноміальний хеш: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Обмежений розмір числових типів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𝑚𝑑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𝐻𝑎𝑠h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𝐻𝑎𝑠h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uk-UA" b="0" dirty="0">
                    <a:ea typeface="Cambria Math" panose="02040503050406030204" pitchFamily="18" charset="0"/>
                  </a:rPr>
                  <a:t>Хеш </a:t>
                </a:r>
                <a:r>
                  <a:rPr lang="uk-UA" b="0" dirty="0" err="1">
                    <a:ea typeface="Cambria Math" panose="02040503050406030204" pitchFamily="18" charset="0"/>
                  </a:rPr>
                  <a:t>підрядка</a:t>
                </a:r>
                <a:r>
                  <a:rPr lang="uk-UA" b="0" dirty="0">
                    <a:ea typeface="Cambria Math" panose="02040503050406030204" pitchFamily="18" charset="0"/>
                  </a:rPr>
                  <a:t>:</a:t>
                </a:r>
              </a:p>
              <a:p>
                <a:pPr lvl="1"/>
                <a:r>
                  <a:rPr lang="uk-UA" b="0" dirty="0" err="1">
                    <a:ea typeface="Cambria Math" panose="02040503050406030204" pitchFamily="18" charset="0"/>
                  </a:rPr>
                  <a:t>Префіксний</a:t>
                </a:r>
                <a:r>
                  <a:rPr lang="uk-UA" b="0" dirty="0">
                    <a:ea typeface="Cambria Math" panose="02040503050406030204" pitchFamily="18" charset="0"/>
                  </a:rPr>
                  <a:t> хе</a:t>
                </a:r>
                <a:r>
                  <a:rPr lang="uk-UA" dirty="0">
                    <a:ea typeface="Cambria Math" panose="02040503050406030204" pitchFamily="18" charset="0"/>
                  </a:rPr>
                  <a:t>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𝑝𝐻𝑎𝑠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" y="967154"/>
                <a:ext cx="12112869" cy="5890846"/>
              </a:xfrm>
              <a:blipFill>
                <a:blip r:embed="rId2"/>
                <a:stretch>
                  <a:fillRect l="-805" t="-17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1" y="931025"/>
                <a:ext cx="12112869" cy="6683433"/>
              </a:xfrm>
            </p:spPr>
            <p:txBody>
              <a:bodyPr>
                <a:normAutofit/>
              </a:bodyPr>
              <a:lstStyle/>
              <a:p>
                <a:r>
                  <a:rPr lang="uk-UA" dirty="0">
                    <a:ea typeface="Cambria Math" panose="02040503050406030204" pitchFamily="18" charset="0"/>
                  </a:rPr>
                  <a:t>Як порівняти два </a:t>
                </a:r>
                <a:r>
                  <a:rPr lang="uk-UA" dirty="0" err="1">
                    <a:ea typeface="Cambria Math" panose="02040503050406030204" pitchFamily="18" charset="0"/>
                  </a:rPr>
                  <a:t>підрядки</a:t>
                </a:r>
                <a:r>
                  <a:rPr lang="uk-UA" dirty="0">
                    <a:ea typeface="Cambria Math" panose="02040503050406030204" pitchFamily="18" charset="0"/>
                  </a:rPr>
                  <a:t> на рівність: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𝑠𝑢𝑏𝐻𝑎𝑠h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𝑝𝐻𝑎𝑠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uk-UA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Як лексикограф</a:t>
                </a:r>
                <a:r>
                  <a:rPr lang="uk-UA" dirty="0" err="1">
                    <a:ea typeface="Cambria Math" panose="02040503050406030204" pitchFamily="18" charset="0"/>
                  </a:rPr>
                  <a:t>ічно</a:t>
                </a:r>
                <a:r>
                  <a:rPr lang="uk-UA" dirty="0">
                    <a:ea typeface="Cambria Math" panose="02040503050406030204" pitchFamily="18" charset="0"/>
                  </a:rPr>
                  <a:t> порівняти два рядки: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До позиції </a:t>
                </a:r>
                <a:r>
                  <a:rPr lang="en-US" dirty="0">
                    <a:ea typeface="Cambria Math" panose="02040503050406030204" pitchFamily="18" charset="0"/>
                  </a:rPr>
                  <a:t>i</a:t>
                </a:r>
                <a:r>
                  <a:rPr lang="uk-UA" dirty="0">
                    <a:ea typeface="Cambria Math" panose="02040503050406030204" pitchFamily="18" charset="0"/>
                  </a:rPr>
                  <a:t> рядки співпадають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– </a:t>
                </a:r>
                <a:r>
                  <a:rPr lang="uk-UA" dirty="0">
                    <a:ea typeface="Cambria Math" panose="02040503050406030204" pitchFamily="18" charset="0"/>
                  </a:rPr>
                  <a:t>монотонна</a:t>
                </a:r>
              </a:p>
              <a:p>
                <a:pPr lvl="1"/>
                <a:r>
                  <a:rPr lang="uk-UA" dirty="0">
                    <a:ea typeface="Cambria Math" panose="02040503050406030204" pitchFamily="18" charset="0"/>
                  </a:rPr>
                  <a:t>Можемо підібрати позицію </a:t>
                </a:r>
                <a:r>
                  <a:rPr lang="en-US" dirty="0">
                    <a:ea typeface="Cambria Math" panose="02040503050406030204" pitchFamily="18" charset="0"/>
                  </a:rPr>
                  <a:t>i </a:t>
                </a:r>
                <a:r>
                  <a:rPr lang="uk-UA" dirty="0">
                    <a:ea typeface="Cambria Math" panose="02040503050406030204" pitchFamily="18" charset="0"/>
                  </a:rPr>
                  <a:t>бінарним пошуком</a:t>
                </a:r>
              </a:p>
              <a:p>
                <a:pPr lvl="1"/>
                <a:r>
                  <a:rPr lang="uk-UA" dirty="0" err="1">
                    <a:ea typeface="Cambria Math" panose="02040503050406030204" pitchFamily="18" charset="0"/>
                  </a:rPr>
                  <a:t>Асимптотика</a:t>
                </a:r>
                <a:r>
                  <a:rPr lang="uk-U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uk-UA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ED532E9-83E4-4CAE-A5F8-7EBD8260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1" y="931025"/>
                <a:ext cx="12112869" cy="6683433"/>
              </a:xfrm>
              <a:blipFill>
                <a:blip r:embed="rId4"/>
                <a:stretch>
                  <a:fillRect l="-805" t="-15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B380C5BC-7768-40E7-9F93-38C4C88B3C96}"/>
              </a:ext>
            </a:extLst>
          </p:cNvPr>
          <p:cNvSpPr/>
          <p:nvPr/>
        </p:nvSpPr>
        <p:spPr>
          <a:xfrm>
            <a:off x="346363" y="1560081"/>
            <a:ext cx="9479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Hash</a:t>
            </a:r>
            <a:r>
              <a:rPr lang="uk-UA" sz="2400" dirty="0"/>
              <a:t>(</a:t>
            </a:r>
            <a:r>
              <a:rPr lang="uk-UA" sz="2400" dirty="0" err="1"/>
              <a:t>const</a:t>
            </a:r>
            <a:r>
              <a:rPr lang="uk-UA" sz="2400" dirty="0"/>
              <a:t> </a:t>
            </a:r>
            <a:r>
              <a:rPr lang="uk-UA" sz="2400" dirty="0" err="1"/>
              <a:t>string</a:t>
            </a:r>
            <a:r>
              <a:rPr lang="uk-UA" sz="2400" dirty="0"/>
              <a:t>&amp; S,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long</a:t>
            </a:r>
            <a:r>
              <a:rPr lang="uk-UA" sz="2400" dirty="0"/>
              <a:t> p,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long</a:t>
            </a:r>
            <a:r>
              <a:rPr lang="uk-UA" sz="2400" dirty="0"/>
              <a:t> md)</a:t>
            </a:r>
          </a:p>
          <a:p>
            <a:r>
              <a:rPr lang="uk-UA" sz="2400" dirty="0"/>
              <a:t>{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current_hash</a:t>
            </a:r>
            <a:r>
              <a:rPr lang="uk-UA" sz="2400" dirty="0"/>
              <a:t> = 0, </a:t>
            </a:r>
            <a:r>
              <a:rPr lang="uk-UA" sz="2400" dirty="0" err="1"/>
              <a:t>current_power</a:t>
            </a:r>
            <a:r>
              <a:rPr lang="uk-UA" sz="2400" dirty="0"/>
              <a:t> = 1;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for</a:t>
            </a:r>
            <a:r>
              <a:rPr lang="uk-UA" sz="2400" dirty="0"/>
              <a:t> (</a:t>
            </a:r>
            <a:r>
              <a:rPr lang="uk-UA" sz="2400" dirty="0" err="1"/>
              <a:t>int</a:t>
            </a:r>
            <a:r>
              <a:rPr lang="uk-UA" sz="2400" dirty="0"/>
              <a:t> i=0; i&lt;(</a:t>
            </a:r>
            <a:r>
              <a:rPr lang="uk-UA" sz="2400" dirty="0" err="1"/>
              <a:t>int</a:t>
            </a:r>
            <a:r>
              <a:rPr lang="uk-UA" sz="2400" dirty="0"/>
              <a:t>)</a:t>
            </a:r>
            <a:r>
              <a:rPr lang="uk-UA" sz="2400" dirty="0" err="1"/>
              <a:t>S.length</a:t>
            </a:r>
            <a:r>
              <a:rPr lang="uk-UA" sz="2400" dirty="0"/>
              <a:t>(); i++)</a:t>
            </a:r>
          </a:p>
          <a:p>
            <a:r>
              <a:rPr lang="uk-UA" sz="2400" dirty="0"/>
              <a:t>    {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current_hash</a:t>
            </a:r>
            <a:r>
              <a:rPr lang="uk-UA" sz="2400" dirty="0"/>
              <a:t> = (</a:t>
            </a:r>
            <a:r>
              <a:rPr lang="uk-UA" sz="2400" dirty="0" err="1"/>
              <a:t>current_hash</a:t>
            </a:r>
            <a:r>
              <a:rPr lang="uk-UA" sz="2400" dirty="0"/>
              <a:t> + </a:t>
            </a:r>
            <a:r>
              <a:rPr lang="uk-UA" sz="2400" dirty="0" err="1"/>
              <a:t>current_power</a:t>
            </a:r>
            <a:r>
              <a:rPr lang="uk-UA" sz="2400" dirty="0"/>
              <a:t> * S[i]) % md;</a:t>
            </a:r>
          </a:p>
          <a:p>
            <a:r>
              <a:rPr lang="uk-UA" sz="2400" dirty="0"/>
              <a:t>        </a:t>
            </a:r>
            <a:r>
              <a:rPr lang="uk-UA" sz="2400" dirty="0" err="1"/>
              <a:t>current_power</a:t>
            </a:r>
            <a:r>
              <a:rPr lang="uk-UA" sz="2400" dirty="0"/>
              <a:t> = (</a:t>
            </a:r>
            <a:r>
              <a:rPr lang="uk-UA" sz="2400" dirty="0" err="1"/>
              <a:t>current_power</a:t>
            </a:r>
            <a:r>
              <a:rPr lang="uk-UA" sz="2400" dirty="0"/>
              <a:t> * p) % md;</a:t>
            </a:r>
          </a:p>
          <a:p>
            <a:r>
              <a:rPr lang="uk-UA" sz="2400" dirty="0"/>
              <a:t>    }</a:t>
            </a:r>
          </a:p>
          <a:p>
            <a:r>
              <a:rPr lang="uk-UA" sz="2400" dirty="0"/>
              <a:t>    </a:t>
            </a:r>
            <a:r>
              <a:rPr lang="uk-UA" sz="2400" dirty="0" err="1"/>
              <a:t>return</a:t>
            </a:r>
            <a:r>
              <a:rPr lang="uk-UA" sz="2400" dirty="0"/>
              <a:t> </a:t>
            </a:r>
            <a:r>
              <a:rPr lang="uk-UA" sz="2400" dirty="0" err="1"/>
              <a:t>current_hash</a:t>
            </a:r>
            <a:r>
              <a:rPr lang="uk-UA" sz="2400" dirty="0"/>
              <a:t>;</a:t>
            </a:r>
          </a:p>
          <a:p>
            <a:r>
              <a:rPr lang="uk-U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2891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TM02892315[[fn=Віхоть]]</Template>
  <TotalTime>326</TotalTime>
  <Words>1650</Words>
  <Application>Microsoft Office PowerPoint</Application>
  <PresentationFormat>Широкий екран</PresentationFormat>
  <Paragraphs>215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Wingdings 2</vt:lpstr>
      <vt:lpstr>HDOfficeLightV0</vt:lpstr>
      <vt:lpstr>Рядкові алгоритми</vt:lpstr>
      <vt:lpstr>Пошук підрядка</vt:lpstr>
      <vt:lpstr>Тип програмістів №0 (z-функція рядка)</vt:lpstr>
      <vt:lpstr>Презентація PowerPoint</vt:lpstr>
      <vt:lpstr>Тип програмістів №1 (КМП-пошук)</vt:lpstr>
      <vt:lpstr>Презентація PowerPoint</vt:lpstr>
      <vt:lpstr>Хешування рядків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Суфіксний масив</vt:lpstr>
      <vt:lpstr>Презентація PowerPoint</vt:lpstr>
      <vt:lpstr>Префіксне дерево (бор)</vt:lpstr>
      <vt:lpstr>Презентація PowerPoint</vt:lpstr>
      <vt:lpstr>Автомат Ахо-Корасик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Рядкові алгоритми</dc:title>
  <dc:creator>Stas Tomash</dc:creator>
  <cp:lastModifiedBy>Stas Tomash</cp:lastModifiedBy>
  <cp:revision>34</cp:revision>
  <dcterms:created xsi:type="dcterms:W3CDTF">2017-10-15T13:03:02Z</dcterms:created>
  <dcterms:modified xsi:type="dcterms:W3CDTF">2017-10-17T00:02:39Z</dcterms:modified>
</cp:coreProperties>
</file>