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79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Strechen" initials="MS" lastIdx="1" clrIdx="0">
    <p:extLst>
      <p:ext uri="{19B8F6BF-5375-455C-9EA6-DF929625EA0E}">
        <p15:presenceInfo xmlns:p15="http://schemas.microsoft.com/office/powerpoint/2012/main" userId="7cb86b2917e27a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3" d="100"/>
          <a:sy n="73" d="100"/>
        </p:scale>
        <p:origin x="756" y="72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02:04:23.071" idx="1">
    <p:pos x="3565" y="3022"/>
    <p:text>Как вы думаете, в каком виде это запишется?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389010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6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48837" y="4205288"/>
            <a:ext cx="12954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82874" y="4206240"/>
            <a:ext cx="96012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323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8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580573"/>
          </a:xfrm>
        </p:spPr>
        <p:txBody>
          <a:bodyPr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accent3">
            <a:lumMod val="75000"/>
          </a:schemeClr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>
            <a:lumMod val="75000"/>
          </a:schemeClr>
        </a:buClr>
        <a:buFont typeface="Georgia"/>
        <a:buChar char="▫"/>
        <a:defRPr kumimoji="0"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+mn-lt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82389"/>
            <a:ext cx="8458200" cy="94601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C++ </a:t>
            </a:r>
            <a:r>
              <a:rPr lang="en-US" sz="4400" dirty="0" err="1" smtClean="0"/>
              <a:t>Standart</a:t>
            </a:r>
            <a:r>
              <a:rPr lang="en-US" sz="4400" dirty="0" smtClean="0"/>
              <a:t> template library (STL)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Лектор:</a:t>
            </a:r>
          </a:p>
          <a:p>
            <a:r>
              <a:rPr lang="uk-UA" sz="2800" dirty="0" smtClean="0"/>
              <a:t>Стречень Матвей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Перейдём от абстрактного к реальному. </a:t>
            </a:r>
          </a:p>
          <a:p>
            <a:pPr marL="82296" indent="0">
              <a:buNone/>
            </a:pPr>
            <a:r>
              <a:rPr lang="ru-RU" sz="2400" dirty="0" smtClean="0"/>
              <a:t>Первый контейнер, с которым мы познакомимся –</a:t>
            </a:r>
            <a:r>
              <a:rPr lang="uk-UA" sz="2400" dirty="0" smtClean="0"/>
              <a:t> </a:t>
            </a:r>
            <a:r>
              <a:rPr lang="en-US" sz="2400" b="1" dirty="0" smtClean="0"/>
              <a:t>vector</a:t>
            </a:r>
          </a:p>
          <a:p>
            <a:pPr marL="82296" indent="0">
              <a:buNone/>
            </a:pPr>
            <a:r>
              <a:rPr lang="en-US" sz="2400" dirty="0" smtClean="0"/>
              <a:t>“</a:t>
            </a:r>
            <a:r>
              <a:rPr lang="uk-UA" sz="2400" dirty="0" smtClean="0"/>
              <a:t>Родственник</a:t>
            </a:r>
            <a:r>
              <a:rPr lang="en-US" sz="2400" dirty="0" smtClean="0"/>
              <a:t>”</a:t>
            </a:r>
            <a:r>
              <a:rPr lang="uk-UA" sz="2400" dirty="0" smtClean="0"/>
              <a:t> массива, однако имеет уйму плюшек: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02" y="1765891"/>
            <a:ext cx="6948079" cy="48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u-RU" sz="2400" dirty="0" smtClean="0"/>
              <a:t>Особенности итераторов вектора:</a:t>
            </a:r>
          </a:p>
          <a:p>
            <a:r>
              <a:rPr lang="ru-RU" sz="2400" dirty="0" smtClean="0"/>
              <a:t>Можно добавлять к итератору число – получать итератор на любой элемент вектора за О(1). Можно также находить разницу итераторов – по сути, расстояние между элементами в векторе</a:t>
            </a:r>
          </a:p>
          <a:p>
            <a:r>
              <a:rPr lang="ru-RU" sz="2400" dirty="0" smtClean="0"/>
              <a:t>Если произошло перераспределение памяти (может быть вызвано методами </a:t>
            </a:r>
            <a:r>
              <a:rPr lang="en-US" sz="2400" dirty="0" err="1" smtClean="0"/>
              <a:t>push_back</a:t>
            </a:r>
            <a:r>
              <a:rPr lang="en-US" sz="2400" dirty="0" smtClean="0"/>
              <a:t>(), resize()</a:t>
            </a:r>
            <a:r>
              <a:rPr lang="ru-RU" sz="2400" dirty="0" smtClean="0"/>
              <a:t>)</a:t>
            </a:r>
            <a:r>
              <a:rPr lang="en-US" sz="2400" dirty="0" smtClean="0"/>
              <a:t>,</a:t>
            </a:r>
            <a:r>
              <a:rPr lang="uk-UA" sz="2400" dirty="0" smtClean="0"/>
              <a:t> то все итератор</a:t>
            </a:r>
            <a:r>
              <a:rPr lang="ru-RU" sz="2400" dirty="0" smtClean="0"/>
              <a:t>ы на элементы </a:t>
            </a:r>
            <a:r>
              <a:rPr lang="ru-RU" sz="2400" smtClean="0"/>
              <a:t>вектора становятся </a:t>
            </a:r>
            <a:r>
              <a:rPr lang="ru-RU" sz="2400" dirty="0" smtClean="0"/>
              <a:t>невалидными.</a:t>
            </a:r>
            <a:endParaRPr lang="uk-UA" sz="2400" dirty="0" smtClean="0"/>
          </a:p>
          <a:p>
            <a:pPr marL="82296" indent="0">
              <a:buNone/>
            </a:pPr>
            <a:endParaRPr lang="uk-UA" sz="2400" dirty="0"/>
          </a:p>
          <a:p>
            <a:pPr marL="82296" indent="0">
              <a:buNone/>
            </a:pPr>
            <a:r>
              <a:rPr lang="uk-UA" sz="2400" dirty="0" smtClean="0"/>
              <a:t>Особенности </a:t>
            </a:r>
            <a:r>
              <a:rPr lang="en-US" sz="2400" dirty="0" smtClean="0"/>
              <a:t>vector&lt;bool&gt;:</a:t>
            </a:r>
          </a:p>
          <a:p>
            <a:r>
              <a:rPr lang="ru-RU" sz="2400" dirty="0" smtClean="0"/>
              <a:t>В 8 раз оптимальнее расходует память в сравнении с массивом</a:t>
            </a:r>
            <a:r>
              <a:rPr lang="uk-UA" sz="2400" dirty="0" smtClean="0"/>
              <a:t> </a:t>
            </a:r>
            <a:r>
              <a:rPr lang="en-US" sz="2400" dirty="0" smtClean="0"/>
              <a:t>bool </a:t>
            </a:r>
            <a:r>
              <a:rPr lang="uk-UA" sz="2400" dirty="0" smtClean="0"/>
              <a:t>того же размера. Вроде всё круто! Или нет...?</a:t>
            </a:r>
          </a:p>
          <a:p>
            <a:r>
              <a:rPr lang="uk-UA" sz="2400" dirty="0" smtClean="0"/>
              <a:t>Взамен</a:t>
            </a:r>
            <a:r>
              <a:rPr lang="ru-RU" sz="2400" dirty="0"/>
              <a:t> </a:t>
            </a:r>
            <a:r>
              <a:rPr lang="ru-RU" sz="2400" dirty="0" smtClean="0"/>
              <a:t>этого не гарантирует, что элементы будут находится в памяти подряд</a:t>
            </a:r>
          </a:p>
          <a:p>
            <a:r>
              <a:rPr lang="ru-RU" sz="2400" dirty="0" smtClean="0"/>
              <a:t>Заметно проседает скорость доступа к конкретному элементу.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1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smtClean="0"/>
              <a:t>string</a:t>
            </a:r>
            <a:r>
              <a:rPr lang="en-US" sz="2400" dirty="0" smtClean="0"/>
              <a:t> –</a:t>
            </a:r>
            <a:r>
              <a:rPr lang="uk-UA" sz="2400" dirty="0" smtClean="0"/>
              <a:t> по сути, </a:t>
            </a:r>
            <a:r>
              <a:rPr lang="en-US" sz="2400" dirty="0" smtClean="0"/>
              <a:t>vector&lt;char&gt;, </a:t>
            </a:r>
            <a:r>
              <a:rPr lang="uk-UA" sz="2400" dirty="0" smtClean="0"/>
              <a:t>но с возможностью взаимодействовать с «</a:t>
            </a:r>
            <a:r>
              <a:rPr lang="en-US" sz="2400" dirty="0" smtClean="0"/>
              <a:t>c-string</a:t>
            </a:r>
            <a:r>
              <a:rPr lang="uk-UA" sz="2400" dirty="0" smtClean="0"/>
              <a:t>» и конкатенацией (оператор«+»)</a:t>
            </a:r>
          </a:p>
          <a:p>
            <a:pPr marL="82296" indent="0">
              <a:buNone/>
            </a:pPr>
            <a:endParaRPr lang="uk-UA" sz="2400" dirty="0"/>
          </a:p>
          <a:p>
            <a:pPr marL="82296" indent="0">
              <a:buNone/>
            </a:pPr>
            <a:endParaRPr lang="uk-UA" sz="2400" dirty="0" smtClean="0"/>
          </a:p>
          <a:p>
            <a:pPr marL="82296" indent="0">
              <a:buNone/>
            </a:pPr>
            <a:endParaRPr lang="uk-UA" sz="2400" dirty="0"/>
          </a:p>
          <a:p>
            <a:pPr marL="82296" indent="0">
              <a:buNone/>
            </a:pPr>
            <a:endParaRPr lang="uk-UA" sz="2400" dirty="0" smtClean="0"/>
          </a:p>
          <a:p>
            <a:pPr marL="82296" indent="0">
              <a:buNone/>
            </a:pPr>
            <a:endParaRPr lang="uk-UA" sz="2400" dirty="0"/>
          </a:p>
          <a:p>
            <a:pPr marL="82296" indent="0">
              <a:buNone/>
            </a:pPr>
            <a:endParaRPr lang="uk-UA" sz="2400" dirty="0" smtClean="0"/>
          </a:p>
          <a:p>
            <a:pPr marL="82296" indent="0">
              <a:buNone/>
            </a:pPr>
            <a:endParaRPr lang="uk-UA" sz="2400" dirty="0"/>
          </a:p>
          <a:p>
            <a:pPr marL="82296" indent="0">
              <a:buNone/>
            </a:pPr>
            <a:r>
              <a:rPr lang="uk-UA" sz="2400" dirty="0" smtClean="0"/>
              <a:t>Кстати, аргументом шаблона у вектора может служить любой класс – в том числе контейнер!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4" y="5205548"/>
            <a:ext cx="8231775" cy="1299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4" y="1730285"/>
            <a:ext cx="4306667" cy="26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err="1"/>
              <a:t>d</a:t>
            </a:r>
            <a:r>
              <a:rPr lang="en-US" sz="2400" b="1" dirty="0" err="1" smtClean="0"/>
              <a:t>eque</a:t>
            </a:r>
            <a:r>
              <a:rPr lang="en-US" sz="2400" dirty="0" smtClean="0"/>
              <a:t> </a:t>
            </a:r>
            <a:r>
              <a:rPr lang="uk-UA" sz="2400" dirty="0" smtClean="0"/>
              <a:t>– «двусторонний вектор».</a:t>
            </a:r>
          </a:p>
          <a:p>
            <a:pPr marL="82296" indent="0">
              <a:buNone/>
            </a:pPr>
            <a:r>
              <a:rPr lang="uk-UA" sz="2400" dirty="0" smtClean="0"/>
              <a:t>Метод</a:t>
            </a:r>
            <a:r>
              <a:rPr lang="ru-RU" sz="2400" dirty="0" smtClean="0"/>
              <a:t>ы такие же, как у </a:t>
            </a:r>
            <a:r>
              <a:rPr lang="en-US" sz="2400" b="1" dirty="0" smtClean="0"/>
              <a:t>vector</a:t>
            </a:r>
            <a:r>
              <a:rPr lang="ru-RU" sz="2400" b="1" dirty="0" smtClean="0"/>
              <a:t> </a:t>
            </a:r>
            <a:r>
              <a:rPr lang="ru-RU" sz="2400" dirty="0" smtClean="0"/>
              <a:t>+ </a:t>
            </a:r>
            <a:r>
              <a:rPr lang="en-US" sz="2400" dirty="0" smtClean="0"/>
              <a:t>front(), </a:t>
            </a:r>
            <a:r>
              <a:rPr lang="en-US" sz="2400" dirty="0" err="1" smtClean="0"/>
              <a:t>push_front</a:t>
            </a:r>
            <a:r>
              <a:rPr lang="en-US" sz="2400" dirty="0" smtClean="0"/>
              <a:t>() </a:t>
            </a:r>
            <a:r>
              <a:rPr lang="uk-UA" sz="2400" dirty="0" smtClean="0"/>
              <a:t>и </a:t>
            </a:r>
            <a:r>
              <a:rPr lang="en-US" sz="2400" dirty="0" err="1" smtClean="0"/>
              <a:t>pop_front</a:t>
            </a:r>
            <a:r>
              <a:rPr lang="en-US" sz="2400" dirty="0" smtClean="0"/>
              <a:t>():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uk-UA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1" y="1849075"/>
            <a:ext cx="6584760" cy="2331039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10800000">
            <a:off x="3865922" y="3200401"/>
            <a:ext cx="3971795" cy="1461579"/>
          </a:xfrm>
          <a:prstGeom prst="bentConnector3">
            <a:avLst>
              <a:gd name="adj1" fmla="val 84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50567" y="4200315"/>
            <a:ext cx="462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Сдвигает индексы элементов на 1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9676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uk-UA" sz="2400" b="1" dirty="0" smtClean="0"/>
              <a:t>Адаптер</a:t>
            </a:r>
            <a:r>
              <a:rPr lang="ru-RU" sz="2400" b="1" dirty="0" smtClean="0"/>
              <a:t>ы:</a:t>
            </a:r>
          </a:p>
          <a:p>
            <a:pPr marL="82296" indent="0">
              <a:buNone/>
            </a:pPr>
            <a:r>
              <a:rPr lang="en-US" sz="2400" b="1" dirty="0" smtClean="0"/>
              <a:t>stack</a:t>
            </a:r>
            <a:r>
              <a:rPr lang="uk-UA" sz="2400" b="1" dirty="0" smtClean="0"/>
              <a:t> (</a:t>
            </a:r>
            <a:r>
              <a:rPr lang="en-US" sz="2400" b="1" dirty="0"/>
              <a:t>L</a:t>
            </a:r>
            <a:r>
              <a:rPr lang="en-US" sz="2400" b="1" dirty="0" smtClean="0"/>
              <a:t>IFO, last in –</a:t>
            </a:r>
            <a:r>
              <a:rPr lang="en-US" sz="2400" b="1" dirty="0"/>
              <a:t> </a:t>
            </a:r>
            <a:r>
              <a:rPr lang="en-US" sz="2400" b="1" dirty="0" smtClean="0"/>
              <a:t>first out</a:t>
            </a:r>
            <a:r>
              <a:rPr lang="uk-UA" sz="2400" b="1" dirty="0" smtClean="0"/>
              <a:t>): </a:t>
            </a:r>
            <a:r>
              <a:rPr lang="uk-UA" sz="2400" dirty="0" smtClean="0"/>
              <a:t>Нет случайного доступа к </a:t>
            </a:r>
            <a:r>
              <a:rPr lang="ru-RU" sz="2400" dirty="0" smtClean="0"/>
              <a:t>элементам. Всё, что есть – </a:t>
            </a:r>
            <a:r>
              <a:rPr lang="en-US" sz="2400" dirty="0" smtClean="0"/>
              <a:t>push(), pop(), top():</a:t>
            </a:r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ru-RU" sz="2400" dirty="0" smtClean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en-US" sz="2400" b="1" dirty="0" smtClean="0"/>
              <a:t>queue (FIFO, first in – first out)</a:t>
            </a:r>
            <a:r>
              <a:rPr lang="en-US" sz="2400" dirty="0" smtClean="0"/>
              <a:t>: </a:t>
            </a:r>
            <a:r>
              <a:rPr lang="uk-UA" sz="2400" dirty="0" smtClean="0"/>
              <a:t>Нет случайного доступа к </a:t>
            </a:r>
            <a:r>
              <a:rPr lang="ru-RU" sz="2400" dirty="0" smtClean="0"/>
              <a:t>элементам. Зато есть </a:t>
            </a:r>
            <a:r>
              <a:rPr lang="en-US" sz="2400" dirty="0" smtClean="0"/>
              <a:t>front(), back(), push(), pop()</a:t>
            </a:r>
          </a:p>
          <a:p>
            <a:pPr marL="82296" indent="0">
              <a:buNone/>
            </a:pPr>
            <a:endParaRPr lang="uk-UA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7" y="1741430"/>
            <a:ext cx="3592830" cy="2009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7" y="4369004"/>
            <a:ext cx="4302306" cy="23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5" y="2762794"/>
            <a:ext cx="8229600" cy="1069848"/>
          </a:xfrm>
        </p:spPr>
        <p:txBody>
          <a:bodyPr>
            <a:noAutofit/>
          </a:bodyPr>
          <a:lstStyle/>
          <a:p>
            <a:pPr algn="ctr"/>
            <a:r>
              <a:rPr lang="ru-RU" sz="11500" dirty="0" smtClean="0"/>
              <a:t>Перерыв...?</a:t>
            </a:r>
            <a:endParaRPr lang="uk-UA" sz="11500" dirty="0"/>
          </a:p>
        </p:txBody>
      </p:sp>
    </p:spTree>
    <p:extLst>
      <p:ext uri="{BB962C8B-B14F-4D97-AF65-F5344CB8AC3E}">
        <p14:creationId xmlns:p14="http://schemas.microsoft.com/office/powerpoint/2010/main" val="2583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 smtClean="0"/>
              <a:t>Перейдём к алгоритмам.</a:t>
            </a:r>
          </a:p>
          <a:p>
            <a:pPr marL="82296" indent="0">
              <a:buNone/>
            </a:pPr>
            <a:r>
              <a:rPr lang="ru-RU" sz="2800" dirty="0" smtClean="0"/>
              <a:t>Есть замечательная библиотека </a:t>
            </a:r>
            <a:r>
              <a:rPr lang="en-US" sz="2800" b="1" dirty="0" smtClean="0"/>
              <a:t>algorithm, </a:t>
            </a:r>
            <a:r>
              <a:rPr lang="uk-UA" sz="2800" dirty="0" smtClean="0"/>
              <a:t>в которой уже реализован</a:t>
            </a:r>
            <a:r>
              <a:rPr lang="ru-RU" sz="2800" dirty="0" smtClean="0"/>
              <a:t>ы многие из нужных алгоритмов!</a:t>
            </a:r>
          </a:p>
          <a:p>
            <a:pPr marL="82296" indent="0">
              <a:buNone/>
            </a:pPr>
            <a:r>
              <a:rPr lang="ru-RU" sz="2800" b="1" dirty="0" smtClean="0"/>
              <a:t>Сортировки:</a:t>
            </a:r>
            <a:endParaRPr lang="en-US" sz="2800" b="1" dirty="0" smtClean="0"/>
          </a:p>
          <a:p>
            <a:pPr marL="82296" indent="0">
              <a:buNone/>
            </a:pPr>
            <a:r>
              <a:rPr lang="en-US" sz="2800" b="1" dirty="0" smtClean="0"/>
              <a:t>sort:</a:t>
            </a:r>
          </a:p>
          <a:p>
            <a:pPr marL="82296" indent="0">
              <a:buNone/>
            </a:pPr>
            <a:endParaRPr lang="en-US" sz="2800" b="1" dirty="0"/>
          </a:p>
          <a:p>
            <a:pPr marL="82296" indent="0">
              <a:buNone/>
            </a:pPr>
            <a:endParaRPr lang="en-US" sz="2800" b="1" dirty="0" smtClean="0"/>
          </a:p>
          <a:p>
            <a:pPr marL="82296" indent="0">
              <a:buNone/>
            </a:pPr>
            <a:endParaRPr lang="en-US" sz="2800" b="1" dirty="0"/>
          </a:p>
          <a:p>
            <a:pPr marL="82296" indent="0">
              <a:buNone/>
            </a:pPr>
            <a:endParaRPr lang="en-US" sz="2800" b="1" dirty="0" smtClean="0"/>
          </a:p>
          <a:p>
            <a:pPr marL="82296" indent="0">
              <a:buNone/>
            </a:pPr>
            <a:endParaRPr lang="en-US" sz="2800" b="1" dirty="0"/>
          </a:p>
          <a:p>
            <a:pPr marL="82296" indent="0">
              <a:buNone/>
            </a:pPr>
            <a:r>
              <a:rPr lang="uk-UA" sz="2800" b="1" dirty="0" smtClean="0"/>
              <a:t>Асимптотика: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 </a:t>
            </a:r>
            <a:r>
              <a:rPr lang="uk-UA" sz="2800" b="1" dirty="0" smtClean="0"/>
              <a:t> - временная</a:t>
            </a:r>
          </a:p>
          <a:p>
            <a:pPr marL="82296" indent="0">
              <a:buNone/>
            </a:pPr>
            <a:r>
              <a:rPr lang="uk-UA" sz="2800" b="1" dirty="0"/>
              <a:t>	</a:t>
            </a:r>
            <a:r>
              <a:rPr lang="uk-UA" sz="2800" b="1" dirty="0" smtClean="0"/>
              <a:t>	    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 – </a:t>
            </a:r>
            <a:r>
              <a:rPr lang="uk-UA" sz="2800" b="1" dirty="0" smtClean="0"/>
              <a:t>по памяти</a:t>
            </a:r>
            <a:endParaRPr lang="en-US" sz="2800" b="1" dirty="0" smtClean="0"/>
          </a:p>
          <a:p>
            <a:pPr marL="82296" indent="0">
              <a:buNone/>
            </a:pPr>
            <a:endParaRPr lang="ru-RU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9" y="3269797"/>
            <a:ext cx="7968421" cy="20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uk-UA" sz="2800" b="1" dirty="0" smtClean="0"/>
              <a:t>Можно сравнивать </a:t>
            </a:r>
            <a:r>
              <a:rPr lang="ru-RU" sz="2800" b="1" dirty="0" smtClean="0"/>
              <a:t>элементы, используя компаратор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marL="82296" indent="0">
              <a:buNone/>
            </a:pPr>
            <a:r>
              <a:rPr lang="ru-RU" sz="2800" dirty="0" smtClean="0"/>
              <a:t>В библиотеке </a:t>
            </a:r>
            <a:r>
              <a:rPr lang="en-US" sz="2800" b="1" dirty="0" smtClean="0"/>
              <a:t>functional </a:t>
            </a:r>
            <a:r>
              <a:rPr lang="uk-UA" sz="2800" dirty="0" smtClean="0"/>
              <a:t>есть два отличн</a:t>
            </a:r>
            <a:r>
              <a:rPr lang="ru-RU" sz="2800" dirty="0" smtClean="0"/>
              <a:t>ых шаблонных компаратора </a:t>
            </a:r>
            <a:r>
              <a:rPr lang="en-US" sz="2800" dirty="0" smtClean="0"/>
              <a:t>- less&lt;T&gt; </a:t>
            </a:r>
            <a:r>
              <a:rPr lang="uk-UA" sz="2800" dirty="0" smtClean="0"/>
              <a:t>и </a:t>
            </a:r>
            <a:r>
              <a:rPr lang="en-US" sz="2800" dirty="0" smtClean="0"/>
              <a:t>greater&lt;T&gt;</a:t>
            </a:r>
            <a:r>
              <a:rPr lang="uk-UA" sz="2800" dirty="0" smtClean="0"/>
              <a:t> (</a:t>
            </a:r>
            <a:r>
              <a:rPr lang="en-US" sz="2800" dirty="0" smtClean="0"/>
              <a:t>less&lt;T&gt; </a:t>
            </a:r>
            <a:r>
              <a:rPr lang="uk-UA" sz="2800" dirty="0" smtClean="0"/>
              <a:t>используется по умолчанию)</a:t>
            </a:r>
            <a:r>
              <a:rPr lang="en-US" sz="2800" dirty="0" smtClean="0"/>
              <a:t>: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uk-UA" sz="2800" dirty="0" smtClean="0"/>
              <a:t>Но можно написать и свой компаратор:</a:t>
            </a:r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ru-RU" sz="2800" b="1" dirty="0" smtClean="0"/>
          </a:p>
          <a:p>
            <a:pPr marL="82296" indent="0">
              <a:buNone/>
            </a:pP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" y="5770431"/>
            <a:ext cx="8788543" cy="677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9" y="3657600"/>
            <a:ext cx="6170586" cy="2112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794592"/>
            <a:ext cx="8509071" cy="4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32242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b="1" dirty="0" smtClean="0"/>
              <a:t>C</a:t>
            </a:r>
            <a:r>
              <a:rPr lang="uk-UA" sz="2800" b="1" dirty="0" smtClean="0"/>
              <a:t>толкнулись с проблемой устойчивости. В библиотеке </a:t>
            </a:r>
            <a:r>
              <a:rPr lang="en-US" sz="2800" b="1" dirty="0" smtClean="0"/>
              <a:t>C++ </a:t>
            </a:r>
            <a:r>
              <a:rPr lang="uk-UA" sz="2800" b="1" dirty="0" smtClean="0"/>
              <a:t>есть также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stable_sort</a:t>
            </a:r>
            <a:r>
              <a:rPr lang="en-US" sz="2800" b="1" dirty="0" smtClean="0"/>
              <a:t>, </a:t>
            </a:r>
            <a:r>
              <a:rPr lang="uk-UA" sz="2800" b="1" dirty="0" smtClean="0"/>
              <a:t>котор</a:t>
            </a:r>
            <a:r>
              <a:rPr lang="ru-RU" sz="2800" b="1" dirty="0" smtClean="0"/>
              <a:t>ый</a:t>
            </a:r>
            <a:r>
              <a:rPr lang="uk-UA" sz="2800" b="1" dirty="0" smtClean="0"/>
              <a:t> гарантирует, что эквивалентные элементы сохранят свой относительный порядок:</a:t>
            </a:r>
            <a:endParaRPr lang="en-US" sz="2800" b="1" dirty="0" smtClean="0"/>
          </a:p>
          <a:p>
            <a:pPr marL="82296" indent="0">
              <a:buNone/>
            </a:pPr>
            <a:endParaRPr lang="en-US" sz="2800" b="1" dirty="0"/>
          </a:p>
          <a:p>
            <a:pPr marL="82296" indent="0">
              <a:buNone/>
            </a:pPr>
            <a:endParaRPr lang="en-US" sz="2800" b="1" dirty="0" smtClean="0"/>
          </a:p>
          <a:p>
            <a:pPr marL="82296" indent="0">
              <a:buNone/>
            </a:pPr>
            <a:endParaRPr lang="en-US" sz="2800" b="1" dirty="0" smtClean="0"/>
          </a:p>
          <a:p>
            <a:pPr marL="82296" indent="0">
              <a:buNone/>
            </a:pPr>
            <a:r>
              <a:rPr lang="ru-RU" sz="2800" b="1" dirty="0" smtClean="0"/>
              <a:t>Асимптотика: если памяти достаточно,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					      </a:t>
            </a:r>
            <a:r>
              <a:rPr lang="uk-UA" sz="2800" b="1" dirty="0" smtClean="0"/>
              <a:t>иначе, </a:t>
            </a:r>
            <a:r>
              <a:rPr lang="en-US" sz="2800" b="1" dirty="0" smtClean="0"/>
              <a:t>O(Nlog²</a:t>
            </a:r>
            <a:r>
              <a:rPr lang="en-US" sz="2800" b="1" dirty="0"/>
              <a:t>N</a:t>
            </a:r>
            <a:r>
              <a:rPr lang="en-US" sz="2800" b="1" dirty="0" smtClean="0"/>
              <a:t>)</a:t>
            </a:r>
          </a:p>
          <a:p>
            <a:pPr marL="82296" indent="0">
              <a:buNone/>
            </a:pPr>
            <a:r>
              <a:rPr lang="uk-UA" sz="2800" b="1" dirty="0" smtClean="0"/>
              <a:t>Желательно при этом иметь </a:t>
            </a:r>
            <a:r>
              <a:rPr lang="en-US" sz="2800" b="1" dirty="0" smtClean="0"/>
              <a:t>O(N)</a:t>
            </a:r>
            <a:r>
              <a:rPr lang="uk-UA" sz="2800" b="1" dirty="0" smtClean="0"/>
              <a:t> памяти.</a:t>
            </a:r>
          </a:p>
          <a:p>
            <a:pPr marL="82296" indent="0">
              <a:buNone/>
            </a:pPr>
            <a:r>
              <a:rPr lang="uk-UA" sz="2800" b="1" dirty="0" smtClean="0"/>
              <a:t>Замечание: </a:t>
            </a:r>
          </a:p>
          <a:p>
            <a:pPr marL="82296" indent="0">
              <a:buNone/>
            </a:pPr>
            <a:r>
              <a:rPr lang="uk-UA" sz="2800" b="1" dirty="0"/>
              <a:t>	</a:t>
            </a:r>
            <a:r>
              <a:rPr lang="uk-UA" sz="2800" b="1" dirty="0" smtClean="0"/>
              <a:t>	Скр</a:t>
            </a:r>
            <a:r>
              <a:rPr lang="ru-RU" sz="2800" b="1" dirty="0" smtClean="0"/>
              <a:t>ытая </a:t>
            </a:r>
            <a:r>
              <a:rPr lang="uk-UA" sz="2800" b="1" dirty="0" smtClean="0"/>
              <a:t>константа у </a:t>
            </a:r>
            <a:r>
              <a:rPr lang="en-US" sz="2800" b="1" dirty="0" err="1" smtClean="0"/>
              <a:t>stable_sort</a:t>
            </a:r>
            <a:r>
              <a:rPr lang="en-US" sz="2800" b="1" dirty="0" smtClean="0"/>
              <a:t> </a:t>
            </a:r>
            <a:r>
              <a:rPr lang="uk-UA" sz="2800" b="1" dirty="0" smtClean="0"/>
              <a:t>больше, по</a:t>
            </a:r>
            <a:r>
              <a:rPr lang="ru-RU" sz="2800" b="1" dirty="0" smtClean="0"/>
              <a:t>этому если стабильности не нужна, лучше использовать </a:t>
            </a:r>
            <a:r>
              <a:rPr lang="en-US" sz="2800" b="1" dirty="0" smtClean="0"/>
              <a:t>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3" y="2301241"/>
            <a:ext cx="7100888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32242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uk-UA" sz="2800" dirty="0" smtClean="0"/>
              <a:t>Иногда нам необходимо найти медиану, или просто </a:t>
            </a:r>
            <a:r>
              <a:rPr lang="en-US" sz="2800" dirty="0" smtClean="0"/>
              <a:t>k-</a:t>
            </a:r>
            <a:r>
              <a:rPr lang="ru-RU" sz="2800" dirty="0" smtClean="0"/>
              <a:t>ый элемент в отсортированном массиве. Для этого в </a:t>
            </a:r>
            <a:r>
              <a:rPr lang="en-US" sz="2800" dirty="0" smtClean="0"/>
              <a:t>STL </a:t>
            </a:r>
            <a:r>
              <a:rPr lang="uk-UA" sz="2800" dirty="0" smtClean="0"/>
              <a:t>есть </a:t>
            </a:r>
            <a:r>
              <a:rPr lang="en-US" sz="2800" b="1" dirty="0" err="1" smtClean="0"/>
              <a:t>nth_element</a:t>
            </a:r>
            <a:r>
              <a:rPr lang="en-US" sz="2800" b="1" dirty="0" smtClean="0"/>
              <a:t>, </a:t>
            </a:r>
            <a:r>
              <a:rPr lang="ru-RU" sz="2800" dirty="0" smtClean="0"/>
              <a:t>работающий за О(</a:t>
            </a:r>
            <a:r>
              <a:rPr lang="en-US" sz="2800" dirty="0" smtClean="0"/>
              <a:t>N</a:t>
            </a:r>
            <a:r>
              <a:rPr lang="ru-RU" sz="2800" dirty="0" smtClean="0"/>
              <a:t>)</a:t>
            </a:r>
            <a:r>
              <a:rPr lang="en-US" sz="2800" dirty="0" smtClean="0"/>
              <a:t>.</a:t>
            </a:r>
          </a:p>
          <a:p>
            <a:pPr marL="82296" indent="0">
              <a:buNone/>
            </a:pPr>
            <a:r>
              <a:rPr lang="uk-UA" sz="2800" dirty="0" smtClean="0"/>
              <a:t>Он разбивает массив следующим образом:</a:t>
            </a:r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uk-UA" sz="2800" dirty="0" smtClean="0"/>
              <a:t>Использование:</a:t>
            </a:r>
          </a:p>
          <a:p>
            <a:pPr marL="82296" indent="0">
              <a:buNone/>
            </a:pP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9930" y="2377440"/>
            <a:ext cx="281722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A[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r>
              <a:rPr lang="en-US" sz="3600" b="1" dirty="0" smtClean="0">
                <a:solidFill>
                  <a:schemeClr val="tx1"/>
                </a:solidFill>
              </a:rPr>
              <a:t>] ≤</a:t>
            </a:r>
            <a:endParaRPr lang="uk-UA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0925" y="2377440"/>
            <a:ext cx="4010297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A[</a:t>
            </a:r>
            <a:r>
              <a:rPr lang="en-US" sz="3600" b="1" dirty="0" err="1">
                <a:solidFill>
                  <a:schemeClr val="tx1"/>
                </a:solidFill>
              </a:rPr>
              <a:t>i</a:t>
            </a:r>
            <a:r>
              <a:rPr lang="en-US" sz="3600" b="1" dirty="0">
                <a:solidFill>
                  <a:schemeClr val="tx1"/>
                </a:solidFill>
              </a:rPr>
              <a:t>] ≥</a:t>
            </a:r>
            <a:endParaRPr lang="uk-UA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7153" y="2377440"/>
            <a:ext cx="783773" cy="666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A[</a:t>
            </a:r>
            <a:r>
              <a:rPr lang="en-US" sz="3200" dirty="0" err="1" smtClean="0"/>
              <a:t>i</a:t>
            </a:r>
            <a:r>
              <a:rPr lang="en-US" sz="3200" dirty="0" smtClean="0"/>
              <a:t>]</a:t>
            </a:r>
            <a:endParaRPr lang="uk-U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96789"/>
            <a:ext cx="7994499" cy="20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234"/>
            <a:ext cx="8229600" cy="10668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Стандарты С++:</a:t>
            </a:r>
            <a:endParaRPr lang="uk-UA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715"/>
            <a:ext cx="8229600" cy="5235594"/>
          </a:xfrm>
        </p:spPr>
        <p:txBody>
          <a:bodyPr>
            <a:normAutofit fontScale="92500" lnSpcReduction="10000"/>
          </a:bodyPr>
          <a:lstStyle/>
          <a:p>
            <a:r>
              <a:rPr lang="ru-RU" sz="4000" dirty="0" smtClean="0"/>
              <a:t>Стандартов было много: </a:t>
            </a:r>
            <a:r>
              <a:rPr lang="ru-RU" sz="4000" b="1" dirty="0" smtClean="0"/>
              <a:t>С++98, С++03, С++11, С++14, С++17</a:t>
            </a:r>
            <a:r>
              <a:rPr lang="ru-RU" sz="4000" dirty="0" smtClean="0"/>
              <a:t>. Каждый новый формат приносил что-то новое, но не рушил (или почти не рушил) старое.</a:t>
            </a:r>
          </a:p>
          <a:p>
            <a:r>
              <a:rPr lang="ru-RU" sz="4000" dirty="0" smtClean="0"/>
              <a:t>Из стандартов стоит выделить </a:t>
            </a:r>
            <a:r>
              <a:rPr lang="ru-RU" sz="4000" b="1" dirty="0" smtClean="0"/>
              <a:t>С++03 </a:t>
            </a:r>
            <a:r>
              <a:rPr lang="ru-RU" sz="4000" dirty="0" smtClean="0"/>
              <a:t>и </a:t>
            </a:r>
            <a:r>
              <a:rPr lang="ru-RU" sz="4000" b="1" dirty="0" smtClean="0"/>
              <a:t>С++11</a:t>
            </a:r>
            <a:r>
              <a:rPr lang="ru-RU" sz="4000" dirty="0" smtClean="0"/>
              <a:t>. Первый по умолчанию поддерживается на всех современных компиляторах, второй иногда требует дополнительных телодвижений для использования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278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32242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 smtClean="0"/>
              <a:t>Упорядоченный контейнер </a:t>
            </a:r>
            <a:r>
              <a:rPr lang="en-US" sz="2800" b="1" dirty="0" smtClean="0"/>
              <a:t>set:</a:t>
            </a:r>
          </a:p>
          <a:p>
            <a:pPr marL="82296" indent="0">
              <a:buNone/>
            </a:pPr>
            <a:r>
              <a:rPr lang="ru-RU" sz="2800" dirty="0" smtClean="0"/>
              <a:t>Элементы хранятся в отсортированном виде.</a:t>
            </a:r>
          </a:p>
          <a:p>
            <a:pPr marL="82296" indent="0">
              <a:buNone/>
            </a:pPr>
            <a:r>
              <a:rPr lang="ru-RU" sz="2800" dirty="0" smtClean="0"/>
              <a:t>Нет случайного доступа к элементам.</a:t>
            </a:r>
          </a:p>
          <a:p>
            <a:pPr marL="82296" indent="0">
              <a:buNone/>
            </a:pPr>
            <a:r>
              <a:rPr lang="ru-RU" sz="2800" dirty="0" smtClean="0"/>
              <a:t>Зато есть </a:t>
            </a:r>
            <a:r>
              <a:rPr lang="en-US" sz="2800" dirty="0" err="1" smtClean="0"/>
              <a:t>lower_bound</a:t>
            </a:r>
            <a:r>
              <a:rPr lang="en-US" sz="2800" dirty="0" smtClean="0"/>
              <a:t>(), </a:t>
            </a:r>
            <a:r>
              <a:rPr lang="en-US" sz="2800" dirty="0" err="1" smtClean="0"/>
              <a:t>upper_bound</a:t>
            </a:r>
            <a:r>
              <a:rPr lang="en-US" sz="2800" dirty="0" smtClean="0"/>
              <a:t>(), find().</a:t>
            </a:r>
            <a:endParaRPr lang="ru-RU" sz="2800" dirty="0" smtClean="0"/>
          </a:p>
          <a:p>
            <a:pPr marL="82296" indent="0">
              <a:buNone/>
            </a:pPr>
            <a:endParaRPr lang="ru-RU" sz="2800" dirty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endParaRPr lang="ru-RU" sz="2800" dirty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endParaRPr lang="ru-RU" sz="2800" dirty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endParaRPr lang="ru-RU" sz="2800" dirty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r>
              <a:rPr lang="ru-RU" sz="2800" dirty="0" smtClean="0"/>
              <a:t>Операции поиска имеют асимптотику </a:t>
            </a:r>
            <a:r>
              <a:rPr lang="uk-UA" sz="2800" dirty="0" smtClean="0"/>
              <a:t>О(</a:t>
            </a:r>
            <a:r>
              <a:rPr lang="en-US" sz="2800" dirty="0" err="1" smtClean="0"/>
              <a:t>logN</a:t>
            </a:r>
            <a:r>
              <a:rPr lang="uk-UA" sz="2800" dirty="0" smtClean="0"/>
              <a:t>)</a:t>
            </a: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2334986"/>
            <a:ext cx="6811736" cy="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1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32242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uk-UA" sz="2800" dirty="0" smtClean="0"/>
              <a:t>Ассоциативн</a:t>
            </a:r>
            <a:r>
              <a:rPr lang="ru-RU" sz="2800" dirty="0" smtClean="0"/>
              <a:t>ый контейнер </a:t>
            </a:r>
            <a:r>
              <a:rPr lang="en-US" sz="2800" dirty="0" smtClean="0"/>
              <a:t>map:</a:t>
            </a:r>
          </a:p>
          <a:p>
            <a:pPr marL="82296" indent="0">
              <a:buNone/>
            </a:pPr>
            <a:r>
              <a:rPr lang="en-US" sz="2800" dirty="0" smtClean="0"/>
              <a:t>“</a:t>
            </a:r>
            <a:r>
              <a:rPr lang="ru-RU" sz="2800" dirty="0" smtClean="0"/>
              <a:t>Комбинация</a:t>
            </a:r>
            <a:r>
              <a:rPr lang="en-US" sz="2800" dirty="0" smtClean="0"/>
              <a:t>”</a:t>
            </a:r>
            <a:r>
              <a:rPr lang="ru-RU" sz="2800" dirty="0" smtClean="0"/>
              <a:t> </a:t>
            </a:r>
            <a:r>
              <a:rPr lang="en-US" sz="2800" dirty="0" smtClean="0"/>
              <a:t>vector </a:t>
            </a:r>
            <a:r>
              <a:rPr lang="ru-RU" sz="2800" dirty="0" smtClean="0"/>
              <a:t>и</a:t>
            </a:r>
            <a:r>
              <a:rPr lang="en-US" sz="2800" dirty="0" smtClean="0"/>
              <a:t> set</a:t>
            </a:r>
            <a:endParaRPr lang="ru-RU" sz="2800" dirty="0" smtClean="0"/>
          </a:p>
          <a:p>
            <a:pPr marL="82296" indent="0">
              <a:buNone/>
            </a:pPr>
            <a:r>
              <a:rPr lang="ru-RU" sz="2800" dirty="0" smtClean="0"/>
              <a:t>Определен оператор </a:t>
            </a:r>
            <a:r>
              <a:rPr lang="en-US" sz="2800" dirty="0" smtClean="0"/>
              <a:t>[]</a:t>
            </a:r>
          </a:p>
          <a:p>
            <a:pPr marL="82296" indent="0">
              <a:buNone/>
            </a:pPr>
            <a:r>
              <a:rPr lang="uk-UA" sz="2800" dirty="0" smtClean="0"/>
              <a:t>Использование:</a:t>
            </a:r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3" y="2363424"/>
            <a:ext cx="8230329" cy="31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080"/>
            <a:ext cx="8229600" cy="600891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 smtClean="0"/>
              <a:t>Задачка:</a:t>
            </a:r>
          </a:p>
          <a:p>
            <a:pPr marL="82296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Точку, </a:t>
            </a:r>
            <a:r>
              <a:rPr lang="uk-UA" sz="2800" dirty="0" smtClean="0"/>
              <a:t>заданную координатами ц</a:t>
            </a:r>
            <a:r>
              <a:rPr lang="ru-RU" sz="2800" dirty="0" smtClean="0"/>
              <a:t>елыми </a:t>
            </a:r>
            <a:r>
              <a:rPr lang="en-US" sz="2800" dirty="0" smtClean="0"/>
              <a:t>x</a:t>
            </a:r>
            <a:r>
              <a:rPr lang="ru-RU" sz="2800" dirty="0" smtClean="0"/>
              <a:t> и</a:t>
            </a:r>
            <a:r>
              <a:rPr lang="en-US" sz="2800" dirty="0" smtClean="0"/>
              <a:t> y</a:t>
            </a:r>
            <a:r>
              <a:rPr lang="ru-RU" sz="2800" dirty="0" smtClean="0"/>
              <a:t>, необходимо вывести</a:t>
            </a:r>
            <a:r>
              <a:rPr lang="en-US" sz="2800" dirty="0" smtClean="0"/>
              <a:t> </a:t>
            </a:r>
            <a:r>
              <a:rPr lang="uk-UA" sz="2800" dirty="0" smtClean="0"/>
              <a:t>в формате </a:t>
            </a:r>
            <a:r>
              <a:rPr lang="en-US" sz="2800" dirty="0" smtClean="0"/>
              <a:t>“</a:t>
            </a:r>
            <a:r>
              <a:rPr lang="uk-UA" sz="2800" dirty="0" smtClean="0"/>
              <a:t>(х</a:t>
            </a:r>
            <a:r>
              <a:rPr lang="en-US" sz="2800" dirty="0" smtClean="0"/>
              <a:t>;</a:t>
            </a:r>
            <a:r>
              <a:rPr lang="uk-UA" sz="2800" dirty="0" smtClean="0"/>
              <a:t>у)</a:t>
            </a:r>
            <a:r>
              <a:rPr lang="en-US" sz="2800" dirty="0" smtClean="0"/>
              <a:t>”</a:t>
            </a:r>
            <a:r>
              <a:rPr lang="ru-RU" sz="2800" dirty="0"/>
              <a:t> </a:t>
            </a:r>
            <a:r>
              <a:rPr lang="ru-RU" sz="2800" dirty="0" smtClean="0"/>
              <a:t>на экран</a:t>
            </a:r>
            <a:r>
              <a:rPr lang="uk-UA" sz="2800" dirty="0" smtClean="0"/>
              <a:t>.</a:t>
            </a:r>
          </a:p>
          <a:p>
            <a:pPr marL="82296" indent="0">
              <a:buNone/>
            </a:pPr>
            <a:r>
              <a:rPr lang="en-US" sz="2800" dirty="0"/>
              <a:t>	</a:t>
            </a:r>
            <a:r>
              <a:rPr lang="uk-UA" sz="2800" dirty="0" smtClean="0"/>
              <a:t>Ну, </a:t>
            </a:r>
            <a:r>
              <a:rPr lang="ru-RU" sz="2800" dirty="0" smtClean="0"/>
              <a:t>напишем функцию:</a:t>
            </a:r>
          </a:p>
          <a:p>
            <a:pPr marL="82296" indent="0">
              <a:buNone/>
            </a:pPr>
            <a:r>
              <a:rPr lang="ru-RU" sz="2800" dirty="0"/>
              <a:t>	</a:t>
            </a:r>
            <a:r>
              <a:rPr lang="en-US" sz="2800" dirty="0" smtClean="0"/>
              <a:t>	</a:t>
            </a:r>
            <a:endParaRPr lang="ru-RU" sz="2800" dirty="0" smtClean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r>
              <a:rPr lang="ru-RU" sz="2800" dirty="0" smtClean="0"/>
              <a:t>Ок, а если теперь аргументы могут быть дробными?</a:t>
            </a:r>
          </a:p>
          <a:p>
            <a:pPr marL="82296" indent="0">
              <a:buNone/>
            </a:pPr>
            <a:r>
              <a:rPr lang="ru-RU" sz="2800" dirty="0" smtClean="0"/>
              <a:t>Ну, давайте приводить к </a:t>
            </a:r>
            <a:r>
              <a:rPr lang="en-US" sz="2800" dirty="0" smtClean="0"/>
              <a:t>double: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r>
              <a:rPr lang="uk-UA" sz="2800" dirty="0" smtClean="0"/>
              <a:t>Хорошо, тип </a:t>
            </a:r>
            <a:r>
              <a:rPr lang="en-US" sz="2800" dirty="0" smtClean="0"/>
              <a:t>double </a:t>
            </a:r>
            <a:r>
              <a:rPr lang="uk-UA" sz="2800" dirty="0" smtClean="0"/>
              <a:t>может точно передать до 10 десятичных разрядов, а если у нас то большие целые числа, то дробные? </a:t>
            </a: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4" y="2422000"/>
            <a:ext cx="6631850" cy="1018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19" y="4208281"/>
            <a:ext cx="6519516" cy="9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40080"/>
            <a:ext cx="8229600" cy="5682343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/>
              <a:t>Д</a:t>
            </a:r>
            <a:r>
              <a:rPr lang="ru-RU" sz="2800" dirty="0" smtClean="0"/>
              <a:t>ля каждого типа описывать свою функцию, и каждый раз думать, что же надо вызвать? Ну не, мыжпрограммисты, надо что-то поумнее.</a:t>
            </a:r>
          </a:p>
          <a:p>
            <a:pPr marL="82296" indent="0">
              <a:buNone/>
            </a:pPr>
            <a:r>
              <a:rPr lang="ru-RU" sz="2800" dirty="0" smtClean="0"/>
              <a:t>Собственно, добро пожаловать в мир </a:t>
            </a:r>
            <a:r>
              <a:rPr lang="ru-RU" sz="2800" b="1" dirty="0" smtClean="0"/>
              <a:t>шаблонов</a:t>
            </a:r>
            <a:r>
              <a:rPr lang="ru-RU" sz="2800" dirty="0" smtClean="0"/>
              <a:t>!</a:t>
            </a:r>
          </a:p>
          <a:p>
            <a:pPr marL="82296" indent="0">
              <a:buNone/>
            </a:pPr>
            <a:r>
              <a:rPr lang="ru-RU" sz="2800" dirty="0" smtClean="0"/>
              <a:t>Два варианта нашей функции в виде шаблонных: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1" y="2945294"/>
            <a:ext cx="8086298" cy="1403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1" y="4348327"/>
            <a:ext cx="8086298" cy="14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40080"/>
            <a:ext cx="8229600" cy="598278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 smtClean="0"/>
              <a:t>Вызов</a:t>
            </a:r>
            <a:r>
              <a:rPr lang="uk-UA" sz="2800" dirty="0"/>
              <a:t> </a:t>
            </a:r>
            <a:r>
              <a:rPr lang="uk-UA" sz="2800" dirty="0" smtClean="0"/>
              <a:t>шаблонной функции </a:t>
            </a:r>
            <a:r>
              <a:rPr lang="ru-RU" sz="2800" dirty="0" smtClean="0"/>
              <a:t>совсем не отличается от вызова обычной функции, кроме одной маленькой детали: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en-US" sz="7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ru-RU" sz="2800" dirty="0" smtClean="0"/>
              <a:t>Получаем:</a:t>
            </a:r>
            <a:endParaRPr lang="ru-RU" sz="2800" dirty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endParaRPr lang="ru-RU" sz="2800" dirty="0" smtClean="0"/>
          </a:p>
          <a:p>
            <a:pPr marL="82296" indent="0">
              <a:buNone/>
            </a:pPr>
            <a:endParaRPr lang="ru-RU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1942849"/>
            <a:ext cx="6274844" cy="19667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3547" y="2594292"/>
            <a:ext cx="3109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Ошибка компиляции:</a:t>
            </a:r>
            <a:br>
              <a:rPr lang="ru-RU" sz="2000" dirty="0" smtClean="0"/>
            </a:br>
            <a:r>
              <a:rPr lang="ru-RU" sz="2000" dirty="0" smtClean="0"/>
              <a:t>компилятор не понимает,</a:t>
            </a:r>
            <a:br>
              <a:rPr lang="ru-RU" sz="2000" dirty="0" smtClean="0"/>
            </a:br>
            <a:r>
              <a:rPr lang="ru-RU" sz="2000" dirty="0" smtClean="0"/>
              <a:t>какой тип вы имели ввиду </a:t>
            </a:r>
            <a:endParaRPr lang="uk-UA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83755" y="4478808"/>
            <a:ext cx="5082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tx2"/>
                </a:solidFill>
              </a:rPr>
              <a:t>Кстати, </a:t>
            </a:r>
            <a:r>
              <a:rPr lang="en-US" sz="2800" b="1" dirty="0">
                <a:solidFill>
                  <a:schemeClr val="tx2"/>
                </a:solidFill>
              </a:rPr>
              <a:t>min, max, abs </a:t>
            </a:r>
            <a:r>
              <a:rPr lang="en-US" sz="2800" dirty="0">
                <a:solidFill>
                  <a:schemeClr val="tx2"/>
                </a:solidFill>
              </a:rPr>
              <a:t>– </a:t>
            </a:r>
            <a:r>
              <a:rPr lang="ru-RU" sz="2800" dirty="0">
                <a:solidFill>
                  <a:schemeClr val="tx2"/>
                </a:solidFill>
              </a:rPr>
              <a:t>стандартные шаблонные </a:t>
            </a:r>
            <a:r>
              <a:rPr lang="ru-RU" sz="2800" dirty="0" smtClean="0">
                <a:solidFill>
                  <a:schemeClr val="tx2"/>
                </a:solidFill>
              </a:rPr>
              <a:t>функции</a:t>
            </a:r>
            <a:endParaRPr lang="uk-UA" sz="2800" dirty="0">
              <a:solidFill>
                <a:schemeClr val="tx2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4963889" y="2608982"/>
            <a:ext cx="3988842" cy="929257"/>
          </a:xfrm>
          <a:prstGeom prst="bentConnector3">
            <a:avLst>
              <a:gd name="adj1" fmla="val 775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" y="4221465"/>
            <a:ext cx="1769201" cy="24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7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40080"/>
            <a:ext cx="8229600" cy="5982789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Но не функциями едиными</a:t>
            </a:r>
            <a:endParaRPr lang="ru-RU" sz="2400" dirty="0"/>
          </a:p>
          <a:p>
            <a:pPr marL="82296" indent="0">
              <a:buNone/>
            </a:pPr>
            <a:r>
              <a:rPr lang="en-US" sz="2400" dirty="0" smtClean="0"/>
              <a:t>STL</a:t>
            </a:r>
            <a:r>
              <a:rPr lang="uk-UA" sz="2400" dirty="0"/>
              <a:t> </a:t>
            </a:r>
            <a:r>
              <a:rPr lang="uk-UA" sz="2400" dirty="0" smtClean="0"/>
              <a:t>реализует также множество классов «на все случаи жизни».</a:t>
            </a:r>
          </a:p>
          <a:p>
            <a:pPr marL="82296" indent="0">
              <a:buNone/>
            </a:pPr>
            <a:r>
              <a:rPr lang="ru-RU" sz="2400" dirty="0" smtClean="0"/>
              <a:t>Самая нужная вещь обычно – пара. Пара в </a:t>
            </a:r>
            <a:r>
              <a:rPr lang="en-US" sz="2400" dirty="0" smtClean="0"/>
              <a:t>STL  - </a:t>
            </a:r>
            <a:r>
              <a:rPr lang="uk-UA" sz="2400" dirty="0" smtClean="0"/>
              <a:t>шаблонн</a:t>
            </a:r>
            <a:r>
              <a:rPr lang="ru-RU" sz="2400" dirty="0" smtClean="0"/>
              <a:t>ый класс от двух аргументов-типов</a:t>
            </a:r>
          </a:p>
          <a:p>
            <a:pPr marL="82296" indent="0">
              <a:buNone/>
            </a:pPr>
            <a:r>
              <a:rPr lang="ru-RU" sz="2400" dirty="0" smtClean="0"/>
              <a:t>Реализован в библиотеке </a:t>
            </a:r>
            <a:r>
              <a:rPr lang="en-US" sz="2400" dirty="0" smtClean="0"/>
              <a:t>utility, </a:t>
            </a:r>
            <a:r>
              <a:rPr lang="uk-UA" sz="2400" dirty="0" smtClean="0"/>
              <a:t>однако обычно «подтягивается» при подключении </a:t>
            </a:r>
            <a:r>
              <a:rPr lang="en-US" sz="2400" dirty="0" err="1" smtClean="0"/>
              <a:t>iostream</a:t>
            </a:r>
            <a:r>
              <a:rPr lang="en-US" sz="2400" dirty="0"/>
              <a:t> </a:t>
            </a:r>
            <a:r>
              <a:rPr lang="uk-UA" sz="2400" dirty="0" smtClean="0"/>
              <a:t>и кучи других библиотек</a:t>
            </a:r>
          </a:p>
          <a:p>
            <a:pPr marL="82296" indent="0">
              <a:buNone/>
            </a:pPr>
            <a:r>
              <a:rPr lang="ru-RU" sz="2400" dirty="0" smtClean="0"/>
              <a:t>Использование:</a:t>
            </a:r>
            <a:endParaRPr lang="uk-UA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8" y="3772898"/>
            <a:ext cx="5290457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Перейдем к </a:t>
            </a:r>
            <a:r>
              <a:rPr lang="ru-RU" sz="2400" b="1" dirty="0" smtClean="0"/>
              <a:t>контейнерам.</a:t>
            </a:r>
            <a:r>
              <a:rPr lang="ru-RU" sz="2400" dirty="0" smtClean="0"/>
              <a:t> </a:t>
            </a:r>
          </a:p>
          <a:p>
            <a:pPr marL="82296" indent="0">
              <a:buNone/>
            </a:pPr>
            <a:r>
              <a:rPr lang="ru-RU" sz="2400" b="1" dirty="0" smtClean="0"/>
              <a:t>В терминах </a:t>
            </a:r>
            <a:r>
              <a:rPr lang="en-US" sz="2400" b="1" dirty="0" smtClean="0"/>
              <a:t>STL:</a:t>
            </a:r>
            <a:endParaRPr lang="ru-RU" sz="2400" b="1" dirty="0" smtClean="0"/>
          </a:p>
          <a:p>
            <a:pPr marL="82296" indent="0">
              <a:buNone/>
            </a:pPr>
            <a:r>
              <a:rPr lang="ru-RU" sz="2400" b="1" dirty="0" smtClean="0"/>
              <a:t>Контейнер</a:t>
            </a:r>
            <a:r>
              <a:rPr lang="ru-RU" sz="2400" dirty="0" smtClean="0"/>
              <a:t> – это определенный способ хранения набора однотипных объектов в памяти. </a:t>
            </a:r>
          </a:p>
          <a:p>
            <a:pPr marL="82296" indent="0">
              <a:buNone/>
            </a:pPr>
            <a:r>
              <a:rPr lang="ru-RU" sz="2400" b="1" dirty="0" smtClean="0"/>
              <a:t>Итератор </a:t>
            </a:r>
            <a:r>
              <a:rPr lang="ru-RU" sz="2400" dirty="0" smtClean="0"/>
              <a:t>– способ доступа к содержимому контейнера</a:t>
            </a:r>
          </a:p>
          <a:p>
            <a:pPr marL="82296" indent="0">
              <a:buNone/>
            </a:pPr>
            <a:r>
              <a:rPr lang="ru-RU" sz="2400" b="1" dirty="0" smtClean="0"/>
              <a:t>Алгоритм</a:t>
            </a:r>
            <a:r>
              <a:rPr lang="ru-RU" sz="2400" dirty="0" smtClean="0"/>
              <a:t> – некая процедура над данными из контейнера</a:t>
            </a:r>
          </a:p>
          <a:p>
            <a:pPr marL="82296" indent="0">
              <a:buNone/>
            </a:pPr>
            <a:r>
              <a:rPr lang="ru-RU" sz="2400" b="1" dirty="0" smtClean="0"/>
              <a:t>Адаптер</a:t>
            </a:r>
            <a:r>
              <a:rPr lang="ru-RU" sz="2400" dirty="0" smtClean="0"/>
              <a:t> – некая обёртка над контейнером</a:t>
            </a:r>
          </a:p>
          <a:p>
            <a:pPr marL="82296" indent="0">
              <a:buNone/>
            </a:pPr>
            <a:r>
              <a:rPr lang="ru-RU" sz="2400" dirty="0" smtClean="0"/>
              <a:t>Начнём с итераторов. На самом деле в </a:t>
            </a:r>
            <a:r>
              <a:rPr lang="en-US" sz="2400" b="1" dirty="0" smtClean="0"/>
              <a:t>STL</a:t>
            </a:r>
            <a:r>
              <a:rPr lang="uk-UA" sz="2400" dirty="0"/>
              <a:t> </a:t>
            </a:r>
            <a:r>
              <a:rPr lang="uk-UA" sz="2400" dirty="0" smtClean="0"/>
              <a:t>существует 5 видов итераторов, но мы рассмотрим лишь некоторые. Свойства этих «некоторых»:</a:t>
            </a:r>
            <a:endParaRPr lang="ru-RU" sz="2400" dirty="0"/>
          </a:p>
          <a:p>
            <a:r>
              <a:rPr lang="ru-RU" sz="2400" dirty="0"/>
              <a:t>Указывает на определенный объект из контейнера</a:t>
            </a:r>
          </a:p>
          <a:p>
            <a:r>
              <a:rPr lang="ru-RU" sz="2400" dirty="0"/>
              <a:t>Поддерживает операции ++ </a:t>
            </a:r>
            <a:r>
              <a:rPr lang="ru-RU" sz="2400" dirty="0" smtClean="0"/>
              <a:t>, --, а также проверку на равенство (==, !=).</a:t>
            </a:r>
            <a:endParaRPr lang="ru-RU" sz="2400" dirty="0"/>
          </a:p>
          <a:p>
            <a:r>
              <a:rPr lang="ru-RU" sz="2400" dirty="0"/>
              <a:t>Поддерживает разыменование (*), возвращает при этом значение объекта на которое </a:t>
            </a:r>
            <a:r>
              <a:rPr lang="ru-RU" sz="2400" dirty="0" smtClean="0"/>
              <a:t>указывает</a:t>
            </a:r>
            <a:endParaRPr lang="ru-RU" sz="2400" dirty="0"/>
          </a:p>
          <a:p>
            <a:pPr marL="82296" indent="0">
              <a:buNone/>
            </a:pP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641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Возьмем некий контейнер </a:t>
            </a:r>
            <a:r>
              <a:rPr lang="en-US" sz="2400" b="1" dirty="0" err="1" smtClean="0"/>
              <a:t>cont</a:t>
            </a:r>
            <a:r>
              <a:rPr lang="uk-UA" sz="2400" b="1" dirty="0" smtClean="0"/>
              <a:t> </a:t>
            </a:r>
            <a:r>
              <a:rPr lang="uk-UA" sz="2400" dirty="0" smtClean="0"/>
              <a:t>и его </a:t>
            </a:r>
            <a:r>
              <a:rPr lang="ru-RU" sz="2400" dirty="0" smtClean="0"/>
              <a:t>экземпляр </a:t>
            </a:r>
            <a:r>
              <a:rPr lang="en-US" sz="2400" b="1" dirty="0" smtClean="0"/>
              <a:t>s. </a:t>
            </a:r>
            <a:r>
              <a:rPr lang="uk-UA" sz="2400" dirty="0" smtClean="0"/>
              <a:t>Как им пользоваться?</a:t>
            </a:r>
          </a:p>
          <a:p>
            <a:r>
              <a:rPr lang="uk-UA" sz="2400" dirty="0" smtClean="0"/>
              <a:t>Итератор</a:t>
            </a:r>
            <a:r>
              <a:rPr lang="ru-RU" sz="2400" dirty="0" smtClean="0"/>
              <a:t>ы имеют тип </a:t>
            </a:r>
            <a:r>
              <a:rPr lang="en-US" sz="2400" dirty="0" err="1" smtClean="0"/>
              <a:t>cont</a:t>
            </a:r>
            <a:r>
              <a:rPr lang="en-US" sz="2400" dirty="0" smtClean="0"/>
              <a:t>::iterator</a:t>
            </a:r>
            <a:endParaRPr lang="uk-UA" sz="2400" dirty="0" smtClean="0"/>
          </a:p>
          <a:p>
            <a:r>
              <a:rPr lang="en-US" sz="2400" dirty="0" err="1" smtClean="0"/>
              <a:t>s.begin</a:t>
            </a:r>
            <a:r>
              <a:rPr lang="en-US" sz="2400" dirty="0" smtClean="0"/>
              <a:t>() </a:t>
            </a:r>
            <a:r>
              <a:rPr lang="uk-UA" sz="2400" dirty="0" smtClean="0"/>
              <a:t>вернёт итератор на </a:t>
            </a:r>
            <a:r>
              <a:rPr lang="uk-UA" sz="2400" b="1" dirty="0" smtClean="0"/>
              <a:t>первый элемент </a:t>
            </a:r>
            <a:r>
              <a:rPr lang="uk-UA" sz="2400" dirty="0" smtClean="0"/>
              <a:t>контейнера</a:t>
            </a:r>
          </a:p>
          <a:p>
            <a:r>
              <a:rPr lang="en-US" sz="2400" dirty="0" err="1" smtClean="0"/>
              <a:t>s.end</a:t>
            </a:r>
            <a:r>
              <a:rPr lang="en-US" sz="2400" dirty="0" smtClean="0"/>
              <a:t>() </a:t>
            </a:r>
            <a:r>
              <a:rPr lang="uk-UA" sz="2400" dirty="0" smtClean="0"/>
              <a:t>верн</a:t>
            </a:r>
            <a:r>
              <a:rPr lang="ru-RU" sz="2400" dirty="0" smtClean="0"/>
              <a:t>ёт итератор на </a:t>
            </a:r>
            <a:r>
              <a:rPr lang="ru-RU" sz="2400" b="1" dirty="0" smtClean="0"/>
              <a:t>абстрактный элемент</a:t>
            </a:r>
            <a:r>
              <a:rPr lang="ru-RU" sz="2400" dirty="0" smtClean="0"/>
              <a:t>, условно говоря «первый не существующий в контейнере». Т.е. если у нас есть итератор указыващий на последний элемент контейнера </a:t>
            </a:r>
            <a:r>
              <a:rPr lang="en-US" sz="2400" dirty="0" smtClean="0"/>
              <a:t>s, </a:t>
            </a:r>
            <a:r>
              <a:rPr lang="uk-UA" sz="2400" dirty="0" smtClean="0"/>
              <a:t>то следующий за ним итератор будет равен </a:t>
            </a:r>
            <a:r>
              <a:rPr lang="en-US" sz="2400" dirty="0" err="1" smtClean="0"/>
              <a:t>s.end</a:t>
            </a:r>
            <a:r>
              <a:rPr lang="en-US" sz="2400" dirty="0" smtClean="0"/>
              <a:t>(). </a:t>
            </a:r>
            <a:r>
              <a:rPr lang="uk-UA" sz="2400" dirty="0" smtClean="0"/>
              <a:t>Отсюда, кстати, следует, что если </a:t>
            </a:r>
            <a:br>
              <a:rPr lang="uk-UA" sz="2400" dirty="0" smtClean="0"/>
            </a:br>
            <a:r>
              <a:rPr lang="en-US" sz="2400" dirty="0" err="1" smtClean="0"/>
              <a:t>s.begin</a:t>
            </a:r>
            <a:r>
              <a:rPr lang="en-US" sz="2400" dirty="0" smtClean="0"/>
              <a:t>() == </a:t>
            </a:r>
            <a:r>
              <a:rPr lang="en-US" sz="2400" dirty="0" err="1" smtClean="0"/>
              <a:t>s.end</a:t>
            </a:r>
            <a:r>
              <a:rPr lang="en-US" sz="2400" dirty="0" smtClean="0"/>
              <a:t>(), </a:t>
            </a:r>
            <a:r>
              <a:rPr lang="uk-UA" sz="2400" dirty="0" smtClean="0"/>
              <a:t>то контейнер пуст.</a:t>
            </a:r>
          </a:p>
          <a:p>
            <a:r>
              <a:rPr lang="en-US" sz="2400" dirty="0" err="1" smtClean="0"/>
              <a:t>s.size</a:t>
            </a:r>
            <a:r>
              <a:rPr lang="en-US" sz="2400" dirty="0" smtClean="0"/>
              <a:t>() – </a:t>
            </a:r>
            <a:r>
              <a:rPr lang="uk-UA" sz="2400" dirty="0" smtClean="0"/>
              <a:t>размер контейнера. Если нам нужно проверить контейнер на наличие </a:t>
            </a:r>
            <a:r>
              <a:rPr lang="ru-RU" sz="2400" dirty="0" smtClean="0"/>
              <a:t>элементов, лучше использовать </a:t>
            </a:r>
            <a:r>
              <a:rPr lang="en-US" sz="2400" dirty="0" err="1" smtClean="0"/>
              <a:t>s.empty</a:t>
            </a:r>
            <a:r>
              <a:rPr lang="en-US" sz="2400" dirty="0" smtClean="0"/>
              <a:t>()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288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60872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Возьмем некий контейнер </a:t>
            </a:r>
            <a:r>
              <a:rPr lang="en-US" sz="2400" b="1" dirty="0" err="1" smtClean="0"/>
              <a:t>cont</a:t>
            </a:r>
            <a:r>
              <a:rPr lang="uk-UA" sz="2400" b="1" dirty="0" smtClean="0"/>
              <a:t> </a:t>
            </a:r>
            <a:r>
              <a:rPr lang="uk-UA" sz="2400" dirty="0" smtClean="0"/>
              <a:t>и его </a:t>
            </a:r>
            <a:r>
              <a:rPr lang="ru-RU" sz="2400" dirty="0" smtClean="0"/>
              <a:t>экземпляр </a:t>
            </a:r>
            <a:r>
              <a:rPr lang="en-US" sz="2400" b="1" dirty="0" smtClean="0"/>
              <a:t>s. </a:t>
            </a:r>
            <a:r>
              <a:rPr lang="uk-UA" sz="2400" dirty="0" smtClean="0"/>
              <a:t>Как им пользоваться?</a:t>
            </a:r>
          </a:p>
          <a:p>
            <a:pPr marL="82296" indent="0">
              <a:buNone/>
            </a:pPr>
            <a:r>
              <a:rPr lang="uk-UA" sz="2400" dirty="0" smtClean="0"/>
              <a:t>Например, вот так вот можно вывести элементы контейнера (если их можно вывести с помощью</a:t>
            </a:r>
            <a:r>
              <a:rPr lang="ru-RU" sz="2400" dirty="0"/>
              <a:t> </a:t>
            </a:r>
            <a:r>
              <a:rPr lang="en-US" sz="2400" dirty="0" err="1" smtClean="0"/>
              <a:t>cout</a:t>
            </a:r>
            <a:r>
              <a:rPr lang="uk-UA" sz="2400" dirty="0" smtClean="0"/>
              <a:t>)</a:t>
            </a: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ru-RU" sz="2400" dirty="0"/>
          </a:p>
          <a:p>
            <a:pPr marL="82296" indent="0">
              <a:buNone/>
            </a:pPr>
            <a:r>
              <a:rPr lang="ru-RU" sz="2400" dirty="0" smtClean="0"/>
              <a:t>В С++11 есть более удобные варианты:</a:t>
            </a: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 smtClean="0"/>
          </a:p>
          <a:p>
            <a:pPr marL="82296" indent="0">
              <a:buNone/>
            </a:pPr>
            <a:r>
              <a:rPr lang="uk-UA" sz="2400" dirty="0" smtClean="0"/>
              <a:t>Иногда нужно использовать сс</a:t>
            </a:r>
            <a:r>
              <a:rPr lang="ru-RU" sz="2400" dirty="0" smtClean="0"/>
              <a:t>ылку (избежать копирования или изменить сам элемент)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8" y="2089921"/>
            <a:ext cx="7440483" cy="783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8" y="3256734"/>
            <a:ext cx="6193596" cy="1641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8" y="5594985"/>
            <a:ext cx="2727504" cy="8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1">
      <a:dk1>
        <a:srgbClr val="000000"/>
      </a:dk1>
      <a:lt1>
        <a:sysClr val="window" lastClr="FFFFFF"/>
      </a:lt1>
      <a:dk2>
        <a:srgbClr val="000066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824</TotalTime>
  <Words>928</Words>
  <Application>Microsoft Office PowerPoint</Application>
  <PresentationFormat>On-screen Show (4:3)</PresentationFormat>
  <Paragraphs>148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Wingdings 2</vt:lpstr>
      <vt:lpstr>Training presentation</vt:lpstr>
      <vt:lpstr>C++ Standart template library (STL)</vt:lpstr>
      <vt:lpstr>Стандарты С++: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Перерыв...?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Standart template library (STL)</dc:title>
  <dc:creator>Matthew Strechen</dc:creator>
  <cp:lastModifiedBy>Matthew Strechen</cp:lastModifiedBy>
  <cp:revision>60</cp:revision>
  <dcterms:created xsi:type="dcterms:W3CDTF">2017-10-11T19:56:09Z</dcterms:created>
  <dcterms:modified xsi:type="dcterms:W3CDTF">2017-10-19T11:52:25Z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