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3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82579-B18C-4D76-8367-01645231A91D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1675-1BB7-4DC6-ACD3-4B3A0A689E2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82579-B18C-4D76-8367-01645231A91D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1675-1BB7-4DC6-ACD3-4B3A0A689E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82579-B18C-4D76-8367-01645231A91D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1675-1BB7-4DC6-ACD3-4B3A0A689E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82579-B18C-4D76-8367-01645231A91D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1675-1BB7-4DC6-ACD3-4B3A0A689E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82579-B18C-4D76-8367-01645231A91D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1675-1BB7-4DC6-ACD3-4B3A0A689E2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82579-B18C-4D76-8367-01645231A91D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1675-1BB7-4DC6-ACD3-4B3A0A689E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82579-B18C-4D76-8367-01645231A91D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1675-1BB7-4DC6-ACD3-4B3A0A689E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82579-B18C-4D76-8367-01645231A91D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1675-1BB7-4DC6-ACD3-4B3A0A689E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82579-B18C-4D76-8367-01645231A91D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1675-1BB7-4DC6-ACD3-4B3A0A689E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82579-B18C-4D76-8367-01645231A91D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1675-1BB7-4DC6-ACD3-4B3A0A689E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82579-B18C-4D76-8367-01645231A91D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B841675-1BB7-4DC6-ACD3-4B3A0A689E25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8782579-B18C-4D76-8367-01645231A91D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B841675-1BB7-4DC6-ACD3-4B3A0A689E25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err="1" smtClean="0"/>
              <a:t>Рекурсия</a:t>
            </a:r>
            <a:r>
              <a:rPr lang="uk-UA" dirty="0" smtClean="0"/>
              <a:t>. </a:t>
            </a:r>
            <a:r>
              <a:rPr lang="uk-UA" dirty="0" err="1" smtClean="0"/>
              <a:t>Перебор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Лектор:</a:t>
            </a:r>
            <a:br>
              <a:rPr lang="ru-RU" dirty="0" smtClean="0"/>
            </a:br>
            <a:r>
              <a:rPr lang="ru-RU" dirty="0" err="1" smtClean="0"/>
              <a:t>Михно</a:t>
            </a:r>
            <a:r>
              <a:rPr lang="ru-RU" dirty="0" smtClean="0"/>
              <a:t> Марк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993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81" y="2204864"/>
            <a:ext cx="818197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1196752"/>
            <a:ext cx="756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Можно</a:t>
            </a:r>
            <a:r>
              <a:rPr lang="uk-UA" dirty="0" smtClean="0"/>
              <a:t> </a:t>
            </a:r>
            <a:r>
              <a:rPr lang="uk-UA" dirty="0" err="1" smtClean="0"/>
              <a:t>написать</a:t>
            </a:r>
            <a:r>
              <a:rPr lang="uk-UA" dirty="0" smtClean="0"/>
              <a:t> процедуру </a:t>
            </a:r>
            <a:r>
              <a:rPr lang="en-US" dirty="0"/>
              <a:t> </a:t>
            </a:r>
            <a:r>
              <a:rPr lang="en-US" dirty="0" err="1" smtClean="0"/>
              <a:t>moveTo</a:t>
            </a:r>
            <a:r>
              <a:rPr lang="en-US" dirty="0" smtClean="0"/>
              <a:t>, </a:t>
            </a:r>
            <a:r>
              <a:rPr lang="ru-RU" dirty="0" smtClean="0"/>
              <a:t>которая будет переносить </a:t>
            </a:r>
            <a:r>
              <a:rPr lang="en-US" b="1" dirty="0" smtClean="0"/>
              <a:t>N</a:t>
            </a:r>
            <a:r>
              <a:rPr lang="en-US" dirty="0" smtClean="0"/>
              <a:t> </a:t>
            </a:r>
            <a:r>
              <a:rPr lang="uk-UA" dirty="0" err="1" smtClean="0"/>
              <a:t>колец</a:t>
            </a:r>
            <a:r>
              <a:rPr lang="uk-UA" dirty="0" smtClean="0"/>
              <a:t> </a:t>
            </a:r>
            <a:r>
              <a:rPr lang="uk-UA" dirty="0" err="1" smtClean="0"/>
              <a:t>со</a:t>
            </a:r>
            <a:r>
              <a:rPr lang="uk-UA" dirty="0" smtClean="0"/>
              <a:t> стержня с номером </a:t>
            </a:r>
            <a:r>
              <a:rPr lang="en-US" b="1" dirty="0" smtClean="0"/>
              <a:t>from</a:t>
            </a:r>
            <a:r>
              <a:rPr lang="en-US" dirty="0" smtClean="0"/>
              <a:t> </a:t>
            </a:r>
            <a:r>
              <a:rPr lang="ru-RU" dirty="0" smtClean="0"/>
              <a:t>на стержень</a:t>
            </a:r>
            <a:r>
              <a:rPr lang="ru-RU" b="1" dirty="0" smtClean="0"/>
              <a:t> </a:t>
            </a:r>
            <a:r>
              <a:rPr lang="en-US" b="1" dirty="0" smtClean="0"/>
              <a:t>to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223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Основной идеей рекурсивного решения является «вера» в то, что внутренняя функция успешно справится с решением своей более простой задачи. А это вполне возможно, так как внутренняя функция может быть либо последней в цепочке рекурсии (тогда она выдает простой ответ), либо от нее цепочка будет тянуться дальше, тогда все зависит от правильности рекурсивного соотношения.</a:t>
            </a:r>
          </a:p>
        </p:txBody>
      </p:sp>
    </p:spTree>
    <p:extLst>
      <p:ext uri="{BB962C8B-B14F-4D97-AF65-F5344CB8AC3E}">
        <p14:creationId xmlns:p14="http://schemas.microsoft.com/office/powerpoint/2010/main" val="25864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Рекурси</a:t>
            </a:r>
            <a:r>
              <a:rPr lang="ru-RU" dirty="0" err="1" smtClean="0"/>
              <a:t>вный</a:t>
            </a:r>
            <a:r>
              <a:rPr lang="ru-RU" dirty="0" smtClean="0"/>
              <a:t> перебор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Перебором мы будем </a:t>
            </a:r>
            <a:r>
              <a:rPr lang="ru-RU" dirty="0"/>
              <a:t>называть в первую очередь перебор некоторых, скажем так, комбинаторных </a:t>
            </a:r>
            <a:r>
              <a:rPr lang="ru-RU" dirty="0" smtClean="0"/>
              <a:t>объектов.</a:t>
            </a:r>
          </a:p>
          <a:p>
            <a:pPr marL="0" indent="0">
              <a:buNone/>
            </a:pPr>
            <a:r>
              <a:rPr lang="ru-RU" dirty="0"/>
              <a:t>Основная цель перебора—перебрать все объекты из некоторого множества, дабы что-то сделать с каждым.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Наиболее </a:t>
            </a:r>
            <a:r>
              <a:rPr lang="ru-RU" dirty="0"/>
              <a:t>часто, </a:t>
            </a:r>
            <a:r>
              <a:rPr lang="ru-RU" dirty="0" smtClean="0"/>
              <a:t>встречаются </a:t>
            </a:r>
            <a:r>
              <a:rPr lang="ru-RU" dirty="0"/>
              <a:t>три </a:t>
            </a:r>
            <a:r>
              <a:rPr lang="ru-RU" dirty="0" smtClean="0"/>
              <a:t>варианта</a:t>
            </a:r>
            <a:r>
              <a:rPr lang="ru-RU" dirty="0"/>
              <a:t> </a:t>
            </a:r>
            <a:r>
              <a:rPr lang="ru-RU" dirty="0" smtClean="0"/>
              <a:t>:</a:t>
            </a:r>
          </a:p>
          <a:p>
            <a:r>
              <a:rPr lang="ru-RU" dirty="0" smtClean="0"/>
              <a:t>либо надо </a:t>
            </a:r>
            <a:r>
              <a:rPr lang="ru-RU" dirty="0"/>
              <a:t>найти объект (любой), удовлетворяющий некоторому </a:t>
            </a:r>
            <a:r>
              <a:rPr lang="ru-RU" dirty="0" smtClean="0"/>
              <a:t>условию.</a:t>
            </a:r>
          </a:p>
          <a:p>
            <a:r>
              <a:rPr lang="ru-RU" dirty="0" smtClean="0"/>
              <a:t>либо посчитать </a:t>
            </a:r>
            <a:r>
              <a:rPr lang="ru-RU" dirty="0"/>
              <a:t>количество таких объектов</a:t>
            </a:r>
            <a:r>
              <a:rPr lang="ru-RU" dirty="0" smtClean="0"/>
              <a:t>,.</a:t>
            </a:r>
          </a:p>
          <a:p>
            <a:r>
              <a:rPr lang="ru-RU" dirty="0" smtClean="0"/>
              <a:t>либо найти </a:t>
            </a:r>
            <a:r>
              <a:rPr lang="ru-RU" dirty="0"/>
              <a:t>в некотором смысле оптимальный объект (дающий минимальную стоимость и т.п.)</a:t>
            </a:r>
          </a:p>
        </p:txBody>
      </p:sp>
    </p:spTree>
    <p:extLst>
      <p:ext uri="{BB962C8B-B14F-4D97-AF65-F5344CB8AC3E}">
        <p14:creationId xmlns:p14="http://schemas.microsoft.com/office/powerpoint/2010/main" val="242937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Конечно, перебор можно </a:t>
            </a:r>
            <a:r>
              <a:rPr lang="ru-RU" dirty="0"/>
              <a:t>писать по-разному. Но наиболее общим и в большинстве случаев </a:t>
            </a:r>
            <a:r>
              <a:rPr lang="ru-RU" dirty="0" smtClean="0"/>
              <a:t>довольно простым </a:t>
            </a:r>
            <a:r>
              <a:rPr lang="ru-RU" dirty="0"/>
              <a:t>является рекурсивный перебор, также </a:t>
            </a:r>
            <a:r>
              <a:rPr lang="ru-RU" dirty="0" smtClean="0"/>
              <a:t>называемый </a:t>
            </a:r>
            <a:r>
              <a:rPr lang="ru-RU" dirty="0"/>
              <a:t>перебором с </a:t>
            </a:r>
            <a:r>
              <a:rPr lang="ru-RU" dirty="0" smtClean="0"/>
              <a:t>возвратом. Помимо </a:t>
            </a:r>
            <a:r>
              <a:rPr lang="ru-RU" dirty="0"/>
              <a:t>более простой реализации, он обладает рядом других достоинств: например, в нем возможно очень легко реализовывать различные отсечения и эвристики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107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7186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Давайте научимся решать следующую задачу :</a:t>
            </a:r>
          </a:p>
          <a:p>
            <a:pPr marL="0" indent="0">
              <a:buNone/>
            </a:pPr>
            <a:r>
              <a:rPr lang="ru-RU" dirty="0" smtClean="0"/>
              <a:t>Дан массив из </a:t>
            </a:r>
            <a:r>
              <a:rPr lang="en-US" dirty="0" smtClean="0"/>
              <a:t>N </a:t>
            </a:r>
            <a:r>
              <a:rPr lang="ru-RU" dirty="0" smtClean="0"/>
              <a:t>различных чисел. Мы хотим узнать количество различных способов выбрать некоторые числа из этого массива так, чтобы и</a:t>
            </a:r>
            <a:r>
              <a:rPr lang="ru-RU" dirty="0"/>
              <a:t>х</a:t>
            </a:r>
            <a:r>
              <a:rPr lang="ru-RU" dirty="0" smtClean="0"/>
              <a:t> сумма равнялась заданному числу </a:t>
            </a:r>
            <a:r>
              <a:rPr lang="en-US" dirty="0" smtClean="0"/>
              <a:t>K.</a:t>
            </a:r>
          </a:p>
          <a:p>
            <a:pPr marL="0" indent="0">
              <a:buNone/>
            </a:pPr>
            <a:r>
              <a:rPr lang="ru-RU" dirty="0" smtClean="0"/>
              <a:t>Задача имеет множество решений, но давайте попробуем применить технику перебора – то есть просто попробуем перебрать все возможные подмножества чисел, затем найдем их сумму и сравним с </a:t>
            </a:r>
            <a:r>
              <a:rPr lang="en-US" dirty="0" smtClean="0"/>
              <a:t>K.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901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24744"/>
            <a:ext cx="87129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Как перебирать все подмножества массива? </a:t>
            </a:r>
          </a:p>
          <a:p>
            <a:endParaRPr lang="ru-RU" sz="2400" dirty="0" smtClean="0"/>
          </a:p>
          <a:p>
            <a:r>
              <a:rPr lang="ru-RU" sz="2400" dirty="0" smtClean="0"/>
              <a:t>Заметим, что все подмножества делятся на два типа 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/>
              <a:t>Те, в которых есть элемент массива с номером 1.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/>
              <a:t>Те, в которых его нет.</a:t>
            </a:r>
            <a:endParaRPr lang="ru-RU" sz="2400" dirty="0"/>
          </a:p>
          <a:p>
            <a:endParaRPr lang="ru-RU" sz="2400" dirty="0" smtClean="0"/>
          </a:p>
          <a:p>
            <a:r>
              <a:rPr lang="ru-RU" sz="2400" dirty="0" smtClean="0"/>
              <a:t>Давайте зафиксируем состояние первого элемента (выберем, будет ли он в нашем подмножестве), и переберем все возможные подмножества оставшихся </a:t>
            </a:r>
            <a:r>
              <a:rPr lang="en-US" sz="2400" dirty="0" smtClean="0"/>
              <a:t>N – 1 </a:t>
            </a:r>
            <a:r>
              <a:rPr lang="ru-RU" sz="2400" dirty="0" smtClean="0"/>
              <a:t>элементов массива. </a:t>
            </a:r>
          </a:p>
          <a:p>
            <a:r>
              <a:rPr lang="ru-RU" sz="2400" dirty="0" smtClean="0"/>
              <a:t>Это и будет наш рекурсивный переход : вместо того, чтобы решать задачу о переборе всех подмножеств </a:t>
            </a:r>
            <a:r>
              <a:rPr lang="en-US" sz="2400" dirty="0" smtClean="0"/>
              <a:t>N-</a:t>
            </a:r>
            <a:r>
              <a:rPr lang="ru-RU" sz="2400" dirty="0" smtClean="0"/>
              <a:t>элементного множества, мы фиксируем первый элемент и перебираем все </a:t>
            </a:r>
            <a:r>
              <a:rPr lang="ru-RU" sz="2400" dirty="0"/>
              <a:t>п</a:t>
            </a:r>
            <a:r>
              <a:rPr lang="ru-RU" sz="2400" dirty="0" smtClean="0"/>
              <a:t>одмножества </a:t>
            </a:r>
            <a:r>
              <a:rPr lang="en-US" sz="2400" dirty="0" smtClean="0"/>
              <a:t>N – 1</a:t>
            </a:r>
            <a:r>
              <a:rPr lang="ru-RU" sz="2400" dirty="0" smtClean="0"/>
              <a:t> - элементного множества.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47934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891" y="3861048"/>
            <a:ext cx="33843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Заведем вспомогательный массив </a:t>
            </a:r>
            <a:r>
              <a:rPr lang="en-US" b="1" dirty="0" smtClean="0"/>
              <a:t>used</a:t>
            </a:r>
            <a:r>
              <a:rPr lang="en-US" dirty="0" smtClean="0"/>
              <a:t>, </a:t>
            </a:r>
            <a:r>
              <a:rPr lang="ru-RU" dirty="0" smtClean="0"/>
              <a:t>который для каждого элемента хранит, будет ли он находится в нашем подмножестве. 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Фактически, задача состоит в переборе всех возможных состояний массива </a:t>
            </a:r>
            <a:r>
              <a:rPr lang="en-US" b="1" dirty="0" smtClean="0"/>
              <a:t>used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16496" y="908720"/>
            <a:ext cx="41065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Логика</a:t>
            </a:r>
            <a:r>
              <a:rPr lang="uk-UA" dirty="0" smtClean="0"/>
              <a:t> </a:t>
            </a:r>
            <a:r>
              <a:rPr lang="uk-UA" dirty="0" err="1" smtClean="0"/>
              <a:t>процеду</a:t>
            </a:r>
            <a:r>
              <a:rPr lang="ru-RU" dirty="0" err="1" smtClean="0"/>
              <a:t>ры</a:t>
            </a:r>
            <a:r>
              <a:rPr lang="ru-RU" dirty="0" smtClean="0"/>
              <a:t> </a:t>
            </a:r>
            <a:r>
              <a:rPr lang="en-US" b="1" dirty="0" smtClean="0"/>
              <a:t>find</a:t>
            </a:r>
            <a:r>
              <a:rPr lang="en-US" dirty="0" smtClean="0"/>
              <a:t> </a:t>
            </a:r>
            <a:r>
              <a:rPr lang="ru-RU" dirty="0" smtClean="0"/>
              <a:t>следующая:</a:t>
            </a:r>
          </a:p>
          <a:p>
            <a:r>
              <a:rPr lang="ru-RU" dirty="0" smtClean="0"/>
              <a:t>Пускай мы уже перебрали для первых </a:t>
            </a:r>
            <a:r>
              <a:rPr lang="en-US" dirty="0"/>
              <a:t>m</a:t>
            </a:r>
            <a:r>
              <a:rPr lang="en-US" dirty="0" smtClean="0"/>
              <a:t> – 1 </a:t>
            </a:r>
            <a:r>
              <a:rPr lang="ru-RU" dirty="0" smtClean="0"/>
              <a:t>элементов, будут ли они входить в наше подмножество. Тогда </a:t>
            </a:r>
            <a:r>
              <a:rPr lang="en-US" dirty="0" smtClean="0"/>
              <a:t>find </a:t>
            </a:r>
            <a:r>
              <a:rPr lang="ru-RU" dirty="0" smtClean="0"/>
              <a:t>переберет все возможные подмножества </a:t>
            </a:r>
            <a:r>
              <a:rPr lang="en-US" dirty="0" smtClean="0"/>
              <a:t>N – m + 1</a:t>
            </a:r>
            <a:r>
              <a:rPr lang="ru-RU" dirty="0" smtClean="0"/>
              <a:t> оставшихся элементов массива (здесь </a:t>
            </a:r>
            <a:r>
              <a:rPr lang="en-US" dirty="0" smtClean="0"/>
              <a:t>m </a:t>
            </a:r>
            <a:r>
              <a:rPr lang="ru-RU" dirty="0" smtClean="0"/>
              <a:t>обозначает номер первого неопределенного элемента).</a:t>
            </a:r>
            <a:endParaRPr lang="ru-RU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061" y="908720"/>
            <a:ext cx="4800600" cy="582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663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о расстановке ферзей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Возьмем обычную шахматную доску и попробуем расставить на ней </a:t>
            </a:r>
            <a:r>
              <a:rPr lang="en-US" dirty="0" smtClean="0"/>
              <a:t>8 </a:t>
            </a:r>
            <a:r>
              <a:rPr lang="ru-RU" dirty="0" smtClean="0"/>
              <a:t>ферзей так, чтобы никакая пара ферзей не била друг друга. Оказывается, сделать это не так просто, так как ферзь «бьет» огромное количество клеточек: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149080"/>
            <a:ext cx="18764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018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Давайте попробуем перебрать все возможные расстановки восьми ферзей рекурсивным перебором.</a:t>
            </a:r>
          </a:p>
          <a:p>
            <a:pPr marL="0" indent="0">
              <a:buNone/>
            </a:pPr>
            <a:r>
              <a:rPr lang="ru-RU" dirty="0" smtClean="0"/>
              <a:t>Воспользуемся следующим переходом: выберем, в какую клеточку поставить первого ферзя, а потом переберем все возможные расстановки семи ферзей в оставшиеся клетки. Напишем следующую процедуру.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072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58300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307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рекурсия?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Рекурсия — это прием программирования, при котором решение задачи сводится к некоторым действиям плюс решение такой же задачи, но в более простом случае. Под более простым подразумевается либо </a:t>
            </a:r>
            <a:r>
              <a:rPr lang="ru-RU" dirty="0" smtClean="0"/>
              <a:t>случай с меньшими </a:t>
            </a:r>
            <a:r>
              <a:rPr lang="ru-RU" dirty="0"/>
              <a:t>входными данными, либо с меньшим их количеством.</a:t>
            </a:r>
          </a:p>
        </p:txBody>
      </p:sp>
    </p:spTree>
    <p:extLst>
      <p:ext uri="{BB962C8B-B14F-4D97-AF65-F5344CB8AC3E}">
        <p14:creationId xmlns:p14="http://schemas.microsoft.com/office/powerpoint/2010/main" val="274544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Попытаемся оценить время работы. Мы выбираем, куда поставим первого ферзя – 64 варианта, потом второго – 63 варианта, и так далее.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Получаем </a:t>
            </a:r>
            <a:r>
              <a:rPr lang="en-US" dirty="0" smtClean="0"/>
              <a:t>64 * 63 * .. * 58</a:t>
            </a:r>
            <a:r>
              <a:rPr lang="ru-RU" dirty="0" smtClean="0"/>
              <a:t> вариантов, что, конечно, слишком большое число. Решение необходимо оптимизировать.</a:t>
            </a:r>
          </a:p>
          <a:p>
            <a:pPr marL="0" indent="0">
              <a:buNone/>
            </a:pPr>
            <a:r>
              <a:rPr lang="ru-RU" dirty="0" smtClean="0"/>
              <a:t>Давайте, например, при переборе не пытаться ставить ферзя в клеточку, которая уже находится под боем.</a:t>
            </a:r>
          </a:p>
          <a:p>
            <a:pPr marL="0" indent="0">
              <a:buNone/>
            </a:pPr>
            <a:r>
              <a:rPr lang="ru-RU" dirty="0" smtClean="0"/>
              <a:t>Оказывается, этого небольшого отсечения ненужных вариантов более чем хватает для быстрого решения задачи.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798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Вот так изменится процедура </a:t>
            </a:r>
            <a:r>
              <a:rPr lang="en-US" dirty="0" smtClean="0"/>
              <a:t>find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6105525" cy="5532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746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4692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Прием, который позволяет уменьшить количество рассматриваемых вариантов в переборе, называется отсечением. Существует огромное количество разных по сложности и эффективности отсечений и эвристик.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Вот самые популярные из них:</a:t>
            </a:r>
          </a:p>
          <a:p>
            <a:r>
              <a:rPr lang="ru-RU" dirty="0" smtClean="0"/>
              <a:t>Отсечение по ответу (откидывание заведомо ненужных вариантов)</a:t>
            </a:r>
            <a:endParaRPr lang="ru-RU" i="1" dirty="0" smtClean="0"/>
          </a:p>
          <a:p>
            <a:r>
              <a:rPr lang="ru-RU" dirty="0" smtClean="0"/>
              <a:t>Отсечение по времени.</a:t>
            </a:r>
          </a:p>
          <a:p>
            <a:r>
              <a:rPr lang="ru-RU" dirty="0" smtClean="0"/>
              <a:t>Оптимальный порядок перебора.</a:t>
            </a:r>
          </a:p>
          <a:p>
            <a:r>
              <a:rPr lang="ru-RU" dirty="0" smtClean="0"/>
              <a:t>Жадных поиск каких-то решений еще до запуска перебора.</a:t>
            </a:r>
          </a:p>
        </p:txBody>
      </p:sp>
    </p:spTree>
    <p:extLst>
      <p:ext uri="{BB962C8B-B14F-4D97-AF65-F5344CB8AC3E}">
        <p14:creationId xmlns:p14="http://schemas.microsoft.com/office/powerpoint/2010/main" val="351866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Рекурсия очень требовательная к ресурсам компьютера, и писать её нужно аккуратно.</a:t>
            </a:r>
          </a:p>
          <a:p>
            <a:pPr marL="0" indent="0">
              <a:buNone/>
            </a:pPr>
            <a:r>
              <a:rPr lang="ru-RU" dirty="0" smtClean="0"/>
              <a:t>Все что можно </a:t>
            </a:r>
            <a:r>
              <a:rPr lang="ru-RU" dirty="0" err="1" smtClean="0"/>
              <a:t>закодить</a:t>
            </a:r>
            <a:r>
              <a:rPr lang="ru-RU" dirty="0" smtClean="0"/>
              <a:t> рекурсией, можно в </a:t>
            </a:r>
            <a:r>
              <a:rPr lang="ru-RU" dirty="0" err="1" smtClean="0"/>
              <a:t>тероии</a:t>
            </a:r>
            <a:r>
              <a:rPr lang="ru-RU" dirty="0" smtClean="0"/>
              <a:t> </a:t>
            </a:r>
            <a:r>
              <a:rPr lang="ru-RU" dirty="0" err="1" smtClean="0"/>
              <a:t>закодить</a:t>
            </a:r>
            <a:r>
              <a:rPr lang="ru-RU" dirty="0" smtClean="0"/>
              <a:t> итеративно (и наоборот).</a:t>
            </a:r>
          </a:p>
          <a:p>
            <a:pPr marL="0" indent="0">
              <a:buNone/>
            </a:pPr>
            <a:r>
              <a:rPr lang="ru-RU" dirty="0" smtClean="0"/>
              <a:t>Если вы можете без особых проблем написать итеративное решение задачи, то, скорее всего, оно будет работать лучше рекурсивного.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45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08520" y="587727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Конец                                          спасибо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317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Нахождение факториала натурального числа </a:t>
            </a:r>
            <a:r>
              <a:rPr lang="en-US" dirty="0" smtClean="0"/>
              <a:t>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uk-UA" dirty="0" smtClean="0"/>
              <a:t>По </a:t>
            </a:r>
            <a:r>
              <a:rPr lang="ru-RU" dirty="0" smtClean="0"/>
              <a:t>определению</a:t>
            </a:r>
            <a:r>
              <a:rPr lang="en-US" dirty="0" smtClean="0"/>
              <a:t> :</a:t>
            </a:r>
            <a:r>
              <a:rPr lang="uk-UA" dirty="0" smtClean="0"/>
              <a:t> </a:t>
            </a:r>
            <a:r>
              <a:rPr lang="en-US" dirty="0" smtClean="0"/>
              <a:t>n! = 1 * 2 * … * n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Видоизменим равенство </a:t>
            </a:r>
            <a:r>
              <a:rPr lang="en-US" dirty="0" smtClean="0"/>
              <a:t>: n! = (1 * 2 * … * n – 1) * n</a:t>
            </a:r>
          </a:p>
          <a:p>
            <a:pPr marL="0" indent="0">
              <a:buNone/>
            </a:pPr>
            <a:r>
              <a:rPr lang="ru-RU" dirty="0" smtClean="0"/>
              <a:t>Таким образом, </a:t>
            </a:r>
            <a:r>
              <a:rPr lang="en-US" dirty="0" smtClean="0"/>
              <a:t>n! = (n – 1) ! * 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/>
              <a:t>В словесной формулировке результаты преобразований будут звучать </a:t>
            </a:r>
            <a:r>
              <a:rPr lang="ru-RU" dirty="0" smtClean="0"/>
              <a:t>так</a:t>
            </a:r>
            <a:r>
              <a:rPr lang="en-US" dirty="0" smtClean="0"/>
              <a:t> </a:t>
            </a:r>
            <a:r>
              <a:rPr lang="ru-RU" dirty="0" smtClean="0"/>
              <a:t>: </a:t>
            </a:r>
            <a:r>
              <a:rPr lang="ru-RU" dirty="0"/>
              <a:t>чтобы найти </a:t>
            </a:r>
            <a:r>
              <a:rPr lang="ru-RU" dirty="0" err="1" smtClean="0"/>
              <a:t>фактори</a:t>
            </a:r>
            <a:r>
              <a:rPr lang="uk-UA" dirty="0" smtClean="0"/>
              <a:t>а</a:t>
            </a:r>
            <a:r>
              <a:rPr lang="ru-RU" dirty="0" smtClean="0"/>
              <a:t>л числа </a:t>
            </a:r>
            <a:r>
              <a:rPr lang="en-US" dirty="0" smtClean="0"/>
              <a:t>n, </a:t>
            </a:r>
            <a:r>
              <a:rPr lang="ru-RU" dirty="0" smtClean="0"/>
              <a:t>надо </a:t>
            </a:r>
            <a:r>
              <a:rPr lang="ru-RU" dirty="0"/>
              <a:t>найти </a:t>
            </a:r>
            <a:r>
              <a:rPr lang="ru-RU" dirty="0" smtClean="0"/>
              <a:t>факториал числа </a:t>
            </a:r>
            <a:r>
              <a:rPr lang="en-US" dirty="0" smtClean="0"/>
              <a:t>n – 1, </a:t>
            </a:r>
            <a:r>
              <a:rPr lang="ru-RU" dirty="0" smtClean="0"/>
              <a:t>а затем </a:t>
            </a:r>
            <a:r>
              <a:rPr lang="ru-RU" dirty="0" err="1" smtClean="0"/>
              <a:t>домножить</a:t>
            </a:r>
            <a:r>
              <a:rPr lang="ru-RU" dirty="0" smtClean="0"/>
              <a:t> его на число </a:t>
            </a:r>
            <a:r>
              <a:rPr lang="en-US" dirty="0" smtClean="0"/>
              <a:t>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618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описания рекурсивного решения необходимы две четко определенные </a:t>
            </a:r>
            <a:r>
              <a:rPr lang="ru-RU" dirty="0" smtClean="0"/>
              <a:t>вещи</a:t>
            </a:r>
            <a:r>
              <a:rPr lang="en-US" dirty="0" smtClean="0"/>
              <a:t> </a:t>
            </a:r>
            <a:r>
              <a:rPr lang="ru-RU" dirty="0" smtClean="0"/>
              <a:t>: </a:t>
            </a:r>
            <a:endParaRPr lang="en-US" dirty="0" smtClean="0"/>
          </a:p>
          <a:p>
            <a:r>
              <a:rPr lang="ru-RU" i="1" dirty="0" smtClean="0"/>
              <a:t>Правило</a:t>
            </a:r>
            <a:r>
              <a:rPr lang="ru-RU" dirty="0"/>
              <a:t>, по которому решение задачи в сложном случае сводится к решению такой же задачи, но в более простом </a:t>
            </a:r>
            <a:r>
              <a:rPr lang="ru-RU" dirty="0" smtClean="0"/>
              <a:t>случае (рекурсивный переход).</a:t>
            </a:r>
          </a:p>
          <a:p>
            <a:r>
              <a:rPr lang="ru-RU" i="1" dirty="0" smtClean="0"/>
              <a:t>Условие</a:t>
            </a:r>
            <a:r>
              <a:rPr lang="ru-RU" dirty="0"/>
              <a:t>, при котором дальнейшее упрощение нужно прекратить (терминальное условие). При отсутствии этого условия </a:t>
            </a:r>
            <a:r>
              <a:rPr lang="ru-RU" dirty="0" smtClean="0"/>
              <a:t>процесс упрощения будет </a:t>
            </a:r>
            <a:r>
              <a:rPr lang="ru-RU" dirty="0"/>
              <a:t>продолжаться до </a:t>
            </a:r>
            <a:r>
              <a:rPr lang="ru-RU" dirty="0" smtClean="0"/>
              <a:t>бесконечности.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431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31" y="2733868"/>
            <a:ext cx="354330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66827" y="3512298"/>
            <a:ext cx="256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 smtClean="0"/>
              <a:t>Терминальное</a:t>
            </a:r>
            <a:r>
              <a:rPr lang="uk-UA" dirty="0" smtClean="0"/>
              <a:t> </a:t>
            </a:r>
            <a:r>
              <a:rPr lang="ru-RU" dirty="0" smtClean="0"/>
              <a:t>условие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900631" y="4509120"/>
            <a:ext cx="253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Рекурсивный переход.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124744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 точки зрения программирования рекурсивное решение записывается в виде функции, содержащей вызов самой себя. Для примера с факториалом</a:t>
            </a:r>
          </a:p>
          <a:p>
            <a:r>
              <a:rPr lang="ru-RU" dirty="0" smtClean="0"/>
              <a:t>возможна, к примеру, такая реализация: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028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Ханойские башни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Дано три стержня. В начальный момент времени на первый нанизано </a:t>
            </a:r>
            <a:r>
              <a:rPr lang="en-US" dirty="0" smtClean="0"/>
              <a:t>N </a:t>
            </a:r>
            <a:r>
              <a:rPr lang="ru-RU" dirty="0" smtClean="0"/>
              <a:t>колец различного диаметра так, что они образуют пирамидку 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501008"/>
            <a:ext cx="485775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078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8788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Требуется перенести все кольца с первого стержня на третий за минимальное количество ходов, соблюдая два правила: </a:t>
            </a:r>
            <a:endParaRPr lang="ru-RU" dirty="0" smtClean="0"/>
          </a:p>
          <a:p>
            <a:r>
              <a:rPr lang="ru-RU" dirty="0" smtClean="0"/>
              <a:t>Можно </a:t>
            </a:r>
            <a:r>
              <a:rPr lang="ru-RU" dirty="0"/>
              <a:t>брать только свободное кольцо (то, на котором ничего не лежит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Взятое </a:t>
            </a:r>
            <a:r>
              <a:rPr lang="ru-RU" dirty="0"/>
              <a:t>кольцо можно нанизывать на любой стержень, но нельзя класть большее кольцо на меньшее. </a:t>
            </a:r>
          </a:p>
        </p:txBody>
      </p:sp>
    </p:spTree>
    <p:extLst>
      <p:ext uri="{BB962C8B-B14F-4D97-AF65-F5344CB8AC3E}">
        <p14:creationId xmlns:p14="http://schemas.microsoft.com/office/powerpoint/2010/main" val="101075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</a:t>
            </a:r>
            <a:r>
              <a:rPr lang="en-US" dirty="0" smtClean="0"/>
              <a:t>N, </a:t>
            </a:r>
            <a:r>
              <a:rPr lang="ru-RU" dirty="0" smtClean="0"/>
              <a:t>равного 1 или 2, решения очевидны.</a:t>
            </a:r>
          </a:p>
          <a:p>
            <a:pPr marL="0" indent="0">
              <a:buNone/>
            </a:pPr>
            <a:r>
              <a:rPr lang="ru-RU" dirty="0"/>
              <a:t>При </a:t>
            </a:r>
            <a:r>
              <a:rPr lang="ru-RU" dirty="0" smtClean="0"/>
              <a:t>N = 3 </a:t>
            </a:r>
            <a:r>
              <a:rPr lang="ru-RU" dirty="0"/>
              <a:t>можно сделать следующее </a:t>
            </a:r>
            <a:r>
              <a:rPr lang="ru-RU" dirty="0" smtClean="0"/>
              <a:t>замечание</a:t>
            </a:r>
            <a:r>
              <a:rPr lang="en-US" dirty="0" smtClean="0"/>
              <a:t> :</a:t>
            </a:r>
            <a:r>
              <a:rPr lang="ru-RU" dirty="0" smtClean="0"/>
              <a:t> </a:t>
            </a:r>
            <a:r>
              <a:rPr lang="ru-RU" dirty="0"/>
              <a:t>Пока верхние два кольца </a:t>
            </a:r>
            <a:r>
              <a:rPr lang="ru-RU" dirty="0" smtClean="0"/>
              <a:t>не будут перемещены на другой стержень</a:t>
            </a:r>
            <a:r>
              <a:rPr lang="en-US" dirty="0" smtClean="0"/>
              <a:t>, </a:t>
            </a:r>
            <a:r>
              <a:rPr lang="ru-RU" dirty="0" smtClean="0"/>
              <a:t>с </a:t>
            </a:r>
            <a:r>
              <a:rPr lang="ru-RU" dirty="0"/>
              <a:t>нижним кольцом по правилам ничего сделать нельзя.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Поэтому </a:t>
            </a:r>
            <a:r>
              <a:rPr lang="ru-RU" dirty="0"/>
              <a:t>можно временно про нижнее кольцо «позабыть» и решать только задачу переноса двух верхних колец на второй стержень. После этого </a:t>
            </a:r>
            <a:r>
              <a:rPr lang="ru-RU" dirty="0" smtClean="0"/>
              <a:t>«освободившееся» нижнее кольцо </a:t>
            </a:r>
            <a:r>
              <a:rPr lang="ru-RU" dirty="0"/>
              <a:t>можно перенести на третий стержень, а затем опять вернуться к задаче о перемещении первых двух колец. Таким образом задача для N=3 сводится к двум задачам для </a:t>
            </a:r>
            <a:r>
              <a:rPr lang="ru-RU" dirty="0" smtClean="0"/>
              <a:t>N=2.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76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Из этих рассуждений можно </a:t>
            </a:r>
            <a:r>
              <a:rPr lang="ru-RU" dirty="0" smtClean="0"/>
              <a:t>вывести схему </a:t>
            </a:r>
            <a:r>
              <a:rPr lang="ru-RU" dirty="0"/>
              <a:t>упрощения задачи и сведения ее решения к более простому </a:t>
            </a:r>
            <a:r>
              <a:rPr lang="ru-RU" dirty="0" smtClean="0"/>
              <a:t>случаю : </a:t>
            </a:r>
          </a:p>
          <a:p>
            <a:r>
              <a:rPr lang="ru-RU" dirty="0" smtClean="0"/>
              <a:t>Чтобы перенести </a:t>
            </a:r>
            <a:r>
              <a:rPr lang="en-US" b="1" dirty="0" smtClean="0"/>
              <a:t>n </a:t>
            </a:r>
            <a:r>
              <a:rPr lang="ru-RU" dirty="0" smtClean="0"/>
              <a:t>колец с одного стержня на другой, необходимо для начала </a:t>
            </a:r>
            <a:r>
              <a:rPr lang="en-US" b="1" dirty="0" smtClean="0"/>
              <a:t>n - 1</a:t>
            </a:r>
            <a:r>
              <a:rPr lang="ru-RU" b="1" dirty="0" smtClean="0"/>
              <a:t> </a:t>
            </a:r>
            <a:r>
              <a:rPr lang="ru-RU" dirty="0"/>
              <a:t>кольцо поместить на </a:t>
            </a:r>
            <a:r>
              <a:rPr lang="ru-RU" dirty="0" smtClean="0"/>
              <a:t>третий </a:t>
            </a:r>
            <a:r>
              <a:rPr lang="ru-RU" dirty="0"/>
              <a:t>стержень, потом перенести самое большое </a:t>
            </a:r>
            <a:r>
              <a:rPr lang="ru-RU" dirty="0" smtClean="0"/>
              <a:t>кольцо на нужный стержень и снова переместить </a:t>
            </a:r>
            <a:r>
              <a:rPr lang="en-US" b="1" dirty="0" smtClean="0"/>
              <a:t>n </a:t>
            </a:r>
            <a:r>
              <a:rPr lang="en-US" b="1" dirty="0"/>
              <a:t>- 1</a:t>
            </a:r>
            <a:r>
              <a:rPr lang="ru-RU" b="1" dirty="0"/>
              <a:t> </a:t>
            </a:r>
            <a:r>
              <a:rPr lang="ru-RU" dirty="0" smtClean="0"/>
              <a:t>кольцо.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81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1115</Words>
  <Application>Microsoft Office PowerPoint</Application>
  <PresentationFormat>Экран (4:3)</PresentationFormat>
  <Paragraphs>74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Поток</vt:lpstr>
      <vt:lpstr>Рекурсия. Перебор</vt:lpstr>
      <vt:lpstr>Что такое рекурсия?</vt:lpstr>
      <vt:lpstr>Пример</vt:lpstr>
      <vt:lpstr>Презентация PowerPoint</vt:lpstr>
      <vt:lpstr>Презентация PowerPoint</vt:lpstr>
      <vt:lpstr>Ханойские башни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Рекурсивный перебор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Задача о расстановке ферзей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Конец                                          спасибо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Рекурсия. Перебор</dc:title>
  <dc:creator>Марк Михно</dc:creator>
  <cp:lastModifiedBy>Марк Михно</cp:lastModifiedBy>
  <cp:revision>19</cp:revision>
  <dcterms:created xsi:type="dcterms:W3CDTF">2017-11-07T07:39:56Z</dcterms:created>
  <dcterms:modified xsi:type="dcterms:W3CDTF">2017-11-07T11:30:00Z</dcterms:modified>
</cp:coreProperties>
</file>