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EDFBDE-D53B-40DB-80E1-ECE3A529D66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F67EDB-633F-47D0-95E3-CE78E05A4A72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Битовые маски. Перебор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Лектор:</a:t>
            </a:r>
            <a:br>
              <a:rPr lang="ru-RU" dirty="0" smtClean="0"/>
            </a:br>
            <a:r>
              <a:rPr lang="ru-RU" dirty="0" err="1" smtClean="0"/>
              <a:t>Михно</a:t>
            </a:r>
            <a:r>
              <a:rPr lang="ru-RU" dirty="0" smtClean="0"/>
              <a:t> Марк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9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реализованы арифметические побитовые сдвиги влево и вправо, на некоторое количество позиций.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4" y="2780083"/>
            <a:ext cx="6705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2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</a:t>
            </a:r>
            <a:r>
              <a:rPr lang="ru-RU" dirty="0" err="1" smtClean="0"/>
              <a:t>битмасками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Итак, давайте рассматривать числа, как</a:t>
            </a:r>
            <a:r>
              <a:rPr lang="en-US" dirty="0" smtClean="0"/>
              <a:t> </a:t>
            </a:r>
            <a:r>
              <a:rPr lang="ru-RU" dirty="0" smtClean="0"/>
              <a:t>битовые маски.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Введем понятие </a:t>
            </a:r>
            <a:r>
              <a:rPr lang="ru-RU" i="1" dirty="0" err="1" smtClean="0"/>
              <a:t>подмаски</a:t>
            </a:r>
            <a:r>
              <a:rPr lang="ru-RU" dirty="0"/>
              <a:t> </a:t>
            </a:r>
            <a:r>
              <a:rPr lang="ru-RU" dirty="0" smtClean="0"/>
              <a:t>: маска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ru-RU" dirty="0" smtClean="0"/>
              <a:t>является </a:t>
            </a:r>
            <a:r>
              <a:rPr lang="ru-RU" dirty="0" err="1" smtClean="0"/>
              <a:t>подмаской</a:t>
            </a:r>
            <a:r>
              <a:rPr lang="ru-RU" dirty="0" smtClean="0"/>
              <a:t> маски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ru-RU" dirty="0" smtClean="0"/>
              <a:t>если в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ru-RU" dirty="0" smtClean="0"/>
              <a:t>не существует единичных битов, которые присутствуют в </a:t>
            </a:r>
            <a:r>
              <a:rPr lang="en-US" b="1" dirty="0" smtClean="0"/>
              <a:t>x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Подмаски</a:t>
            </a:r>
            <a:r>
              <a:rPr lang="ru-RU" dirty="0" smtClean="0"/>
              <a:t>:                                  Не </a:t>
            </a:r>
            <a:r>
              <a:rPr lang="ru-RU" dirty="0" err="1" smtClean="0"/>
              <a:t>подмаски</a:t>
            </a:r>
            <a:endParaRPr lang="ru-RU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13144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28" y="4627611"/>
            <a:ext cx="11239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4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Некоторые свойства </a:t>
            </a:r>
            <a:r>
              <a:rPr lang="ru-RU" dirty="0" err="1" smtClean="0"/>
              <a:t>подмасок</a:t>
            </a:r>
            <a:r>
              <a:rPr lang="ru-RU" dirty="0" smtClean="0"/>
              <a:t>. Если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ru-RU" dirty="0" err="1" smtClean="0"/>
              <a:t>подмаска</a:t>
            </a:r>
            <a:r>
              <a:rPr lang="ru-RU" dirty="0" smtClean="0"/>
              <a:t> для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uk-UA" dirty="0" smtClean="0"/>
              <a:t>то </a:t>
            </a:r>
            <a:r>
              <a:rPr lang="uk-UA" dirty="0" err="1" smtClean="0"/>
              <a:t>выполняются</a:t>
            </a:r>
            <a:r>
              <a:rPr lang="uk-UA" dirty="0" smtClean="0"/>
              <a:t> </a:t>
            </a:r>
            <a:r>
              <a:rPr lang="uk-UA" dirty="0" err="1" smtClean="0"/>
              <a:t>следующие</a:t>
            </a:r>
            <a:r>
              <a:rPr lang="uk-UA" dirty="0" smtClean="0"/>
              <a:t> </a:t>
            </a:r>
            <a:r>
              <a:rPr lang="uk-UA" dirty="0" err="1" smtClean="0"/>
              <a:t>равенства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Также: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8840"/>
            <a:ext cx="2286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70908"/>
            <a:ext cx="18192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72" y="4961508"/>
            <a:ext cx="24574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2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79208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любых масок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2101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36510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Если </a:t>
            </a:r>
            <a:r>
              <a:rPr lang="ru-RU" sz="2400" b="1" dirty="0" smtClean="0"/>
              <a:t>а</a:t>
            </a:r>
            <a:r>
              <a:rPr lang="ru-RU" sz="2400" dirty="0" smtClean="0"/>
              <a:t> является степенью двойки, то в маске </a:t>
            </a:r>
            <a:r>
              <a:rPr lang="en-US" sz="2400" b="1" dirty="0" smtClean="0"/>
              <a:t>a</a:t>
            </a:r>
            <a:r>
              <a:rPr lang="en-US" sz="2400" dirty="0" smtClean="0"/>
              <a:t> </a:t>
            </a:r>
            <a:r>
              <a:rPr lang="ru-RU" sz="2400" dirty="0" smtClean="0"/>
              <a:t>будет ровно один единичный бит :</a:t>
            </a:r>
            <a:endParaRPr lang="ru-RU" sz="2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01208"/>
            <a:ext cx="23812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80920" cy="5760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узнать значение</a:t>
            </a:r>
            <a:r>
              <a:rPr lang="uk-UA" dirty="0" smtClean="0"/>
              <a:t> </a:t>
            </a:r>
            <a:r>
              <a:rPr lang="en-US" dirty="0" smtClean="0"/>
              <a:t>k-</a:t>
            </a:r>
            <a:r>
              <a:rPr lang="uk-UA" dirty="0" smtClean="0"/>
              <a:t>того</a:t>
            </a:r>
            <a:r>
              <a:rPr lang="ru-RU" dirty="0" smtClean="0"/>
              <a:t> бита у маски </a:t>
            </a:r>
            <a:r>
              <a:rPr lang="en-US" dirty="0" smtClean="0"/>
              <a:t>x?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20888"/>
            <a:ext cx="878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dirty="0" err="1"/>
              <a:t>Как</a:t>
            </a:r>
            <a:r>
              <a:rPr lang="uk-UA" sz="2600" dirty="0"/>
              <a:t> установить</a:t>
            </a:r>
            <a:r>
              <a:rPr lang="ru-RU" sz="2600" dirty="0"/>
              <a:t> значение </a:t>
            </a:r>
            <a:r>
              <a:rPr lang="en-US" sz="2600" dirty="0"/>
              <a:t>k-</a:t>
            </a:r>
            <a:r>
              <a:rPr lang="uk-UA" sz="2600" dirty="0"/>
              <a:t>того бита </a:t>
            </a:r>
            <a:r>
              <a:rPr lang="ru-RU" sz="2600" dirty="0"/>
              <a:t>равным единичке?</a:t>
            </a:r>
            <a:r>
              <a:rPr lang="uk-UA" sz="2600" dirty="0"/>
              <a:t> </a:t>
            </a:r>
            <a:endParaRPr lang="ru-RU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69511" y="3645022"/>
            <a:ext cx="65185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/>
              <a:t>Как инвертировать значение </a:t>
            </a:r>
            <a:r>
              <a:rPr lang="en-US" sz="2600" dirty="0" smtClean="0"/>
              <a:t>k-</a:t>
            </a:r>
            <a:r>
              <a:rPr lang="uk-UA" sz="2600" dirty="0" smtClean="0"/>
              <a:t>того бита?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873357"/>
            <a:ext cx="80527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dirty="0" err="1" smtClean="0"/>
              <a:t>Как</a:t>
            </a:r>
            <a:r>
              <a:rPr lang="uk-UA" sz="2600" dirty="0" smtClean="0"/>
              <a:t> установить </a:t>
            </a:r>
            <a:r>
              <a:rPr lang="uk-UA" sz="2600" dirty="0" err="1" smtClean="0"/>
              <a:t>значение</a:t>
            </a:r>
            <a:r>
              <a:rPr lang="uk-UA" sz="2600" dirty="0" smtClean="0"/>
              <a:t> </a:t>
            </a:r>
            <a:r>
              <a:rPr lang="en-US" sz="2600" dirty="0" smtClean="0"/>
              <a:t>k</a:t>
            </a:r>
            <a:r>
              <a:rPr lang="ru-RU" sz="2600" dirty="0" smtClean="0"/>
              <a:t>-того бита равным нолю?</a:t>
            </a:r>
            <a:endParaRPr lang="ru-RU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800"/>
            <a:ext cx="2543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2152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37350"/>
            <a:ext cx="2152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58" y="5661247"/>
            <a:ext cx="24955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21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Применения битовых масок: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sz="2400" dirty="0" smtClean="0"/>
              <a:t>Дерево </a:t>
            </a:r>
            <a:r>
              <a:rPr lang="ru-RU" sz="2400" dirty="0" err="1" smtClean="0"/>
              <a:t>Фенвика</a:t>
            </a:r>
            <a:r>
              <a:rPr lang="ru-RU" sz="2400" dirty="0" smtClean="0"/>
              <a:t> (мощная и быстрая структура данных).</a:t>
            </a:r>
          </a:p>
          <a:p>
            <a:r>
              <a:rPr lang="ru-RU" sz="2400" dirty="0" smtClean="0"/>
              <a:t>Битовое сжатие – замена последовательности битов на последовательность целых чисел, каждое из которых хранит информацию о нескольких битах.</a:t>
            </a:r>
          </a:p>
          <a:p>
            <a:r>
              <a:rPr lang="ru-RU" sz="2400" dirty="0" smtClean="0"/>
              <a:t>Перебор всех под(над)множеств множества за кратчайшее время.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04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и битовые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Допустим, существует некоторое множество из </a:t>
            </a:r>
            <a:r>
              <a:rPr lang="en-US" dirty="0" smtClean="0"/>
              <a:t>N</a:t>
            </a:r>
            <a:r>
              <a:rPr lang="ru-RU" dirty="0" smtClean="0"/>
              <a:t> элементов. Тогда каждое подмножество этого множества можно закодировать битовой маской.</a:t>
            </a:r>
          </a:p>
          <a:p>
            <a:pPr marL="0" indent="0">
              <a:buNone/>
            </a:pPr>
            <a:r>
              <a:rPr lang="ru-RU" dirty="0" smtClean="0"/>
              <a:t>Пример : у нас есть массив из </a:t>
            </a:r>
            <a:r>
              <a:rPr lang="en-US" dirty="0" smtClean="0"/>
              <a:t>N </a:t>
            </a:r>
            <a:r>
              <a:rPr lang="ru-RU" dirty="0" smtClean="0"/>
              <a:t>чисел, мы хотим вывести все возможные </a:t>
            </a:r>
            <a:r>
              <a:rPr lang="ru-RU" dirty="0" err="1" smtClean="0"/>
              <a:t>подмассивы</a:t>
            </a:r>
            <a:r>
              <a:rPr lang="ru-RU" dirty="0" smtClean="0"/>
              <a:t>, в порядке увеличения суммы чисел в них.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1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закодировать </a:t>
            </a:r>
            <a:r>
              <a:rPr lang="ru-RU" dirty="0" err="1" smtClean="0"/>
              <a:t>подмассив</a:t>
            </a:r>
            <a:r>
              <a:rPr lang="ru-RU" dirty="0" smtClean="0"/>
              <a:t> </a:t>
            </a:r>
            <a:r>
              <a:rPr lang="ru-RU" dirty="0" err="1" smtClean="0"/>
              <a:t>битмаской</a:t>
            </a:r>
            <a:r>
              <a:rPr lang="ru-RU" dirty="0" smtClean="0"/>
              <a:t>? Каждый элемент массива либо входит в наш </a:t>
            </a:r>
            <a:r>
              <a:rPr lang="ru-RU" dirty="0" err="1" smtClean="0"/>
              <a:t>подмассив</a:t>
            </a:r>
            <a:r>
              <a:rPr lang="ru-RU" dirty="0" smtClean="0"/>
              <a:t>, либо нет. </a:t>
            </a:r>
          </a:p>
          <a:p>
            <a:pPr marL="0" indent="0">
              <a:buNone/>
            </a:pPr>
            <a:r>
              <a:rPr lang="ru-RU" dirty="0" smtClean="0"/>
              <a:t>Давайте </a:t>
            </a:r>
            <a:r>
              <a:rPr lang="ru-RU" dirty="0" err="1" smtClean="0"/>
              <a:t>подмассив</a:t>
            </a:r>
            <a:r>
              <a:rPr lang="ru-RU" dirty="0" smtClean="0"/>
              <a:t> массива длинны </a:t>
            </a:r>
            <a:r>
              <a:rPr lang="en-US" dirty="0" smtClean="0"/>
              <a:t>N </a:t>
            </a:r>
            <a:r>
              <a:rPr lang="uk-UA" dirty="0" err="1" smtClean="0"/>
              <a:t>закодируем</a:t>
            </a:r>
            <a:r>
              <a:rPr lang="uk-UA" dirty="0" smtClean="0"/>
              <a:t> </a:t>
            </a:r>
            <a:r>
              <a:rPr lang="uk-UA" dirty="0" err="1" smtClean="0"/>
              <a:t>битмаской</a:t>
            </a:r>
            <a:r>
              <a:rPr lang="uk-UA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N </a:t>
            </a:r>
            <a:r>
              <a:rPr lang="ru-RU" dirty="0" smtClean="0"/>
              <a:t>битов, где каждому биту в соответствии поставим элемент массива. Если какой-то бит равен единичке, это значит, что соответствующий ему элемент входит в </a:t>
            </a:r>
            <a:r>
              <a:rPr lang="ru-RU" dirty="0" err="1" smtClean="0"/>
              <a:t>подмассив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Таким образом, каждому </a:t>
            </a:r>
            <a:r>
              <a:rPr lang="ru-RU" dirty="0" err="1" smtClean="0"/>
              <a:t>подмассиву</a:t>
            </a:r>
            <a:r>
              <a:rPr lang="ru-RU" dirty="0" smtClean="0"/>
              <a:t> можем в соответствии поставить </a:t>
            </a:r>
            <a:r>
              <a:rPr lang="ru-RU" dirty="0" err="1" smtClean="0"/>
              <a:t>битмаску</a:t>
            </a:r>
            <a:r>
              <a:rPr lang="ru-RU" dirty="0" smtClean="0"/>
              <a:t>, а по </a:t>
            </a:r>
            <a:r>
              <a:rPr lang="ru-RU" dirty="0" err="1" smtClean="0"/>
              <a:t>битмаске</a:t>
            </a:r>
            <a:r>
              <a:rPr lang="ru-RU" dirty="0" smtClean="0"/>
              <a:t> мы можем узнать, какой </a:t>
            </a:r>
            <a:r>
              <a:rPr lang="ru-RU" dirty="0" err="1" smtClean="0"/>
              <a:t>подмассив</a:t>
            </a:r>
            <a:r>
              <a:rPr lang="ru-RU" dirty="0" smtClean="0"/>
              <a:t> она кодирует (нужно посмотреть, на каких позициях стоят единички).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46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159" y="0"/>
            <a:ext cx="1006874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4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877362"/>
            <a:ext cx="68407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Результат работы программы для массива длинны 3, с элементами </a:t>
            </a:r>
            <a:r>
              <a:rPr lang="en-US" sz="2600" dirty="0" smtClean="0"/>
              <a:t>{</a:t>
            </a:r>
            <a:r>
              <a:rPr lang="ru-RU" sz="2600" dirty="0" smtClean="0"/>
              <a:t>-1 1 2</a:t>
            </a:r>
            <a:r>
              <a:rPr lang="en-US" sz="2600" dirty="0" smtClean="0"/>
              <a:t>}</a:t>
            </a:r>
            <a:endParaRPr lang="ru-RU" sz="2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6872"/>
            <a:ext cx="42481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71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Позиционная </a:t>
            </a:r>
            <a:r>
              <a:rPr lang="ru-RU" dirty="0" smtClean="0"/>
              <a:t>система счисления— </a:t>
            </a:r>
            <a:r>
              <a:rPr lang="ru-RU" dirty="0"/>
              <a:t>система счисления, в которой значение каждого числового знака (цифры) в записи числа зависит от его позиции (разряда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/>
              <a:t>Двоичная система счисления — позиционная система счисления с основанием 2.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33056"/>
            <a:ext cx="39052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90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3" y="2276872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Есть два одинаковых набора из </a:t>
            </a:r>
            <a:r>
              <a:rPr lang="en-US" sz="2000" dirty="0" smtClean="0"/>
              <a:t>N </a:t>
            </a:r>
            <a:r>
              <a:rPr lang="ru-RU" sz="2000" dirty="0" smtClean="0"/>
              <a:t>чисел, но в одном наборе потерялось число. Вы перемешали оставшиеся </a:t>
            </a:r>
            <a:r>
              <a:rPr lang="en-US" sz="2000" dirty="0" smtClean="0"/>
              <a:t>2N – 1 </a:t>
            </a:r>
            <a:r>
              <a:rPr lang="ru-RU" sz="2000" dirty="0" smtClean="0"/>
              <a:t>чисел и теперь хотите узнать, какое число потерялось.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61253" y="3717032"/>
            <a:ext cx="7848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Ним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Игра "ним" представляет из себя следующую игру.</a:t>
            </a:r>
          </a:p>
          <a:p>
            <a:endParaRPr lang="ru-RU" dirty="0" smtClean="0"/>
          </a:p>
          <a:p>
            <a:r>
              <a:rPr lang="ru-RU" dirty="0" smtClean="0"/>
              <a:t>Есть несколько кучек, в каждой из которых по нескольку камней. За один ход игрок может взять из какой-нибудь одной кучки любое ненулевое число камней и выбросить их. Соответственно, проигрыш наступает, когда ходов больше не осталось, т.е. все кучки пусты.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28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5877272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Конец</a:t>
            </a:r>
            <a:br>
              <a:rPr lang="ru-RU" dirty="0" smtClean="0"/>
            </a:br>
            <a:r>
              <a:rPr lang="ru-RU" dirty="0" smtClean="0"/>
              <a:t>спасибо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8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известно, числа в памяти компьютера представляются в двоичной системе счисления в виде последовательности битов. </a:t>
            </a:r>
            <a:r>
              <a:rPr lang="ru-RU" dirty="0" smtClean="0"/>
              <a:t>Давайте научимся работать с числами именно в таком формате.</a:t>
            </a:r>
          </a:p>
          <a:p>
            <a:pPr marL="0" indent="0">
              <a:buNone/>
            </a:pPr>
            <a:r>
              <a:rPr lang="ru-RU" dirty="0"/>
              <a:t>Каждый тип данных имеет свое количество разрядов (битов). Например, каждое число типа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имеет 32 разряда, и в памяти компьютера представлено последовательностью из 32 битов, каждый из которых равен </a:t>
            </a:r>
            <a:r>
              <a:rPr lang="ru-RU" b="1" dirty="0"/>
              <a:t>0</a:t>
            </a:r>
            <a:r>
              <a:rPr lang="ru-RU" dirty="0"/>
              <a:t> или </a:t>
            </a:r>
            <a:r>
              <a:rPr lang="ru-RU" b="1" dirty="0"/>
              <a:t>1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Это, в частности, значит, что число типа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может принимать </a:t>
            </a:r>
            <a:r>
              <a:rPr lang="en-US" dirty="0" smtClean="0"/>
              <a:t>2^32 </a:t>
            </a:r>
            <a:r>
              <a:rPr lang="ru-RU" dirty="0" smtClean="0"/>
              <a:t>различных значений – как раз столько, сколько существует последовательностей из нолей и единиц длинны 32.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6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Давайте рассмотрим 8-разрядный тип данных. Каждое число в нем будет кодироваться 8 битами. Положительные числа будем кодировать их двоичным представлением:</a:t>
            </a:r>
            <a:br>
              <a:rPr lang="ru-RU" dirty="0" smtClean="0"/>
            </a:br>
            <a:r>
              <a:rPr lang="ru-RU" dirty="0" smtClean="0"/>
              <a:t>                             17 = 00010001</a:t>
            </a:r>
          </a:p>
          <a:p>
            <a:pPr marL="0" indent="0">
              <a:buNone/>
            </a:pPr>
            <a:r>
              <a:rPr lang="ru-RU" dirty="0" smtClean="0"/>
              <a:t>Как быть с отрицательными? Давайте воспользуемся тем фактом, что </a:t>
            </a:r>
            <a:r>
              <a:rPr lang="en-US" dirty="0" smtClean="0"/>
              <a:t>x – x = 0.</a:t>
            </a:r>
            <a:r>
              <a:rPr lang="ru-RU" dirty="0" smtClean="0"/>
              <a:t> Тогда, например 17 + (-17) должно давать 0 = 00000000, и -17 определяется однозначно</a:t>
            </a:r>
          </a:p>
          <a:p>
            <a:pPr marL="0" indent="0">
              <a:buNone/>
            </a:pPr>
            <a:r>
              <a:rPr lang="ru-RU" dirty="0" smtClean="0"/>
              <a:t>		      -17 = 11101111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301208"/>
            <a:ext cx="13430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работе с определенным типом данных важно понимать, как отображается это число памяти компьютера, какие значения может принимать этот тип данных, что происходит, когда ты пытаешься записать в него некорректное значение</a:t>
            </a:r>
            <a:r>
              <a:rPr lang="en-US" dirty="0" smtClean="0"/>
              <a:t>, </a:t>
            </a:r>
            <a:r>
              <a:rPr lang="ru-RU" dirty="0" smtClean="0"/>
              <a:t>и много-много всякого.</a:t>
            </a:r>
          </a:p>
          <a:p>
            <a:pPr marL="0" indent="0">
              <a:buNone/>
            </a:pPr>
            <a:r>
              <a:rPr lang="ru-RU" dirty="0" smtClean="0"/>
              <a:t>Сегодня мы сосредоточимся именно на работе с битовыми масками в С++. Битовая маска – это последовательность битов, которая кодируется числом (и наоборот, число кодируется битовой маской). В рамках нашего занятия можно считать, что битовая маска – это запись числа в памяти компьютера.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11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Битовая операция </a:t>
            </a:r>
            <a:r>
              <a:rPr lang="ru-RU" dirty="0"/>
              <a:t>в программировании — некоторые операции над цепочками битов. В программировании, как правило, рассматриваются лишь некоторые виды этих операций: логические побитовые операции и битовые сдвиги.</a:t>
            </a:r>
          </a:p>
        </p:txBody>
      </p:sp>
    </p:spTree>
    <p:extLst>
      <p:ext uri="{BB962C8B-B14F-4D97-AF65-F5344CB8AC3E}">
        <p14:creationId xmlns:p14="http://schemas.microsoft.com/office/powerpoint/2010/main" val="4680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Логические побитовые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174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Существуют 4 основные побитовые операции</a:t>
            </a:r>
            <a:r>
              <a:rPr lang="en-US" dirty="0" smtClean="0"/>
              <a:t> : </a:t>
            </a:r>
            <a:endParaRPr lang="ru-RU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25146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188550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Все эти операции рассматривают числа, как последовательности битов, и результатом тоже будет последовательность битов.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364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57435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445224"/>
            <a:ext cx="11906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3548286"/>
            <a:ext cx="64674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3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сдвиги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битовым операциям также относят битовые сдвиги. При сдвиге значения битов копируются в соседние по направлению сдвига. Различают </a:t>
            </a:r>
            <a:r>
              <a:rPr lang="ru-RU" dirty="0" smtClean="0"/>
              <a:t>несколько</a:t>
            </a:r>
            <a:r>
              <a:rPr lang="en-US" dirty="0" smtClean="0"/>
              <a:t> </a:t>
            </a:r>
            <a:r>
              <a:rPr lang="ru-RU" dirty="0" smtClean="0"/>
              <a:t>видов</a:t>
            </a:r>
            <a:r>
              <a:rPr lang="en-US" dirty="0" smtClean="0"/>
              <a:t> </a:t>
            </a:r>
            <a:r>
              <a:rPr lang="ru-RU" dirty="0" smtClean="0"/>
              <a:t>сдвигов</a:t>
            </a:r>
            <a:r>
              <a:rPr lang="ru-RU" dirty="0"/>
              <a:t> </a:t>
            </a:r>
            <a:r>
              <a:rPr lang="en-US" dirty="0" smtClean="0"/>
              <a:t>: </a:t>
            </a:r>
            <a:r>
              <a:rPr lang="ru-RU" i="1" dirty="0" smtClean="0"/>
              <a:t>логический</a:t>
            </a:r>
            <a:r>
              <a:rPr lang="en-US" dirty="0" smtClean="0"/>
              <a:t>, </a:t>
            </a:r>
            <a:r>
              <a:rPr lang="ru-RU" i="1" dirty="0" smtClean="0"/>
              <a:t>арифметический</a:t>
            </a:r>
            <a:r>
              <a:rPr lang="ru-RU" dirty="0"/>
              <a:t> и </a:t>
            </a:r>
            <a:r>
              <a:rPr lang="ru-RU" i="1" dirty="0"/>
              <a:t>циклический</a:t>
            </a:r>
            <a:r>
              <a:rPr lang="ru-RU" dirty="0"/>
              <a:t>, в зависимости от обработки крайних битов.</a:t>
            </a:r>
          </a:p>
          <a:p>
            <a:r>
              <a:rPr lang="ru-RU" dirty="0"/>
              <a:t>Также различают сдвиг </a:t>
            </a:r>
            <a:r>
              <a:rPr lang="ru-RU" i="1" dirty="0"/>
              <a:t>влево</a:t>
            </a:r>
            <a:r>
              <a:rPr lang="ru-RU" dirty="0"/>
              <a:t> (в направлении от младшего бита к старшему) и </a:t>
            </a:r>
            <a:r>
              <a:rPr lang="ru-RU" i="1" dirty="0"/>
              <a:t>вправо</a:t>
            </a:r>
            <a:r>
              <a:rPr lang="ru-RU" dirty="0"/>
              <a:t> (в направлении от старшего бита к младшему).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8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</TotalTime>
  <Words>749</Words>
  <Application>Microsoft Office PowerPoint</Application>
  <PresentationFormat>Экран (4:3)</PresentationFormat>
  <Paragraphs>64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Поток</vt:lpstr>
      <vt:lpstr>Битовые маски. Перебор</vt:lpstr>
      <vt:lpstr>Презентация PowerPoint</vt:lpstr>
      <vt:lpstr>Презентация PowerPoint</vt:lpstr>
      <vt:lpstr>Презентация PowerPoint</vt:lpstr>
      <vt:lpstr>Презентация PowerPoint</vt:lpstr>
      <vt:lpstr>Битовые операции</vt:lpstr>
      <vt:lpstr>Логические побитовые операции</vt:lpstr>
      <vt:lpstr>Презентация PowerPoint</vt:lpstr>
      <vt:lpstr>Битовые сдвиги</vt:lpstr>
      <vt:lpstr>Презентация PowerPoint</vt:lpstr>
      <vt:lpstr>Работа с битмасками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Множества и битовые маски</vt:lpstr>
      <vt:lpstr>Презентация PowerPoint</vt:lpstr>
      <vt:lpstr>Презентация PowerPoint</vt:lpstr>
      <vt:lpstr>Презентация PowerPoint</vt:lpstr>
      <vt:lpstr>Задачи</vt:lpstr>
      <vt:lpstr>Конец спасибо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Битовые маски</dc:title>
  <dc:creator>Марк Михно</dc:creator>
  <cp:lastModifiedBy>Марк Михно</cp:lastModifiedBy>
  <cp:revision>21</cp:revision>
  <dcterms:created xsi:type="dcterms:W3CDTF">2017-11-14T07:30:36Z</dcterms:created>
  <dcterms:modified xsi:type="dcterms:W3CDTF">2017-11-14T11:28:37Z</dcterms:modified>
</cp:coreProperties>
</file>