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57" r:id="rId4"/>
    <p:sldId id="258" r:id="rId5"/>
    <p:sldId id="259" r:id="rId6"/>
    <p:sldId id="261" r:id="rId7"/>
    <p:sldId id="271" r:id="rId8"/>
    <p:sldId id="260" r:id="rId9"/>
    <p:sldId id="262" r:id="rId10"/>
    <p:sldId id="265" r:id="rId11"/>
    <p:sldId id="266" r:id="rId12"/>
    <p:sldId id="267" r:id="rId13"/>
    <p:sldId id="268" r:id="rId14"/>
    <p:sldId id="269" r:id="rId15"/>
    <p:sldId id="263" r:id="rId16"/>
    <p:sldId id="270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2B0F5-64A7-470F-9D99-7031D95D2F7C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7E2D2-DF17-4F79-BD8C-CE6CABE3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20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108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603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80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20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623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396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18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71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959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24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681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05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82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23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9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91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9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21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51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9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8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7E2D2-DF17-4F79-BD8C-CE6CABE36F7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41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ACCEF-E0F6-44DE-ACD5-8BAFF5DBA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Теория</a:t>
            </a:r>
            <a:r>
              <a:rPr lang="uk-UA" dirty="0"/>
              <a:t> чисел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4BFEDF-CBC8-4535-9B77-6703D5A11DB4}"/>
              </a:ext>
            </a:extLst>
          </p:cNvPr>
          <p:cNvSpPr/>
          <p:nvPr/>
        </p:nvSpPr>
        <p:spPr>
          <a:xfrm>
            <a:off x="1097280" y="4662316"/>
            <a:ext cx="3787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Лектор: </a:t>
            </a:r>
            <a:r>
              <a:rPr lang="uk-UA" sz="2400" dirty="0" err="1"/>
              <a:t>Чернякин</a:t>
            </a:r>
            <a:r>
              <a:rPr lang="uk-UA" sz="2400" dirty="0"/>
              <a:t> </a:t>
            </a:r>
            <a:r>
              <a:rPr lang="uk-UA" sz="2400" dirty="0" err="1"/>
              <a:t>Дмитрий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59975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DC4E16-3AE8-4F34-9B91-AD2D34BA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11" y="1961323"/>
            <a:ext cx="8106778" cy="23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4CD9A2-525E-4443-B5A8-89441ABE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97" y="1934818"/>
            <a:ext cx="8258606" cy="24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DA08D8-E4F0-49FC-BD1B-89826F5E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16" y="1934818"/>
            <a:ext cx="8200168" cy="24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5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FEA1EB4-597F-4B08-A3DB-22462CF041F3}"/>
              </a:ext>
            </a:extLst>
          </p:cNvPr>
          <p:cNvSpPr/>
          <p:nvPr/>
        </p:nvSpPr>
        <p:spPr>
          <a:xfrm>
            <a:off x="3297176" y="236090"/>
            <a:ext cx="5597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dirty="0">
                <a:latin typeface="Cambria Math" panose="02040503050406030204" pitchFamily="18" charset="0"/>
              </a:rPr>
              <a:t>Решето </a:t>
            </a:r>
            <a:r>
              <a:rPr lang="uk-UA" sz="3600" dirty="0" err="1">
                <a:latin typeface="Cambria Math" panose="02040503050406030204" pitchFamily="18" charset="0"/>
              </a:rPr>
              <a:t>Эратосфена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6558E81-658F-48B5-96A1-1C1BE68FDBFA}"/>
                  </a:ext>
                </a:extLst>
              </p:cNvPr>
              <p:cNvSpPr/>
              <p:nvPr/>
            </p:nvSpPr>
            <p:spPr>
              <a:xfrm>
                <a:off x="2227343" y="5289817"/>
                <a:ext cx="77373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2800" b="0" dirty="0" err="1"/>
                  <a:t>Сложность</a:t>
                </a:r>
                <a:r>
                  <a:rPr lang="uk-UA" sz="2800" b="0" dirty="0"/>
                  <a:t> </a:t>
                </a:r>
                <a:r>
                  <a:rPr lang="uk-UA" sz="2800" b="0" dirty="0" err="1"/>
                  <a:t>алгоритма</a:t>
                </a:r>
                <a:r>
                  <a:rPr lang="uk-UA" sz="2800" b="0" dirty="0"/>
                  <a:t> -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𝑆𝐼𝑍𝐸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𝑙𝑜𝑔𝑙𝑜𝑔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𝑆𝐼𝑍𝐸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sz="2800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6558E81-658F-48B5-96A1-1C1BE68FD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43" y="5289817"/>
                <a:ext cx="7737311" cy="523220"/>
              </a:xfrm>
              <a:prstGeom prst="rect">
                <a:avLst/>
              </a:prstGeom>
              <a:blipFill>
                <a:blip r:embed="rId3"/>
                <a:stretch>
                  <a:fillRect l="-1575"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B943BB-04DE-40FA-BAE5-EBEB72FB6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274" y="882421"/>
            <a:ext cx="8211451" cy="43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40678E-CE59-4244-A0CC-40E9EE519984}"/>
              </a:ext>
            </a:extLst>
          </p:cNvPr>
          <p:cNvSpPr/>
          <p:nvPr/>
        </p:nvSpPr>
        <p:spPr>
          <a:xfrm>
            <a:off x="3792100" y="314680"/>
            <a:ext cx="4607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 err="1">
                <a:latin typeface="Cambria Math" panose="02040503050406030204" pitchFamily="18" charset="0"/>
              </a:rPr>
              <a:t>Полезно</a:t>
            </a:r>
            <a:r>
              <a:rPr lang="uk-UA" sz="3600" dirty="0">
                <a:latin typeface="Cambria Math" panose="02040503050406030204" pitchFamily="18" charset="0"/>
              </a:rPr>
              <a:t> знать, </a:t>
            </a:r>
            <a:r>
              <a:rPr lang="uk-UA" sz="3600" dirty="0" err="1">
                <a:latin typeface="Cambria Math" panose="02040503050406030204" pitchFamily="18" charset="0"/>
              </a:rPr>
              <a:t>что</a:t>
            </a:r>
            <a:r>
              <a:rPr lang="uk-UA" sz="3600" dirty="0">
                <a:latin typeface="Cambria Math" panose="02040503050406030204" pitchFamily="18" charset="0"/>
              </a:rPr>
              <a:t> …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9B500FD-11C3-4C92-8F48-938F9180C6C6}"/>
                  </a:ext>
                </a:extLst>
              </p:cNvPr>
              <p:cNvSpPr/>
              <p:nvPr/>
            </p:nvSpPr>
            <p:spPr>
              <a:xfrm>
                <a:off x="796900" y="1100878"/>
                <a:ext cx="8916941" cy="1132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2800" dirty="0"/>
                  <a:t>(1) </a:t>
                </a:r>
                <a:r>
                  <a:rPr lang="uk-UA" sz="2800" dirty="0" err="1"/>
                  <a:t>Количество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простых</a:t>
                </a:r>
                <a:r>
                  <a:rPr lang="uk-UA" sz="2800" dirty="0"/>
                  <a:t> чисел </a:t>
                </a:r>
                <a:r>
                  <a:rPr lang="uk-UA" sz="2800" dirty="0" err="1"/>
                  <a:t>меньших</a:t>
                </a:r>
                <a:r>
                  <a:rPr lang="uk-UA" sz="2800" dirty="0"/>
                  <a:t>, </a:t>
                </a:r>
                <a:endParaRPr lang="en-US" sz="2800" dirty="0"/>
              </a:p>
              <a:p>
                <a:r>
                  <a:rPr lang="uk-UA" sz="2800" dirty="0"/>
                  <a:t>либо </a:t>
                </a:r>
                <a:r>
                  <a:rPr lang="uk-UA" sz="2800" dirty="0" err="1"/>
                  <a:t>равных</a:t>
                </a:r>
                <a:r>
                  <a:rPr 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uk-UA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800" dirty="0"/>
                  <a:t>, оценивается как</a:t>
                </a:r>
                <a:r>
                  <a:rPr lang="en-US" sz="2800" dirty="0"/>
                  <a:t> 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den>
                    </m:f>
                  </m:oMath>
                </a14:m>
                <a:r>
                  <a:rPr lang="ru-RU" sz="2800" dirty="0"/>
                  <a:t> , при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9B500FD-11C3-4C92-8F48-938F9180C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" y="1100878"/>
                <a:ext cx="8916941" cy="1132746"/>
              </a:xfrm>
              <a:prstGeom prst="rect">
                <a:avLst/>
              </a:prstGeom>
              <a:blipFill>
                <a:blip r:embed="rId3"/>
                <a:stretch>
                  <a:fillRect l="-1436" t="-5405" b="-75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4BC5A8-95E7-4BB9-99F2-0C9DDCFE5E8D}"/>
                  </a:ext>
                </a:extLst>
              </p:cNvPr>
              <p:cNvSpPr/>
              <p:nvPr/>
            </p:nvSpPr>
            <p:spPr>
              <a:xfrm>
                <a:off x="796900" y="2680567"/>
                <a:ext cx="90494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2800" dirty="0"/>
                  <a:t>(2)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при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4BC5A8-95E7-4BB9-99F2-0C9DDCFE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" y="2680567"/>
                <a:ext cx="9049465" cy="523220"/>
              </a:xfrm>
              <a:prstGeom prst="rect">
                <a:avLst/>
              </a:prstGeom>
              <a:blipFill>
                <a:blip r:embed="rId4"/>
                <a:stretch>
                  <a:fillRect l="-1415"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26FA0AE-527A-409C-B99A-F9E887CAD1CE}"/>
                  </a:ext>
                </a:extLst>
              </p:cNvPr>
              <p:cNvSpPr/>
              <p:nvPr/>
            </p:nvSpPr>
            <p:spPr>
              <a:xfrm>
                <a:off x="854757" y="3666819"/>
                <a:ext cx="97990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(3) </a:t>
                </a:r>
                <a:r>
                  <a:rPr lang="uk-UA" sz="2800" dirty="0"/>
                  <a:t>«</a:t>
                </a:r>
                <a:r>
                  <a:rPr lang="uk-UA" sz="2800" dirty="0" err="1"/>
                  <a:t>Средняя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длина</a:t>
                </a:r>
                <a:r>
                  <a:rPr lang="uk-UA" sz="2800" dirty="0"/>
                  <a:t>» </a:t>
                </a:r>
                <a:r>
                  <a:rPr lang="uk-UA" sz="2800" dirty="0" err="1"/>
                  <a:t>интервала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между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8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uk-U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800" dirty="0"/>
                  <a:t> порядка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26FA0AE-527A-409C-B99A-F9E887CAD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57" y="3666819"/>
                <a:ext cx="9799093" cy="523220"/>
              </a:xfrm>
              <a:prstGeom prst="rect">
                <a:avLst/>
              </a:prstGeom>
              <a:blipFill>
                <a:blip r:embed="rId5"/>
                <a:stretch>
                  <a:fillRect l="-1244" t="-11765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2DF05EA-BF75-4A22-A8D1-1F2BD97594D4}"/>
                  </a:ext>
                </a:extLst>
              </p:cNvPr>
              <p:cNvSpPr/>
              <p:nvPr/>
            </p:nvSpPr>
            <p:spPr>
              <a:xfrm>
                <a:off x="957899" y="4869139"/>
                <a:ext cx="73462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28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в </a:t>
                </a:r>
                <a:r>
                  <a:rPr lang="en-US" sz="28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(2)</a:t>
                </a:r>
                <a:r>
                  <a:rPr lang="uk-UA" sz="28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и </a:t>
                </a:r>
                <a:r>
                  <a:rPr lang="en-US" sz="28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(3)</a:t>
                </a:r>
                <a:r>
                  <a:rPr lang="uk-UA" sz="28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800" dirty="0">
                    <a:solidFill>
                      <a:srgbClr val="0070C0"/>
                    </a:solidFill>
                  </a:rPr>
                  <a:t> </a:t>
                </a:r>
                <a:r>
                  <a:rPr lang="uk-UA" sz="2800" dirty="0" err="1">
                    <a:solidFill>
                      <a:srgbClr val="0070C0"/>
                    </a:solidFill>
                  </a:rPr>
                  <a:t>обозначает</a:t>
                </a:r>
                <a:r>
                  <a:rPr lang="ru-RU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uk-UA" sz="2800" dirty="0">
                    <a:solidFill>
                      <a:srgbClr val="0070C0"/>
                    </a:solidFill>
                  </a:rPr>
                  <a:t>-</a:t>
                </a:r>
                <a:r>
                  <a:rPr lang="uk-UA" sz="2800" dirty="0" err="1">
                    <a:solidFill>
                      <a:srgbClr val="0070C0"/>
                    </a:solidFill>
                  </a:rPr>
                  <a:t>тое</a:t>
                </a:r>
                <a:r>
                  <a:rPr lang="uk-UA" sz="2800" dirty="0">
                    <a:solidFill>
                      <a:srgbClr val="0070C0"/>
                    </a:solidFill>
                  </a:rPr>
                  <a:t> </a:t>
                </a:r>
                <a:r>
                  <a:rPr lang="uk-UA" sz="2800" dirty="0" err="1">
                    <a:solidFill>
                      <a:srgbClr val="0070C0"/>
                    </a:solidFill>
                  </a:rPr>
                  <a:t>простое</a:t>
                </a:r>
                <a:r>
                  <a:rPr lang="uk-UA" sz="2800" dirty="0">
                    <a:solidFill>
                      <a:srgbClr val="0070C0"/>
                    </a:solidFill>
                  </a:rPr>
                  <a:t> число</a:t>
                </a:r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2DF05EA-BF75-4A22-A8D1-1F2BD9759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99" y="4869139"/>
                <a:ext cx="7346242" cy="523220"/>
              </a:xfrm>
              <a:prstGeom prst="rect">
                <a:avLst/>
              </a:prstGeom>
              <a:blipFill>
                <a:blip r:embed="rId6"/>
                <a:stretch>
                  <a:fillRect l="-1660"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82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A9A3F0B-ECDB-4FD8-AC31-E1040590CDD6}"/>
                  </a:ext>
                </a:extLst>
              </p:cNvPr>
              <p:cNvSpPr/>
              <p:nvPr/>
            </p:nvSpPr>
            <p:spPr>
              <a:xfrm>
                <a:off x="304800" y="437323"/>
                <a:ext cx="11754678" cy="495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uk-UA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Деление с остатком</a:t>
                </a: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uk-UA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на </m:t>
                    </m:r>
                    <m:r>
                      <a:rPr lang="en-US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≥1)</m:t>
                    </m:r>
                  </m:oMath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uk-U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Существует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ровно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одна пара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 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такая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что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:endParaRPr lang="uk-UA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Будем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называть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uk-UA" sz="2800" u="sng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неполным</a:t>
                </a:r>
                <a:r>
                  <a:rPr lang="uk-UA" sz="28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u="sng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частным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uk-UA" sz="28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остатком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algn="ctr"/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Нахождение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остатка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при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делении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будем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называть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u="sng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взятием</a:t>
                </a:r>
                <a:r>
                  <a:rPr lang="uk-UA" sz="28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по модулю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(В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C++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нахождение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неполного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частного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обозначается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‘/’, </a:t>
                </a:r>
              </a:p>
              <a:p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взятие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по модулю –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‘%’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A9A3F0B-ECDB-4FD8-AC31-E1040590C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37323"/>
                <a:ext cx="11754678" cy="4955203"/>
              </a:xfrm>
              <a:prstGeom prst="rect">
                <a:avLst/>
              </a:prstGeom>
              <a:blipFill>
                <a:blip r:embed="rId3"/>
                <a:stretch>
                  <a:fillRect l="-1037" t="-1968" b="-2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74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6EFF0E-9358-47B1-B6F7-A05914186641}"/>
              </a:ext>
            </a:extLst>
          </p:cNvPr>
          <p:cNvSpPr/>
          <p:nvPr/>
        </p:nvSpPr>
        <p:spPr>
          <a:xfrm>
            <a:off x="2305313" y="318867"/>
            <a:ext cx="758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Свойства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uk-UA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взятия</a:t>
            </a:r>
            <a:r>
              <a:rPr lang="uk-UA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по модулю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FE86968F-DA57-4E91-8B17-F4827A35A4B9}"/>
                  </a:ext>
                </a:extLst>
              </p:cNvPr>
              <p:cNvSpPr/>
              <p:nvPr/>
            </p:nvSpPr>
            <p:spPr>
              <a:xfrm>
                <a:off x="1264453" y="1128907"/>
                <a:ext cx="67663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ea typeface="Cambria Math" panose="02040503050406030204" pitchFamily="18" charset="0"/>
                  </a:rPr>
                  <a:t>(1)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%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%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%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FE86968F-DA57-4E91-8B17-F4827A35A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53" y="1128907"/>
                <a:ext cx="6766364" cy="523220"/>
              </a:xfrm>
              <a:prstGeom prst="rect">
                <a:avLst/>
              </a:prstGeom>
              <a:blipFill>
                <a:blip r:embed="rId3"/>
                <a:stretch>
                  <a:fillRect l="-1802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1C2AC7AA-9237-4C84-8EE7-DAECBBBA54A1}"/>
                  </a:ext>
                </a:extLst>
              </p:cNvPr>
              <p:cNvSpPr/>
              <p:nvPr/>
            </p:nvSpPr>
            <p:spPr>
              <a:xfrm>
                <a:off x="1264453" y="2683544"/>
                <a:ext cx="70568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(2)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 %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1C2AC7AA-9237-4C84-8EE7-DAECBBBA5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53" y="2683544"/>
                <a:ext cx="7056830" cy="523220"/>
              </a:xfrm>
              <a:prstGeom prst="rect">
                <a:avLst/>
              </a:prstGeom>
              <a:blipFill>
                <a:blip r:embed="rId4"/>
                <a:stretch>
                  <a:fillRect l="-1727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61D46-6987-4724-BF9B-43AF69A43D16}"/>
                  </a:ext>
                </a:extLst>
              </p:cNvPr>
              <p:cNvSpPr/>
              <p:nvPr/>
            </p:nvSpPr>
            <p:spPr>
              <a:xfrm>
                <a:off x="1264453" y="4174456"/>
                <a:ext cx="9563003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(3)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 при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61D46-6987-4724-BF9B-43AF69A4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53" y="4174456"/>
                <a:ext cx="9563003" cy="578685"/>
              </a:xfrm>
              <a:prstGeom prst="rect">
                <a:avLst/>
              </a:prstGeom>
              <a:blipFill>
                <a:blip r:embed="rId5"/>
                <a:stretch>
                  <a:fillRect l="-1275" t="-5263" b="-2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3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0F26B9-D8AC-49FD-A6C0-7BC8A02C0229}"/>
              </a:ext>
            </a:extLst>
          </p:cNvPr>
          <p:cNvSpPr/>
          <p:nvPr/>
        </p:nvSpPr>
        <p:spPr>
          <a:xfrm>
            <a:off x="3238583" y="408370"/>
            <a:ext cx="571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600" dirty="0" err="1"/>
              <a:t>Возведение</a:t>
            </a:r>
            <a:r>
              <a:rPr lang="uk-UA" sz="3600" dirty="0"/>
              <a:t> числа в </a:t>
            </a:r>
            <a:r>
              <a:rPr lang="uk-UA" sz="3600" dirty="0" err="1"/>
              <a:t>степень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7EF07C54-7436-4354-8824-DEAB901ADB25}"/>
                  </a:ext>
                </a:extLst>
              </p:cNvPr>
              <p:cNvSpPr/>
              <p:nvPr/>
            </p:nvSpPr>
            <p:spPr>
              <a:xfrm>
                <a:off x="412044" y="1720335"/>
                <a:ext cx="11357853" cy="2710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2800" dirty="0"/>
                  <a:t>Если нам </a:t>
                </a:r>
                <a:r>
                  <a:rPr lang="uk-UA" sz="2800" dirty="0" err="1"/>
                  <a:t>нужно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вычислить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значение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uk-UA" sz="2800" dirty="0"/>
                  <a:t>,</a:t>
                </a:r>
                <a:endParaRPr lang="en-US" sz="2800" dirty="0"/>
              </a:p>
              <a:p>
                <a:r>
                  <a:rPr lang="uk-UA" sz="2800" dirty="0"/>
                  <a:t> то </a:t>
                </a:r>
                <a:r>
                  <a:rPr lang="uk-UA" sz="2800" dirty="0" err="1"/>
                  <a:t>мы</a:t>
                </a:r>
                <a:r>
                  <a:rPr lang="uk-UA" sz="2800" dirty="0"/>
                  <a:t> можем </a:t>
                </a:r>
                <a:r>
                  <a:rPr lang="uk-UA" sz="2800" dirty="0" err="1"/>
                  <a:t>это</a:t>
                </a:r>
                <a:r>
                  <a:rPr lang="uk-UA" sz="2800" dirty="0"/>
                  <a:t> </a:t>
                </a:r>
                <a:r>
                  <a:rPr lang="uk-UA" sz="2800" dirty="0" err="1"/>
                  <a:t>сделать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последовательным</a:t>
                </a:r>
                <a:r>
                  <a:rPr lang="uk-UA" sz="2800" dirty="0"/>
                  <a:t> </a:t>
                </a:r>
                <a:r>
                  <a:rPr lang="uk-UA" sz="2800" dirty="0" err="1"/>
                  <a:t>умножением</a:t>
                </a:r>
                <a:r>
                  <a:rPr lang="uk-UA" sz="2800" dirty="0"/>
                  <a:t> на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uk-UA" sz="2800" dirty="0"/>
                  <a:t> за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uk-UA" sz="2800" dirty="0" err="1"/>
                  <a:t>Однако</a:t>
                </a:r>
                <a:r>
                  <a:rPr lang="uk-UA" sz="2800" dirty="0"/>
                  <a:t>, часто </a:t>
                </a:r>
                <a:r>
                  <a:rPr lang="uk-UA" sz="2800" dirty="0" err="1"/>
                  <a:t>нужно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вычислить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uk-UA" sz="2800" dirty="0"/>
                  <a:t>,</a:t>
                </a:r>
              </a:p>
              <a:p>
                <a:r>
                  <a:rPr lang="uk-UA" sz="2800" dirty="0"/>
                  <a:t> </a:t>
                </a:r>
                <a:r>
                  <a:rPr lang="uk-UA" sz="2800" dirty="0" err="1"/>
                  <a:t>что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дает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возможность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dirty="0"/>
                  <a:t> </a:t>
                </a:r>
                <a:r>
                  <a:rPr lang="uk-UA" sz="2800" dirty="0" err="1"/>
                  <a:t>быть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достаточно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большим</a:t>
                </a:r>
                <a:r>
                  <a:rPr lang="uk-UA" sz="2800" dirty="0"/>
                  <a:t>.</a:t>
                </a:r>
              </a:p>
              <a:p>
                <a:r>
                  <a:rPr lang="uk-UA" sz="2800" dirty="0" err="1"/>
                  <a:t>Теперь</a:t>
                </a:r>
                <a:r>
                  <a:rPr lang="uk-UA" sz="2800" dirty="0"/>
                  <a:t> ясно, </a:t>
                </a:r>
                <a:r>
                  <a:rPr lang="uk-UA" sz="2800" dirty="0" err="1"/>
                  <a:t>что</a:t>
                </a:r>
                <a:r>
                  <a:rPr lang="uk-UA" sz="2800" dirty="0"/>
                  <a:t> наш алгоритм </a:t>
                </a:r>
                <a:r>
                  <a:rPr lang="uk-UA" sz="2800" dirty="0" err="1"/>
                  <a:t>работает</a:t>
                </a:r>
                <a:r>
                  <a:rPr lang="uk-UA" sz="2800" dirty="0"/>
                  <a:t> </a:t>
                </a:r>
                <a:r>
                  <a:rPr lang="uk-UA" sz="2800" dirty="0" err="1"/>
                  <a:t>слишком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медленно</a:t>
                </a:r>
                <a:r>
                  <a:rPr lang="uk-UA" sz="2800" dirty="0"/>
                  <a:t>.</a:t>
                </a:r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7EF07C54-7436-4354-8824-DEAB901AD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4" y="1720335"/>
                <a:ext cx="11357853" cy="2710101"/>
              </a:xfrm>
              <a:prstGeom prst="rect">
                <a:avLst/>
              </a:prstGeom>
              <a:blipFill>
                <a:blip r:embed="rId3"/>
                <a:stretch>
                  <a:fillRect l="-1127" t="-1348" r="-268" b="-5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18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FD1AA53-0327-4322-85B6-AEA61B77821F}"/>
                  </a:ext>
                </a:extLst>
              </p:cNvPr>
              <p:cNvSpPr/>
              <p:nvPr/>
            </p:nvSpPr>
            <p:spPr>
              <a:xfrm>
                <a:off x="2797949" y="302351"/>
                <a:ext cx="6699078" cy="539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2800" dirty="0"/>
                  <a:t>Алгоритм </a:t>
                </a:r>
                <a:r>
                  <a:rPr lang="uk-UA" sz="2800" dirty="0" err="1"/>
                  <a:t>вычисления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</a:t>
                </a:r>
                <a:r>
                  <a:rPr lang="uk-UA" sz="2800" dirty="0"/>
                  <a:t>за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FD1AA53-0327-4322-85B6-AEA61B778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949" y="302351"/>
                <a:ext cx="6699078" cy="539443"/>
              </a:xfrm>
              <a:prstGeom prst="rect">
                <a:avLst/>
              </a:prstGeom>
              <a:blipFill>
                <a:blip r:embed="rId3"/>
                <a:stretch>
                  <a:fillRect l="-1911" t="-10227" b="-306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BE00FA-B29D-42DC-8AE6-62FBA09C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630" y="773798"/>
            <a:ext cx="6092740" cy="531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130348-4AE6-4FCE-97F6-D63388318F05}"/>
              </a:ext>
            </a:extLst>
          </p:cNvPr>
          <p:cNvSpPr/>
          <p:nvPr/>
        </p:nvSpPr>
        <p:spPr>
          <a:xfrm>
            <a:off x="5036324" y="119752"/>
            <a:ext cx="2364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/>
              <a:t>НОД и НОК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6D00578-6882-4A58-9A0E-21BA5094EBBD}"/>
                  </a:ext>
                </a:extLst>
              </p:cNvPr>
              <p:cNvSpPr/>
              <p:nvPr/>
            </p:nvSpPr>
            <p:spPr>
              <a:xfrm>
                <a:off x="784559" y="990649"/>
                <a:ext cx="79405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2800" b="0" i="1" u="sng" smtClean="0">
                        <a:latin typeface="Cambria Math" panose="02040503050406030204" pitchFamily="18" charset="0"/>
                      </a:rPr>
                      <m:t>НОД(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uk-UA" sz="2800" b="0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dirty="0"/>
                  <a:t> – </a:t>
                </a:r>
                <a:r>
                  <a:rPr lang="uk-UA" sz="2800" dirty="0" err="1"/>
                  <a:t>наибольший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общий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делитель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6D00578-6882-4A58-9A0E-21BA5094E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9" y="990649"/>
                <a:ext cx="7940507" cy="523220"/>
              </a:xfrm>
              <a:prstGeom prst="rect">
                <a:avLst/>
              </a:prstGeom>
              <a:blipFill>
                <a:blip r:embed="rId3"/>
                <a:stretch>
                  <a:fillRect t="-11765" r="-1459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A17FD6F-9D8B-4DCD-ABF0-CB3984C927FE}"/>
                  </a:ext>
                </a:extLst>
              </p:cNvPr>
              <p:cNvSpPr/>
              <p:nvPr/>
            </p:nvSpPr>
            <p:spPr>
              <a:xfrm>
                <a:off x="784559" y="1559094"/>
                <a:ext cx="76667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2800" b="0" i="1" u="sng" smtClean="0">
                        <a:latin typeface="Cambria Math" panose="02040503050406030204" pitchFamily="18" charset="0"/>
                      </a:rPr>
                      <m:t>НОК(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uk-UA" sz="2800" b="0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- </a:t>
                </a:r>
                <a:r>
                  <a:rPr lang="uk-UA" sz="2800" dirty="0" err="1"/>
                  <a:t>наименьшее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общее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кратное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A17FD6F-9D8B-4DCD-ABF0-CB3984C9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9" y="1559094"/>
                <a:ext cx="7666714" cy="523220"/>
              </a:xfrm>
              <a:prstGeom prst="rect">
                <a:avLst/>
              </a:prstGeom>
              <a:blipFill>
                <a:blip r:embed="rId4"/>
                <a:stretch>
                  <a:fillRect t="-11628" r="-716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B14F625-45C9-4C35-BDAF-849C9BA76BF6}"/>
                  </a:ext>
                </a:extLst>
              </p:cNvPr>
              <p:cNvSpPr/>
              <p:nvPr/>
            </p:nvSpPr>
            <p:spPr>
              <a:xfrm>
                <a:off x="784559" y="2123256"/>
                <a:ext cx="11077071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2800" dirty="0"/>
                  <a:t>Представим числа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uk-UA" sz="2800" dirty="0"/>
                  <a:t> в виде схожим с </a:t>
                </a:r>
                <a:r>
                  <a:rPr lang="uk-UA" sz="2800" dirty="0" err="1"/>
                  <a:t>каноническим</a:t>
                </a:r>
                <a:r>
                  <a:rPr lang="uk-UA" sz="2800" dirty="0"/>
                  <a:t> </a:t>
                </a:r>
                <a:r>
                  <a:rPr lang="uk-UA" sz="2800" dirty="0" err="1"/>
                  <a:t>разложением</a:t>
                </a:r>
                <a:r>
                  <a:rPr lang="uk-UA" sz="2800" dirty="0"/>
                  <a:t>,</a:t>
                </a:r>
              </a:p>
              <a:p>
                <a:r>
                  <a:rPr lang="uk-UA" sz="2800" dirty="0"/>
                  <a:t> для </a:t>
                </a:r>
                <a:r>
                  <a:rPr lang="uk-UA" sz="2800" dirty="0" err="1"/>
                  <a:t>более</a:t>
                </a:r>
                <a:r>
                  <a:rPr lang="uk-UA" sz="2800" dirty="0"/>
                  <a:t> формального </a:t>
                </a:r>
                <a:r>
                  <a:rPr lang="uk-UA" sz="2800" dirty="0" err="1"/>
                  <a:t>определения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r>
                      <a:rPr lang="uk-UA" sz="2800">
                        <a:latin typeface="Cambria Math" panose="02040503050406030204" pitchFamily="18" charset="0"/>
                      </a:rPr>
                      <m:t>НОД(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dirty="0"/>
                  <a:t> и </a:t>
                </a:r>
                <a14:m>
                  <m:oMath xmlns:m="http://schemas.openxmlformats.org/officeDocument/2006/math"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НОК(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dirty="0"/>
                  <a:t>. </a:t>
                </a:r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B14F625-45C9-4C35-BDAF-849C9BA76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9" y="2123256"/>
                <a:ext cx="11077071" cy="954107"/>
              </a:xfrm>
              <a:prstGeom prst="rect">
                <a:avLst/>
              </a:prstGeom>
              <a:blipFill>
                <a:blip r:embed="rId5"/>
                <a:stretch>
                  <a:fillRect l="-1156" t="-5732" b="-17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B6BD10F-6C36-4528-9DAA-EB5C892C7FA2}"/>
                  </a:ext>
                </a:extLst>
              </p:cNvPr>
              <p:cNvSpPr/>
              <p:nvPr/>
            </p:nvSpPr>
            <p:spPr>
              <a:xfrm>
                <a:off x="839060" y="3146919"/>
                <a:ext cx="39719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∗…</m:t>
                    </m:r>
                  </m:oMath>
                </a14:m>
                <a:r>
                  <a:rPr lang="uk-UA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B6BD10F-6C36-4528-9DAA-EB5C892C7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60" y="3146919"/>
                <a:ext cx="39719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D1BBAC3-4A2F-4513-8B32-10E8E2964872}"/>
                  </a:ext>
                </a:extLst>
              </p:cNvPr>
              <p:cNvSpPr/>
              <p:nvPr/>
            </p:nvSpPr>
            <p:spPr>
              <a:xfrm>
                <a:off x="784559" y="3670139"/>
                <a:ext cx="4080989" cy="560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∗…</m:t>
                    </m:r>
                  </m:oMath>
                </a14:m>
                <a:r>
                  <a:rPr lang="uk-UA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D1BBAC3-4A2F-4513-8B32-10E8E2964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9" y="3670139"/>
                <a:ext cx="4080989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B84E763A-7208-4F32-831D-CA94E062B8D6}"/>
                  </a:ext>
                </a:extLst>
              </p:cNvPr>
              <p:cNvSpPr/>
              <p:nvPr/>
            </p:nvSpPr>
            <p:spPr>
              <a:xfrm>
                <a:off x="6095999" y="3429000"/>
                <a:ext cx="17865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B84E763A-7208-4F32-831D-CA94E062B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429000"/>
                <a:ext cx="17865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B897E3B-23A8-4037-8789-21DA4C12ABAE}"/>
                  </a:ext>
                </a:extLst>
              </p:cNvPr>
              <p:cNvSpPr/>
              <p:nvPr/>
            </p:nvSpPr>
            <p:spPr>
              <a:xfrm>
                <a:off x="784559" y="4345261"/>
                <a:ext cx="7435177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2400" b="0" i="1" smtClean="0">
                        <a:latin typeface="Cambria Math" panose="02040503050406030204" pitchFamily="18" charset="0"/>
                      </a:rPr>
                      <m:t>НОД(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∗…</m:t>
                    </m:r>
                  </m:oMath>
                </a14:m>
                <a:r>
                  <a:rPr lang="uk-UA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B897E3B-23A8-4037-8789-21DA4C12A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9" y="4345261"/>
                <a:ext cx="7435177" cy="478977"/>
              </a:xfrm>
              <a:prstGeom prst="rect">
                <a:avLst/>
              </a:prstGeom>
              <a:blipFill>
                <a:blip r:embed="rId9"/>
                <a:stretch>
                  <a:fillRect l="-574" b="-17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8BD5759-1A99-4DED-AB7C-776718F9905E}"/>
                  </a:ext>
                </a:extLst>
              </p:cNvPr>
              <p:cNvSpPr/>
              <p:nvPr/>
            </p:nvSpPr>
            <p:spPr>
              <a:xfrm>
                <a:off x="784559" y="4938037"/>
                <a:ext cx="7467237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2400" i="1" smtClean="0">
                        <a:latin typeface="Cambria Math" panose="02040503050406030204" pitchFamily="18" charset="0"/>
                      </a:rPr>
                      <m:t>НО</m:t>
                    </m:r>
                    <m:r>
                      <a:rPr lang="uk-UA" sz="2400" b="0" i="1" smtClean="0">
                        <a:latin typeface="Cambria Math" panose="02040503050406030204" pitchFamily="18" charset="0"/>
                      </a:rPr>
                      <m:t>К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∗…</m:t>
                    </m:r>
                  </m:oMath>
                </a14:m>
                <a:r>
                  <a:rPr lang="uk-UA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8BD5759-1A99-4DED-AB7C-776718F99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9" y="4938037"/>
                <a:ext cx="7467237" cy="478977"/>
              </a:xfrm>
              <a:prstGeom prst="rect">
                <a:avLst/>
              </a:prstGeom>
              <a:blipFill>
                <a:blip r:embed="rId10"/>
                <a:stretch>
                  <a:fillRect l="-245" b="-16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4766716D-468E-4272-9344-DBABBD04A801}"/>
                  </a:ext>
                </a:extLst>
              </p:cNvPr>
              <p:cNvSpPr/>
              <p:nvPr/>
            </p:nvSpPr>
            <p:spPr>
              <a:xfrm>
                <a:off x="564003" y="1344591"/>
                <a:ext cx="11063990" cy="4832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2800" u="sng" dirty="0"/>
                  <a:t>Простым</a:t>
                </a:r>
                <a:r>
                  <a:rPr lang="uk-UA" sz="2800" dirty="0"/>
                  <a:t> </a:t>
                </a:r>
                <a:r>
                  <a:rPr lang="ru-RU" sz="2800" dirty="0"/>
                  <a:t>называется</a:t>
                </a:r>
                <a:r>
                  <a:rPr lang="uk-UA" sz="2800" dirty="0"/>
                  <a:t> </a:t>
                </a:r>
                <a:r>
                  <a:rPr lang="ru-RU" sz="2800" dirty="0"/>
                  <a:t>натуральное</a:t>
                </a:r>
                <a:r>
                  <a:rPr lang="uk-UA" sz="2800" dirty="0"/>
                  <a:t> число,</a:t>
                </a:r>
              </a:p>
              <a:p>
                <a:pPr algn="ctr"/>
                <a:r>
                  <a:rPr lang="ru-RU" sz="2800" dirty="0"/>
                  <a:t>которое</a:t>
                </a:r>
                <a:r>
                  <a:rPr lang="uk-UA" sz="2800" dirty="0"/>
                  <a:t> </a:t>
                </a:r>
                <a:r>
                  <a:rPr lang="ru-RU" sz="2800" dirty="0"/>
                  <a:t>имеет</a:t>
                </a:r>
                <a:r>
                  <a:rPr lang="uk-UA" sz="2800" dirty="0"/>
                  <a:t> </a:t>
                </a:r>
                <a:r>
                  <a:rPr lang="ru-RU" sz="2800" dirty="0"/>
                  <a:t>ровно</a:t>
                </a:r>
                <a:r>
                  <a:rPr lang="uk-UA" sz="2800" dirty="0"/>
                  <a:t> два </a:t>
                </a:r>
                <a:r>
                  <a:rPr lang="ru-RU" sz="2800" dirty="0"/>
                  <a:t>различных</a:t>
                </a:r>
                <a:r>
                  <a:rPr lang="uk-UA" sz="2800" dirty="0"/>
                  <a:t> </a:t>
                </a:r>
                <a:r>
                  <a:rPr lang="ru-RU" sz="2800" dirty="0"/>
                  <a:t>делителя</a:t>
                </a:r>
                <a:r>
                  <a:rPr lang="uk-UA" sz="2800" dirty="0"/>
                  <a:t> (</a:t>
                </a:r>
                <a:r>
                  <a:rPr lang="ru-RU" sz="2800" dirty="0"/>
                  <a:t>единица</a:t>
                </a:r>
                <a:r>
                  <a:rPr lang="uk-UA" sz="2800" dirty="0"/>
                  <a:t> и само число).</a:t>
                </a:r>
              </a:p>
              <a:p>
                <a:pPr algn="ctr"/>
                <a:endParaRPr lang="uk-UA" sz="2800" dirty="0"/>
              </a:p>
              <a:p>
                <a:pPr algn="ctr"/>
                <a:r>
                  <a:rPr lang="ru-RU" sz="2800" dirty="0"/>
                  <a:t>Если</a:t>
                </a:r>
                <a:r>
                  <a:rPr lang="uk-UA" sz="2800" dirty="0"/>
                  <a:t> число не </a:t>
                </a:r>
                <a:r>
                  <a:rPr lang="ru-RU" sz="2800" dirty="0"/>
                  <a:t>простое</a:t>
                </a:r>
                <a:r>
                  <a:rPr lang="uk-UA" sz="2800" dirty="0"/>
                  <a:t> и </a:t>
                </a:r>
                <a:r>
                  <a:rPr lang="ru-RU" sz="2800" dirty="0"/>
                  <a:t>больше</a:t>
                </a:r>
                <a:r>
                  <a:rPr lang="uk-UA" sz="2800" dirty="0"/>
                  <a:t> </a:t>
                </a:r>
                <a:r>
                  <a:rPr lang="ru-RU" sz="2800" dirty="0"/>
                  <a:t>единицы</a:t>
                </a:r>
                <a:r>
                  <a:rPr lang="uk-UA" sz="2800" dirty="0"/>
                  <a:t>, то его </a:t>
                </a:r>
                <a:r>
                  <a:rPr lang="ru-RU" sz="2800" dirty="0"/>
                  <a:t>называют</a:t>
                </a:r>
                <a:r>
                  <a:rPr lang="uk-UA" sz="2800" dirty="0"/>
                  <a:t> </a:t>
                </a:r>
                <a:r>
                  <a:rPr lang="ru-RU" sz="2800" u="sng" dirty="0"/>
                  <a:t>составным</a:t>
                </a:r>
                <a:r>
                  <a:rPr lang="uk-UA" sz="2800" dirty="0"/>
                  <a:t>.</a:t>
                </a:r>
              </a:p>
              <a:p>
                <a:pPr algn="ctr"/>
                <a:r>
                  <a:rPr lang="uk-UA" sz="28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800" b="0" i="1" smtClean="0">
                          <a:latin typeface="Cambria Math" panose="02040503050406030204" pitchFamily="18" charset="0"/>
                        </a:rPr>
                        <m:t>2, 3, 5, 7,…  −простые числа</m:t>
                      </m:r>
                    </m:oMath>
                  </m:oMathPara>
                </a14:m>
                <a:endParaRPr lang="uk-UA" sz="2800" dirty="0"/>
              </a:p>
              <a:p>
                <a:pPr algn="ctr"/>
                <a:endParaRPr lang="uk-UA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800" b="0" i="1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uk-UA" sz="2800" b="0" i="0" smtClean="0">
                          <a:latin typeface="Cambria Math" panose="02040503050406030204" pitchFamily="18" charset="0"/>
                        </a:rPr>
                        <m:t> 6, 8, 9, 10,…−составные числа</m:t>
                      </m:r>
                    </m:oMath>
                  </m:oMathPara>
                </a14:m>
                <a:endParaRPr lang="uk-UA" sz="2800" dirty="0"/>
              </a:p>
              <a:p>
                <a:pPr algn="ctr"/>
                <a:endParaRPr lang="ru-RU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1 не относят ни к простым,  ни к составным</m:t>
                    </m:r>
                  </m:oMath>
                </a14:m>
                <a:r>
                  <a:rPr lang="uk-UA" sz="2800" dirty="0"/>
                  <a:t> </a:t>
                </a:r>
              </a:p>
              <a:p>
                <a:pPr algn="ctr"/>
                <a:endParaRPr lang="uk-UA" sz="28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4766716D-468E-4272-9344-DBABBD04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03" y="1344591"/>
                <a:ext cx="11063990" cy="4832092"/>
              </a:xfrm>
              <a:prstGeom prst="rect">
                <a:avLst/>
              </a:prstGeom>
              <a:blipFill>
                <a:blip r:embed="rId3"/>
                <a:stretch>
                  <a:fillRect l="-717" t="-1263" r="-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A901DD9-7B9A-4628-811A-0989E34A54E9}"/>
              </a:ext>
            </a:extLst>
          </p:cNvPr>
          <p:cNvSpPr/>
          <p:nvPr/>
        </p:nvSpPr>
        <p:spPr>
          <a:xfrm>
            <a:off x="3486020" y="237415"/>
            <a:ext cx="521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Немножко</a:t>
            </a:r>
            <a:r>
              <a:rPr lang="uk-UA" sz="3600" dirty="0"/>
              <a:t> </a:t>
            </a:r>
            <a:r>
              <a:rPr lang="ru-RU" sz="3600" dirty="0"/>
              <a:t>определений</a:t>
            </a:r>
            <a:r>
              <a:rPr lang="uk-UA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077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7D7F39-CDC6-49CC-AD9D-8773B42FD145}"/>
              </a:ext>
            </a:extLst>
          </p:cNvPr>
          <p:cNvSpPr/>
          <p:nvPr/>
        </p:nvSpPr>
        <p:spPr>
          <a:xfrm>
            <a:off x="4196121" y="143326"/>
            <a:ext cx="3799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/>
              <a:t>Алгоритм </a:t>
            </a:r>
            <a:r>
              <a:rPr lang="uk-UA" sz="3600" dirty="0" err="1"/>
              <a:t>Евклида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89D534-D20A-4AC2-94A8-EFA651974C2F}"/>
              </a:ext>
            </a:extLst>
          </p:cNvPr>
          <p:cNvSpPr/>
          <p:nvPr/>
        </p:nvSpPr>
        <p:spPr>
          <a:xfrm>
            <a:off x="776378" y="134927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CEB4F4C-3399-410E-B8C1-E70242F8113B}"/>
                  </a:ext>
                </a:extLst>
              </p:cNvPr>
              <p:cNvSpPr/>
              <p:nvPr/>
            </p:nvSpPr>
            <p:spPr>
              <a:xfrm>
                <a:off x="698689" y="984215"/>
                <a:ext cx="10794622" cy="3970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uk-UA" sz="2800" dirty="0"/>
                  <a:t>Для </a:t>
                </a:r>
                <a:r>
                  <a:rPr lang="uk-UA" sz="2800" dirty="0" err="1"/>
                  <a:t>быстрого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вычисления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r>
                      <a:rPr lang="uk-UA" sz="2800" i="1">
                        <a:latin typeface="Cambria Math" panose="02040503050406030204" pitchFamily="18" charset="0"/>
                      </a:rPr>
                      <m:t>НОД(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dirty="0"/>
                  <a:t> </a:t>
                </a:r>
                <a:r>
                  <a:rPr lang="uk-UA" sz="2800" dirty="0" err="1"/>
                  <a:t>существует</a:t>
                </a:r>
                <a:r>
                  <a:rPr lang="uk-UA" sz="2800" dirty="0"/>
                  <a:t> алгоритм </a:t>
                </a:r>
                <a:r>
                  <a:rPr lang="uk-UA" sz="2800" dirty="0" err="1"/>
                  <a:t>Евклида</a:t>
                </a:r>
                <a:r>
                  <a:rPr lang="uk-UA" sz="2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uk-UA" sz="2800" dirty="0"/>
                  <a:t>Будем </a:t>
                </a:r>
                <a:r>
                  <a:rPr lang="uk-UA" sz="2800" dirty="0" err="1"/>
                  <a:t>считать</a:t>
                </a:r>
                <a:r>
                  <a:rPr lang="uk-UA" sz="2800" dirty="0"/>
                  <a:t>, </a:t>
                </a:r>
                <a:r>
                  <a:rPr lang="uk-UA" sz="2800" dirty="0" err="1"/>
                  <a:t>что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r>
                      <a:rPr lang="uk-UA" sz="2800" i="1">
                        <a:latin typeface="Cambria Math" panose="02040503050406030204" pitchFamily="18" charset="0"/>
                      </a:rPr>
                      <m:t>НОД</m:t>
                    </m:r>
                    <m:d>
                      <m:d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, 0</m:t>
                        </m:r>
                      </m:e>
                    </m:d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при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.</a:t>
                </a:r>
                <a:r>
                  <a:rPr lang="uk-UA" sz="2800" dirty="0"/>
                  <a:t> </a:t>
                </a:r>
                <a:endParaRPr lang="en-US" sz="2800" dirty="0"/>
              </a:p>
              <a:p>
                <a:pPr>
                  <a:lnSpc>
                    <a:spcPct val="150000"/>
                  </a:lnSpc>
                </a:pPr>
                <a:r>
                  <a:rPr lang="uk-UA" sz="2800" dirty="0"/>
                  <a:t>Предположим, </a:t>
                </a:r>
                <a:r>
                  <a:rPr lang="uk-UA" sz="2800" dirty="0" err="1"/>
                  <a:t>что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, </a:t>
                </a:r>
                <a:r>
                  <a:rPr lang="uk-UA" sz="2800" dirty="0" err="1"/>
                  <a:t>тогда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800" dirty="0"/>
                  <a:t>.</a:t>
                </a:r>
                <a:endParaRPr lang="uk-UA" sz="2800" dirty="0"/>
              </a:p>
              <a:p>
                <a:pPr>
                  <a:lnSpc>
                    <a:spcPct val="150000"/>
                  </a:lnSpc>
                </a:pPr>
                <a:r>
                  <a:rPr lang="uk-UA" sz="2800" dirty="0"/>
                  <a:t>Алгоритм </a:t>
                </a:r>
                <a:r>
                  <a:rPr lang="uk-UA" sz="2800" dirty="0" err="1"/>
                  <a:t>основан</a:t>
                </a:r>
                <a:r>
                  <a:rPr lang="uk-UA" sz="2800" dirty="0"/>
                  <a:t> на </a:t>
                </a:r>
                <a:r>
                  <a:rPr lang="uk-UA" sz="2800" dirty="0" err="1"/>
                  <a:t>следующем</a:t>
                </a:r>
                <a:r>
                  <a:rPr lang="uk-UA" sz="2800" dirty="0"/>
                  <a:t> </a:t>
                </a:r>
                <a:r>
                  <a:rPr lang="uk-UA" sz="2800" dirty="0" err="1"/>
                  <a:t>свойстве</a:t>
                </a:r>
                <a:r>
                  <a:rPr lang="uk-UA" sz="2800" dirty="0"/>
                  <a:t>:</a:t>
                </a:r>
                <a:endParaRPr lang="en-US" sz="28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uk-UA" sz="2800" i="1">
                        <a:latin typeface="Cambria Math" panose="02040503050406030204" pitchFamily="18" charset="0"/>
                      </a:rPr>
                      <m:t>НОД(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dirty="0"/>
                  <a:t> = </a:t>
                </a:r>
                <a14:m>
                  <m:oMath xmlns:m="http://schemas.openxmlformats.org/officeDocument/2006/math">
                    <m:r>
                      <a:rPr lang="uk-UA" sz="2800" i="1">
                        <a:latin typeface="Cambria Math" panose="02040503050406030204" pitchFamily="18" charset="0"/>
                      </a:rPr>
                      <m:t>НОД</m:t>
                    </m:r>
                    <m:d>
                      <m:d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uk-UA" sz="2800" dirty="0"/>
              </a:p>
              <a:p>
                <a:pPr>
                  <a:lnSpc>
                    <a:spcPct val="150000"/>
                  </a:lnSpc>
                </a:pPr>
                <a:r>
                  <a:rPr lang="uk-UA" sz="2800" dirty="0" err="1"/>
                  <a:t>Работает</a:t>
                </a:r>
                <a:r>
                  <a:rPr lang="uk-UA" sz="2800" dirty="0"/>
                  <a:t> за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uk-UA" sz="28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CEB4F4C-3399-410E-B8C1-E70242F81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9" y="984215"/>
                <a:ext cx="10794622" cy="3970318"/>
              </a:xfrm>
              <a:prstGeom prst="rect">
                <a:avLst/>
              </a:prstGeom>
              <a:blipFill>
                <a:blip r:embed="rId3"/>
                <a:stretch>
                  <a:fillRect l="-1186" r="-169" b="-1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249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3FAD998-600A-461A-9FE1-D2C8F2A31498}"/>
              </a:ext>
            </a:extLst>
          </p:cNvPr>
          <p:cNvSpPr/>
          <p:nvPr/>
        </p:nvSpPr>
        <p:spPr>
          <a:xfrm>
            <a:off x="4196121" y="143326"/>
            <a:ext cx="3903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/>
              <a:t>Алгоритм </a:t>
            </a:r>
            <a:r>
              <a:rPr lang="uk-UA" sz="3600" dirty="0" err="1"/>
              <a:t>Евклида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BA3BAB-0905-4769-A0B5-012C157C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77" y="897564"/>
            <a:ext cx="4239246" cy="50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40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2CC319-092D-4D7A-B996-15A74FAC4DEE}"/>
              </a:ext>
            </a:extLst>
          </p:cNvPr>
          <p:cNvSpPr/>
          <p:nvPr/>
        </p:nvSpPr>
        <p:spPr>
          <a:xfrm>
            <a:off x="4323720" y="183083"/>
            <a:ext cx="3544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 err="1"/>
              <a:t>Вычисление</a:t>
            </a:r>
            <a:r>
              <a:rPr lang="uk-UA" sz="3600" dirty="0"/>
              <a:t> НОК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38DF8280-2E51-4E0F-96BD-1A947552F6B7}"/>
                  </a:ext>
                </a:extLst>
              </p:cNvPr>
              <p:cNvSpPr/>
              <p:nvPr/>
            </p:nvSpPr>
            <p:spPr>
              <a:xfrm>
                <a:off x="1463966" y="972013"/>
                <a:ext cx="9264068" cy="5344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800" i="1" smtClean="0">
                          <a:latin typeface="Cambria Math" panose="02040503050406030204" pitchFamily="18" charset="0"/>
                        </a:rPr>
                        <m:t>НОК</m:t>
                      </m:r>
                      <m:d>
                        <m:dPr>
                          <m:ctrlPr>
                            <a:rPr lang="uk-U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uk-U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НОД(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uk-U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algn="ctr"/>
                <a:r>
                  <a:rPr lang="uk-UA" sz="2800" dirty="0" err="1"/>
                  <a:t>Это</a:t>
                </a:r>
                <a:r>
                  <a:rPr lang="uk-UA" sz="2800" dirty="0"/>
                  <a:t> </a:t>
                </a:r>
                <a:r>
                  <a:rPr lang="uk-UA" sz="2800" dirty="0" err="1"/>
                  <a:t>следует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из</a:t>
                </a:r>
                <a:r>
                  <a:rPr lang="uk-UA" sz="2800" dirty="0"/>
                  <a:t> того </a:t>
                </a:r>
                <a:r>
                  <a:rPr lang="uk-UA" sz="2800" dirty="0" err="1"/>
                  <a:t>что</a:t>
                </a:r>
                <a:r>
                  <a:rPr lang="uk-UA" sz="2800" dirty="0"/>
                  <a:t>, </a:t>
                </a:r>
                <a:r>
                  <a:rPr lang="uk-UA" sz="2800" dirty="0" err="1"/>
                  <a:t>если</a:t>
                </a:r>
                <a:endParaRPr lang="uk-U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uk-UA" sz="2800" dirty="0"/>
              </a:p>
              <a:p>
                <a:pPr algn="ctr"/>
                <a:r>
                  <a:rPr lang="uk-UA" sz="2800" dirty="0"/>
                  <a:t>то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uk-UA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uk-UA" sz="2800" i="1">
                        <a:latin typeface="Cambria Math" panose="02040503050406030204" pitchFamily="18" charset="0"/>
                      </a:rPr>
                      <m:t>НОД(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∗…</m:t>
                    </m:r>
                  </m:oMath>
                </a14:m>
                <a:r>
                  <a:rPr lang="uk-UA" sz="2800" dirty="0"/>
                  <a:t> </a:t>
                </a:r>
                <a:endParaRPr lang="ru-RU" sz="2800" dirty="0"/>
              </a:p>
              <a:p>
                <a:pPr algn="ctr"/>
                <a:r>
                  <a:rPr lang="uk-UA" sz="2800" dirty="0" err="1"/>
                  <a:t>Из</a:t>
                </a:r>
                <a:r>
                  <a:rPr lang="uk-UA" sz="2800" dirty="0"/>
                  <a:t> </a:t>
                </a:r>
                <a:r>
                  <a:rPr lang="uk-UA" sz="2800" dirty="0" err="1"/>
                  <a:t>этого</a:t>
                </a:r>
                <a:r>
                  <a:rPr lang="uk-UA" sz="2800" dirty="0"/>
                  <a:t> легко получить </a:t>
                </a:r>
                <a:r>
                  <a:rPr lang="uk-UA" sz="2800" dirty="0" err="1"/>
                  <a:t>нужное</a:t>
                </a:r>
                <a:r>
                  <a:rPr lang="uk-UA" sz="2800" dirty="0"/>
                  <a:t> </a:t>
                </a:r>
                <a:r>
                  <a:rPr lang="uk-UA" sz="2800" dirty="0" err="1"/>
                  <a:t>равенство</a:t>
                </a:r>
                <a:r>
                  <a:rPr lang="uk-UA" sz="2800" dirty="0"/>
                  <a:t>.</a:t>
                </a:r>
                <a:endParaRPr lang="ru-RU" sz="2800" dirty="0"/>
              </a:p>
              <a:p>
                <a:endParaRPr lang="uk-UA" sz="2800" dirty="0"/>
              </a:p>
              <a:p>
                <a:endParaRPr lang="ru-RU" sz="2800" dirty="0"/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38DF8280-2E51-4E0F-96BD-1A947552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66" y="972013"/>
                <a:ext cx="9264068" cy="5344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177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02637-5241-4441-BD43-E13B8B21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7" y="3429000"/>
            <a:ext cx="10058400" cy="1450757"/>
          </a:xfrm>
        </p:spPr>
        <p:txBody>
          <a:bodyPr/>
          <a:lstStyle/>
          <a:p>
            <a:r>
              <a:rPr lang="uk-UA" dirty="0" err="1"/>
              <a:t>Спасибо</a:t>
            </a:r>
            <a:r>
              <a:rPr lang="uk-UA" dirty="0"/>
              <a:t> за </a:t>
            </a:r>
            <a:r>
              <a:rPr lang="uk-UA" dirty="0" err="1"/>
              <a:t>внимание</a:t>
            </a:r>
            <a:r>
              <a:rPr lang="uk-UA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5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CC7F950-28B2-4892-B28F-556015DDE7E5}"/>
                  </a:ext>
                </a:extLst>
              </p:cNvPr>
              <p:cNvSpPr/>
              <p:nvPr/>
            </p:nvSpPr>
            <p:spPr>
              <a:xfrm>
                <a:off x="2039889" y="518574"/>
                <a:ext cx="8112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2800" dirty="0"/>
                  <a:t>«</a:t>
                </a:r>
                <a:r>
                  <a:rPr lang="ru-RU" sz="2800" dirty="0"/>
                  <a:t>Наивный</a:t>
                </a:r>
                <a:r>
                  <a:rPr lang="uk-UA" sz="2800" dirty="0"/>
                  <a:t>» алгоритм </a:t>
                </a:r>
                <a:r>
                  <a:rPr lang="uk-UA" sz="2800" dirty="0" err="1"/>
                  <a:t>проверки</a:t>
                </a:r>
                <a:r>
                  <a:rPr lang="uk-UA" sz="2800" dirty="0"/>
                  <a:t> на простоту за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CC7F950-28B2-4892-B28F-556015DDE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89" y="518574"/>
                <a:ext cx="8112221" cy="523220"/>
              </a:xfrm>
              <a:prstGeom prst="rect">
                <a:avLst/>
              </a:prstGeom>
              <a:blipFill>
                <a:blip r:embed="rId3"/>
                <a:stretch>
                  <a:fillRect l="-1579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661F71-9ED0-42E1-8DED-94FDEB12C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225" y="1094246"/>
            <a:ext cx="7911547" cy="46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3F750E54-0B42-48FD-888E-5CA71EC214A1}"/>
                  </a:ext>
                </a:extLst>
              </p:cNvPr>
              <p:cNvSpPr/>
              <p:nvPr/>
            </p:nvSpPr>
            <p:spPr>
              <a:xfrm>
                <a:off x="3166276" y="450956"/>
                <a:ext cx="5011308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2800" dirty="0" err="1"/>
                  <a:t>Проверка</a:t>
                </a:r>
                <a:r>
                  <a:rPr lang="uk-UA" sz="2800" dirty="0"/>
                  <a:t> на простоту за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3F750E54-0B42-48FD-888E-5CA71EC21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76" y="450956"/>
                <a:ext cx="5011308" cy="528030"/>
              </a:xfrm>
              <a:prstGeom prst="rect">
                <a:avLst/>
              </a:prstGeom>
              <a:blipFill>
                <a:blip r:embed="rId3"/>
                <a:stretch>
                  <a:fillRect l="-2433" t="-10345" b="-321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7C69AD-02D9-4BD4-AB6C-33D9FFB0F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655" y="1221532"/>
            <a:ext cx="8390689" cy="44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9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6DA7D843-E970-40B8-B151-6810506D74EC}"/>
                  </a:ext>
                </a:extLst>
              </p:cNvPr>
              <p:cNvSpPr/>
              <p:nvPr/>
            </p:nvSpPr>
            <p:spPr>
              <a:xfrm>
                <a:off x="0" y="1299105"/>
                <a:ext cx="11548938" cy="4259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uk-UA" sz="2800" b="0" dirty="0">
                    <a:latin typeface="Cambria Math" panose="02040503050406030204" pitchFamily="18" charset="0"/>
                  </a:rPr>
                  <a:t>Каноническое </a:t>
                </a:r>
                <a:r>
                  <a:rPr lang="uk-UA" sz="2800" b="0" dirty="0" err="1">
                    <a:latin typeface="Cambria Math" panose="02040503050406030204" pitchFamily="18" charset="0"/>
                  </a:rPr>
                  <a:t>разложение</a:t>
                </a:r>
                <a:r>
                  <a:rPr lang="uk-UA" sz="2800" b="0" dirty="0">
                    <a:latin typeface="Cambria Math" panose="02040503050406030204" pitchFamily="18" charset="0"/>
                  </a:rPr>
                  <a:t> числа</a:t>
                </a:r>
                <a:r>
                  <a:rPr lang="uk-UA" sz="2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 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b="0" dirty="0"/>
                  <a:t>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∗…∗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uk-UA" sz="28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где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простые числа</m:t>
                    </m:r>
                  </m:oMath>
                </a14:m>
                <a:r>
                  <a:rPr lang="en-US" sz="2800" dirty="0"/>
                  <a:t> </a:t>
                </a:r>
                <a:endParaRPr lang="uk-UA" sz="2800" dirty="0"/>
              </a:p>
              <a:p>
                <a:pPr algn="ctr"/>
                <a:endParaRPr lang="uk-UA" sz="2800" dirty="0"/>
              </a:p>
              <a:p>
                <a:pPr algn="ctr"/>
                <a:r>
                  <a:rPr lang="en-US" sz="2800" dirty="0"/>
                  <a:t>	</a:t>
                </a:r>
                <a:r>
                  <a:rPr lang="uk-UA" sz="2800" dirty="0"/>
                  <a:t>  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Согласно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основной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теоремы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арифметики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представление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числа в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таком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виде </a:t>
                </a:r>
                <a:r>
                  <a:rPr lang="uk-UA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единственно</a:t>
                </a:r>
                <a:r>
                  <a:rPr lang="uk-U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dirty="0"/>
                  <a:t>			</a:t>
                </a:r>
                <a:r>
                  <a:rPr lang="uk-UA" sz="2800" u="sng" dirty="0"/>
                  <a:t>Пример</a:t>
                </a:r>
                <a14:m>
                  <m:oMath xmlns:m="http://schemas.openxmlformats.org/officeDocument/2006/math"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uk-UA" sz="2800">
                        <a:latin typeface="Cambria Math" panose="02040503050406030204" pitchFamily="18" charset="0"/>
                      </a:rPr>
                      <m:t>1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∗7</m:t>
                    </m:r>
                  </m:oMath>
                </a14:m>
                <a:r>
                  <a:rPr lang="en-US" sz="2800" dirty="0"/>
                  <a:t>		</a:t>
                </a:r>
                <a:endParaRPr lang="uk-UA" sz="28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6DA7D843-E970-40B8-B151-6810506D7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105"/>
                <a:ext cx="11548938" cy="4259051"/>
              </a:xfrm>
              <a:prstGeom prst="rect">
                <a:avLst/>
              </a:prstGeom>
              <a:blipFill>
                <a:blip r:embed="rId3"/>
                <a:stretch>
                  <a:fillRect b="-3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0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DB4E55-3759-4FE0-A590-E8A85D3F88FF}"/>
              </a:ext>
            </a:extLst>
          </p:cNvPr>
          <p:cNvSpPr/>
          <p:nvPr/>
        </p:nvSpPr>
        <p:spPr>
          <a:xfrm>
            <a:off x="3951951" y="311668"/>
            <a:ext cx="4288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err="1"/>
              <a:t>Каноническое</a:t>
            </a:r>
            <a:r>
              <a:rPr lang="uk-UA" sz="2800" dirty="0"/>
              <a:t> </a:t>
            </a:r>
            <a:r>
              <a:rPr lang="uk-UA" sz="2800" dirty="0" err="1"/>
              <a:t>разложение</a:t>
            </a: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C682CC-2F33-4B48-BC1E-70F0EBB0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219" y="834888"/>
            <a:ext cx="6461562" cy="49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C1D792-1B59-4F81-9F84-E1FAFA53DAB5}"/>
              </a:ext>
            </a:extLst>
          </p:cNvPr>
          <p:cNvSpPr/>
          <p:nvPr/>
        </p:nvSpPr>
        <p:spPr>
          <a:xfrm>
            <a:off x="1736473" y="143326"/>
            <a:ext cx="871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Применение</a:t>
            </a:r>
            <a:r>
              <a:rPr lang="uk-UA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uk-UA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канонического</a:t>
            </a:r>
            <a:r>
              <a:rPr lang="uk-UA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uk-UA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разложения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7339B37E-0035-4C3B-ADB5-5DF4D6D00543}"/>
                  </a:ext>
                </a:extLst>
              </p:cNvPr>
              <p:cNvSpPr/>
              <p:nvPr/>
            </p:nvSpPr>
            <p:spPr>
              <a:xfrm>
                <a:off x="1630236" y="1969669"/>
                <a:ext cx="8931527" cy="2910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∗…∗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/>
                  <a:t>, </a:t>
                </a:r>
                <a:r>
                  <a:rPr lang="uk-UA" sz="2800" dirty="0" err="1"/>
                  <a:t>если</a:t>
                </a:r>
                <a:r>
                  <a:rPr lang="uk-UA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</a:t>
                </a:r>
                <a:r>
                  <a:rPr lang="uk-UA" sz="2800" dirty="0"/>
                  <a:t>– </a:t>
                </a:r>
                <a:r>
                  <a:rPr lang="uk-UA" sz="2800" dirty="0" err="1"/>
                  <a:t>делитель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uk-UA" sz="2800" dirty="0"/>
                  <a:t>,</a:t>
                </a:r>
                <a:endParaRPr lang="en-US" sz="2800" dirty="0"/>
              </a:p>
              <a:p>
                <a:pPr algn="ctr">
                  <a:lnSpc>
                    <a:spcPct val="150000"/>
                  </a:lnSpc>
                </a:pPr>
                <a:r>
                  <a:rPr lang="uk-UA" sz="2800" dirty="0"/>
                  <a:t> то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∗…∗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endParaRPr lang="uk-UA" sz="2800" b="0" dirty="0"/>
              </a:p>
              <a:p>
                <a:pPr algn="ctr"/>
                <a:r>
                  <a:rPr lang="uk-UA" sz="2800" dirty="0" err="1"/>
                  <a:t>Тогда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количество</a:t>
                </a:r>
                <a:r>
                  <a:rPr lang="uk-UA" sz="2800" dirty="0"/>
                  <a:t> </a:t>
                </a:r>
                <a:r>
                  <a:rPr lang="uk-UA" sz="2800" dirty="0" err="1"/>
                  <a:t>делителей</a:t>
                </a:r>
                <a:r>
                  <a:rPr lang="uk-UA" sz="2800" dirty="0"/>
                  <a:t> числа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</a:t>
                </a:r>
                <a:r>
                  <a:rPr lang="uk-UA" sz="2800" dirty="0"/>
                  <a:t>равно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+1) ∗ …∗(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7339B37E-0035-4C3B-ADB5-5DF4D6D00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36" y="1969669"/>
                <a:ext cx="8931527" cy="29101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48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9176AC-4D12-4DED-9E09-B4C44401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56" y="1760675"/>
            <a:ext cx="8645487" cy="25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0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3237F9-840C-4BB5-8C5B-F1A1D79B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42" y="1775792"/>
            <a:ext cx="8408315" cy="24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4617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1138</TotalTime>
  <Words>704</Words>
  <Application>Microsoft Office PowerPoint</Application>
  <PresentationFormat>Широкоэкранный</PresentationFormat>
  <Paragraphs>111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Cambria Math</vt:lpstr>
      <vt:lpstr>Ретро</vt:lpstr>
      <vt:lpstr>Теория чисел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чисел</dc:title>
  <dc:creator>Дима</dc:creator>
  <cp:lastModifiedBy>Дима</cp:lastModifiedBy>
  <cp:revision>70</cp:revision>
  <dcterms:created xsi:type="dcterms:W3CDTF">2017-10-26T18:43:13Z</dcterms:created>
  <dcterms:modified xsi:type="dcterms:W3CDTF">2017-10-30T14:38:54Z</dcterms:modified>
</cp:coreProperties>
</file>