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  <p:embeddedFont>
      <p:font typeface="Alfa Slab One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11" Type="http://schemas.openxmlformats.org/officeDocument/2006/relationships/slide" Target="slides/slide7.xml"/><Relationship Id="rId22" Type="http://schemas.openxmlformats.org/officeDocument/2006/relationships/font" Target="fonts/ProximaNova-boldItalic.fntdata"/><Relationship Id="rId10" Type="http://schemas.openxmlformats.org/officeDocument/2006/relationships/slide" Target="slides/slide6.xml"/><Relationship Id="rId21" Type="http://schemas.openxmlformats.org/officeDocument/2006/relationships/font" Target="fonts/ProximaNova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AlfaSlabOn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ProximaNova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Теорія ігор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Виграшні позиції, ретроспективний аналіз та функція Шпрага-Гранді.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Нім зі збільшенням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ru"/>
              <a:t>Лема</a:t>
            </a:r>
            <a:r>
              <a:rPr lang="ru"/>
              <a:t>: Якщо до правил звичайного німу додати таке деяке правило, згідно з яким кількість камінців у деяких купках можна збільшувати і гра залишиться скінченою, то теорема Бутона буде працювати і для цього німу.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Теорема Шпрага-Гранді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Нехай маємо деякий стан v для рівноправної гри двох гравців. Нехай також із цього стану ми можемо перейти в стани v1,v2,...,vk. Тоді стану v цієї гри можна поставити у відповідність купку німу деякого розміру х, яка буде повністю еквівалентна нашій грі. Число х називається числом Шпрага-Гранді стану v і рахується рекурсивно за формулою :</a:t>
            </a:r>
          </a:p>
          <a:p>
            <a:pPr lvl="0" rtl="0">
              <a:spcBef>
                <a:spcPts val="0"/>
              </a:spcBef>
              <a:buNone/>
            </a:pPr>
            <a:r>
              <a:rPr lang="ru"/>
              <a:t>  x=mex{x1,...,xk}, де xi - число Шпрага-Гранді стану vi, mex - minimal excludant</a:t>
            </a:r>
          </a:p>
          <a:p>
            <a:pPr lvl="0" rtl="0">
              <a:spcBef>
                <a:spcPts val="0"/>
              </a:spcBef>
              <a:buNone/>
            </a:pPr>
            <a:r>
              <a:rPr lang="ru"/>
              <a:t>Функція F(v)=x називається функцією Шпрага-Гранді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Застосування теореми Шпрага-Гранді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Нехай маємо деякий стан v. Тоді: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ru"/>
              <a:t>Знайдемо усі можливі переходи з стану v.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ru"/>
              <a:t>Кожний перехід може вести або в одну гру, або в суму незалежних ігор. У першому випадку порахуємо функцію ШГ рекурсивно. У другому порухаємо рекурсивно значення ФШГ для кожної з ігор, а потім скажемо, що ФШГ від суми ігор дорівнює XOR-сумі цих значень.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ru"/>
              <a:t>Рахуємо MEX значень ФШГ - це і є число ШГ для даного стану. Якщо воно дорівнює нулю, позиція є програшною, інакше - виграшною. 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Нім Мура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Маємо n купок, у кожній з яких ai камінців. За один хід гравець може зменшити розміри від однієї до k купок. Програє той, хто не може зробити хід.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Розв’язок 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ru"/>
              <a:t>Запишемо розміри всіх купок у двійковій системі числення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Просумуємо їх порозрядно по модулю (k+1)</a:t>
            </a:r>
          </a:p>
          <a:p>
            <a:pPr indent="-228600" lvl="0" marL="457200">
              <a:spcBef>
                <a:spcPts val="0"/>
              </a:spcBef>
            </a:pPr>
            <a:r>
              <a:rPr lang="ru"/>
              <a:t>Якщо отримуємо 0, позиція є програшною - інакше є виграшною.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Проста гра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У вас з другом є купка з 10 камінчиків. Ви берете по черзі 1,2 чи 3 камінця з цієї купки. Той, хто забере останній камінець переміг. Чи повинні ви брати камінчик перші, чи повинні дозволити брати першому вашому другу?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Проста гра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296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ru"/>
              <a:t>відповісти навмання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перебрати усі варіанти розвитку подій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шукати закономірності</a:t>
            </a:r>
          </a:p>
          <a:p>
            <a:pPr indent="-228600" lvl="0" marL="457200">
              <a:spcBef>
                <a:spcPts val="0"/>
              </a:spcBef>
            </a:pPr>
            <a:r>
              <a:rPr lang="ru"/>
              <a:t>динамічне програмування?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Гра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ru"/>
              <a:t>можливість нічиєї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549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ru"/>
              <a:t>кількість гравців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9806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ru"/>
              <a:t>симетричність(рівноправність)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23829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ru"/>
              <a:t>з нульовою чи ненульовою сумою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32169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ru"/>
              <a:t>повнота інформації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2797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ru"/>
              <a:t>паралельні і послідовні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Позиції гри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ru"/>
              <a:t>як охарактеризувати ситуацію після кожного ходу?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як залежить можливість виграти від кількості у купці?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яка позиція кінцева?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як визначити, позиція є виграшною чи програшною?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Ретроспективний аналіз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ru"/>
              <a:t>Якщо відомо про виграшність/програшність деяких позицій, як визначити те саме для інших позицій?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Що таке дерево гри?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Яким чином пришвидшити очевидний розв’язок?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219400"/>
            <a:ext cx="8520600" cy="455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vector&lt;</a:t>
            </a:r>
            <a:r>
              <a:rPr lang="ru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g [</a:t>
            </a:r>
            <a:r>
              <a:rPr lang="ru" sz="1050">
                <a:solidFill>
                  <a:srgbClr val="A8017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b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win [</a:t>
            </a:r>
            <a:r>
              <a:rPr lang="ru" sz="1050">
                <a:solidFill>
                  <a:srgbClr val="A8017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b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loose [</a:t>
            </a:r>
            <a:r>
              <a:rPr lang="ru" sz="1050">
                <a:solidFill>
                  <a:srgbClr val="A8017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b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used[</a:t>
            </a:r>
            <a:r>
              <a:rPr lang="ru" sz="1050">
                <a:solidFill>
                  <a:srgbClr val="A8017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b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degree[</a:t>
            </a:r>
            <a:r>
              <a:rPr lang="ru" sz="1050">
                <a:solidFill>
                  <a:srgbClr val="A8017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b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dfs</a:t>
            </a: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(int v) {</a:t>
            </a:r>
            <a:b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	used[v] = true;</a:t>
            </a:r>
            <a:b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	for (vector&lt;int&gt;::iterator i = g[v].</a:t>
            </a:r>
            <a:r>
              <a:rPr lang="ru" sz="1050">
                <a:solidFill>
                  <a:srgbClr val="45AE3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 i != g[v].</a:t>
            </a:r>
            <a:r>
              <a:rPr lang="ru" sz="1050">
                <a:solidFill>
                  <a:srgbClr val="45AE3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 ++i)</a:t>
            </a:r>
            <a:b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		if (!used[*i]) {</a:t>
            </a:r>
            <a:b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			if (loose[v])</a:t>
            </a:r>
            <a:b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				win[*i] = true;</a:t>
            </a:r>
            <a:b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			else if (--degree[*i] == 0)</a:t>
            </a:r>
            <a:b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					loose[*i] = true;</a:t>
            </a:r>
            <a:b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			else</a:t>
            </a:r>
            <a:b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			continue;</a:t>
            </a:r>
            <a:b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		dfs (*i);</a:t>
            </a:r>
            <a:b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	}</a:t>
            </a:r>
            <a:b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Нім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ru"/>
              <a:t>рівноправна, без нічиїх, скінчена, послідовна гра двох гравців з повною інформацією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гру можна описати орієнтовним ациклічним графом</a:t>
            </a:r>
          </a:p>
          <a:p>
            <a:pPr indent="-228600" lvl="0" marL="457200">
              <a:spcBef>
                <a:spcPts val="0"/>
              </a:spcBef>
            </a:pPr>
            <a:r>
              <a:rPr lang="ru"/>
              <a:t>К купок у кожній з яких ai камінців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Теорема Бутона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Позиція є виграшною тоді і тільки тоді, коли XOR-сума кількостей камінців у купках не дорівнює нулеві. 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