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69" r:id="rId18"/>
    <p:sldId id="272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04E66-3B2B-4F72-B4C4-62EC1BC43BD2}" v="209" dt="2024-10-10T04:48:41.993"/>
    <p1510:client id="{D96C1094-0C64-4893-97B9-6834FEDA9FB9}" v="455" dt="2024-10-10T17:42:4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6E3A-08BD-A5C2-F17D-8A30C2F7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A27EA-CC5C-C74D-4761-6B22A9F4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E04C-9E7F-F6F7-7389-C45976D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E7CED-E6FE-9A9A-893A-4331A73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A9C3-E231-7CAB-C4D6-3FE0DD16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31D3-03E7-D5D2-114A-956EC1C0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8A477-AA7C-494F-212E-500931AB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BE6AC-C582-230D-5A7B-6AB0172D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A9C51-1807-CF50-A285-3F858C4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A046B-D4EB-DD89-614D-CA620DB6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B94B3-2365-221C-3AD1-CD9747182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D9DCD-1637-281C-A0D3-E2173697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212-BCE3-5E6A-AA51-836C70FB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42F67-1082-2DEE-2396-A6F78A2E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E459A-A942-5E12-6478-5E06946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FD88A-8135-C79A-FE6B-7258454A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13A9-4B46-5DEA-9EFB-B45A10CE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2B2EA-B662-8FAB-410C-4DD65CC1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9B288-AB1C-C6D8-8C85-32270C98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C262-3DC1-D151-338B-60B91C6A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5EB9-216A-F4BE-A46B-C7D897DB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85EF7-B3E8-04B9-63DA-BCC4B6AB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9854-388E-8EA4-1A84-547A7259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48250-A229-5DB0-CC0D-04C4322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44CAB-345B-C0EF-0921-8B086A7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02DC-2A01-D9E6-83CC-FF6392A9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54FA-F0A3-70B6-255E-7353272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641D4-3DAA-3F0A-AD9B-76271659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C1914-6840-D033-B2B5-8A1E0BE1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33FF6-B53F-200B-0C2C-316797B9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162B1-5D32-220F-FB90-031B4D3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3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47D0-DA8F-1541-B1CE-D18FD89E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A7536-47C2-1F5C-E6B2-ED0CD8D3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19E5F-A569-879C-DDBD-DCDE1ECD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50009-56E3-F5E6-F863-ADA3769C8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A9D1B9-A67B-9AB3-A2A6-AD2A59A19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14F05-C9A3-AFB9-E6AF-C254E091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B044F-E7DE-B03D-F914-79BC5E80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C1047-31BC-D4D4-310C-B3DEC16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26EA-3DD7-42D1-8939-95E7244E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B1E90-8F3C-F0A6-DA6D-4A095E9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99B19-8D66-3F5A-13BD-18493919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B6531-C8F4-C90E-1246-D60F486C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52BE3-2F15-9227-FCDF-E946811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52D22-6B11-036E-2226-ED8712C1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E6BF14-31FF-1153-9F81-53F6A5E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C1D4-1780-26FE-229E-394E5A5C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3E22B-1AA7-916B-CFA2-B672E2B6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1727-0929-A276-03EE-2520BE235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5793E-2895-0FE1-81E0-32AE4838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49B1E-F6AA-79EE-662A-EC365C76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4A02E-7940-865F-D726-4E42375B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56AFA-04EB-A5AC-C603-B6C8E4B0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7E0FF-044C-E74A-517D-20C7A085E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8F0A5-3CC3-E1E3-6514-A93D88D1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4278-5E94-AC57-8B6F-29C0EEF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CD648-E567-4BCD-CC68-1A2CC0E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1DF9E-5C7F-56F3-CDDD-0E9D5A3B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19A751-55F9-F980-853C-911CF0FE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FCB6F-5515-8003-828D-6359EDC5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D342D-CFAB-261E-7B44-072A6CF5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786D-ECFE-5E5B-B80A-4C0B786E5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BC83D-8567-BE84-A541-FD76C924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885" TargetMode="External"/><Relationship Id="rId2" Type="http://schemas.openxmlformats.org/officeDocument/2006/relationships/hyperlink" Target="https://www.acmicpc.net/problem/556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cmicpc.net/problem/435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4EC142-4B23-6B95-592A-3B2573DFFCDD}"/>
              </a:ext>
            </a:extLst>
          </p:cNvPr>
          <p:cNvGrpSpPr/>
          <p:nvPr/>
        </p:nvGrpSpPr>
        <p:grpSpPr>
          <a:xfrm>
            <a:off x="-539970" y="2659795"/>
            <a:ext cx="13747970" cy="1912205"/>
            <a:chOff x="-336052" y="338475"/>
            <a:chExt cx="11264583" cy="952057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09423455-6B0B-F89D-4808-D1CFE4F562AB}"/>
                </a:ext>
              </a:extLst>
            </p:cNvPr>
            <p:cNvSpPr/>
            <p:nvPr/>
          </p:nvSpPr>
          <p:spPr>
            <a:xfrm>
              <a:off x="-336052" y="433282"/>
              <a:ext cx="11264583" cy="8572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EBA0A86D-5F78-C16E-3487-D4370CECE2D4}"/>
                </a:ext>
              </a:extLst>
            </p:cNvPr>
            <p:cNvSpPr/>
            <p:nvPr/>
          </p:nvSpPr>
          <p:spPr>
            <a:xfrm>
              <a:off x="-309875" y="338475"/>
              <a:ext cx="11135404" cy="85725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8DAC83-0E6E-06E9-807B-D1B33C25B904}"/>
              </a:ext>
            </a:extLst>
          </p:cNvPr>
          <p:cNvSpPr txBox="1"/>
          <p:nvPr/>
        </p:nvSpPr>
        <p:spPr>
          <a:xfrm>
            <a:off x="5388113" y="29769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해시맵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3F39F-64B4-CBDB-A816-0ADC5C8720F7}"/>
              </a:ext>
            </a:extLst>
          </p:cNvPr>
          <p:cNvSpPr txBox="1"/>
          <p:nvPr/>
        </p:nvSpPr>
        <p:spPr>
          <a:xfrm>
            <a:off x="5195752" y="37869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알고리즘마스터</a:t>
            </a:r>
          </a:p>
        </p:txBody>
      </p:sp>
    </p:spTree>
    <p:extLst>
      <p:ext uri="{BB962C8B-B14F-4D97-AF65-F5344CB8AC3E}">
        <p14:creationId xmlns:p14="http://schemas.microsoft.com/office/powerpoint/2010/main" val="368356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26D7E-7F40-6E4B-F211-2F8B242C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F7E9-D8F4-9EDD-3337-230CEB6227B9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78236-9370-068E-ACF8-C03857A8AD08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E7E6B695-33B5-9B2E-A3E2-64902691F469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592DE0A6-9E7B-1C47-5FA4-67D2CC4FCFE8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BB19EC-368C-4605-8172-E406A86A57D5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33971D-95F4-DAA9-D30A-2B4C7D8EBE1B}"/>
              </a:ext>
            </a:extLst>
          </p:cNvPr>
          <p:cNvSpPr txBox="1"/>
          <p:nvPr/>
        </p:nvSpPr>
        <p:spPr>
          <a:xfrm>
            <a:off x="553371" y="1716462"/>
            <a:ext cx="6147837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이중 </a:t>
            </a:r>
            <a:r>
              <a:rPr lang="ko-KR" altLang="en-US" dirty="0" err="1"/>
              <a:t>해싱</a:t>
            </a:r>
            <a:r>
              <a:rPr lang="ko-KR" altLang="en-US" dirty="0"/>
              <a:t> </a:t>
            </a:r>
            <a:r>
              <a:rPr lang="en-US" altLang="ko-KR" dirty="0"/>
              <a:t>(Double Hashing)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해시 함수를 두 개 설정해 두고</a:t>
            </a:r>
            <a:r>
              <a:rPr lang="en-US" altLang="ko-KR" dirty="0"/>
              <a:t>, </a:t>
            </a:r>
            <a:r>
              <a:rPr lang="ko-KR" altLang="en-US" dirty="0"/>
              <a:t>충돌이 발생하면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번째 해시 함수를 사용하여</a:t>
            </a:r>
            <a:r>
              <a:rPr lang="en-US" altLang="ko-KR" dirty="0"/>
              <a:t> </a:t>
            </a:r>
            <a:r>
              <a:rPr lang="ko-KR" altLang="en-US" dirty="0"/>
              <a:t>저장할 </a:t>
            </a:r>
            <a:r>
              <a:rPr lang="en-US" altLang="ko-KR" dirty="0"/>
              <a:t>index</a:t>
            </a:r>
            <a:r>
              <a:rPr lang="ko-KR" altLang="en-US" dirty="0"/>
              <a:t>를 지정함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클러스터링 문제를 상당히 줄일 수 있다는 장점이 있으나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개의 해시 함수를 사용하므로 계산 비용이 증가한다는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단점 또한 존재 </a:t>
            </a:r>
            <a:r>
              <a:rPr lang="en-US" altLang="ko-KR" dirty="0"/>
              <a:t>(</a:t>
            </a:r>
            <a:r>
              <a:rPr lang="ko-KR" altLang="en-US" dirty="0"/>
              <a:t>미미할 거 같긴 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32D72A-A68F-4909-43D9-0F63461F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04" y="1574301"/>
            <a:ext cx="2785412" cy="494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244133-47E1-278B-0399-4A6E38B2EB65}"/>
              </a:ext>
            </a:extLst>
          </p:cNvPr>
          <p:cNvSpPr txBox="1"/>
          <p:nvPr/>
        </p:nvSpPr>
        <p:spPr>
          <a:xfrm>
            <a:off x="7029580" y="6526295"/>
            <a:ext cx="6260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https://jicoding.tistory.com/95</a:t>
            </a:r>
          </a:p>
        </p:txBody>
      </p:sp>
    </p:spTree>
    <p:extLst>
      <p:ext uri="{BB962C8B-B14F-4D97-AF65-F5344CB8AC3E}">
        <p14:creationId xmlns:p14="http://schemas.microsoft.com/office/powerpoint/2010/main" val="209138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9A054-9883-C9A0-C844-DCCA1F9E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F8045BB-6A7F-FA0F-EEB7-81E1FD7E6C1E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63E6D9-644B-9764-B29A-9BEE8FD2EC4E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5A7DCF9-3A34-AC41-081A-1D77242F6E21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C32F94F3-5696-2DE1-E642-82F9BE87BDA3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6BBC3C-CC02-A582-A2CC-1B109E90EB78}"/>
                </a:ext>
              </a:extLst>
            </p:cNvPr>
            <p:cNvSpPr txBox="1"/>
            <p:nvPr/>
          </p:nvSpPr>
          <p:spPr>
            <a:xfrm>
              <a:off x="95379" y="550631"/>
              <a:ext cx="2562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3-3. </a:t>
              </a:r>
              <a:r>
                <a:rPr lang="ko-KR" altLang="en-US" sz="2400" b="1" dirty="0" err="1"/>
                <a:t>재해싱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(Rehashing)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287EAD-B028-E519-215F-854033BFFB9F}"/>
              </a:ext>
            </a:extLst>
          </p:cNvPr>
          <p:cNvSpPr txBox="1"/>
          <p:nvPr/>
        </p:nvSpPr>
        <p:spPr>
          <a:xfrm>
            <a:off x="553371" y="1716462"/>
            <a:ext cx="1060739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테이블이 가득 차거나 충돌이 발생할 시</a:t>
            </a:r>
            <a:r>
              <a:rPr lang="en-US" altLang="ko-KR" dirty="0"/>
              <a:t>, </a:t>
            </a:r>
            <a:r>
              <a:rPr lang="ko-KR" altLang="en-US" dirty="0"/>
              <a:t>해시 테이블의 크기를 늘리고 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모든 키</a:t>
            </a:r>
            <a:r>
              <a:rPr lang="en-US" altLang="ko-KR" dirty="0"/>
              <a:t>-</a:t>
            </a:r>
            <a:r>
              <a:rPr lang="ko-KR" altLang="en-US" dirty="0"/>
              <a:t>값 쌍을</a:t>
            </a:r>
            <a:r>
              <a:rPr lang="en-US" altLang="ko-KR" dirty="0"/>
              <a:t> </a:t>
            </a:r>
            <a:r>
              <a:rPr lang="ko-KR" altLang="en-US" dirty="0"/>
              <a:t>새로운 해시 테이블의 크기에 맞춰 </a:t>
            </a:r>
            <a:r>
              <a:rPr lang="ko-KR" altLang="en-US" dirty="0" err="1"/>
              <a:t>재삽입하는</a:t>
            </a:r>
            <a:r>
              <a:rPr lang="ko-KR" altLang="en-US" dirty="0"/>
              <a:t> 방법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메모리에 대한 오버헤드가 크고 충돌 발생 시마다 </a:t>
            </a:r>
            <a:r>
              <a:rPr lang="ko-KR" altLang="en-US" dirty="0" err="1"/>
              <a:t>재해싱이</a:t>
            </a:r>
            <a:r>
              <a:rPr lang="ko-KR" altLang="en-US" dirty="0"/>
              <a:t> 발생해 </a:t>
            </a:r>
            <a:r>
              <a:rPr lang="en-US" altLang="ko-KR" dirty="0"/>
              <a:t>CPU </a:t>
            </a:r>
            <a:r>
              <a:rPr lang="ko-KR" altLang="en-US" dirty="0"/>
              <a:t>비용이 크다는 단점이 있으나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장기적으로 보면 해시 충돌 횟수가 줄어드므로 상황에 따라 성능 향상이 있을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62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8315-BBFE-60E5-41EE-A101FC36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81ABB43-B12B-57B2-3D85-FAE39D31E928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93CAAC6-7905-D7A7-0CCE-30C5F46628F7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7A37C29D-900F-D756-965A-8EF85ED5D7B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83CE3E23-26D0-1ECE-EE17-B1C0018387AF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4F7138-1D20-5D20-7A2A-295AFA6C86B3}"/>
                </a:ext>
              </a:extLst>
            </p:cNvPr>
            <p:cNvSpPr txBox="1"/>
            <p:nvPr/>
          </p:nvSpPr>
          <p:spPr>
            <a:xfrm>
              <a:off x="95379" y="550631"/>
              <a:ext cx="3610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3-4. </a:t>
              </a:r>
              <a:r>
                <a:rPr lang="ko-KR" altLang="en-US" sz="2400" b="1" dirty="0"/>
                <a:t>버킷 확장 </a:t>
              </a:r>
              <a:r>
                <a:rPr lang="en-US" altLang="ko-KR" sz="2400" b="1" dirty="0"/>
                <a:t>(Bucket Expansion)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5470F-BABB-7FC9-9B94-8D40AB839584}"/>
              </a:ext>
            </a:extLst>
          </p:cNvPr>
          <p:cNvSpPr txBox="1"/>
          <p:nvPr/>
        </p:nvSpPr>
        <p:spPr>
          <a:xfrm>
            <a:off x="553371" y="1716462"/>
            <a:ext cx="946445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충돌이 발생했을 때 각 버킷의 크기를 동적으로 확장하여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한 버킷에 여러 키</a:t>
            </a:r>
            <a:r>
              <a:rPr lang="en-US" altLang="ko-KR" dirty="0"/>
              <a:t>-</a:t>
            </a:r>
            <a:r>
              <a:rPr lang="ko-KR" altLang="en-US" dirty="0"/>
              <a:t>값 쌍을 저장할 수 있게 하는 방식이다</a:t>
            </a:r>
            <a:r>
              <a:rPr lang="en-US" altLang="ko-KR" dirty="0"/>
              <a:t>. (</a:t>
            </a:r>
            <a:r>
              <a:rPr lang="ko-KR" altLang="en-US" dirty="0" err="1"/>
              <a:t>체이닝의</a:t>
            </a:r>
            <a:r>
              <a:rPr lang="ko-KR" altLang="en-US" dirty="0"/>
              <a:t> 아류라고 볼 수 있음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버킷을 단순한 슬롯이 아닌</a:t>
            </a:r>
            <a:r>
              <a:rPr lang="en-US" altLang="ko-KR" dirty="0"/>
              <a:t>, </a:t>
            </a:r>
            <a:r>
              <a:rPr lang="ko-KR" altLang="en-US" dirty="0"/>
              <a:t>리스트나 트리로 확장할 수 있다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9E0322-5224-3234-6AA2-219A0E3AA99D}"/>
              </a:ext>
            </a:extLst>
          </p:cNvPr>
          <p:cNvSpPr/>
          <p:nvPr/>
        </p:nvSpPr>
        <p:spPr>
          <a:xfrm>
            <a:off x="4970352" y="3808182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F60CF7-387D-31CD-0CD2-CA7F72E1FB5B}"/>
              </a:ext>
            </a:extLst>
          </p:cNvPr>
          <p:cNvSpPr/>
          <p:nvPr/>
        </p:nvSpPr>
        <p:spPr>
          <a:xfrm>
            <a:off x="2884669" y="4831223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B08CD7-5480-FD88-EC60-73CBFC21BB1A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>
            <a:off x="3482198" y="5013956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50E45F-1D49-1417-0BD6-8DB9BA5030AD}"/>
              </a:ext>
            </a:extLst>
          </p:cNvPr>
          <p:cNvSpPr txBox="1"/>
          <p:nvPr/>
        </p:nvSpPr>
        <p:spPr>
          <a:xfrm>
            <a:off x="7302876" y="3401429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Collision </a:t>
            </a:r>
            <a:r>
              <a:rPr lang="ko-KR" altLang="en-US" sz="1400" dirty="0"/>
              <a:t>발생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DEF81B-F5B3-72DE-814B-8B7D16C3979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49909" y="3973634"/>
            <a:ext cx="281520" cy="104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3ED094-FDDD-0096-2126-74CB51F0A725}"/>
              </a:ext>
            </a:extLst>
          </p:cNvPr>
          <p:cNvGrpSpPr/>
          <p:nvPr/>
        </p:nvGrpSpPr>
        <p:grpSpPr>
          <a:xfrm>
            <a:off x="6411704" y="3643561"/>
            <a:ext cx="2143526" cy="656679"/>
            <a:chOff x="6411704" y="3643561"/>
            <a:chExt cx="2143526" cy="65667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221DD1B-51C1-F0EC-9404-CB0DF6AFE515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B1AA6F-CD0A-62ED-3930-F61E782073FA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8FF970-86B4-E7EE-6F83-7F331665A5D4}"/>
                </a:ext>
              </a:extLst>
            </p:cNvPr>
            <p:cNvSpPr txBox="1"/>
            <p:nvPr/>
          </p:nvSpPr>
          <p:spPr>
            <a:xfrm flipV="1">
              <a:off x="8223088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0B1789-179E-E6E9-8260-AD3FEC7AA212}"/>
              </a:ext>
            </a:extLst>
          </p:cNvPr>
          <p:cNvGrpSpPr/>
          <p:nvPr/>
        </p:nvGrpSpPr>
        <p:grpSpPr>
          <a:xfrm>
            <a:off x="6407405" y="4150388"/>
            <a:ext cx="1244349" cy="656679"/>
            <a:chOff x="6411704" y="3643561"/>
            <a:chExt cx="1244349" cy="65667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6F84E7-906D-BE33-45AA-F144748FE63A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006B2A-F191-39F6-BDCD-2C6DA6E27205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111785-23C8-8B90-C9A6-360FB4B2090B}"/>
                </a:ext>
              </a:extLst>
            </p:cNvPr>
            <p:cNvSpPr txBox="1"/>
            <p:nvPr/>
          </p:nvSpPr>
          <p:spPr>
            <a:xfrm flipV="1">
              <a:off x="7323911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2E7D8-2DE6-60B4-6E60-40F3C38E4057}"/>
              </a:ext>
            </a:extLst>
          </p:cNvPr>
          <p:cNvGrpSpPr/>
          <p:nvPr/>
        </p:nvGrpSpPr>
        <p:grpSpPr>
          <a:xfrm>
            <a:off x="6416136" y="4657215"/>
            <a:ext cx="2891195" cy="672915"/>
            <a:chOff x="6411704" y="3643561"/>
            <a:chExt cx="2891195" cy="67291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34B908D-E410-CA7A-BC4F-6810F1CFCF8C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FD991E-C9CA-8F63-244B-C7040A89024F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31EC93-595A-8131-1DE2-29F5F20FF40F}"/>
                </a:ext>
              </a:extLst>
            </p:cNvPr>
            <p:cNvSpPr txBox="1"/>
            <p:nvPr/>
          </p:nvSpPr>
          <p:spPr>
            <a:xfrm flipV="1">
              <a:off x="8970757" y="3731701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779E92C-928A-65AC-3168-2C94B28DB110}"/>
              </a:ext>
            </a:extLst>
          </p:cNvPr>
          <p:cNvGrpSpPr/>
          <p:nvPr/>
        </p:nvGrpSpPr>
        <p:grpSpPr>
          <a:xfrm>
            <a:off x="6390669" y="5597584"/>
            <a:ext cx="1244349" cy="656679"/>
            <a:chOff x="6411704" y="3643561"/>
            <a:chExt cx="1244349" cy="65667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8CBC8A-AC87-B3DE-AD10-B5C15C3B551E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E3D355-9E17-AC8B-E9F1-5B7B5DC078D9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458E6B-55CA-395D-FF0F-6F09D71DB889}"/>
                </a:ext>
              </a:extLst>
            </p:cNvPr>
            <p:cNvSpPr txBox="1"/>
            <p:nvPr/>
          </p:nvSpPr>
          <p:spPr>
            <a:xfrm flipV="1">
              <a:off x="7323911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3420FC-DBC6-3FE6-9927-BC25D14182E1}"/>
              </a:ext>
            </a:extLst>
          </p:cNvPr>
          <p:cNvGrpSpPr/>
          <p:nvPr/>
        </p:nvGrpSpPr>
        <p:grpSpPr>
          <a:xfrm>
            <a:off x="6390669" y="5137734"/>
            <a:ext cx="630843" cy="668675"/>
            <a:chOff x="6411704" y="3643561"/>
            <a:chExt cx="630843" cy="6686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F896C8-8F63-DDF1-7F04-55B7AC7FEF86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7E4BC2-BF2C-D284-2776-EAC7B091F973}"/>
                </a:ext>
              </a:extLst>
            </p:cNvPr>
            <p:cNvSpPr txBox="1"/>
            <p:nvPr/>
          </p:nvSpPr>
          <p:spPr>
            <a:xfrm flipV="1">
              <a:off x="6710405" y="3727461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9213E5-8536-48E4-1814-1D6B1E7D1FE3}"/>
              </a:ext>
            </a:extLst>
          </p:cNvPr>
          <p:cNvSpPr/>
          <p:nvPr/>
        </p:nvSpPr>
        <p:spPr>
          <a:xfrm>
            <a:off x="7536141" y="380165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35B59F-FC6B-B07A-EC9B-71DA62DE1297}"/>
              </a:ext>
            </a:extLst>
          </p:cNvPr>
          <p:cNvSpPr/>
          <p:nvPr/>
        </p:nvSpPr>
        <p:spPr>
          <a:xfrm>
            <a:off x="7562656" y="481332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223FA6-AE52-9B24-B077-1B3FC5A91F8A}"/>
              </a:ext>
            </a:extLst>
          </p:cNvPr>
          <p:cNvSpPr/>
          <p:nvPr/>
        </p:nvSpPr>
        <p:spPr>
          <a:xfrm>
            <a:off x="8372720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FA04-AA83-05D0-BF32-0CD663E70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FB85718-5DFC-241A-8521-27E7C4514F82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F87C0E5-974D-6D3B-5B9E-4D5B53E0CF3F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3D90155E-174E-6AF0-A833-98AB5A54471E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31FEBBD3-D003-B34F-4EA3-83E392B93FA6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76875-5C53-3F96-FE44-95CB1BF1B678}"/>
                </a:ext>
              </a:extLst>
            </p:cNvPr>
            <p:cNvSpPr txBox="1"/>
            <p:nvPr/>
          </p:nvSpPr>
          <p:spPr>
            <a:xfrm>
              <a:off x="95379" y="550631"/>
              <a:ext cx="1991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4. JS</a:t>
              </a:r>
              <a:r>
                <a:rPr lang="ko-KR" altLang="en-US" sz="2400" b="1" dirty="0"/>
                <a:t>에서의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8964-96A8-5588-FA13-C3DB762CD862}"/>
              </a:ext>
            </a:extLst>
          </p:cNvPr>
          <p:cNvSpPr txBox="1"/>
          <p:nvPr/>
        </p:nvSpPr>
        <p:spPr>
          <a:xfrm>
            <a:off x="989045" y="1904429"/>
            <a:ext cx="3411062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Map </a:t>
            </a:r>
            <a:r>
              <a:rPr lang="ko-KR" altLang="en-US" dirty="0"/>
              <a:t>클래스 </a:t>
            </a:r>
            <a:r>
              <a:rPr lang="en-US" altLang="ko-KR" dirty="0"/>
              <a:t>– new Map()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set(&lt;key&gt;, &lt;value&gt;) : void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get(&lt;key&gt;) : &lt;value&gt;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has(&lt;value&gt;) : 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delete(&lt;key&gt;) : () =&gt; Boolean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keys() : </a:t>
            </a:r>
            <a:r>
              <a:rPr lang="en-US" altLang="ko-KR" dirty="0" err="1"/>
              <a:t>MapIterator</a:t>
            </a:r>
            <a:r>
              <a:rPr lang="en-US" altLang="ko-KR" dirty="0"/>
              <a:t>&lt;any&gt;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values() : </a:t>
            </a:r>
            <a:r>
              <a:rPr lang="en-US" altLang="ko-KR" dirty="0" err="1"/>
              <a:t>MapIterator</a:t>
            </a:r>
            <a:r>
              <a:rPr lang="en-US" altLang="ko-KR" dirty="0"/>
              <a:t>&lt;any&gt;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size : number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003D5-DA19-4006-082B-C41C029C91B4}"/>
              </a:ext>
            </a:extLst>
          </p:cNvPr>
          <p:cNvSpPr txBox="1"/>
          <p:nvPr/>
        </p:nvSpPr>
        <p:spPr>
          <a:xfrm>
            <a:off x="6096000" y="1955359"/>
            <a:ext cx="3551934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 </a:t>
            </a:r>
            <a:r>
              <a:rPr lang="ko-KR" altLang="en-US" dirty="0"/>
              <a:t>문 응용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for (let [key, value] of map) {}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for (let key of </a:t>
            </a:r>
            <a:r>
              <a:rPr lang="en-US" altLang="ko-KR" dirty="0" err="1"/>
              <a:t>map.keys</a:t>
            </a:r>
            <a:r>
              <a:rPr lang="en-US" altLang="ko-KR" dirty="0"/>
              <a:t>()) {}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for (let value of </a:t>
            </a:r>
            <a:r>
              <a:rPr lang="en-US" altLang="ko-KR" dirty="0" err="1"/>
              <a:t>map.values</a:t>
            </a:r>
            <a:r>
              <a:rPr lang="en-US" altLang="ko-KR" dirty="0"/>
              <a:t>()) {}</a:t>
            </a:r>
          </a:p>
        </p:txBody>
      </p:sp>
    </p:spTree>
    <p:extLst>
      <p:ext uri="{BB962C8B-B14F-4D97-AF65-F5344CB8AC3E}">
        <p14:creationId xmlns:p14="http://schemas.microsoft.com/office/powerpoint/2010/main" val="67729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C7B0-AFC2-1A2A-4C1E-52DF889B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2FCD738-521D-7AF3-73D4-607965DB4ACE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7CF0F40-5965-44A7-3E89-7E63B47719C3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FAF26ABA-DCB9-E362-7049-BEAE565D52D5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C70E69-8510-EC80-551A-16AD347325CD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EF929C-E98B-59F1-1560-CF5E6FA04555}"/>
                </a:ext>
              </a:extLst>
            </p:cNvPr>
            <p:cNvSpPr txBox="1"/>
            <p:nvPr/>
          </p:nvSpPr>
          <p:spPr>
            <a:xfrm>
              <a:off x="95379" y="550631"/>
              <a:ext cx="2214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5. Java</a:t>
              </a:r>
              <a:r>
                <a:rPr lang="ko-KR" altLang="en-US" sz="2400" b="1" dirty="0"/>
                <a:t>에서의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36B1DD1-58E8-62A2-D786-B4021D13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3" y="1315539"/>
            <a:ext cx="4161180" cy="5542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FEE420-F4BA-E08A-F53E-1F5B105E13E7}"/>
              </a:ext>
            </a:extLst>
          </p:cNvPr>
          <p:cNvSpPr txBox="1"/>
          <p:nvPr/>
        </p:nvSpPr>
        <p:spPr>
          <a:xfrm>
            <a:off x="5305031" y="1494065"/>
            <a:ext cx="4192173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HashMap </a:t>
            </a:r>
            <a:r>
              <a:rPr lang="ko-KR" altLang="en-US" dirty="0"/>
              <a:t>클래스 </a:t>
            </a:r>
            <a:r>
              <a:rPr lang="en-US" altLang="ko-KR" dirty="0"/>
              <a:t>– new HashMap&lt;&gt;()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put(&lt;key&gt;, &lt;value&gt;) : void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get(&lt;key&gt;) : &lt;value&gt;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remove(&lt;key&gt;) : void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containsKey</a:t>
            </a:r>
            <a:r>
              <a:rPr lang="en-US" altLang="ko-KR" dirty="0"/>
              <a:t>(&lt;key&gt;) : 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containsValue</a:t>
            </a:r>
            <a:r>
              <a:rPr lang="en-US" altLang="ko-KR" dirty="0"/>
              <a:t>(&lt;value&gt;) : 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size() :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96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4912C-8E96-DC78-43DB-FCB8CC7C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D58188C-72B6-DF3F-EB11-234400F766D9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951C7A1-86CB-7345-1E37-7E269FE2F4EE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E453FB2E-9129-D82E-9B22-D2C27C677EBE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155AFD3C-CC7A-19B3-C260-1927A1E0CE17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9036A4-E5EA-C5C7-43BC-208C9D8061B9}"/>
                </a:ext>
              </a:extLst>
            </p:cNvPr>
            <p:cNvSpPr txBox="1"/>
            <p:nvPr/>
          </p:nvSpPr>
          <p:spPr>
            <a:xfrm>
              <a:off x="95379" y="550631"/>
              <a:ext cx="2897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6. </a:t>
              </a:r>
              <a:r>
                <a:rPr lang="ko-KR" altLang="en-US" sz="2400" b="1" dirty="0" err="1"/>
                <a:t>해시맵을</a:t>
              </a:r>
              <a:r>
                <a:rPr lang="ko-KR" altLang="en-US" sz="2400" b="1" dirty="0"/>
                <a:t> 쓰면 좋은 상황</a:t>
              </a:r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DE80C0-DE5D-E7AF-74CD-A8370800D247}"/>
              </a:ext>
            </a:extLst>
          </p:cNvPr>
          <p:cNvSpPr txBox="1"/>
          <p:nvPr/>
        </p:nvSpPr>
        <p:spPr>
          <a:xfrm>
            <a:off x="553371" y="1716462"/>
            <a:ext cx="801213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데이터의 순서가 중요하지 않고</a:t>
            </a:r>
            <a:r>
              <a:rPr lang="en-US" altLang="ko-KR" dirty="0"/>
              <a:t>, List</a:t>
            </a:r>
            <a:r>
              <a:rPr lang="ko-KR" altLang="en-US" dirty="0"/>
              <a:t>에서 데이터의 탐색이 자주 일어날 경우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Key</a:t>
            </a:r>
            <a:r>
              <a:rPr lang="ko-KR" altLang="en-US" dirty="0"/>
              <a:t>를 통해 데이터에 접근하는 것이 용이한 상황일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80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2DCD-6183-7124-0A31-384452CD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23FC3A2-550C-7A01-B1F6-5A6F01AD415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FC5EB2F-B376-F69B-605E-9349A994AAA2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FBE9E94C-A4CC-62E7-A1D2-1D49C59FF4A2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30D71FAC-26F9-EE07-0CEE-98983E6C473D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093B00-5F62-B4FD-808A-7C78103B41CE}"/>
                </a:ext>
              </a:extLst>
            </p:cNvPr>
            <p:cNvSpPr txBox="1"/>
            <p:nvPr/>
          </p:nvSpPr>
          <p:spPr>
            <a:xfrm>
              <a:off x="95379" y="550631"/>
              <a:ext cx="1338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6. </a:t>
              </a:r>
              <a:r>
                <a:rPr lang="ko-KR" altLang="en-US" sz="2400" b="1" dirty="0"/>
                <a:t>관련 문제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D38FE0-C849-C8B3-0672-439825FBD110}"/>
              </a:ext>
            </a:extLst>
          </p:cNvPr>
          <p:cNvSpPr txBox="1"/>
          <p:nvPr/>
        </p:nvSpPr>
        <p:spPr>
          <a:xfrm>
            <a:off x="1049694" y="1956709"/>
            <a:ext cx="445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https://www.acmicpc.net/problem/5568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AB753-528A-F0CF-1229-A5E1ACA26253}"/>
              </a:ext>
            </a:extLst>
          </p:cNvPr>
          <p:cNvSpPr txBox="1"/>
          <p:nvPr/>
        </p:nvSpPr>
        <p:spPr>
          <a:xfrm>
            <a:off x="1049694" y="4762504"/>
            <a:ext cx="62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https://www.acmicpc.net/problem/1885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B4FBD-7A19-B27B-0D7B-CAC76DFD17E0}"/>
              </a:ext>
            </a:extLst>
          </p:cNvPr>
          <p:cNvSpPr txBox="1"/>
          <p:nvPr/>
        </p:nvSpPr>
        <p:spPr>
          <a:xfrm>
            <a:off x="1049694" y="3388958"/>
            <a:ext cx="62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https://www.acmicpc.net/problem/4358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AC9D2-5A16-41AA-895A-AD493D125598}"/>
              </a:ext>
            </a:extLst>
          </p:cNvPr>
          <p:cNvSpPr txBox="1"/>
          <p:nvPr/>
        </p:nvSpPr>
        <p:spPr>
          <a:xfrm>
            <a:off x="5775648" y="4762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74431-E3ED-D202-E206-AB4F318579C5}"/>
              </a:ext>
            </a:extLst>
          </p:cNvPr>
          <p:cNvSpPr txBox="1"/>
          <p:nvPr/>
        </p:nvSpPr>
        <p:spPr>
          <a:xfrm>
            <a:off x="5775648" y="33889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69709-FB82-0454-59B7-ED0742D14040}"/>
              </a:ext>
            </a:extLst>
          </p:cNvPr>
          <p:cNvSpPr txBox="1"/>
          <p:nvPr/>
        </p:nvSpPr>
        <p:spPr>
          <a:xfrm>
            <a:off x="5752606" y="1956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</a:t>
            </a:r>
          </a:p>
        </p:txBody>
      </p:sp>
    </p:spTree>
    <p:extLst>
      <p:ext uri="{BB962C8B-B14F-4D97-AF65-F5344CB8AC3E}">
        <p14:creationId xmlns:p14="http://schemas.microsoft.com/office/powerpoint/2010/main" val="18652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043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1.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283324" y="1687686"/>
            <a:ext cx="11267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일반 배열에 데이터를 저장할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데이터를 조회할 때 </a:t>
            </a:r>
            <a:r>
              <a:rPr lang="en-US" altLang="ko-KR" sz="2000" dirty="0"/>
              <a:t>O(N)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시간복잡도를</a:t>
            </a:r>
            <a:r>
              <a:rPr lang="ko-KR" altLang="en-US" sz="2000" dirty="0"/>
              <a:t> 가진다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이 작다면 성능에 큰 영향을 미치지 않지만</a:t>
            </a:r>
            <a:r>
              <a:rPr lang="en-US" altLang="ko-KR" sz="2000" dirty="0"/>
              <a:t>, N</a:t>
            </a:r>
            <a:r>
              <a:rPr lang="ko-KR" altLang="en-US" sz="2000" dirty="0"/>
              <a:t>이 아주 크다면 성능에 무시 못할 영향을 끼친다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4075553-FD24-12D2-7681-4F3864EB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24216"/>
              </p:ext>
            </p:extLst>
          </p:nvPr>
        </p:nvGraphicFramePr>
        <p:xfrm>
          <a:off x="2032000" y="4748740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232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502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7633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31842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0333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86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741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564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334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539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shark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zebra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70021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2E5308-5A42-BCA6-72DA-62F6EBDD18CC}"/>
              </a:ext>
            </a:extLst>
          </p:cNvPr>
          <p:cNvCxnSpPr>
            <a:cxnSpLocks/>
          </p:cNvCxnSpPr>
          <p:nvPr/>
        </p:nvCxnSpPr>
        <p:spPr>
          <a:xfrm>
            <a:off x="6503670" y="43057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CBC10-FB70-0923-8CBA-F78DD6A9CCE7}"/>
              </a:ext>
            </a:extLst>
          </p:cNvPr>
          <p:cNvSpPr txBox="1"/>
          <p:nvPr/>
        </p:nvSpPr>
        <p:spPr>
          <a:xfrm>
            <a:off x="1462134" y="3673838"/>
            <a:ext cx="19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Array.find</a:t>
            </a:r>
            <a:r>
              <a:rPr lang="en-US" altLang="ko-KR" dirty="0"/>
              <a:t>(‘tiger’)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590E1A-44D9-2D33-A0B4-5A546D7EDFC4}"/>
              </a:ext>
            </a:extLst>
          </p:cNvPr>
          <p:cNvCxnSpPr>
            <a:cxnSpLocks/>
          </p:cNvCxnSpPr>
          <p:nvPr/>
        </p:nvCxnSpPr>
        <p:spPr>
          <a:xfrm>
            <a:off x="2419736" y="43057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AF0A9-F471-D9A0-207D-C84DC0353F7C}"/>
              </a:ext>
            </a:extLst>
          </p:cNvPr>
          <p:cNvCxnSpPr>
            <a:cxnSpLocks/>
          </p:cNvCxnSpPr>
          <p:nvPr/>
        </p:nvCxnSpPr>
        <p:spPr>
          <a:xfrm>
            <a:off x="3241538" y="43057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F099CD-06B2-698B-A7B3-F4918C290254}"/>
              </a:ext>
            </a:extLst>
          </p:cNvPr>
          <p:cNvSpPr txBox="1"/>
          <p:nvPr/>
        </p:nvSpPr>
        <p:spPr>
          <a:xfrm>
            <a:off x="4576690" y="42235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……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71F32-C648-41C0-494D-51BBF43364A6}"/>
              </a:ext>
            </a:extLst>
          </p:cNvPr>
          <p:cNvSpPr txBox="1"/>
          <p:nvPr/>
        </p:nvSpPr>
        <p:spPr>
          <a:xfrm>
            <a:off x="4332536" y="5743683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탐색에 평균 </a:t>
            </a:r>
            <a:r>
              <a:rPr lang="en-US" altLang="ko-KR" dirty="0"/>
              <a:t>N/2 </a:t>
            </a:r>
            <a:r>
              <a:rPr lang="ko-KR" altLang="en-US" dirty="0"/>
              <a:t>의 시간이 소요</a:t>
            </a:r>
          </a:p>
        </p:txBody>
      </p:sp>
    </p:spTree>
    <p:extLst>
      <p:ext uri="{BB962C8B-B14F-4D97-AF65-F5344CB8AC3E}">
        <p14:creationId xmlns:p14="http://schemas.microsoft.com/office/powerpoint/2010/main" val="59659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043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1.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283324" y="1687686"/>
            <a:ext cx="871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해시맵은</a:t>
            </a:r>
            <a:r>
              <a:rPr lang="ko-KR" altLang="en-US" sz="2000" dirty="0"/>
              <a:t> </a:t>
            </a:r>
            <a:r>
              <a:rPr lang="en-US" altLang="ko-KR" sz="2000" dirty="0"/>
              <a:t>key-value</a:t>
            </a:r>
            <a:r>
              <a:rPr lang="ko-KR" altLang="en-US" sz="2000" dirty="0"/>
              <a:t> 형태로 구성된 자료구조로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시간복잡도</a:t>
            </a:r>
            <a:r>
              <a:rPr lang="ko-KR" altLang="en-US" sz="2000" dirty="0"/>
              <a:t> </a:t>
            </a:r>
            <a:r>
              <a:rPr lang="en-US" altLang="ko-KR" sz="2000" dirty="0"/>
              <a:t>O(1)</a:t>
            </a:r>
            <a:r>
              <a:rPr lang="ko-KR" altLang="en-US" sz="2000" dirty="0"/>
              <a:t> 로 데이터 조회를 수행할 수 있다</a:t>
            </a:r>
            <a:r>
              <a:rPr lang="en-US" altLang="ko-KR" sz="2000" dirty="0"/>
              <a:t>. (</a:t>
            </a:r>
            <a:r>
              <a:rPr lang="ko-KR" altLang="en-US" sz="2000" dirty="0"/>
              <a:t>해시 충돌 발생 </a:t>
            </a:r>
            <a:r>
              <a:rPr lang="en-US" altLang="ko-KR" sz="2000" dirty="0"/>
              <a:t>X </a:t>
            </a:r>
            <a:r>
              <a:rPr lang="ko-KR" altLang="en-US" sz="2000" dirty="0"/>
              <a:t>가정</a:t>
            </a:r>
            <a:r>
              <a:rPr lang="en-US" altLang="ko-KR" sz="2000" dirty="0"/>
              <a:t>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C6A0A0-BE9D-DB11-0CBD-0C65E3C0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12318"/>
              </p:ext>
            </p:extLst>
          </p:nvPr>
        </p:nvGraphicFramePr>
        <p:xfrm>
          <a:off x="1936112" y="3148637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232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502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7633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31842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0333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86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741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564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334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539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shark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zebra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70021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68CE87B-D96D-FCB0-0C81-5571754D929B}"/>
              </a:ext>
            </a:extLst>
          </p:cNvPr>
          <p:cNvCxnSpPr>
            <a:cxnSpLocks/>
          </p:cNvCxnSpPr>
          <p:nvPr/>
        </p:nvCxnSpPr>
        <p:spPr>
          <a:xfrm>
            <a:off x="5903595" y="3719995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684AF2-FCA5-8E5D-F7F8-1EF0E7C03446}"/>
              </a:ext>
            </a:extLst>
          </p:cNvPr>
          <p:cNvSpPr/>
          <p:nvPr/>
        </p:nvSpPr>
        <p:spPr>
          <a:xfrm>
            <a:off x="3657600" y="4171950"/>
            <a:ext cx="4471984" cy="8572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449C9-9F01-6C32-A841-2C57E4C69DD1}"/>
              </a:ext>
            </a:extLst>
          </p:cNvPr>
          <p:cNvSpPr txBox="1"/>
          <p:nvPr/>
        </p:nvSpPr>
        <p:spPr>
          <a:xfrm>
            <a:off x="857250" y="3150145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keys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6E4B7-F587-6234-9E33-9B51DDD4CD88}"/>
              </a:ext>
            </a:extLst>
          </p:cNvPr>
          <p:cNvSpPr txBox="1"/>
          <p:nvPr/>
        </p:nvSpPr>
        <p:spPr>
          <a:xfrm>
            <a:off x="725611" y="547389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hashes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4700C8-C474-C081-9883-0876782871C2}"/>
              </a:ext>
            </a:extLst>
          </p:cNvPr>
          <p:cNvCxnSpPr>
            <a:cxnSpLocks/>
          </p:cNvCxnSpPr>
          <p:nvPr/>
        </p:nvCxnSpPr>
        <p:spPr>
          <a:xfrm>
            <a:off x="5893592" y="51514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2F2A0D-8D2C-49DA-8874-E0E8CED91A75}"/>
              </a:ext>
            </a:extLst>
          </p:cNvPr>
          <p:cNvSpPr txBox="1"/>
          <p:nvPr/>
        </p:nvSpPr>
        <p:spPr>
          <a:xfrm>
            <a:off x="2735807" y="54998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00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49902-2393-B27C-74D7-45403C7B0E65}"/>
              </a:ext>
            </a:extLst>
          </p:cNvPr>
          <p:cNvSpPr txBox="1"/>
          <p:nvPr/>
        </p:nvSpPr>
        <p:spPr>
          <a:xfrm>
            <a:off x="4802840" y="54957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01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427EA-025A-2601-4D61-A2BB4A716E4E}"/>
              </a:ext>
            </a:extLst>
          </p:cNvPr>
          <p:cNvSpPr txBox="1"/>
          <p:nvPr/>
        </p:nvSpPr>
        <p:spPr>
          <a:xfrm>
            <a:off x="6505411" y="54998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EC2FB-2705-4551-F627-8400BD5AC729}"/>
              </a:ext>
            </a:extLst>
          </p:cNvPr>
          <p:cNvSpPr txBox="1"/>
          <p:nvPr/>
        </p:nvSpPr>
        <p:spPr>
          <a:xfrm>
            <a:off x="8703136" y="54998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F06196-04C3-23E9-7D81-D09326FDF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1288"/>
              </p:ext>
            </p:extLst>
          </p:nvPr>
        </p:nvGraphicFramePr>
        <p:xfrm>
          <a:off x="1655674" y="6162555"/>
          <a:ext cx="24384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3510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80238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94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20223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33D7EAF-7FA3-E4C8-540A-69C72DC30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51627"/>
              </p:ext>
            </p:extLst>
          </p:nvPr>
        </p:nvGraphicFramePr>
        <p:xfrm>
          <a:off x="4215422" y="6162555"/>
          <a:ext cx="162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005037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5107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44528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2A639AC-7E68-BDBC-41CA-F100FC5C5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69928"/>
              </p:ext>
            </p:extLst>
          </p:nvPr>
        </p:nvGraphicFramePr>
        <p:xfrm>
          <a:off x="5962370" y="6162555"/>
          <a:ext cx="162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1021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77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shark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00360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AC84C2A-BDB9-4A52-F0DB-A329AC843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59018"/>
              </p:ext>
            </p:extLst>
          </p:nvPr>
        </p:nvGraphicFramePr>
        <p:xfrm>
          <a:off x="7709318" y="6177819"/>
          <a:ext cx="24384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9649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7770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6222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zebra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75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E02D70-EAD7-C1ED-5B11-B51AF10C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0" y="2743519"/>
            <a:ext cx="6500031" cy="23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338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r>
                <a:rPr lang="en-US" altLang="ko-KR" sz="2400" b="1"/>
                <a:t>. </a:t>
              </a:r>
              <a:r>
                <a:rPr lang="ko-KR" altLang="en-US" sz="2400" b="1" dirty="0" err="1"/>
                <a:t>해싱</a:t>
              </a:r>
              <a:r>
                <a:rPr lang="ko-KR" altLang="en-US" sz="2400" b="1" dirty="0"/>
                <a:t> 함수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218010" y="1543190"/>
            <a:ext cx="833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해시맵의</a:t>
            </a:r>
            <a:r>
              <a:rPr lang="ko-KR" altLang="en-US" dirty="0"/>
              <a:t> 핵심 원리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해싱</a:t>
            </a:r>
            <a:r>
              <a:rPr lang="ko-KR" altLang="en-US" dirty="0"/>
              <a:t> 함수는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받아 </a:t>
            </a:r>
            <a:r>
              <a:rPr lang="ko-KR" altLang="en-US" dirty="0" err="1"/>
              <a:t>정수값인</a:t>
            </a:r>
            <a:r>
              <a:rPr lang="ko-KR" altLang="en-US" dirty="0"/>
              <a:t> 해시 코드를 </a:t>
            </a:r>
            <a:r>
              <a:rPr lang="en-US" altLang="ko-KR" dirty="0"/>
              <a:t>output</a:t>
            </a:r>
            <a:r>
              <a:rPr lang="ko-KR" altLang="en-US" dirty="0"/>
              <a:t>으로 반환하고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반환된 해시 코드는 </a:t>
            </a:r>
            <a:r>
              <a:rPr lang="en-US" altLang="ko-KR" dirty="0"/>
              <a:t>Hash </a:t>
            </a:r>
            <a:r>
              <a:rPr lang="ko-KR" altLang="en-US" dirty="0"/>
              <a:t>배열의 각 요소인</a:t>
            </a:r>
            <a:r>
              <a:rPr lang="en-US" altLang="ko-KR" dirty="0"/>
              <a:t> Bucket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8752B0-6BC1-8E17-44F6-DECDC8A7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4" y="5119503"/>
            <a:ext cx="5840231" cy="155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2FE19-C151-A794-5E86-9397C52045E8}"/>
              </a:ext>
            </a:extLst>
          </p:cNvPr>
          <p:cNvSpPr txBox="1"/>
          <p:nvPr/>
        </p:nvSpPr>
        <p:spPr>
          <a:xfrm>
            <a:off x="7439026" y="5949695"/>
            <a:ext cx="4752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https://velog.io/@cchoijjinyoung/%EC%9E%90%EB%A3%8C%EA%B5%AC%EC%A1%B0-5-HashMap%ED%95%B4%EC%8B%9C%EB%A7%B5%EC%9D%84-%EC%95%8C%EC%95%84%EB%B3%B4%EC%9E%90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908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338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3. </a:t>
              </a:r>
              <a:r>
                <a:rPr lang="ko-KR" altLang="en-US" sz="2400" b="1" dirty="0"/>
                <a:t>해시 충돌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1893438" y="3145913"/>
            <a:ext cx="8722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해시의 출력 크기가 아무리 크더라도</a:t>
            </a:r>
            <a:r>
              <a:rPr lang="en-US" altLang="ko-KR" dirty="0"/>
              <a:t>, </a:t>
            </a:r>
            <a:r>
              <a:rPr lang="ko-KR" altLang="en-US" dirty="0"/>
              <a:t>해시 충돌이 발생하지 않는다는 보장은 없다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서로 다른 키를 </a:t>
            </a:r>
            <a:r>
              <a:rPr lang="ko-KR" altLang="en-US" dirty="0" err="1"/>
              <a:t>해시했을</a:t>
            </a:r>
            <a:r>
              <a:rPr lang="ko-KR" altLang="en-US" dirty="0"/>
              <a:t> 때 같은 </a:t>
            </a:r>
            <a:r>
              <a:rPr lang="ko-KR" altLang="en-US" dirty="0" err="1"/>
              <a:t>해시값이</a:t>
            </a:r>
            <a:r>
              <a:rPr lang="ko-KR" altLang="en-US" dirty="0"/>
              <a:t> 나온다면</a:t>
            </a:r>
            <a:r>
              <a:rPr lang="en-US" altLang="ko-KR" dirty="0"/>
              <a:t>, </a:t>
            </a:r>
            <a:r>
              <a:rPr lang="ko-KR" altLang="en-US" dirty="0"/>
              <a:t>충돌이 발생한다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만약 </a:t>
            </a:r>
            <a:r>
              <a:rPr lang="ko-KR" altLang="en-US" dirty="0" err="1"/>
              <a:t>해시값에</a:t>
            </a:r>
            <a:r>
              <a:rPr lang="ko-KR" altLang="en-US" dirty="0"/>
              <a:t> 충돌이 발생한다면</a:t>
            </a:r>
            <a:r>
              <a:rPr lang="en-US" altLang="ko-KR" dirty="0"/>
              <a:t>, </a:t>
            </a:r>
            <a:r>
              <a:rPr lang="ko-KR" altLang="en-US" dirty="0" err="1"/>
              <a:t>해시맵은</a:t>
            </a:r>
            <a:r>
              <a:rPr lang="ko-KR" altLang="en-US" dirty="0"/>
              <a:t> 이를 내부적으로 어떻게 처리하는가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44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24040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3-1. </a:t>
              </a:r>
              <a:r>
                <a:rPr lang="ko-KR" altLang="en-US" sz="2400" b="1" dirty="0" err="1"/>
                <a:t>체이닝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(Chaining)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EE0287-219A-501D-CFF6-DB533902C8A0}"/>
              </a:ext>
            </a:extLst>
          </p:cNvPr>
          <p:cNvSpPr txBox="1"/>
          <p:nvPr/>
        </p:nvSpPr>
        <p:spPr>
          <a:xfrm>
            <a:off x="1430448" y="1810693"/>
            <a:ext cx="7569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버킷이 </a:t>
            </a:r>
            <a:r>
              <a:rPr lang="en-US" altLang="ko-KR" dirty="0"/>
              <a:t>linked list</a:t>
            </a:r>
            <a:r>
              <a:rPr lang="ko-KR" altLang="en-US" dirty="0"/>
              <a:t>로 구현된다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충돌이 발생하면</a:t>
            </a:r>
            <a:r>
              <a:rPr lang="en-US" altLang="ko-KR" dirty="0"/>
              <a:t>, </a:t>
            </a:r>
            <a:r>
              <a:rPr lang="ko-KR" altLang="en-US" dirty="0"/>
              <a:t>해당 버킷의 </a:t>
            </a:r>
            <a:r>
              <a:rPr lang="en-US" altLang="ko-KR" dirty="0"/>
              <a:t>linked list</a:t>
            </a:r>
            <a:r>
              <a:rPr lang="ko-KR" altLang="en-US" dirty="0"/>
              <a:t>에 새로운 키</a:t>
            </a:r>
            <a:r>
              <a:rPr lang="en-US" altLang="ko-KR" dirty="0"/>
              <a:t>-</a:t>
            </a:r>
            <a:r>
              <a:rPr lang="ko-KR" altLang="en-US" dirty="0"/>
              <a:t>값 쌍을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간단히 구현이 가능하고 메모리 할당이 동적으로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A71E5E-8593-BE30-D414-E02EC31355FC}"/>
              </a:ext>
            </a:extLst>
          </p:cNvPr>
          <p:cNvSpPr/>
          <p:nvPr/>
        </p:nvSpPr>
        <p:spPr>
          <a:xfrm>
            <a:off x="4970352" y="3808182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70298-EBBF-250E-DC7F-EAC70D605FD1}"/>
              </a:ext>
            </a:extLst>
          </p:cNvPr>
          <p:cNvSpPr/>
          <p:nvPr/>
        </p:nvSpPr>
        <p:spPr>
          <a:xfrm>
            <a:off x="7221316" y="3780400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EB6E-DAD2-56F1-17A2-C5909C12E008}"/>
              </a:ext>
            </a:extLst>
          </p:cNvPr>
          <p:cNvSpPr/>
          <p:nvPr/>
        </p:nvSpPr>
        <p:spPr>
          <a:xfrm>
            <a:off x="6458506" y="431106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6193B-1823-6576-0B2E-61991B1A455C}"/>
              </a:ext>
            </a:extLst>
          </p:cNvPr>
          <p:cNvSpPr/>
          <p:nvPr/>
        </p:nvSpPr>
        <p:spPr>
          <a:xfrm>
            <a:off x="6458506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324215-4D86-19B1-6EEA-4A498D04C408}"/>
              </a:ext>
            </a:extLst>
          </p:cNvPr>
          <p:cNvSpPr/>
          <p:nvPr/>
        </p:nvSpPr>
        <p:spPr>
          <a:xfrm>
            <a:off x="6458506" y="587154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CB2172-D338-17B7-A4AE-EFA06A2B28F6}"/>
              </a:ext>
            </a:extLst>
          </p:cNvPr>
          <p:cNvSpPr/>
          <p:nvPr/>
        </p:nvSpPr>
        <p:spPr>
          <a:xfrm>
            <a:off x="7989537" y="3780400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232EA8-4C76-75F9-CD68-37A3A91D1C55}"/>
              </a:ext>
            </a:extLst>
          </p:cNvPr>
          <p:cNvSpPr/>
          <p:nvPr/>
        </p:nvSpPr>
        <p:spPr>
          <a:xfrm>
            <a:off x="7226726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F34545-2249-D167-48DE-A1A6FB928E7E}"/>
              </a:ext>
            </a:extLst>
          </p:cNvPr>
          <p:cNvSpPr/>
          <p:nvPr/>
        </p:nvSpPr>
        <p:spPr>
          <a:xfrm>
            <a:off x="7994946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18BA7C-9BC6-F200-1DA2-74F675658D2B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818845" y="3963133"/>
            <a:ext cx="170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25DADD-2785-37E5-5756-E11E0D7DB64C}"/>
              </a:ext>
            </a:extLst>
          </p:cNvPr>
          <p:cNvCxnSpPr>
            <a:cxnSpLocks/>
          </p:cNvCxnSpPr>
          <p:nvPr/>
        </p:nvCxnSpPr>
        <p:spPr>
          <a:xfrm>
            <a:off x="7056035" y="5023810"/>
            <a:ext cx="170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75D463-8178-FF14-8BF3-9C291C18EDC4}"/>
              </a:ext>
            </a:extLst>
          </p:cNvPr>
          <p:cNvCxnSpPr>
            <a:cxnSpLocks/>
          </p:cNvCxnSpPr>
          <p:nvPr/>
        </p:nvCxnSpPr>
        <p:spPr>
          <a:xfrm>
            <a:off x="7824255" y="5023810"/>
            <a:ext cx="170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BFCC68-F886-7E0E-46F7-7689413A0E39}"/>
              </a:ext>
            </a:extLst>
          </p:cNvPr>
          <p:cNvCxnSpPr>
            <a:cxnSpLocks/>
          </p:cNvCxnSpPr>
          <p:nvPr/>
        </p:nvCxnSpPr>
        <p:spPr>
          <a:xfrm>
            <a:off x="7050624" y="3964307"/>
            <a:ext cx="1706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78F039-0E82-7F84-2E38-0989C7859800}"/>
              </a:ext>
            </a:extLst>
          </p:cNvPr>
          <p:cNvSpPr/>
          <p:nvPr/>
        </p:nvSpPr>
        <p:spPr>
          <a:xfrm>
            <a:off x="2884669" y="4831223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DB871C-F291-5278-20A0-904BD4208688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3482198" y="5013956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3B6356-24CB-3D2C-54A5-D9B1F0DAF74E}"/>
              </a:ext>
            </a:extLst>
          </p:cNvPr>
          <p:cNvSpPr/>
          <p:nvPr/>
        </p:nvSpPr>
        <p:spPr>
          <a:xfrm>
            <a:off x="6453095" y="3791465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DF20A5-FF52-0BC3-335A-1C4203E2B4B9}"/>
              </a:ext>
            </a:extLst>
          </p:cNvPr>
          <p:cNvSpPr txBox="1"/>
          <p:nvPr/>
        </p:nvSpPr>
        <p:spPr>
          <a:xfrm>
            <a:off x="6402049" y="343119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Collision </a:t>
            </a:r>
            <a:r>
              <a:rPr lang="ko-KR" altLang="en-US" sz="1400" dirty="0"/>
              <a:t>발생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986FFD-3B00-CA7C-E934-560929E3251B}"/>
              </a:ext>
            </a:extLst>
          </p:cNvPr>
          <p:cNvCxnSpPr>
            <a:cxnSpLocks/>
          </p:cNvCxnSpPr>
          <p:nvPr/>
        </p:nvCxnSpPr>
        <p:spPr>
          <a:xfrm flipV="1">
            <a:off x="6230956" y="3973635"/>
            <a:ext cx="208597" cy="104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A377-AA4E-2305-1A79-22BE3D0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70DE57B-33B4-EC32-8CC7-3DD75437A4B3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5E8C2A-81E8-EF03-C7BC-D77665251B0E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7960771B-4079-BEB8-23F1-88B507EE0EF1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19465DA7-3E58-078A-0993-CC16CD76453B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F933A5-B793-AA70-AA96-643D14A3440F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181EC7-9411-8997-FFF0-01262CBFC0AB}"/>
              </a:ext>
            </a:extLst>
          </p:cNvPr>
          <p:cNvSpPr txBox="1"/>
          <p:nvPr/>
        </p:nvSpPr>
        <p:spPr>
          <a:xfrm>
            <a:off x="553371" y="1716462"/>
            <a:ext cx="6853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데이터가 해시테이블의 배열 내에 직접 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충돌이 발생할 시</a:t>
            </a:r>
            <a:r>
              <a:rPr lang="en-US" altLang="ko-KR" dirty="0"/>
              <a:t>, </a:t>
            </a:r>
            <a:r>
              <a:rPr lang="ko-KR" altLang="en-US" dirty="0"/>
              <a:t>빈 슬롯</a:t>
            </a:r>
            <a:r>
              <a:rPr lang="en-US" altLang="ko-KR" dirty="0"/>
              <a:t>(</a:t>
            </a:r>
            <a:r>
              <a:rPr lang="ko-KR" altLang="en-US" dirty="0"/>
              <a:t>버킷</a:t>
            </a:r>
            <a:r>
              <a:rPr lang="en-US" altLang="ko-KR" dirty="0"/>
              <a:t>)</a:t>
            </a:r>
            <a:r>
              <a:rPr lang="ko-KR" altLang="en-US" dirty="0"/>
              <a:t>의 위치를 찾아 삽입을 시도한다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3DCDA1-6277-E45A-A493-716C1DCA9BBB}"/>
              </a:ext>
            </a:extLst>
          </p:cNvPr>
          <p:cNvSpPr/>
          <p:nvPr/>
        </p:nvSpPr>
        <p:spPr>
          <a:xfrm>
            <a:off x="5156964" y="3588236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CEAF6A-11AA-1679-D221-D007DC1BFD51}"/>
              </a:ext>
            </a:extLst>
          </p:cNvPr>
          <p:cNvSpPr/>
          <p:nvPr/>
        </p:nvSpPr>
        <p:spPr>
          <a:xfrm>
            <a:off x="6645118" y="3063534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6A805B-2488-B79F-393E-7D2EBEDD1C77}"/>
              </a:ext>
            </a:extLst>
          </p:cNvPr>
          <p:cNvSpPr/>
          <p:nvPr/>
        </p:nvSpPr>
        <p:spPr>
          <a:xfrm>
            <a:off x="6645118" y="358369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B4A9A1-220E-C00C-F5AB-7F08CE29F08D}"/>
              </a:ext>
            </a:extLst>
          </p:cNvPr>
          <p:cNvSpPr/>
          <p:nvPr/>
        </p:nvSpPr>
        <p:spPr>
          <a:xfrm>
            <a:off x="6645118" y="410385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130A5A-E5DF-161C-0A25-5FCE813E6015}"/>
              </a:ext>
            </a:extLst>
          </p:cNvPr>
          <p:cNvSpPr/>
          <p:nvPr/>
        </p:nvSpPr>
        <p:spPr>
          <a:xfrm>
            <a:off x="6640987" y="564372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0AF6A9-11B2-BCD7-8003-CE8DF121E035}"/>
              </a:ext>
            </a:extLst>
          </p:cNvPr>
          <p:cNvSpPr/>
          <p:nvPr/>
        </p:nvSpPr>
        <p:spPr>
          <a:xfrm>
            <a:off x="3071281" y="461127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E12941-1386-C743-4901-72071BC18895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3668810" y="4794010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027964-2ADD-7343-B91E-B79156E4DE3B}"/>
              </a:ext>
            </a:extLst>
          </p:cNvPr>
          <p:cNvSpPr/>
          <p:nvPr/>
        </p:nvSpPr>
        <p:spPr>
          <a:xfrm>
            <a:off x="6645118" y="4624017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6C0485-409B-4F9A-5A08-6AF1F203CFAA}"/>
              </a:ext>
            </a:extLst>
          </p:cNvPr>
          <p:cNvSpPr/>
          <p:nvPr/>
        </p:nvSpPr>
        <p:spPr>
          <a:xfrm>
            <a:off x="6640988" y="5144178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09D61E-3840-71F0-7E91-80292641498B}"/>
              </a:ext>
            </a:extLst>
          </p:cNvPr>
          <p:cNvSpPr/>
          <p:nvPr/>
        </p:nvSpPr>
        <p:spPr>
          <a:xfrm>
            <a:off x="6640989" y="614326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E123C-B194-9C77-85F5-8E537ED92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167706E-C370-270D-1A5C-3A5DDF1CD5DA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5607B5C-05C2-1E25-98AC-1941E2B9B8A8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7B756068-3E1D-B073-611E-3D8AD99F30CD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277AD657-7CC4-BF63-B591-ED75FA457846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7275AC-C192-7BA5-AFF2-2E935824F454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D95F1C-2995-D6DC-080A-AAAFFBBBB0C5}"/>
              </a:ext>
            </a:extLst>
          </p:cNvPr>
          <p:cNvSpPr txBox="1"/>
          <p:nvPr/>
        </p:nvSpPr>
        <p:spPr>
          <a:xfrm>
            <a:off x="553371" y="1716462"/>
            <a:ext cx="7128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선형 탐사 </a:t>
            </a:r>
            <a:r>
              <a:rPr lang="en-US" altLang="ko-KR" dirty="0"/>
              <a:t>(Linear Probing)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충돌이 발생하면</a:t>
            </a:r>
            <a:r>
              <a:rPr lang="en-US" altLang="ko-KR" dirty="0"/>
              <a:t>, </a:t>
            </a:r>
            <a:r>
              <a:rPr lang="ko-KR" altLang="en-US" dirty="0"/>
              <a:t>고정된 간격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1)</a:t>
            </a:r>
            <a:r>
              <a:rPr lang="ko-KR" altLang="en-US" dirty="0"/>
              <a:t>만큼 건너뛰며 위치를 탐색함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68693C-49F2-2231-FEA1-5B1C5401BAB5}"/>
              </a:ext>
            </a:extLst>
          </p:cNvPr>
          <p:cNvSpPr/>
          <p:nvPr/>
        </p:nvSpPr>
        <p:spPr>
          <a:xfrm>
            <a:off x="5156964" y="3588236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4DE677-A474-07FF-F634-C842751CDBCD}"/>
              </a:ext>
            </a:extLst>
          </p:cNvPr>
          <p:cNvSpPr/>
          <p:nvPr/>
        </p:nvSpPr>
        <p:spPr>
          <a:xfrm>
            <a:off x="6645118" y="3063534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337B39-56C9-A723-90E6-9EAFE4DCCB65}"/>
              </a:ext>
            </a:extLst>
          </p:cNvPr>
          <p:cNvSpPr/>
          <p:nvPr/>
        </p:nvSpPr>
        <p:spPr>
          <a:xfrm>
            <a:off x="6645118" y="358369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DF818C-1CF3-0433-FB41-29EF8E4DCE74}"/>
              </a:ext>
            </a:extLst>
          </p:cNvPr>
          <p:cNvSpPr/>
          <p:nvPr/>
        </p:nvSpPr>
        <p:spPr>
          <a:xfrm>
            <a:off x="6645118" y="410385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597E93-7DB5-F2D0-0D1A-1B62D120E729}"/>
              </a:ext>
            </a:extLst>
          </p:cNvPr>
          <p:cNvSpPr/>
          <p:nvPr/>
        </p:nvSpPr>
        <p:spPr>
          <a:xfrm>
            <a:off x="6640987" y="564372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58EAF3-BD64-B4E3-49E8-A28C46840CDA}"/>
              </a:ext>
            </a:extLst>
          </p:cNvPr>
          <p:cNvSpPr/>
          <p:nvPr/>
        </p:nvSpPr>
        <p:spPr>
          <a:xfrm>
            <a:off x="3071281" y="461127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70E650-1F32-787A-EF92-A8701F7860C7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>
            <a:off x="3668810" y="4794010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79208D-A0A2-C0AE-4710-06D8DBC02E8F}"/>
              </a:ext>
            </a:extLst>
          </p:cNvPr>
          <p:cNvSpPr/>
          <p:nvPr/>
        </p:nvSpPr>
        <p:spPr>
          <a:xfrm>
            <a:off x="6645118" y="4624017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7BF36-7232-F879-1552-B3D8857409EC}"/>
              </a:ext>
            </a:extLst>
          </p:cNvPr>
          <p:cNvSpPr/>
          <p:nvPr/>
        </p:nvSpPr>
        <p:spPr>
          <a:xfrm>
            <a:off x="6640988" y="5144178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409BC-2D1D-E153-F38E-CEBCA1253977}"/>
              </a:ext>
            </a:extLst>
          </p:cNvPr>
          <p:cNvSpPr/>
          <p:nvPr/>
        </p:nvSpPr>
        <p:spPr>
          <a:xfrm>
            <a:off x="6640989" y="614326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3BC658-E7DD-8F02-5365-F95A2B84CB9A}"/>
              </a:ext>
            </a:extLst>
          </p:cNvPr>
          <p:cNvSpPr txBox="1"/>
          <p:nvPr/>
        </p:nvSpPr>
        <p:spPr>
          <a:xfrm>
            <a:off x="7772400" y="2566563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간격</a:t>
            </a:r>
            <a:r>
              <a:rPr lang="en-US" altLang="ko-KR" sz="1400" dirty="0"/>
              <a:t>=1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8CC4DE-A093-3B26-152A-97E56EC9637F}"/>
              </a:ext>
            </a:extLst>
          </p:cNvPr>
          <p:cNvSpPr txBox="1"/>
          <p:nvPr/>
        </p:nvSpPr>
        <p:spPr>
          <a:xfrm>
            <a:off x="9998620" y="2566562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간격</a:t>
            </a:r>
            <a:r>
              <a:rPr lang="en-US" altLang="ko-KR" sz="1400" dirty="0"/>
              <a:t>=2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8D9D7-F46D-F223-EAC3-58A855BA997A}"/>
              </a:ext>
            </a:extLst>
          </p:cNvPr>
          <p:cNvSpPr/>
          <p:nvPr/>
        </p:nvSpPr>
        <p:spPr>
          <a:xfrm>
            <a:off x="7860996" y="306353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1ECCB-FA12-6AA4-D015-43AB48DA27E1}"/>
              </a:ext>
            </a:extLst>
          </p:cNvPr>
          <p:cNvSpPr txBox="1"/>
          <p:nvPr/>
        </p:nvSpPr>
        <p:spPr>
          <a:xfrm>
            <a:off x="8615009" y="309237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DC544A-0884-A703-2BFE-F09B4191FEA1}"/>
              </a:ext>
            </a:extLst>
          </p:cNvPr>
          <p:cNvSpPr/>
          <p:nvPr/>
        </p:nvSpPr>
        <p:spPr>
          <a:xfrm>
            <a:off x="7860996" y="3618195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856AC-9869-5474-E69A-00F74DB227AC}"/>
              </a:ext>
            </a:extLst>
          </p:cNvPr>
          <p:cNvSpPr txBox="1"/>
          <p:nvPr/>
        </p:nvSpPr>
        <p:spPr>
          <a:xfrm>
            <a:off x="8615009" y="3647039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B5C6FD-04B7-0544-1007-A3E416653A03}"/>
              </a:ext>
            </a:extLst>
          </p:cNvPr>
          <p:cNvSpPr/>
          <p:nvPr/>
        </p:nvSpPr>
        <p:spPr>
          <a:xfrm>
            <a:off x="7860996" y="410923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37BCC-176F-8371-EB6D-F440E1CB5D49}"/>
              </a:ext>
            </a:extLst>
          </p:cNvPr>
          <p:cNvSpPr txBox="1"/>
          <p:nvPr/>
        </p:nvSpPr>
        <p:spPr>
          <a:xfrm>
            <a:off x="8615009" y="4138081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EF9E63-698E-AFE0-174A-887F745E43C6}"/>
              </a:ext>
            </a:extLst>
          </p:cNvPr>
          <p:cNvSpPr/>
          <p:nvPr/>
        </p:nvSpPr>
        <p:spPr>
          <a:xfrm>
            <a:off x="7847140" y="462401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9CDE72-0FFF-36A7-0601-58CC165E61A0}"/>
              </a:ext>
            </a:extLst>
          </p:cNvPr>
          <p:cNvSpPr txBox="1"/>
          <p:nvPr/>
        </p:nvSpPr>
        <p:spPr>
          <a:xfrm>
            <a:off x="8615009" y="4652861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4C7723-9143-25CD-B800-75ECB2851270}"/>
              </a:ext>
            </a:extLst>
          </p:cNvPr>
          <p:cNvSpPr/>
          <p:nvPr/>
        </p:nvSpPr>
        <p:spPr>
          <a:xfrm>
            <a:off x="10064112" y="3058016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38AD3E-26CA-2D59-C3AB-74D969B713DB}"/>
              </a:ext>
            </a:extLst>
          </p:cNvPr>
          <p:cNvSpPr txBox="1"/>
          <p:nvPr/>
        </p:nvSpPr>
        <p:spPr>
          <a:xfrm>
            <a:off x="10818125" y="308686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5A280C2-6B47-DF94-87A3-9730F211F0D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36521" y="3246267"/>
            <a:ext cx="208597" cy="1508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F1B07B-81DB-13B0-49A7-AC0231322F54}"/>
              </a:ext>
            </a:extLst>
          </p:cNvPr>
          <p:cNvSpPr/>
          <p:nvPr/>
        </p:nvSpPr>
        <p:spPr>
          <a:xfrm>
            <a:off x="10064112" y="4103856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1302EA-1B4A-7CD4-BB5B-BC8A9EB5BB53}"/>
              </a:ext>
            </a:extLst>
          </p:cNvPr>
          <p:cNvSpPr txBox="1"/>
          <p:nvPr/>
        </p:nvSpPr>
        <p:spPr>
          <a:xfrm>
            <a:off x="10818125" y="413270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B2C831-03D2-0CEA-4276-1950E7C2790B}"/>
              </a:ext>
            </a:extLst>
          </p:cNvPr>
          <p:cNvSpPr/>
          <p:nvPr/>
        </p:nvSpPr>
        <p:spPr>
          <a:xfrm>
            <a:off x="10050256" y="513837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D3075-A06A-91D5-0A87-3CC1553D5391}"/>
              </a:ext>
            </a:extLst>
          </p:cNvPr>
          <p:cNvSpPr txBox="1"/>
          <p:nvPr/>
        </p:nvSpPr>
        <p:spPr>
          <a:xfrm>
            <a:off x="10818125" y="516721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28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2C07-7CE3-0DBC-6062-08E131F2C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960F144-EE40-1F9B-1613-26AE76615580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3C29740-592B-C5DC-0BB1-8F7011809AD2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EA00CA2-64C4-57ED-643D-76283494F00E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5B5BEBC4-6FB6-5EDA-3D01-5D780B652981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3E80B9-9A55-EB36-968F-048C7878E08A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EA710C-C657-5DDD-135F-53DDBFAF3D53}"/>
              </a:ext>
            </a:extLst>
          </p:cNvPr>
          <p:cNvSpPr txBox="1"/>
          <p:nvPr/>
        </p:nvSpPr>
        <p:spPr>
          <a:xfrm>
            <a:off x="522038" y="1659103"/>
            <a:ext cx="557396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이차</a:t>
            </a:r>
            <a:r>
              <a:rPr lang="en-US" altLang="ko-KR" dirty="0"/>
              <a:t> </a:t>
            </a:r>
            <a:r>
              <a:rPr lang="ko-KR" altLang="en-US" dirty="0"/>
              <a:t>탐사 </a:t>
            </a:r>
            <a:r>
              <a:rPr lang="en-US" altLang="ko-KR" dirty="0"/>
              <a:t>(Quadratic Probing)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선형 탐사와 비슷한 형식이지만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충돌이 발생할 때마다</a:t>
            </a:r>
            <a:r>
              <a:rPr lang="en-US" altLang="ko-KR" dirty="0"/>
              <a:t> </a:t>
            </a:r>
            <a:r>
              <a:rPr lang="ko-KR" altLang="en-US" dirty="0"/>
              <a:t>탐사 간격이 제곱수만큼 증가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16DB8-4465-FE2F-F692-B5D84A9FF1FB}"/>
              </a:ext>
            </a:extLst>
          </p:cNvPr>
          <p:cNvSpPr/>
          <p:nvPr/>
        </p:nvSpPr>
        <p:spPr>
          <a:xfrm>
            <a:off x="5156964" y="3588236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AC9453-63A0-DE6F-1C88-7D271FA2E991}"/>
              </a:ext>
            </a:extLst>
          </p:cNvPr>
          <p:cNvSpPr/>
          <p:nvPr/>
        </p:nvSpPr>
        <p:spPr>
          <a:xfrm>
            <a:off x="6645118" y="3063534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9DBC25-51ED-10B6-C33A-136FD0D5593F}"/>
              </a:ext>
            </a:extLst>
          </p:cNvPr>
          <p:cNvSpPr/>
          <p:nvPr/>
        </p:nvSpPr>
        <p:spPr>
          <a:xfrm>
            <a:off x="6645118" y="358369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04ABAC-D00B-C090-ECEF-8D48B31A7AD0}"/>
              </a:ext>
            </a:extLst>
          </p:cNvPr>
          <p:cNvSpPr/>
          <p:nvPr/>
        </p:nvSpPr>
        <p:spPr>
          <a:xfrm>
            <a:off x="6645118" y="410385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4D4AF4-CBE7-80A6-1670-3AFBFDCC97EA}"/>
              </a:ext>
            </a:extLst>
          </p:cNvPr>
          <p:cNvSpPr/>
          <p:nvPr/>
        </p:nvSpPr>
        <p:spPr>
          <a:xfrm>
            <a:off x="6640987" y="564372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02D89-5681-CF36-EA67-156C81A3F1F4}"/>
              </a:ext>
            </a:extLst>
          </p:cNvPr>
          <p:cNvSpPr/>
          <p:nvPr/>
        </p:nvSpPr>
        <p:spPr>
          <a:xfrm>
            <a:off x="3071281" y="461127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31B4EA-B53D-CD25-7CD1-6D065112B3C8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>
            <a:off x="3668810" y="4794010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FA5626-ED97-D7CF-CA56-7888292F8547}"/>
              </a:ext>
            </a:extLst>
          </p:cNvPr>
          <p:cNvSpPr/>
          <p:nvPr/>
        </p:nvSpPr>
        <p:spPr>
          <a:xfrm>
            <a:off x="6645118" y="4624017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D24690-B5A8-9499-32FC-E2375A443864}"/>
              </a:ext>
            </a:extLst>
          </p:cNvPr>
          <p:cNvSpPr/>
          <p:nvPr/>
        </p:nvSpPr>
        <p:spPr>
          <a:xfrm>
            <a:off x="6640988" y="5144178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E51FAC-5EE7-1C9C-E910-C43A23FFC4C1}"/>
              </a:ext>
            </a:extLst>
          </p:cNvPr>
          <p:cNvSpPr/>
          <p:nvPr/>
        </p:nvSpPr>
        <p:spPr>
          <a:xfrm>
            <a:off x="6640989" y="614326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18723C-1DC9-D1CB-C134-5D28BD6892C4}"/>
              </a:ext>
            </a:extLst>
          </p:cNvPr>
          <p:cNvSpPr txBox="1"/>
          <p:nvPr/>
        </p:nvSpPr>
        <p:spPr>
          <a:xfrm>
            <a:off x="8655185" y="281243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698756-19AE-E45C-1C45-EA065B814ED9}"/>
              </a:ext>
            </a:extLst>
          </p:cNvPr>
          <p:cNvSpPr/>
          <p:nvPr/>
        </p:nvSpPr>
        <p:spPr>
          <a:xfrm>
            <a:off x="7860996" y="306353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1B6709-82AE-4534-A799-F90BDE22148B}"/>
              </a:ext>
            </a:extLst>
          </p:cNvPr>
          <p:cNvSpPr txBox="1"/>
          <p:nvPr/>
        </p:nvSpPr>
        <p:spPr>
          <a:xfrm>
            <a:off x="8615009" y="309237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E00B0F-BCA0-A6D8-7D37-ACA87C0BF1AA}"/>
              </a:ext>
            </a:extLst>
          </p:cNvPr>
          <p:cNvSpPr/>
          <p:nvPr/>
        </p:nvSpPr>
        <p:spPr>
          <a:xfrm>
            <a:off x="7860996" y="3618195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A61AC3-2951-5436-5D82-D03AB2741759}"/>
              </a:ext>
            </a:extLst>
          </p:cNvPr>
          <p:cNvSpPr txBox="1"/>
          <p:nvPr/>
        </p:nvSpPr>
        <p:spPr>
          <a:xfrm>
            <a:off x="8615009" y="3647039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76BFEB-24F2-BB2C-28A4-3502104814F7}"/>
              </a:ext>
            </a:extLst>
          </p:cNvPr>
          <p:cNvSpPr/>
          <p:nvPr/>
        </p:nvSpPr>
        <p:spPr>
          <a:xfrm>
            <a:off x="7860996" y="5131461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D82AC9-BC17-562E-CA01-01A2F6C5C8A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36521" y="3246267"/>
            <a:ext cx="208597" cy="1508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54B17E-FBBE-1236-79D3-6590F5271D76}"/>
              </a:ext>
            </a:extLst>
          </p:cNvPr>
          <p:cNvSpPr txBox="1"/>
          <p:nvPr/>
        </p:nvSpPr>
        <p:spPr>
          <a:xfrm>
            <a:off x="8641189" y="344070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1*1=1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4FAE2-5634-A707-94E9-5F6FB84468EB}"/>
              </a:ext>
            </a:extLst>
          </p:cNvPr>
          <p:cNvSpPr txBox="1"/>
          <p:nvPr/>
        </p:nvSpPr>
        <p:spPr>
          <a:xfrm>
            <a:off x="8641189" y="5037766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2*2=4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A9F9C-F8B0-FA4A-22F3-913FCA46DE96}"/>
              </a:ext>
            </a:extLst>
          </p:cNvPr>
          <p:cNvSpPr txBox="1"/>
          <p:nvPr/>
        </p:nvSpPr>
        <p:spPr>
          <a:xfrm>
            <a:off x="8615009" y="5246409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CBABFE-375C-492A-C40F-772723E09527}"/>
              </a:ext>
            </a:extLst>
          </p:cNvPr>
          <p:cNvSpPr/>
          <p:nvPr/>
        </p:nvSpPr>
        <p:spPr>
          <a:xfrm>
            <a:off x="7901559" y="6494900"/>
            <a:ext cx="597529" cy="365466"/>
          </a:xfrm>
          <a:prstGeom prst="rect">
            <a:avLst/>
          </a:prstGeom>
          <a:solidFill>
            <a:srgbClr val="F3AC89"/>
          </a:solidFill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B1CAED-CC2B-CAC8-0D2E-7465C1DA7E6D}"/>
              </a:ext>
            </a:extLst>
          </p:cNvPr>
          <p:cNvSpPr txBox="1"/>
          <p:nvPr/>
        </p:nvSpPr>
        <p:spPr>
          <a:xfrm>
            <a:off x="8641189" y="648367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3*3=9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35645E-450F-DED3-CC54-3D9B5ACC4B13}"/>
              </a:ext>
            </a:extLst>
          </p:cNvPr>
          <p:cNvSpPr txBox="1"/>
          <p:nvPr/>
        </p:nvSpPr>
        <p:spPr>
          <a:xfrm>
            <a:off x="8037223" y="5999405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916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465E2B0C07E548AB9127313090A974" ma:contentTypeVersion="9" ma:contentTypeDescription="새 문서를 만듭니다." ma:contentTypeScope="" ma:versionID="a0a996cf172d000d5b846e909b5040af">
  <xsd:schema xmlns:xsd="http://www.w3.org/2001/XMLSchema" xmlns:xs="http://www.w3.org/2001/XMLSchema" xmlns:p="http://schemas.microsoft.com/office/2006/metadata/properties" xmlns:ns3="5928d78e-da8f-420f-aa5d-e7d95386672d" xmlns:ns4="7a1bdf58-423b-415b-ae29-c4fc8e8a0d8d" targetNamespace="http://schemas.microsoft.com/office/2006/metadata/properties" ma:root="true" ma:fieldsID="6de57fa84f1e0a50b90a9f9989a33e62" ns3:_="" ns4:_="">
    <xsd:import namespace="5928d78e-da8f-420f-aa5d-e7d95386672d"/>
    <xsd:import namespace="7a1bdf58-423b-415b-ae29-c4fc8e8a0d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8d78e-da8f-420f-aa5d-e7d953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bdf58-423b-415b-ae29-c4fc8e8a0d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28d78e-da8f-420f-aa5d-e7d95386672d" xsi:nil="true"/>
  </documentManagement>
</p:properties>
</file>

<file path=customXml/itemProps1.xml><?xml version="1.0" encoding="utf-8"?>
<ds:datastoreItem xmlns:ds="http://schemas.openxmlformats.org/officeDocument/2006/customXml" ds:itemID="{0BE62BE2-79E4-4347-A8D0-5B8C95107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D7751-245D-4BC8-AFEF-1186963464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8d78e-da8f-420f-aa5d-e7d95386672d"/>
    <ds:schemaRef ds:uri="7a1bdf58-423b-415b-ae29-c4fc8e8a0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A3BD7E-D381-428C-A058-6C9F0EB152EA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5928d78e-da8f-420f-aa5d-e7d95386672d"/>
    <ds:schemaRef ds:uri="7a1bdf58-423b-415b-ae29-c4fc8e8a0d8d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847</Words>
  <Application>Microsoft Office PowerPoint</Application>
  <PresentationFormat>와이드스크린</PresentationFormat>
  <Paragraphs>173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이재영</dc:creator>
  <cp:lastModifiedBy>이재영</cp:lastModifiedBy>
  <cp:revision>8</cp:revision>
  <dcterms:created xsi:type="dcterms:W3CDTF">2024-10-10T03:57:50Z</dcterms:created>
  <dcterms:modified xsi:type="dcterms:W3CDTF">2024-10-10T18:23:22Z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0x010100E0465E2B0C07E548AB9127313090A974</vt:lpwstr>
  </property>
</Properties>
</file>