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04E66-3B2B-4F72-B4C4-62EC1BC43BD2}" v="209" dt="2024-10-10T04:48:41.993"/>
    <p1510:client id="{D96C1094-0C64-4893-97B9-6834FEDA9FB9}" v="455" dt="2024-10-10T17:42:49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76E3A-08BD-A5C2-F17D-8A30C2F70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9A27EA-CC5C-C74D-4761-6B22A9F41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CE04C-9E7F-F6F7-7389-C45976D9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E7CED-E6FE-9A9A-893A-4331A732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8A9C3-E231-7CAB-C4D6-3FE0DD16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8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C31D3-03E7-D5D2-114A-956EC1C0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C8A477-AA7C-494F-212E-500931AB5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BE6AC-C582-230D-5A7B-6AB0172D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A9C51-1807-CF50-A285-3F858C4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A046B-D4EB-DD89-614D-CA620DB6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1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8B94B3-2365-221C-3AD1-CD9747182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D9DCD-1637-281C-A0D3-E2173697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1212-BCE3-5E6A-AA51-836C70FB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42F67-1082-2DEE-2396-A6F78A2E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E459A-A942-5E12-6478-5E069460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4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FD88A-8135-C79A-FE6B-7258454A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13A9-4B46-5DEA-9EFB-B45A10CE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2B2EA-B662-8FAB-410C-4DD65CC1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9B288-AB1C-C6D8-8C85-32270C98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2C262-3DC1-D151-338B-60B91C6A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5EB9-216A-F4BE-A46B-C7D897DB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85EF7-B3E8-04B9-63DA-BCC4B6AB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69854-388E-8EA4-1A84-547A7259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48250-A229-5DB0-CC0D-04C4322E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44CAB-345B-C0EF-0921-8B086A7C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5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02DC-2A01-D9E6-83CC-FF6392A9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354FA-F0A3-70B6-255E-735327258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C641D4-3DAA-3F0A-AD9B-76271659D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C1914-6840-D033-B2B5-8A1E0BE1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33FF6-B53F-200B-0C2C-316797B9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162B1-5D32-220F-FB90-031B4D33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3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D47D0-DA8F-1541-B1CE-D18FD89E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A7536-47C2-1F5C-E6B2-ED0CD8D3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019E5F-A569-879C-DDBD-DCDE1ECD9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150009-56E3-F5E6-F863-ADA3769C8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A9D1B9-A67B-9AB3-A2A6-AD2A59A19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14F05-C9A3-AFB9-E6AF-C254E091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DB044F-E7DE-B03D-F914-79BC5E80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C1047-31BC-D4D4-310C-B3DEC163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3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26EA-3DD7-42D1-8939-95E7244E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B1E90-8F3C-F0A6-DA6D-4A095E9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999B19-8D66-3F5A-13BD-18493919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6B6531-C8F4-C90E-1246-D60F486C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052BE3-2F15-9227-FCDF-E946811C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52D22-6B11-036E-2226-ED8712C1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E6BF14-31FF-1153-9F81-53F6A5E2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0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BC1D4-1780-26FE-229E-394E5A5C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3E22B-1AA7-916B-CFA2-B672E2B6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1727-0929-A276-03EE-2520BE235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5793E-2895-0FE1-81E0-32AE4838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049B1E-F6AA-79EE-662A-EC365C76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4A02E-7940-865F-D726-4E42375B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56AFA-04EB-A5AC-C603-B6C8E4B0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7E0FF-044C-E74A-517D-20C7A085E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8F0A5-3CC3-E1E3-6514-A93D88D1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4278-5E94-AC57-8B6F-29C0EEF2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CD648-E567-4BCD-CC68-1A2CC0E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1DF9E-5C7F-56F3-CDDD-0E9D5A3B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7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19A751-55F9-F980-853C-911CF0FE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FCB6F-5515-8003-828D-6359EDC5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D342D-CFAB-261E-7B44-072A6CF50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ECD3-B004-46C0-9560-60493DB7EC9C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7786D-ECFE-5E5B-B80A-4C0B786E5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BC83D-8567-BE84-A541-FD76C9248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2764" TargetMode="External"/><Relationship Id="rId2" Type="http://schemas.openxmlformats.org/officeDocument/2006/relationships/hyperlink" Target="https://www.acmicpc.net/problem/1655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cmicpc.net/problem/171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4EC142-4B23-6B95-592A-3B2573DFFCDD}"/>
              </a:ext>
            </a:extLst>
          </p:cNvPr>
          <p:cNvGrpSpPr/>
          <p:nvPr/>
        </p:nvGrpSpPr>
        <p:grpSpPr>
          <a:xfrm>
            <a:off x="-539970" y="2659795"/>
            <a:ext cx="13747970" cy="1912205"/>
            <a:chOff x="-336052" y="338475"/>
            <a:chExt cx="11264583" cy="952057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09423455-6B0B-F89D-4808-D1CFE4F562AB}"/>
                </a:ext>
              </a:extLst>
            </p:cNvPr>
            <p:cNvSpPr/>
            <p:nvPr/>
          </p:nvSpPr>
          <p:spPr>
            <a:xfrm>
              <a:off x="-336052" y="433282"/>
              <a:ext cx="11264583" cy="8572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EBA0A86D-5F78-C16E-3487-D4370CECE2D4}"/>
                </a:ext>
              </a:extLst>
            </p:cNvPr>
            <p:cNvSpPr/>
            <p:nvPr/>
          </p:nvSpPr>
          <p:spPr>
            <a:xfrm>
              <a:off x="-309875" y="338475"/>
              <a:ext cx="11135404" cy="85725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8DAC83-0E6E-06E9-807B-D1B33C25B904}"/>
              </a:ext>
            </a:extLst>
          </p:cNvPr>
          <p:cNvSpPr txBox="1"/>
          <p:nvPr/>
        </p:nvSpPr>
        <p:spPr>
          <a:xfrm>
            <a:off x="5738979" y="3026210"/>
            <a:ext cx="595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>
                <a:latin typeface="+mj-lt"/>
              </a:rPr>
              <a:t>힙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3F39F-64B4-CBDB-A816-0ADC5C8720F7}"/>
              </a:ext>
            </a:extLst>
          </p:cNvPr>
          <p:cNvSpPr txBox="1"/>
          <p:nvPr/>
        </p:nvSpPr>
        <p:spPr>
          <a:xfrm>
            <a:off x="5195752" y="37869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알고리즘마스터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62592-1C59-773F-2D0C-B03B4A2CD3B3}"/>
              </a:ext>
            </a:extLst>
          </p:cNvPr>
          <p:cNvSpPr txBox="1"/>
          <p:nvPr/>
        </p:nvSpPr>
        <p:spPr>
          <a:xfrm>
            <a:off x="11188150" y="63838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+mn-ea"/>
              </a:rPr>
              <a:t>이재영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356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DA9EE-1CA5-5166-F332-84F91612D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5662DA-1ABD-5396-A55D-59C75D0C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5C75BA-49E3-7E24-3460-538D86B1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9746B6-88CE-3102-5314-E45360A6F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6E621-206F-B7E1-60AD-7391A2CB9A9C}"/>
              </a:ext>
            </a:extLst>
          </p:cNvPr>
          <p:cNvSpPr txBox="1"/>
          <p:nvPr/>
        </p:nvSpPr>
        <p:spPr>
          <a:xfrm>
            <a:off x="411480" y="1516031"/>
            <a:ext cx="2167581" cy="5632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b="1" dirty="0">
                <a:latin typeface="+mj-lt"/>
                <a:ea typeface="+mj-ea"/>
                <a:cs typeface="+mj-cs"/>
              </a:rPr>
              <a:t>8. </a:t>
            </a:r>
            <a:r>
              <a:rPr lang="ko-KR" altLang="en-US" sz="3400" b="1" dirty="0" err="1">
                <a:latin typeface="+mj-lt"/>
                <a:ea typeface="+mj-ea"/>
                <a:cs typeface="+mj-cs"/>
              </a:rPr>
              <a:t>힙</a:t>
            </a:r>
            <a:r>
              <a:rPr lang="ko-KR" altLang="en-US" sz="3400" b="1" dirty="0">
                <a:latin typeface="+mj-lt"/>
                <a:ea typeface="+mj-ea"/>
                <a:cs typeface="+mj-cs"/>
              </a:rPr>
              <a:t> 정렬</a:t>
            </a:r>
            <a:endParaRPr lang="en-US" altLang="ko-KR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8007C-B6E5-E96B-07CA-1DE0E79D331A}"/>
              </a:ext>
            </a:extLst>
          </p:cNvPr>
          <p:cNvSpPr txBox="1"/>
          <p:nvPr/>
        </p:nvSpPr>
        <p:spPr>
          <a:xfrm>
            <a:off x="338595" y="2510108"/>
            <a:ext cx="9477274" cy="1439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dirty="0"/>
              <a:t>정렬해야 할 </a:t>
            </a:r>
            <a:r>
              <a:rPr lang="en-US" altLang="ko-KR" dirty="0"/>
              <a:t>N</a:t>
            </a:r>
            <a:r>
              <a:rPr lang="ko-KR" altLang="en-US" dirty="0"/>
              <a:t>개의 요소들로 </a:t>
            </a:r>
            <a:r>
              <a:rPr lang="en-US" altLang="ko-KR" dirty="0"/>
              <a:t>heap</a:t>
            </a:r>
            <a:r>
              <a:rPr lang="ko-KR" altLang="en-US" dirty="0"/>
              <a:t>을 구성한 후에</a:t>
            </a:r>
            <a:r>
              <a:rPr lang="en-US" altLang="ko-KR" dirty="0"/>
              <a:t>, </a:t>
            </a:r>
            <a:r>
              <a:rPr lang="ko-KR" altLang="en-US" dirty="0"/>
              <a:t>순차적으로</a:t>
            </a:r>
            <a:r>
              <a:rPr lang="en-US" altLang="ko-KR" dirty="0"/>
              <a:t> </a:t>
            </a:r>
            <a:r>
              <a:rPr lang="ko-KR" altLang="en-US" dirty="0"/>
              <a:t>루트 노드를 </a:t>
            </a:r>
            <a:r>
              <a:rPr lang="en-US" altLang="ko-KR" dirty="0"/>
              <a:t>pop </a:t>
            </a:r>
            <a:r>
              <a:rPr lang="ko-KR" altLang="en-US" dirty="0"/>
              <a:t>함으로써 </a:t>
            </a:r>
            <a:endParaRPr lang="en-US" altLang="ko-KR" dirty="0"/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dirty="0"/>
              <a:t>정렬된 값들을 </a:t>
            </a:r>
            <a:r>
              <a:rPr lang="en-US" altLang="ko-KR" dirty="0"/>
              <a:t>get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시간 복잡도는 </a:t>
            </a:r>
            <a:r>
              <a:rPr lang="en-US" altLang="ko-KR" dirty="0"/>
              <a:t>O(N log N)</a:t>
            </a:r>
            <a:r>
              <a:rPr lang="ko-KR" altLang="en-US" dirty="0"/>
              <a:t>으로 꽤나 좋은 편이다</a:t>
            </a:r>
            <a:r>
              <a:rPr lang="en-US" altLang="ko-KR" dirty="0"/>
              <a:t>.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/>
              <a:t>- </a:t>
            </a:r>
            <a:r>
              <a:rPr lang="ko-KR" altLang="en-US" dirty="0" err="1"/>
              <a:t>힙을</a:t>
            </a:r>
            <a:r>
              <a:rPr lang="ko-KR" altLang="en-US" dirty="0"/>
              <a:t> 구성하는 데에서 </a:t>
            </a:r>
            <a:r>
              <a:rPr lang="en-US" altLang="ko-KR" dirty="0"/>
              <a:t>O(N), </a:t>
            </a:r>
            <a:r>
              <a:rPr lang="ko-KR" altLang="en-US" dirty="0"/>
              <a:t>각 요소를 삭제하는 과정에서 </a:t>
            </a:r>
            <a:r>
              <a:rPr lang="en-US" altLang="ko-KR" dirty="0"/>
              <a:t>O(N log N)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9CD194-CC81-7D89-D5EC-99EC94BD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32" y="4155564"/>
            <a:ext cx="5954104" cy="25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0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25EBE-C8B4-0282-29D9-38134CDDB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E84DA9-AA29-7B6D-715B-47DA39792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147E00-DDFF-C2D8-97B3-16DA10A1F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3AE9E5-88E8-A55F-9022-98C446917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77BFB-9AF8-650A-AE88-73B113577468}"/>
              </a:ext>
            </a:extLst>
          </p:cNvPr>
          <p:cNvSpPr txBox="1"/>
          <p:nvPr/>
        </p:nvSpPr>
        <p:spPr>
          <a:xfrm>
            <a:off x="411480" y="1516031"/>
            <a:ext cx="2603598" cy="5632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b="1" dirty="0">
                <a:latin typeface="+mj-lt"/>
                <a:ea typeface="+mj-ea"/>
                <a:cs typeface="+mj-cs"/>
              </a:rPr>
              <a:t>9. </a:t>
            </a:r>
            <a:r>
              <a:rPr lang="ko-KR" altLang="en-US" sz="3400" b="1" dirty="0">
                <a:latin typeface="+mj-lt"/>
                <a:ea typeface="+mj-ea"/>
                <a:cs typeface="+mj-cs"/>
              </a:rPr>
              <a:t>실제 응용</a:t>
            </a:r>
            <a:endParaRPr lang="en-US" altLang="ko-KR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A795A-2F7A-6896-1BC0-5C7FAB832AF5}"/>
              </a:ext>
            </a:extLst>
          </p:cNvPr>
          <p:cNvSpPr txBox="1"/>
          <p:nvPr/>
        </p:nvSpPr>
        <p:spPr>
          <a:xfrm>
            <a:off x="338595" y="2510108"/>
            <a:ext cx="11972701" cy="340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latinLnBrk="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ko-KR" altLang="en-US" dirty="0" err="1"/>
              <a:t>다익스트라</a:t>
            </a:r>
            <a:r>
              <a:rPr lang="ko-KR" altLang="en-US" dirty="0"/>
              <a:t> 알고리즘 </a:t>
            </a:r>
            <a:r>
              <a:rPr lang="en-US" altLang="ko-KR" dirty="0"/>
              <a:t>: </a:t>
            </a:r>
            <a:r>
              <a:rPr lang="ko-KR" altLang="en-US" dirty="0"/>
              <a:t>현재까지 계산된 최단 거리를 기준으로 </a:t>
            </a:r>
            <a:r>
              <a:rPr lang="ko-KR" altLang="en-US" b="1" dirty="0"/>
              <a:t>가장 가까운 노드</a:t>
            </a:r>
            <a:r>
              <a:rPr lang="ko-KR" altLang="en-US" dirty="0"/>
              <a:t>를 빠르게 찾기 위해 </a:t>
            </a:r>
            <a:endParaRPr lang="en-US" altLang="ko-KR" dirty="0"/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/>
              <a:t>	</a:t>
            </a:r>
            <a:r>
              <a:rPr lang="ko-KR" altLang="en-US" dirty="0"/>
              <a:t>우선순위 큐를 사용</a:t>
            </a:r>
            <a:endParaRPr lang="en-US" altLang="ko-KR" dirty="0"/>
          </a:p>
          <a:p>
            <a:pPr marL="285750" indent="-285750" latinLnBrk="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ko-KR" altLang="en-US" dirty="0" err="1"/>
              <a:t>프림</a:t>
            </a:r>
            <a:r>
              <a:rPr lang="ko-KR" altLang="en-US" dirty="0"/>
              <a:t> 알고리즘 </a:t>
            </a:r>
            <a:r>
              <a:rPr lang="en-US" altLang="ko-KR" dirty="0"/>
              <a:t>: </a:t>
            </a:r>
            <a:r>
              <a:rPr lang="ko-KR" altLang="en-US" dirty="0"/>
              <a:t>가중치가 있는 그래프에서 </a:t>
            </a:r>
            <a:r>
              <a:rPr lang="ko-KR" altLang="en-US" b="1" dirty="0"/>
              <a:t>최소 신장 트리</a:t>
            </a:r>
            <a:r>
              <a:rPr lang="en-US" altLang="ko-KR" b="1" dirty="0"/>
              <a:t>(MST - Minimum Spanning Tree)</a:t>
            </a:r>
            <a:r>
              <a:rPr lang="ko-KR" altLang="en-US" dirty="0"/>
              <a:t>를 찾기 위해 사용</a:t>
            </a:r>
            <a:endParaRPr lang="en-US" altLang="ko-KR" dirty="0"/>
          </a:p>
          <a:p>
            <a:pPr marL="285750" indent="-285750" latinLnBrk="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ko-KR" altLang="en-US" dirty="0" err="1"/>
              <a:t>허프만</a:t>
            </a:r>
            <a:r>
              <a:rPr lang="ko-KR" altLang="en-US" dirty="0"/>
              <a:t> 코딩 </a:t>
            </a:r>
            <a:r>
              <a:rPr lang="en-US" altLang="ko-KR" dirty="0"/>
              <a:t>: </a:t>
            </a:r>
            <a:r>
              <a:rPr lang="ko-KR" altLang="en-US" dirty="0"/>
              <a:t>데이터 압축 알고리즘으로</a:t>
            </a:r>
            <a:r>
              <a:rPr lang="en-US" altLang="ko-KR" dirty="0"/>
              <a:t>, </a:t>
            </a:r>
            <a:r>
              <a:rPr lang="ko-KR" altLang="en-US" dirty="0"/>
              <a:t>빈도가 낮은 문자부터 차례로 처리하기 위해 우선순위 큐를 사용</a:t>
            </a:r>
            <a:r>
              <a:rPr lang="en-US" altLang="ko-KR" dirty="0"/>
              <a:t>,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/>
              <a:t>		</a:t>
            </a:r>
            <a:r>
              <a:rPr lang="ko-KR" altLang="en-US" dirty="0" err="1"/>
              <a:t>최소힙을</a:t>
            </a:r>
            <a:r>
              <a:rPr lang="ko-KR" altLang="en-US" dirty="0"/>
              <a:t> 이용해 빈도가 가장 낮은 두 문자를 합쳐 나가며 최종적으로 트리를 생성</a:t>
            </a:r>
            <a:endParaRPr lang="en-US" altLang="ko-KR" dirty="0"/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endParaRPr lang="en-US" altLang="ko-KR" dirty="0"/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/>
              <a:t>-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스케줄링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슬라이딩 윈도우 최대값 추산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데이터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 시스템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11896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A2AB2-1947-9E80-48B7-4AE5A6692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9872CF-CA95-75BD-DCCC-3CD6DC3D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519E45-7BE4-DF31-0E45-6E978A579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528825-C477-203F-D310-7B0915CE6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7A0AF-265D-8B2D-60C3-05B5F9323574}"/>
              </a:ext>
            </a:extLst>
          </p:cNvPr>
          <p:cNvSpPr txBox="1"/>
          <p:nvPr/>
        </p:nvSpPr>
        <p:spPr>
          <a:xfrm>
            <a:off x="411480" y="1516031"/>
            <a:ext cx="6062878" cy="5632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b="1" dirty="0">
                <a:latin typeface="+mj-lt"/>
                <a:ea typeface="+mj-ea"/>
                <a:cs typeface="+mj-cs"/>
              </a:rPr>
              <a:t>10. </a:t>
            </a:r>
            <a:r>
              <a:rPr lang="ko-KR" altLang="en-US" sz="3400" b="1" dirty="0">
                <a:latin typeface="+mj-lt"/>
                <a:ea typeface="+mj-ea"/>
                <a:cs typeface="+mj-cs"/>
              </a:rPr>
              <a:t>알고리즘 문제에서의 응용</a:t>
            </a:r>
            <a:endParaRPr lang="en-US" altLang="ko-KR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49331-A063-7500-59FE-B787CFB96A21}"/>
              </a:ext>
            </a:extLst>
          </p:cNvPr>
          <p:cNvSpPr txBox="1"/>
          <p:nvPr/>
        </p:nvSpPr>
        <p:spPr>
          <a:xfrm>
            <a:off x="338595" y="2510108"/>
            <a:ext cx="2945037" cy="1439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latinLnBrk="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altLang="ko-KR" dirty="0"/>
              <a:t>Shortest Path Problems</a:t>
            </a:r>
          </a:p>
          <a:p>
            <a:pPr marL="285750" indent="-285750" latinLnBrk="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altLang="ko-KR" dirty="0"/>
              <a:t>K</a:t>
            </a:r>
            <a:r>
              <a:rPr lang="ko-KR" altLang="en-US" dirty="0"/>
              <a:t>번째 최소</a:t>
            </a:r>
            <a:r>
              <a:rPr lang="en-US" altLang="ko-KR" dirty="0"/>
              <a:t>/</a:t>
            </a:r>
            <a:r>
              <a:rPr lang="ko-KR" altLang="en-US" dirty="0"/>
              <a:t>최대값 찾기</a:t>
            </a:r>
            <a:endParaRPr lang="en-US" altLang="ko-KR" dirty="0"/>
          </a:p>
          <a:p>
            <a:pPr marL="285750" indent="-285750" latinLnBrk="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ko-KR" altLang="en-US" dirty="0"/>
              <a:t>우선순위가 필요한 문제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A67DB6-3611-49C4-DF79-2784F3A86063}"/>
              </a:ext>
            </a:extLst>
          </p:cNvPr>
          <p:cNvGrpSpPr/>
          <p:nvPr/>
        </p:nvGrpSpPr>
        <p:grpSpPr>
          <a:xfrm>
            <a:off x="7215924" y="3640560"/>
            <a:ext cx="6097508" cy="2696679"/>
            <a:chOff x="5676835" y="3453100"/>
            <a:chExt cx="6097508" cy="26966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61918B-C4FF-9025-62B7-B8523925477E}"/>
                </a:ext>
              </a:extLst>
            </p:cNvPr>
            <p:cNvSpPr txBox="1"/>
            <p:nvPr/>
          </p:nvSpPr>
          <p:spPr>
            <a:xfrm>
              <a:off x="5676835" y="4778739"/>
              <a:ext cx="4628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hlinkClick r:id="rId2"/>
                </a:rPr>
                <a:t>https://www.acmicpc.net/problem/1655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07C72E-2D85-A955-798D-C019BBE82CD6}"/>
                </a:ext>
              </a:extLst>
            </p:cNvPr>
            <p:cNvSpPr txBox="1"/>
            <p:nvPr/>
          </p:nvSpPr>
          <p:spPr>
            <a:xfrm>
              <a:off x="5676835" y="5780447"/>
              <a:ext cx="60975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hlinkClick r:id="rId3"/>
                </a:rPr>
                <a:t>https://www.acmicpc.net/problem/12764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044C8-96DD-BF35-3EB3-106AABD90D25}"/>
                </a:ext>
              </a:extLst>
            </p:cNvPr>
            <p:cNvSpPr txBox="1"/>
            <p:nvPr/>
          </p:nvSpPr>
          <p:spPr>
            <a:xfrm>
              <a:off x="5676835" y="3777031"/>
              <a:ext cx="60975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hlinkClick r:id="rId4"/>
                </a:rPr>
                <a:t>https://www.acmicpc.net/problem/1715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1247E-B901-080D-7708-8E86A2AC832E}"/>
                </a:ext>
              </a:extLst>
            </p:cNvPr>
            <p:cNvSpPr txBox="1"/>
            <p:nvPr/>
          </p:nvSpPr>
          <p:spPr>
            <a:xfrm>
              <a:off x="5687019" y="3453100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Gold 4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6ED77F-1EC4-7C13-9382-1869C005CA61}"/>
                </a:ext>
              </a:extLst>
            </p:cNvPr>
            <p:cNvSpPr txBox="1"/>
            <p:nvPr/>
          </p:nvSpPr>
          <p:spPr>
            <a:xfrm>
              <a:off x="5676835" y="5486961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Gold 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252146-4F27-6B6E-8202-078390A3FD24}"/>
                </a:ext>
              </a:extLst>
            </p:cNvPr>
            <p:cNvSpPr txBox="1"/>
            <p:nvPr/>
          </p:nvSpPr>
          <p:spPr>
            <a:xfrm>
              <a:off x="5687019" y="4447330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Gold 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682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39245-8723-AE65-0938-6C3BE5A8EB50}"/>
              </a:ext>
            </a:extLst>
          </p:cNvPr>
          <p:cNvSpPr txBox="1"/>
          <p:nvPr/>
        </p:nvSpPr>
        <p:spPr>
          <a:xfrm>
            <a:off x="411480" y="1516031"/>
            <a:ext cx="3039615" cy="5632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altLang="ko-KR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ko-KR" alt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힙에</a:t>
            </a:r>
            <a:r>
              <a:rPr lang="ko-KR" alt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대하여</a:t>
            </a:r>
            <a:endParaRPr lang="en-US" altLang="ko-KR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4E20F-E472-C947-E741-B181D35BC50E}"/>
              </a:ext>
            </a:extLst>
          </p:cNvPr>
          <p:cNvSpPr txBox="1"/>
          <p:nvPr/>
        </p:nvSpPr>
        <p:spPr>
          <a:xfrm>
            <a:off x="411479" y="2510108"/>
            <a:ext cx="11384848" cy="2424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/>
              <a:t>-  </a:t>
            </a:r>
            <a:r>
              <a:rPr lang="ko-KR" altLang="en-US" dirty="0" err="1"/>
              <a:t>힙은</a:t>
            </a:r>
            <a:r>
              <a:rPr lang="en-US" altLang="ko-KR" dirty="0"/>
              <a:t> </a:t>
            </a:r>
            <a:r>
              <a:rPr lang="ko-KR" altLang="en-US" dirty="0"/>
              <a:t>특정한 규칙을 가진 </a:t>
            </a:r>
            <a:r>
              <a:rPr lang="ko-KR" altLang="en-US" b="1" dirty="0"/>
              <a:t>완전 이진 트리 </a:t>
            </a:r>
            <a:r>
              <a:rPr lang="ko-KR" altLang="en-US" dirty="0"/>
              <a:t>자료구조로</a:t>
            </a:r>
            <a:r>
              <a:rPr lang="en-US" altLang="ko-KR" dirty="0"/>
              <a:t>, </a:t>
            </a:r>
            <a:r>
              <a:rPr lang="ko-KR" altLang="en-US" dirty="0"/>
              <a:t>우선 순위 큐를 효율적으로 구현하기 위해</a:t>
            </a:r>
            <a:r>
              <a:rPr lang="en-US" altLang="ko-KR" dirty="0"/>
              <a:t> </a:t>
            </a:r>
            <a:r>
              <a:rPr lang="ko-KR" altLang="en-US" dirty="0"/>
              <a:t>사용된다</a:t>
            </a:r>
            <a:r>
              <a:rPr lang="en-US" altLang="ko-KR" dirty="0"/>
              <a:t>.</a:t>
            </a:r>
          </a:p>
          <a:p>
            <a:pPr marL="285750" indent="-285750" latinLnBrk="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ko-KR" altLang="en-US" dirty="0" err="1"/>
              <a:t>힙은</a:t>
            </a:r>
            <a:r>
              <a:rPr lang="ko-KR" altLang="en-US" dirty="0"/>
              <a:t> 일종의 </a:t>
            </a:r>
            <a:r>
              <a:rPr lang="ko-KR" altLang="en-US" b="1" dirty="0" err="1"/>
              <a:t>반정렬</a:t>
            </a:r>
            <a:r>
              <a:rPr lang="ko-KR" altLang="en-US" b="1" dirty="0"/>
              <a:t> 상태</a:t>
            </a:r>
            <a:r>
              <a:rPr lang="en-US" altLang="ko-KR" b="1" dirty="0"/>
              <a:t>(</a:t>
            </a:r>
            <a:r>
              <a:rPr lang="ko-KR" altLang="en-US" b="1" dirty="0"/>
              <a:t>느슨한 정렬 상태</a:t>
            </a:r>
            <a:r>
              <a:rPr lang="en-US" altLang="ko-KR" b="1" dirty="0"/>
              <a:t>)</a:t>
            </a:r>
            <a:r>
              <a:rPr lang="ko-KR" altLang="en-US" dirty="0"/>
              <a:t>를 유지한다</a:t>
            </a:r>
            <a:r>
              <a:rPr lang="en-US" altLang="ko-KR" dirty="0"/>
              <a:t>.</a:t>
            </a:r>
          </a:p>
          <a:p>
            <a:pPr marL="742950" lvl="1" indent="-285750" latinLnBrk="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ko-KR" altLang="en-US" dirty="0"/>
              <a:t>우선순위가 높은 값이 상위 레벨에 있고</a:t>
            </a:r>
            <a:r>
              <a:rPr lang="en-US" altLang="ko-KR" dirty="0"/>
              <a:t>, </a:t>
            </a:r>
            <a:r>
              <a:rPr lang="ko-KR" altLang="en-US" dirty="0"/>
              <a:t>우선순위가 낮은 값은 하위 레벨에 존재한다는 정도</a:t>
            </a:r>
            <a:endParaRPr lang="en-US" altLang="ko-KR" dirty="0"/>
          </a:p>
          <a:p>
            <a:pPr marL="742950" lvl="1" indent="-285750" latinLnBrk="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ko-KR" altLang="en-US" b="1" dirty="0"/>
              <a:t>부모의 우선순위가 항상 자식의 우선순위보다 높다</a:t>
            </a:r>
            <a:r>
              <a:rPr lang="en-US" altLang="ko-KR" b="1" dirty="0"/>
              <a:t>!</a:t>
            </a:r>
          </a:p>
          <a:p>
            <a:pPr marL="285750" indent="-285750" latinLnBrk="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ko-KR" altLang="en-US" dirty="0" err="1"/>
              <a:t>힙</a:t>
            </a:r>
            <a:r>
              <a:rPr lang="ko-KR" altLang="en-US" dirty="0"/>
              <a:t> 트리에서는 </a:t>
            </a:r>
            <a:r>
              <a:rPr lang="ko-KR" altLang="en-US" b="1" dirty="0"/>
              <a:t>중복된 값을 허용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659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A12BE-8B8F-6D16-F6AA-48A5AE554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BFD40D9-E876-FD68-3AA8-48CD32C5E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23BC0-A085-DD70-6807-B67934D7091B}"/>
              </a:ext>
            </a:extLst>
          </p:cNvPr>
          <p:cNvSpPr txBox="1"/>
          <p:nvPr/>
        </p:nvSpPr>
        <p:spPr>
          <a:xfrm>
            <a:off x="411480" y="1516031"/>
            <a:ext cx="2603598" cy="5632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힙의</a:t>
            </a:r>
            <a:r>
              <a:rPr lang="ko-KR" alt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종류</a:t>
            </a:r>
            <a:endParaRPr lang="en-US" altLang="ko-KR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5F5B36-DEAF-70F5-7D14-689E00C35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9E0249-0628-E42A-28A6-A0B843031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CD4D2-580F-FF97-8C99-C19D8BE3613C}"/>
              </a:ext>
            </a:extLst>
          </p:cNvPr>
          <p:cNvSpPr txBox="1"/>
          <p:nvPr/>
        </p:nvSpPr>
        <p:spPr>
          <a:xfrm>
            <a:off x="411479" y="2510108"/>
            <a:ext cx="509626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dirty="0" err="1"/>
              <a:t>힙의</a:t>
            </a:r>
            <a:r>
              <a:rPr lang="en-US" altLang="ko-KR" dirty="0"/>
              <a:t> </a:t>
            </a:r>
            <a:r>
              <a:rPr lang="ko-KR" altLang="en-US" dirty="0"/>
              <a:t>종류에는 </a:t>
            </a:r>
            <a:r>
              <a:rPr lang="ko-KR" altLang="en-US" b="1" dirty="0"/>
              <a:t>최대 </a:t>
            </a:r>
            <a:r>
              <a:rPr lang="ko-KR" altLang="en-US" b="1" dirty="0" err="1"/>
              <a:t>힙</a:t>
            </a:r>
            <a:r>
              <a:rPr lang="en-US" altLang="ko-KR" dirty="0"/>
              <a:t>, </a:t>
            </a:r>
            <a:r>
              <a:rPr lang="ko-KR" altLang="en-US" b="1" dirty="0"/>
              <a:t>최소 </a:t>
            </a:r>
            <a:r>
              <a:rPr lang="ko-KR" altLang="en-US" b="1" dirty="0" err="1"/>
              <a:t>힙</a:t>
            </a:r>
            <a:r>
              <a:rPr lang="ko-KR" altLang="en-US" dirty="0"/>
              <a:t> 두 가지가 있다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374968-E106-453E-0578-A7C0E8C8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18" y="3429000"/>
            <a:ext cx="7857186" cy="3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86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F6EE2-8A89-C203-1A66-77E6510DF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A23403C-2577-32EC-E043-E7A43E3E4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04DC5-56BA-140F-0385-6A69677AA13D}"/>
              </a:ext>
            </a:extLst>
          </p:cNvPr>
          <p:cNvSpPr txBox="1"/>
          <p:nvPr/>
        </p:nvSpPr>
        <p:spPr>
          <a:xfrm>
            <a:off x="411480" y="1516031"/>
            <a:ext cx="2603598" cy="5632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힙의</a:t>
            </a:r>
            <a:r>
              <a:rPr lang="ko-KR" alt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구현</a:t>
            </a:r>
            <a:endParaRPr lang="en-US" altLang="ko-KR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352352-7C71-BB0D-63FD-A9ED6C9BF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7E2A5B-5725-958D-CC6A-DEABC7C11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EBE60-611D-B72E-CE28-4123EAE885FE}"/>
              </a:ext>
            </a:extLst>
          </p:cNvPr>
          <p:cNvSpPr txBox="1"/>
          <p:nvPr/>
        </p:nvSpPr>
        <p:spPr>
          <a:xfrm>
            <a:off x="411479" y="2510108"/>
            <a:ext cx="6393097" cy="1439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dirty="0" err="1"/>
              <a:t>힙을</a:t>
            </a:r>
            <a:r>
              <a:rPr lang="ko-KR" altLang="en-US" dirty="0"/>
              <a:t> 구현하는 표준적인 자료구조는 </a:t>
            </a:r>
            <a:r>
              <a:rPr lang="ko-KR" altLang="en-US" b="1" dirty="0"/>
              <a:t>배열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dirty="0"/>
              <a:t>구현의 용이를 위해</a:t>
            </a:r>
            <a:r>
              <a:rPr lang="en-US" altLang="ko-KR" dirty="0"/>
              <a:t>, </a:t>
            </a:r>
            <a:r>
              <a:rPr lang="ko-KR" altLang="en-US" dirty="0"/>
              <a:t>배열의 </a:t>
            </a:r>
            <a:r>
              <a:rPr lang="en-US" altLang="ko-KR" dirty="0"/>
              <a:t>0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는 사용하지 않는다</a:t>
            </a:r>
            <a:r>
              <a:rPr lang="en-US" altLang="ko-KR" dirty="0"/>
              <a:t>.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6BC621-849D-8D41-4307-1BD59E8E1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8" y="3701395"/>
            <a:ext cx="7125398" cy="28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973F47-082B-578C-56BC-47B4499CBD25}"/>
              </a:ext>
            </a:extLst>
          </p:cNvPr>
          <p:cNvSpPr txBox="1"/>
          <p:nvPr/>
        </p:nvSpPr>
        <p:spPr>
          <a:xfrm>
            <a:off x="7536877" y="3538433"/>
            <a:ext cx="4503156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dirty="0" err="1"/>
              <a:t>힙에서의</a:t>
            </a:r>
            <a:r>
              <a:rPr lang="ko-KR" altLang="en-US" sz="1500" dirty="0"/>
              <a:t> 부모 노드와 자식 노드의 관계</a:t>
            </a:r>
            <a:endParaRPr lang="en-US" altLang="ko-KR" sz="1500" dirty="0"/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endParaRPr lang="en-US" altLang="ko-KR" sz="1500" dirty="0"/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sz="1500" dirty="0"/>
              <a:t>- </a:t>
            </a:r>
            <a:r>
              <a:rPr lang="ko-KR" altLang="en-US" sz="1500" dirty="0"/>
              <a:t>부모의 인덱스 </a:t>
            </a:r>
            <a:r>
              <a:rPr lang="en-US" altLang="ko-KR" sz="1500" dirty="0"/>
              <a:t>= (</a:t>
            </a:r>
            <a:r>
              <a:rPr lang="ko-KR" altLang="en-US" sz="1500" dirty="0"/>
              <a:t>자식의 인덱스</a:t>
            </a:r>
            <a:r>
              <a:rPr lang="en-US" altLang="ko-KR" sz="1500" dirty="0"/>
              <a:t>) / 2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sz="1500" dirty="0"/>
              <a:t>- </a:t>
            </a:r>
            <a:r>
              <a:rPr lang="ko-KR" altLang="en-US" sz="1500" dirty="0"/>
              <a:t>왼쪽 자식의 인덱스 </a:t>
            </a:r>
            <a:r>
              <a:rPr lang="en-US" altLang="ko-KR" sz="1500" dirty="0"/>
              <a:t>= (</a:t>
            </a:r>
            <a:r>
              <a:rPr lang="ko-KR" altLang="en-US" sz="1500" dirty="0"/>
              <a:t>부모의 인덱스</a:t>
            </a:r>
            <a:r>
              <a:rPr lang="en-US" altLang="ko-KR" sz="1500" dirty="0"/>
              <a:t>) * 2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sz="1500" dirty="0"/>
              <a:t>-</a:t>
            </a:r>
            <a:r>
              <a:rPr lang="ko-KR" altLang="en-US" sz="1500" dirty="0"/>
              <a:t> 오른쪽 자식의 인덱스 </a:t>
            </a:r>
            <a:r>
              <a:rPr lang="en-US" altLang="ko-KR" sz="1500" dirty="0"/>
              <a:t>= (</a:t>
            </a:r>
            <a:r>
              <a:rPr lang="ko-KR" altLang="en-US" sz="1500" dirty="0"/>
              <a:t>부모의 인덱스</a:t>
            </a:r>
            <a:r>
              <a:rPr lang="en-US" altLang="ko-KR" sz="1500" dirty="0"/>
              <a:t>) * 2 + 1</a:t>
            </a:r>
          </a:p>
        </p:txBody>
      </p:sp>
    </p:spTree>
    <p:extLst>
      <p:ext uri="{BB962C8B-B14F-4D97-AF65-F5344CB8AC3E}">
        <p14:creationId xmlns:p14="http://schemas.microsoft.com/office/powerpoint/2010/main" val="55381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94513-EDE3-0B1E-4EF6-86CE79528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395D09D-E40C-4537-30E7-9C211B798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2DE32-37DB-68A0-FF86-32E7FF1B0DA5}"/>
              </a:ext>
            </a:extLst>
          </p:cNvPr>
          <p:cNvSpPr txBox="1"/>
          <p:nvPr/>
        </p:nvSpPr>
        <p:spPr>
          <a:xfrm>
            <a:off x="411480" y="1516031"/>
            <a:ext cx="3908442" cy="5632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b="1" dirty="0">
                <a:latin typeface="+mj-lt"/>
                <a:ea typeface="+mj-ea"/>
                <a:cs typeface="+mj-cs"/>
              </a:rPr>
              <a:t>4-1</a:t>
            </a:r>
            <a:r>
              <a:rPr lang="en-US" altLang="ko-KR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ko-KR" alt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힙</a:t>
            </a:r>
            <a:r>
              <a:rPr lang="ko-KR" altLang="en-US" sz="3400" b="1" dirty="0" err="1">
                <a:latin typeface="+mj-lt"/>
                <a:ea typeface="+mj-ea"/>
                <a:cs typeface="+mj-cs"/>
              </a:rPr>
              <a:t>에서의</a:t>
            </a:r>
            <a:r>
              <a:rPr lang="ko-KR" altLang="en-US" sz="3400" b="1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삽입</a:t>
            </a:r>
            <a:endParaRPr lang="en-US" altLang="ko-KR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757B3F-B2AC-9338-645C-0BB40891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ECC116-4168-CB86-D26C-82B748CA3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F9092-3E36-8E97-BBEE-D9F5FB769346}"/>
              </a:ext>
            </a:extLst>
          </p:cNvPr>
          <p:cNvSpPr txBox="1"/>
          <p:nvPr/>
        </p:nvSpPr>
        <p:spPr>
          <a:xfrm>
            <a:off x="411479" y="2510108"/>
            <a:ext cx="5325497" cy="340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dirty="0" err="1"/>
              <a:t>힙에</a:t>
            </a:r>
            <a:r>
              <a:rPr lang="ko-KR" altLang="en-US" dirty="0"/>
              <a:t> 새로운 요소가 들어오면</a:t>
            </a:r>
            <a:r>
              <a:rPr lang="en-US" altLang="ko-KR" dirty="0"/>
              <a:t>,</a:t>
            </a: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element</a:t>
            </a:r>
            <a:r>
              <a:rPr lang="ko-KR" altLang="en-US" dirty="0"/>
              <a:t>를 </a:t>
            </a:r>
            <a:r>
              <a:rPr lang="ko-KR" altLang="en-US" dirty="0" err="1"/>
              <a:t>힙의</a:t>
            </a:r>
            <a:r>
              <a:rPr lang="ko-KR" altLang="en-US" dirty="0"/>
              <a:t> 마지막에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/>
              <a:t>해당 노드를 부모 노드들과 </a:t>
            </a:r>
            <a:r>
              <a:rPr lang="en-US" altLang="ko-KR" dirty="0"/>
              <a:t>swap</a:t>
            </a:r>
            <a:r>
              <a:rPr lang="ko-KR" altLang="en-US" dirty="0"/>
              <a:t>을 반복하여</a:t>
            </a:r>
            <a:endParaRPr lang="en-US" altLang="ko-KR" dirty="0"/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dirty="0"/>
              <a:t>    </a:t>
            </a:r>
            <a:r>
              <a:rPr lang="ko-KR" altLang="en-US" dirty="0" err="1"/>
              <a:t>힙의</a:t>
            </a:r>
            <a:r>
              <a:rPr lang="ko-KR" altLang="en-US" dirty="0"/>
              <a:t> 성질을 만족시킨다</a:t>
            </a:r>
            <a:r>
              <a:rPr lang="en-US" altLang="ko-KR" dirty="0"/>
              <a:t>.</a:t>
            </a:r>
          </a:p>
          <a:p>
            <a:pPr marL="285750" indent="-285750" latinLnBrk="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altLang="ko-KR" b="1" dirty="0" err="1"/>
              <a:t>heapifyUp</a:t>
            </a:r>
            <a:r>
              <a:rPr lang="en-US" altLang="ko-KR" b="1" dirty="0"/>
              <a:t> Loop </a:t>
            </a:r>
            <a:r>
              <a:rPr lang="ko-KR" altLang="en-US" b="1" dirty="0"/>
              <a:t>종료 조건</a:t>
            </a:r>
            <a:endParaRPr lang="en-US" altLang="ko-KR" b="1" dirty="0"/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/>
              <a:t>비교할 부모 노드보다 우선순위가 작아진 경우</a:t>
            </a:r>
            <a:endParaRPr lang="en-US" altLang="ko-KR" dirty="0"/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/>
              <a:t>루트 노드에 도달한 경우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5432CD-01F2-5AB6-5258-430D5446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983" y="100584"/>
            <a:ext cx="5385562" cy="66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1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748A-FE8E-DD33-786D-0958B7A4C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6A13D4-9F48-6AEC-8621-CFE6CC5F6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DC88F-9EFD-EEC9-6250-80EC42A70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FBEFAA-938A-A854-9792-6118E7A01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5DD42-EEDF-CCFC-2507-A3B84FCC9651}"/>
              </a:ext>
            </a:extLst>
          </p:cNvPr>
          <p:cNvSpPr txBox="1"/>
          <p:nvPr/>
        </p:nvSpPr>
        <p:spPr>
          <a:xfrm>
            <a:off x="367170" y="2510108"/>
            <a:ext cx="5556329" cy="4393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dirty="0" err="1"/>
              <a:t>힙에서</a:t>
            </a:r>
            <a:r>
              <a:rPr lang="ko-KR" altLang="en-US" dirty="0"/>
              <a:t> 가장 우선순위가 높은 노드인</a:t>
            </a:r>
            <a:r>
              <a:rPr lang="en-US" altLang="ko-KR" dirty="0"/>
              <a:t> root </a:t>
            </a:r>
            <a:r>
              <a:rPr lang="ko-KR" altLang="en-US" dirty="0"/>
              <a:t>노드를 </a:t>
            </a:r>
            <a:endParaRPr lang="en-US" altLang="ko-KR" dirty="0"/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/>
              <a:t>pop</a:t>
            </a:r>
            <a:r>
              <a:rPr lang="ko-KR" altLang="en-US" dirty="0"/>
              <a:t>하여 반환한다</a:t>
            </a:r>
            <a:r>
              <a:rPr lang="en-US" altLang="ko-KR" dirty="0"/>
              <a:t>. </a:t>
            </a:r>
            <a:r>
              <a:rPr lang="ko-KR" altLang="en-US" dirty="0"/>
              <a:t>이후</a:t>
            </a:r>
            <a:r>
              <a:rPr lang="en-US" altLang="ko-KR" dirty="0"/>
              <a:t>,</a:t>
            </a: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/>
              <a:t>마지막 노드를 루트 노드의 자리에 집어넣는다</a:t>
            </a:r>
            <a:r>
              <a:rPr lang="en-US" altLang="ko-KR" dirty="0"/>
              <a:t>.</a:t>
            </a: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/>
              <a:t>두 자식 중 더 우선순위가 높은 값과 </a:t>
            </a:r>
            <a:r>
              <a:rPr lang="en-US" altLang="ko-KR" dirty="0"/>
              <a:t>swap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altLang="ko-KR" dirty="0"/>
              <a:t>2)</a:t>
            </a:r>
            <a:r>
              <a:rPr lang="ko-KR" altLang="en-US" dirty="0"/>
              <a:t>를 </a:t>
            </a:r>
            <a:r>
              <a:rPr lang="en-US" altLang="ko-KR" dirty="0"/>
              <a:t>recursive</a:t>
            </a:r>
            <a:r>
              <a:rPr lang="ko-KR" altLang="en-US" dirty="0"/>
              <a:t>하게 수행한다</a:t>
            </a:r>
            <a:r>
              <a:rPr lang="en-US" altLang="ko-KR" dirty="0"/>
              <a:t>.</a:t>
            </a:r>
          </a:p>
          <a:p>
            <a:pPr marL="285750" indent="-285750" latinLnBrk="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altLang="ko-KR" b="1" dirty="0" err="1"/>
              <a:t>heapifyDown</a:t>
            </a:r>
            <a:r>
              <a:rPr lang="en-US" altLang="ko-KR" b="1" dirty="0"/>
              <a:t> Loop </a:t>
            </a:r>
            <a:r>
              <a:rPr lang="ko-KR" altLang="en-US" b="1" dirty="0"/>
              <a:t>종료 조건</a:t>
            </a:r>
            <a:endParaRPr lang="en-US" altLang="ko-KR" b="1" dirty="0"/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/>
              <a:t>비교할 자식 노드들보다 우선순위가 높아진 경우</a:t>
            </a:r>
            <a:endParaRPr lang="en-US" altLang="ko-KR" dirty="0"/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/>
              <a:t>리프 노드에 도달한 경우</a:t>
            </a:r>
            <a:endParaRPr lang="en-US" altLang="ko-KR" dirty="0"/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eriod"/>
            </a:pPr>
            <a:endParaRPr lang="en-US" altLang="ko-K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DB167B3-4FBF-1AB7-337D-8AA164D8E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77" y="228082"/>
            <a:ext cx="5255178" cy="649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3DC3B1-44E0-0683-1256-97D3FA86C882}"/>
              </a:ext>
            </a:extLst>
          </p:cNvPr>
          <p:cNvSpPr txBox="1"/>
          <p:nvPr/>
        </p:nvSpPr>
        <p:spPr>
          <a:xfrm>
            <a:off x="411480" y="1516031"/>
            <a:ext cx="3908442" cy="5632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b="1" dirty="0">
                <a:latin typeface="+mj-lt"/>
                <a:ea typeface="+mj-ea"/>
                <a:cs typeface="+mj-cs"/>
              </a:rPr>
              <a:t>4-2</a:t>
            </a:r>
            <a:r>
              <a:rPr lang="en-US" altLang="ko-KR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ko-KR" alt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힙</a:t>
            </a:r>
            <a:r>
              <a:rPr lang="ko-KR" altLang="en-US" sz="3400" b="1" dirty="0" err="1">
                <a:latin typeface="+mj-lt"/>
                <a:ea typeface="+mj-ea"/>
                <a:cs typeface="+mj-cs"/>
              </a:rPr>
              <a:t>에서의</a:t>
            </a:r>
            <a:r>
              <a:rPr lang="ko-KR" altLang="en-US" sz="3400" b="1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삭제</a:t>
            </a:r>
            <a:endParaRPr lang="en-US" altLang="ko-KR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459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BB52D-0464-0DF3-E0EC-9633D561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1051D4B-5BA2-A718-2AB5-0373EC134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24A405-FA1B-4C5A-BFC2-BBFE6FFC9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8657AC-7F19-604D-E8CF-A4F65820E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C19D3-530A-9034-825F-D61B1F3C5996}"/>
              </a:ext>
            </a:extLst>
          </p:cNvPr>
          <p:cNvSpPr txBox="1"/>
          <p:nvPr/>
        </p:nvSpPr>
        <p:spPr>
          <a:xfrm>
            <a:off x="411480" y="1516031"/>
            <a:ext cx="4065537" cy="5632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ko-KR" alt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힙의</a:t>
            </a:r>
            <a:r>
              <a:rPr lang="ko-KR" alt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시간 복잡도</a:t>
            </a:r>
            <a:endParaRPr lang="en-US" altLang="ko-KR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79641-0164-DA04-BF47-EE1746627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3765"/>
              </p:ext>
            </p:extLst>
          </p:nvPr>
        </p:nvGraphicFramePr>
        <p:xfrm>
          <a:off x="586966" y="3028843"/>
          <a:ext cx="11018067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723">
                  <a:extLst>
                    <a:ext uri="{9D8B030D-6E8A-4147-A177-3AD203B41FA5}">
                      <a16:colId xmlns:a16="http://schemas.microsoft.com/office/drawing/2014/main" val="2523861460"/>
                    </a:ext>
                  </a:extLst>
                </a:gridCol>
                <a:gridCol w="1774479">
                  <a:extLst>
                    <a:ext uri="{9D8B030D-6E8A-4147-A177-3AD203B41FA5}">
                      <a16:colId xmlns:a16="http://schemas.microsoft.com/office/drawing/2014/main" val="4158413893"/>
                    </a:ext>
                  </a:extLst>
                </a:gridCol>
                <a:gridCol w="7088865">
                  <a:extLst>
                    <a:ext uri="{9D8B030D-6E8A-4147-A177-3AD203B41FA5}">
                      <a16:colId xmlns:a16="http://schemas.microsoft.com/office/drawing/2014/main" val="157070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시간 복잡도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해석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32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O(log N)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완전 이진 트리의 특성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2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O(log N)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완전 이진 트리의 특성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2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특정 값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O(N)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2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최대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최소값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O(1)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힙</a:t>
                      </a:r>
                      <a:r>
                        <a:rPr lang="ko-KR" altLang="en-US" sz="1600" dirty="0"/>
                        <a:t> 구성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O(N)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무작위 데이터를 </a:t>
                      </a:r>
                      <a:r>
                        <a:rPr lang="ko-KR" altLang="en-US" sz="1400" dirty="0" err="1"/>
                        <a:t>힙으로</a:t>
                      </a:r>
                      <a:r>
                        <a:rPr lang="ko-KR" altLang="en-US" sz="1400" dirty="0"/>
                        <a:t> 만드는 과정</a:t>
                      </a:r>
                      <a:r>
                        <a:rPr lang="en-US" altLang="ko-KR" sz="1400" dirty="0"/>
                        <a:t>. O(log N)</a:t>
                      </a:r>
                      <a:r>
                        <a:rPr lang="ko-KR" altLang="en-US" sz="1400" dirty="0"/>
                        <a:t>인 </a:t>
                      </a:r>
                      <a:r>
                        <a:rPr lang="en-US" altLang="ko-KR" sz="1400" dirty="0" err="1"/>
                        <a:t>HeapifyDown</a:t>
                      </a:r>
                      <a:r>
                        <a:rPr lang="ko-KR" altLang="en-US" sz="1400" dirty="0"/>
                        <a:t>을 </a:t>
                      </a:r>
                      <a:r>
                        <a:rPr lang="en-US" altLang="ko-KR" sz="1400" dirty="0"/>
                        <a:t>N</a:t>
                      </a:r>
                      <a:r>
                        <a:rPr lang="ko-KR" altLang="en-US" sz="1400" dirty="0"/>
                        <a:t>번 반복하므로 </a:t>
                      </a:r>
                      <a:r>
                        <a:rPr lang="en-US" altLang="ko-KR" sz="1400" dirty="0"/>
                        <a:t>O(N log N)</a:t>
                      </a:r>
                      <a:r>
                        <a:rPr lang="ko-KR" altLang="en-US" sz="1400" dirty="0"/>
                        <a:t>일 것이라 생각할 수 있지만</a:t>
                      </a:r>
                      <a:r>
                        <a:rPr lang="en-US" altLang="ko-KR" sz="1400" dirty="0"/>
                        <a:t>, bottom-up </a:t>
                      </a:r>
                      <a:r>
                        <a:rPr lang="ko-KR" altLang="en-US" sz="1400" dirty="0"/>
                        <a:t>방식을 사용함으로써 실제 필요한 작업량은 </a:t>
                      </a:r>
                      <a:r>
                        <a:rPr lang="en-US" altLang="ko-KR" sz="1400" dirty="0"/>
                        <a:t>O(N)</a:t>
                      </a:r>
                      <a:r>
                        <a:rPr lang="ko-KR" altLang="en-US" sz="1400" dirty="0"/>
                        <a:t>에 수렴한다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7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힙</a:t>
                      </a:r>
                      <a:r>
                        <a:rPr lang="ko-KR" altLang="en-US" sz="1600" dirty="0"/>
                        <a:t>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O(N log N)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힙</a:t>
                      </a:r>
                      <a:r>
                        <a:rPr lang="ko-KR" altLang="en-US" sz="1400" dirty="0"/>
                        <a:t> 구성 과정 </a:t>
                      </a:r>
                      <a:r>
                        <a:rPr lang="en-US" altLang="ko-KR" sz="1400" dirty="0"/>
                        <a:t>O(N) , </a:t>
                      </a:r>
                      <a:r>
                        <a:rPr lang="ko-KR" altLang="en-US" sz="1400" dirty="0"/>
                        <a:t>정렬 과정 </a:t>
                      </a:r>
                      <a:r>
                        <a:rPr lang="en-US" altLang="ko-KR" sz="1400" dirty="0"/>
                        <a:t>O(log N)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24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5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06862-1FC7-6EE2-C2A2-B531FB60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807E31-D839-4EB0-CAD1-1642D877A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B04E9A-F02E-47CA-A9C7-AE52487D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074D3-A635-538A-08CF-969C4BE72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878CF-B41D-53F1-ADBA-E60C0288EDE7}"/>
              </a:ext>
            </a:extLst>
          </p:cNvPr>
          <p:cNvSpPr txBox="1"/>
          <p:nvPr/>
        </p:nvSpPr>
        <p:spPr>
          <a:xfrm>
            <a:off x="411480" y="1516031"/>
            <a:ext cx="5674630" cy="5632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</a:t>
            </a:r>
            <a:r>
              <a:rPr lang="en-US" altLang="ko-KR" sz="3400" b="1" dirty="0">
                <a:latin typeface="+mj-lt"/>
                <a:ea typeface="+mj-ea"/>
                <a:cs typeface="+mj-cs"/>
              </a:rPr>
              <a:t>Bottom-Up </a:t>
            </a:r>
            <a:r>
              <a:rPr lang="ko-KR" altLang="en-US" sz="3400" b="1" dirty="0">
                <a:latin typeface="+mj-lt"/>
                <a:ea typeface="+mj-ea"/>
                <a:cs typeface="+mj-cs"/>
              </a:rPr>
              <a:t>방식 </a:t>
            </a:r>
            <a:r>
              <a:rPr lang="ko-KR" altLang="en-US" sz="3400" b="1" dirty="0" err="1">
                <a:latin typeface="+mj-lt"/>
                <a:ea typeface="+mj-ea"/>
                <a:cs typeface="+mj-cs"/>
              </a:rPr>
              <a:t>힙</a:t>
            </a:r>
            <a:r>
              <a:rPr lang="ko-KR" altLang="en-US" sz="3400" b="1" dirty="0">
                <a:latin typeface="+mj-lt"/>
                <a:ea typeface="+mj-ea"/>
                <a:cs typeface="+mj-cs"/>
              </a:rPr>
              <a:t> 구성</a:t>
            </a:r>
            <a:endParaRPr lang="en-US" altLang="ko-KR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9863B9-BCCB-C49A-1D27-FFEC1041E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05" y="2510108"/>
            <a:ext cx="5010150" cy="372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48E0B-75B9-99F7-9934-0BB0AB792EC3}"/>
              </a:ext>
            </a:extLst>
          </p:cNvPr>
          <p:cNvSpPr txBox="1"/>
          <p:nvPr/>
        </p:nvSpPr>
        <p:spPr>
          <a:xfrm>
            <a:off x="367170" y="2510108"/>
            <a:ext cx="6311343" cy="340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/>
              <a:t>두 개의 </a:t>
            </a:r>
            <a:r>
              <a:rPr lang="en-US" altLang="ko-KR" dirty="0">
                <a:solidFill>
                  <a:srgbClr val="FF0000"/>
                </a:solidFill>
              </a:rPr>
              <a:t>heap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>
                <a:solidFill>
                  <a:srgbClr val="00B0F0"/>
                </a:solidFill>
              </a:rPr>
              <a:t>key</a:t>
            </a:r>
            <a:r>
              <a:rPr lang="ko-KR" altLang="en-US" dirty="0"/>
              <a:t>값을 준비한다</a:t>
            </a:r>
            <a:r>
              <a:rPr lang="en-US" altLang="ko-KR" dirty="0"/>
              <a:t>.</a:t>
            </a: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altLang="ko-KR" dirty="0"/>
              <a:t>Key</a:t>
            </a:r>
            <a:r>
              <a:rPr lang="ko-KR" altLang="en-US" dirty="0"/>
              <a:t>값을 </a:t>
            </a:r>
            <a:r>
              <a:rPr lang="en-US" altLang="ko-KR" dirty="0"/>
              <a:t>Root </a:t>
            </a:r>
            <a:r>
              <a:rPr lang="ko-KR" altLang="en-US" dirty="0"/>
              <a:t>노드로 하고</a:t>
            </a:r>
            <a:r>
              <a:rPr lang="en-US" altLang="ko-KR" dirty="0"/>
              <a:t>, </a:t>
            </a:r>
            <a:r>
              <a:rPr lang="ko-KR" altLang="en-US" dirty="0"/>
              <a:t>나머지 두 </a:t>
            </a:r>
            <a:r>
              <a:rPr lang="en-US" altLang="ko-KR" dirty="0"/>
              <a:t>heap</a:t>
            </a:r>
            <a:r>
              <a:rPr lang="ko-KR" altLang="en-US" dirty="0"/>
              <a:t>이 </a:t>
            </a:r>
            <a:r>
              <a:rPr lang="en-US" altLang="ko-KR" dirty="0"/>
              <a:t>subtree</a:t>
            </a:r>
            <a:r>
              <a:rPr lang="ko-KR" altLang="en-US" dirty="0"/>
              <a:t>가</a:t>
            </a:r>
            <a:endParaRPr lang="en-US" altLang="ko-KR" dirty="0"/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dirty="0"/>
              <a:t>    되는 새로운 </a:t>
            </a:r>
            <a:r>
              <a:rPr lang="en-US" altLang="ko-KR" dirty="0"/>
              <a:t>heap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eriod" startAt="3"/>
            </a:pPr>
            <a:r>
              <a:rPr lang="en-US" altLang="ko-KR" dirty="0"/>
              <a:t>Root </a:t>
            </a:r>
            <a:r>
              <a:rPr lang="ko-KR" altLang="en-US" dirty="0"/>
              <a:t>노드를 </a:t>
            </a:r>
            <a:r>
              <a:rPr lang="en-US" altLang="ko-KR" dirty="0" err="1"/>
              <a:t>heapifyDown</a:t>
            </a:r>
            <a:r>
              <a:rPr lang="ko-KR" altLang="en-US" dirty="0"/>
              <a:t>하여 </a:t>
            </a:r>
            <a:r>
              <a:rPr lang="ko-KR" altLang="en-US" dirty="0" err="1"/>
              <a:t>힙의</a:t>
            </a:r>
            <a:r>
              <a:rPr lang="ko-KR" altLang="en-US" dirty="0"/>
              <a:t> 성질을 만족시킨다</a:t>
            </a:r>
            <a:r>
              <a:rPr lang="en-US" altLang="ko-KR" dirty="0"/>
              <a:t>.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endParaRPr lang="en-US" altLang="ko-KR" dirty="0"/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/>
              <a:t>1~3</a:t>
            </a:r>
            <a:r>
              <a:rPr lang="ko-KR" altLang="en-US" dirty="0"/>
              <a:t>의 과정을 </a:t>
            </a:r>
            <a:r>
              <a:rPr lang="en-US" altLang="ko-KR" dirty="0"/>
              <a:t>recursive</a:t>
            </a:r>
            <a:r>
              <a:rPr lang="ko-KR" altLang="en-US" dirty="0"/>
              <a:t>하게 반복한다</a:t>
            </a:r>
            <a:r>
              <a:rPr lang="en-US" altLang="ko-KR" dirty="0"/>
              <a:t>.</a:t>
            </a:r>
          </a:p>
          <a:p>
            <a:pPr marL="285750" indent="-285750" latinLnBrk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en-US" altLang="ko-KR" dirty="0"/>
              <a:t>O(N)</a:t>
            </a:r>
            <a:r>
              <a:rPr lang="ko-KR" altLang="en-US" dirty="0"/>
              <a:t>으로 </a:t>
            </a:r>
            <a:r>
              <a:rPr lang="ko-KR" altLang="en-US" dirty="0" err="1"/>
              <a:t>힙</a:t>
            </a:r>
            <a:r>
              <a:rPr lang="ko-KR" altLang="en-US" dirty="0"/>
              <a:t> 구성 가능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7C8E3-72FF-1DCE-37BA-21C6643CDDED}"/>
              </a:ext>
            </a:extLst>
          </p:cNvPr>
          <p:cNvSpPr txBox="1"/>
          <p:nvPr/>
        </p:nvSpPr>
        <p:spPr>
          <a:xfrm>
            <a:off x="8957259" y="400291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KEY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2C3FB-0EAC-9C9E-94EA-D89000C2094F}"/>
              </a:ext>
            </a:extLst>
          </p:cNvPr>
          <p:cNvSpPr txBox="1"/>
          <p:nvPr/>
        </p:nvSpPr>
        <p:spPr>
          <a:xfrm>
            <a:off x="10051219" y="4626092"/>
            <a:ext cx="102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HEAP_2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41AC9-E22C-9962-DBF1-4DC4E1034904}"/>
              </a:ext>
            </a:extLst>
          </p:cNvPr>
          <p:cNvSpPr txBox="1"/>
          <p:nvPr/>
        </p:nvSpPr>
        <p:spPr>
          <a:xfrm>
            <a:off x="7374955" y="4606248"/>
            <a:ext cx="102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HEAP_1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0D8E10-28D4-7002-C0EB-3D6474DF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206" y="1183844"/>
            <a:ext cx="2148346" cy="8571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D2C368-F177-5ED1-E0F6-CE9384B88E14}"/>
              </a:ext>
            </a:extLst>
          </p:cNvPr>
          <p:cNvSpPr txBox="1"/>
          <p:nvPr/>
        </p:nvSpPr>
        <p:spPr>
          <a:xfrm>
            <a:off x="7294143" y="622573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</a:t>
            </a:r>
            <a:r>
              <a:rPr lang="en-US" altLang="ko-KR" dirty="0"/>
              <a:t>N</a:t>
            </a:r>
            <a:r>
              <a:rPr lang="ko-KR" altLang="en-US" dirty="0"/>
              <a:t>으로 수렴한다</a:t>
            </a:r>
            <a:r>
              <a:rPr lang="en-US" altLang="ko-KR" dirty="0"/>
              <a:t> ... </a:t>
            </a:r>
            <a:r>
              <a:rPr lang="ko-KR" altLang="en-US" dirty="0"/>
              <a:t>고 합니다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0E32E3-EF84-CE25-C447-6098AB7BF7D3}"/>
              </a:ext>
            </a:extLst>
          </p:cNvPr>
          <p:cNvSpPr txBox="1"/>
          <p:nvPr/>
        </p:nvSpPr>
        <p:spPr>
          <a:xfrm>
            <a:off x="10159858" y="141111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= 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8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D8778-9D59-BD08-6EE4-4BD1C8FC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19904F4-57A4-CE9C-106A-AD871E6BE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5257FD-9209-DF76-D534-CC3219117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4D77F6-4967-3326-5270-66D0780F5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71A60-D8DD-1BD6-EE57-CFB916842C0C}"/>
              </a:ext>
            </a:extLst>
          </p:cNvPr>
          <p:cNvSpPr txBox="1"/>
          <p:nvPr/>
        </p:nvSpPr>
        <p:spPr>
          <a:xfrm>
            <a:off x="411480" y="1516031"/>
            <a:ext cx="3039615" cy="5632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b="1" dirty="0">
                <a:latin typeface="+mj-lt"/>
                <a:ea typeface="+mj-ea"/>
                <a:cs typeface="+mj-cs"/>
              </a:rPr>
              <a:t>7. </a:t>
            </a:r>
            <a:r>
              <a:rPr lang="ko-KR" altLang="en-US" sz="3400" b="1" dirty="0">
                <a:latin typeface="+mj-lt"/>
                <a:ea typeface="+mj-ea"/>
                <a:cs typeface="+mj-cs"/>
              </a:rPr>
              <a:t>우선순위 큐</a:t>
            </a:r>
            <a:endParaRPr lang="en-US" altLang="ko-KR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889840-49E5-0172-4519-45E1BF2B5537}"/>
              </a:ext>
            </a:extLst>
          </p:cNvPr>
          <p:cNvSpPr txBox="1"/>
          <p:nvPr/>
        </p:nvSpPr>
        <p:spPr>
          <a:xfrm>
            <a:off x="367170" y="2510108"/>
            <a:ext cx="8820043" cy="340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dirty="0"/>
              <a:t>우선순위 큐는 </a:t>
            </a:r>
            <a:r>
              <a:rPr lang="ko-KR" altLang="en-US" b="1" dirty="0"/>
              <a:t>우선순위가 가장 높은 것을 먼저 </a:t>
            </a:r>
            <a:r>
              <a:rPr lang="en-US" altLang="ko-KR" b="1" dirty="0"/>
              <a:t>pop </a:t>
            </a:r>
            <a:r>
              <a:rPr lang="ko-KR" altLang="en-US" dirty="0"/>
              <a:t>하는 자료구조이다</a:t>
            </a:r>
            <a:r>
              <a:rPr lang="en-US" altLang="ko-KR" dirty="0"/>
              <a:t>. 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/>
              <a:t>Heap</a:t>
            </a:r>
            <a:r>
              <a:rPr lang="ko-KR" altLang="en-US" dirty="0"/>
              <a:t>은 이 우선순위 큐를 위해 탄생한 것이라 봐도</a:t>
            </a:r>
            <a:r>
              <a:rPr lang="en-US" altLang="ko-KR" dirty="0"/>
              <a:t> </a:t>
            </a:r>
            <a:r>
              <a:rPr lang="ko-KR" altLang="en-US" dirty="0"/>
              <a:t>무방하다</a:t>
            </a:r>
            <a:r>
              <a:rPr lang="en-US" altLang="ko-KR" dirty="0"/>
              <a:t>.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endParaRPr lang="en-US" altLang="ko-KR" dirty="0"/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방법에는 또 여러 가지가 있다</a:t>
            </a:r>
            <a:r>
              <a:rPr lang="en-US" altLang="ko-KR" dirty="0"/>
              <a:t>.</a:t>
            </a: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arenR"/>
            </a:pPr>
            <a:r>
              <a:rPr lang="ko-KR" altLang="en-US" dirty="0"/>
              <a:t>배열</a:t>
            </a:r>
            <a:r>
              <a:rPr lang="en-US" altLang="ko-KR" dirty="0"/>
              <a:t>		2) </a:t>
            </a:r>
            <a:r>
              <a:rPr lang="ko-KR" altLang="en-US" dirty="0"/>
              <a:t>연결 리스트</a:t>
            </a:r>
            <a:r>
              <a:rPr lang="en-US" altLang="ko-KR" dirty="0"/>
              <a:t>		3) </a:t>
            </a:r>
            <a:r>
              <a:rPr lang="ko-KR" altLang="en-US" dirty="0" err="1"/>
              <a:t>힙</a:t>
            </a:r>
            <a:r>
              <a:rPr lang="en-US" altLang="ko-KR" dirty="0"/>
              <a:t>		4) BST		……</a:t>
            </a: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AutoNum type="arabicParenR"/>
            </a:pPr>
            <a:endParaRPr lang="en-US" altLang="ko-KR" dirty="0"/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/>
              <a:t> </a:t>
            </a:r>
            <a:r>
              <a:rPr lang="ko-KR" altLang="en-US" dirty="0"/>
              <a:t>그냥 </a:t>
            </a:r>
            <a:r>
              <a:rPr lang="en-US" altLang="ko-KR" dirty="0"/>
              <a:t>heap</a:t>
            </a:r>
            <a:r>
              <a:rPr lang="ko-KR" altLang="en-US" dirty="0"/>
              <a:t>을 쓰는 게 제일 좋다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319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0465E2B0C07E548AB9127313090A974" ma:contentTypeVersion="9" ma:contentTypeDescription="새 문서를 만듭니다." ma:contentTypeScope="" ma:versionID="a0a996cf172d000d5b846e909b5040af">
  <xsd:schema xmlns:xsd="http://www.w3.org/2001/XMLSchema" xmlns:xs="http://www.w3.org/2001/XMLSchema" xmlns:p="http://schemas.microsoft.com/office/2006/metadata/properties" xmlns:ns3="5928d78e-da8f-420f-aa5d-e7d95386672d" xmlns:ns4="7a1bdf58-423b-415b-ae29-c4fc8e8a0d8d" targetNamespace="http://schemas.microsoft.com/office/2006/metadata/properties" ma:root="true" ma:fieldsID="6de57fa84f1e0a50b90a9f9989a33e62" ns3:_="" ns4:_="">
    <xsd:import namespace="5928d78e-da8f-420f-aa5d-e7d95386672d"/>
    <xsd:import namespace="7a1bdf58-423b-415b-ae29-c4fc8e8a0d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8d78e-da8f-420f-aa5d-e7d9538667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bdf58-423b-415b-ae29-c4fc8e8a0d8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28d78e-da8f-420f-aa5d-e7d95386672d" xsi:nil="true"/>
  </documentManagement>
</p:properties>
</file>

<file path=customXml/itemProps1.xml><?xml version="1.0" encoding="utf-8"?>
<ds:datastoreItem xmlns:ds="http://schemas.openxmlformats.org/officeDocument/2006/customXml" ds:itemID="{CB3D7751-245D-4BC8-AFEF-1186963464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28d78e-da8f-420f-aa5d-e7d95386672d"/>
    <ds:schemaRef ds:uri="7a1bdf58-423b-415b-ae29-c4fc8e8a0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E62BE2-79E4-4347-A8D0-5B8C95107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A3BD7E-D381-428C-A058-6C9F0EB152EA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5928d78e-da8f-420f-aa5d-e7d95386672d"/>
    <ds:schemaRef ds:uri="7a1bdf58-423b-415b-ae29-c4fc8e8a0d8d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696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이재영</dc:creator>
  <cp:lastModifiedBy>이재영</cp:lastModifiedBy>
  <cp:revision>91</cp:revision>
  <dcterms:created xsi:type="dcterms:W3CDTF">2024-10-10T03:57:50Z</dcterms:created>
  <dcterms:modified xsi:type="dcterms:W3CDTF">2024-11-07T15:43:13Z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0x010100E0465E2B0C07E548AB9127313090A974</vt:lpwstr>
  </property>
</Properties>
</file>