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62" r:id="rId2"/>
    <p:sldId id="269" r:id="rId3"/>
    <p:sldId id="271" r:id="rId4"/>
    <p:sldId id="287" r:id="rId5"/>
    <p:sldId id="272" r:id="rId6"/>
    <p:sldId id="273" r:id="rId7"/>
    <p:sldId id="274" r:id="rId8"/>
    <p:sldId id="277" r:id="rId9"/>
    <p:sldId id="278" r:id="rId10"/>
    <p:sldId id="279" r:id="rId11"/>
    <p:sldId id="275" r:id="rId12"/>
    <p:sldId id="268" r:id="rId13"/>
    <p:sldId id="280" r:id="rId14"/>
    <p:sldId id="281" r:id="rId15"/>
    <p:sldId id="282" r:id="rId16"/>
    <p:sldId id="283" r:id="rId17"/>
    <p:sldId id="286" r:id="rId18"/>
    <p:sldId id="26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96355-D958-4557-B2BC-EE1F73BF9D4B}" v="918" dt="2021-05-26T20:57:01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3" d="100"/>
          <a:sy n="63" d="100"/>
        </p:scale>
        <p:origin x="136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pPr/>
              <a:t>27-05-2021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Tresca</a:t>
            </a:r>
            <a:r>
              <a:rPr lang="en-IN" dirty="0"/>
              <a:t>: Yield occurs when the maximum shear stress is equal to the shear stress at yielding in a uniaxial tensile test</a:t>
            </a:r>
          </a:p>
          <a:p>
            <a:endParaRPr lang="en-IN" dirty="0"/>
          </a:p>
          <a:p>
            <a:r>
              <a:rPr lang="en-IN" dirty="0"/>
              <a:t>Von mises: Yield occurs when the maximum distortion energy is equal to the distortion energy at yielding in a uniaxial tensile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33DB3-0243-45D5-87FD-27D2F51D2003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58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gomaster99/meta-bt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516699"/>
            <a:ext cx="7247166" cy="499336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IN" dirty="0"/>
              <a:t>“Development of a script-based package for analysis of work hardening behaviour”</a:t>
            </a:r>
            <a:br>
              <a:rPr lang="en-IN" dirty="0"/>
            </a:b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054424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>
                <a:solidFill>
                  <a:srgbClr val="002060"/>
                </a:solidFill>
              </a:rPr>
              <a:t>Aman</a:t>
            </a:r>
            <a:r>
              <a:rPr lang="en-US" dirty="0">
                <a:solidFill>
                  <a:srgbClr val="002060"/>
                </a:solidFill>
              </a:rPr>
              <a:t> Sharma (17118013)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647611"/>
            <a:ext cx="7247166" cy="423370"/>
          </a:xfrm>
        </p:spPr>
        <p:txBody>
          <a:bodyPr anchor="b"/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z="2000" b="1" i="0" dirty="0"/>
              <a:t>Supervised by – Dr </a:t>
            </a:r>
            <a:r>
              <a:rPr lang="en-US" sz="2000" b="1" i="0" dirty="0" err="1"/>
              <a:t>Sumeet</a:t>
            </a:r>
            <a:r>
              <a:rPr lang="en-US" sz="2000" b="1" i="0" dirty="0"/>
              <a:t> </a:t>
            </a:r>
            <a:r>
              <a:rPr lang="en-US" sz="2000" b="1" i="0" dirty="0" err="1"/>
              <a:t>Mishra</a:t>
            </a:r>
            <a:endParaRPr lang="en-US" sz="2000" b="1" i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2629990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i="0" dirty="0" err="1">
                <a:solidFill>
                  <a:srgbClr val="002060"/>
                </a:solidFill>
              </a:rPr>
              <a:t>Abhinav</a:t>
            </a:r>
            <a:r>
              <a:rPr lang="en-US" i="0" dirty="0">
                <a:solidFill>
                  <a:srgbClr val="002060"/>
                </a:solidFill>
              </a:rPr>
              <a:t> </a:t>
            </a:r>
            <a:r>
              <a:rPr lang="en-US" i="0" dirty="0" err="1">
                <a:solidFill>
                  <a:srgbClr val="002060"/>
                </a:solidFill>
              </a:rPr>
              <a:t>Garg</a:t>
            </a:r>
            <a:r>
              <a:rPr lang="en-US" i="0" dirty="0">
                <a:solidFill>
                  <a:srgbClr val="002060"/>
                </a:solidFill>
              </a:rPr>
              <a:t> (17118002)</a:t>
            </a:r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1" y="346681"/>
            <a:ext cx="7042080" cy="554587"/>
          </a:xfrm>
        </p:spPr>
        <p:txBody>
          <a:bodyPr/>
          <a:lstStyle/>
          <a:p>
            <a:r>
              <a:rPr lang="en-IN" dirty="0"/>
              <a:t>GEOMETRIC OBSTACLE MODEL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	Materials where spacing between dislocations is small.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50" y="2717074"/>
            <a:ext cx="5133703" cy="3657917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1510" name="Picture 6" descr="https://lh3.googleusercontent.com/_fy500danX1WQR_LsYyvUsFsEgRaYRlHClLfHiiIcIAtrJeqvFgqqhNxKGLYe3oFKRqQRa963PviKTo4e88Z2ecOWO-EsEkzh3vvLTvx5BcroEqf74BO_9EtYyedMenGVckb-3V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525" y="2776960"/>
            <a:ext cx="4456041" cy="2970695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43040" y="5804654"/>
            <a:ext cx="3483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/>
              <a:t>Inaccurate fitting of Voce equation.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FBC0E3-3648-4CA9-A4ED-BD8D9DDA666E}"/>
                  </a:ext>
                </a:extLst>
              </p:cNvPr>
              <p:cNvSpPr/>
              <p:nvPr/>
            </p:nvSpPr>
            <p:spPr>
              <a:xfrm>
                <a:off x="3407354" y="2062277"/>
                <a:ext cx="232929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𝑏𝑑</m:t>
                              </m:r>
                            </m:den>
                          </m:f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FBC0E3-3648-4CA9-A4ED-BD8D9DDA6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354" y="2062277"/>
                <a:ext cx="2329291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	This model combines the previous two models and gives the equation: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484" name="Picture 4" descr="https://lh3.googleusercontent.com/ZKVPixXgv-6CFWN1ZTyC27R15qgpv6Qbeo8GusHoKVm8Bv61R-1Sfh3foRTQsxeAMkoYo8SHAurQv05sM3JX2GKK5fHroWv6WLi1-wkpNDkjs7EzbUixZiormlNTP7WhoxJ2STd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77885"/>
            <a:ext cx="4728754" cy="3152504"/>
          </a:xfrm>
          <a:prstGeom prst="rect">
            <a:avLst/>
          </a:prstGeom>
          <a:noFill/>
        </p:spPr>
      </p:pic>
      <p:pic>
        <p:nvPicPr>
          <p:cNvPr id="7" name="Picture 6" descr="A picture containing graphical user interfac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54" y="2586444"/>
            <a:ext cx="4650377" cy="37621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9166" y="5922219"/>
            <a:ext cx="3425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/>
              <a:t>Inaccurate fitting of Voce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5E99A-503B-4B90-BF55-DFF07F9D8EBA}"/>
                  </a:ext>
                </a:extLst>
              </p:cNvPr>
              <p:cNvSpPr/>
              <p:nvPr/>
            </p:nvSpPr>
            <p:spPr>
              <a:xfrm>
                <a:off x="3127628" y="1967809"/>
                <a:ext cx="2874185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rad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5E99A-503B-4B90-BF55-DFF07F9D8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28" y="1967809"/>
                <a:ext cx="2874185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ISOTROPIC YIELD CRITERION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7698" y="1125802"/>
            <a:ext cx="4288604" cy="480630"/>
          </a:xfrm>
        </p:spPr>
        <p:txBody>
          <a:bodyPr/>
          <a:lstStyle/>
          <a:p>
            <a:pPr algn="ctr"/>
            <a:r>
              <a:rPr lang="en-US" dirty="0"/>
              <a:t>TRESCA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5420" y="2977575"/>
            <a:ext cx="4242121" cy="487877"/>
          </a:xfrm>
        </p:spPr>
        <p:txBody>
          <a:bodyPr/>
          <a:lstStyle/>
          <a:p>
            <a:pPr algn="ctr"/>
            <a:r>
              <a:rPr lang="en-US" dirty="0"/>
              <a:t>VON MISES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411" y="5430302"/>
            <a:ext cx="8765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The major drawback of these methods is that they can be applied to isotropic materials only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E6B6A3-5C50-476A-9371-A6CCB4EC5236}"/>
                  </a:ext>
                </a:extLst>
              </p:cNvPr>
              <p:cNvSpPr/>
              <p:nvPr/>
            </p:nvSpPr>
            <p:spPr>
              <a:xfrm>
                <a:off x="2544460" y="1917273"/>
                <a:ext cx="4055080" cy="490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E6B6A3-5C50-476A-9371-A6CCB4EC5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60" y="1917273"/>
                <a:ext cx="4055080" cy="49084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D2F43D-9A9D-4F52-8AD1-947D32BD79EF}"/>
                  </a:ext>
                </a:extLst>
              </p:cNvPr>
              <p:cNvSpPr/>
              <p:nvPr/>
            </p:nvSpPr>
            <p:spPr>
              <a:xfrm>
                <a:off x="2304054" y="3779766"/>
                <a:ext cx="4918680" cy="91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D2F43D-9A9D-4F52-8AD1-947D32BD7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054" y="3779766"/>
                <a:ext cx="4918680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00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ypical YLD2000 plot&#10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90" y="3134686"/>
            <a:ext cx="4445820" cy="33346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BARLAT YLD2000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IN" dirty="0"/>
                  <a:t>	</a:t>
                </a:r>
                <a:r>
                  <a:rPr lang="en-IN" sz="1800" dirty="0" err="1"/>
                  <a:t>Barlat</a:t>
                </a:r>
                <a:r>
                  <a:rPr lang="en-IN" sz="1800" dirty="0"/>
                  <a:t> </a:t>
                </a:r>
                <a:r>
                  <a:rPr lang="en-US" sz="1800" dirty="0"/>
                  <a:t>proposed a series of models accounting for materials exhibiting planar anisotropy. Out of which the most popular was </a:t>
                </a:r>
                <a:r>
                  <a:rPr lang="en-US" sz="1800" i="1" dirty="0"/>
                  <a:t>Yld2000-2d</a:t>
                </a:r>
                <a:r>
                  <a:rPr lang="en-US" sz="1800" dirty="0"/>
                  <a:t>.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∅=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algn="ctr">
                  <a:buNone/>
                </a:pPr>
                <a:r>
                  <a:rPr lang="en-IN" sz="1600" dirty="0"/>
                  <a:t>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e>
                        <m:sSup>
                          <m:sSup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I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I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eqArr>
                  </m:oMath>
                </a14:m>
                <a:endParaRPr lang="en-IN" sz="1800" dirty="0"/>
              </a:p>
              <a:p>
                <a:pPr>
                  <a:buNone/>
                </a:pPr>
                <a:endParaRPr lang="en-US" sz="1800" dirty="0"/>
              </a:p>
              <a:p>
                <a:pPr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2532" name="AutoShape 4" descr="blob:https://web.whatsapp.com/b2801505-8ea2-4646-9003-388bb518eb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34" name="AutoShape 6" descr="blob:https://web.whatsapp.com/b2801505-8ea2-4646-9003-388bb518eb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36" name="AutoShape 8" descr="blob:https://web.whatsapp.com/b2801505-8ea2-4646-9003-388bb518eb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 OF ANISOTROPIC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IN" dirty="0"/>
                  <a:t>	</a:t>
                </a:r>
              </a:p>
              <a:p>
                <a:pPr>
                  <a:buNone/>
                </a:pPr>
                <a:r>
                  <a:rPr lang="en-IN" dirty="0"/>
                  <a:t>	    </a:t>
                </a:r>
                <a14:m>
                  <m:oMath xmlns:m="http://schemas.openxmlformats.org/officeDocument/2006/math">
                    <m:r>
                      <a:rPr lang="en-IN" sz="2200" b="0" i="0" smtClean="0">
                        <a:latin typeface="Cambria Math" panose="02040503050406030204" pitchFamily="18" charset="0"/>
                      </a:rPr>
                      <m:t>         </m:t>
                    </m:r>
                    <m:eqArr>
                      <m:eqArr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sgn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sgn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sgn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eqArr>
                  </m:oMath>
                </a14:m>
                <a:endParaRPr lang="en-IN" sz="2200" dirty="0"/>
              </a:p>
              <a:p>
                <a:pPr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767618-4F45-4103-BD8C-EDB5B6A03F08}"/>
                  </a:ext>
                </a:extLst>
              </p:cNvPr>
              <p:cNvSpPr/>
              <p:nvPr/>
            </p:nvSpPr>
            <p:spPr>
              <a:xfrm>
                <a:off x="939105" y="1257606"/>
                <a:ext cx="7265790" cy="3703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767618-4F45-4103-BD8C-EDB5B6A03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05" y="1257606"/>
                <a:ext cx="7265790" cy="370358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EF1274A-C144-4009-AFDF-EC6D6DCE2DB9}"/>
              </a:ext>
            </a:extLst>
          </p:cNvPr>
          <p:cNvSpPr txBox="1"/>
          <p:nvPr/>
        </p:nvSpPr>
        <p:spPr>
          <a:xfrm>
            <a:off x="1455498" y="3319293"/>
            <a:ext cx="621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3 stress states – RD, TD, and balanced biaxial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283809C-A305-4BE7-AA8C-76967D8A49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0007088"/>
                  </p:ext>
                </p:extLst>
              </p:nvPr>
            </p:nvGraphicFramePr>
            <p:xfrm>
              <a:off x="463784" y="4234397"/>
              <a:ext cx="8216432" cy="17094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0701">
                      <a:extLst>
                        <a:ext uri="{9D8B030D-6E8A-4147-A177-3AD203B41FA5}">
                          <a16:colId xmlns:a16="http://schemas.microsoft.com/office/drawing/2014/main" val="1817510459"/>
                        </a:ext>
                      </a:extLst>
                    </a:gridCol>
                    <a:gridCol w="1689299">
                      <a:extLst>
                        <a:ext uri="{9D8B030D-6E8A-4147-A177-3AD203B41FA5}">
                          <a16:colId xmlns:a16="http://schemas.microsoft.com/office/drawing/2014/main" val="3413925270"/>
                        </a:ext>
                      </a:extLst>
                    </a:gridCol>
                    <a:gridCol w="982685">
                      <a:extLst>
                        <a:ext uri="{9D8B030D-6E8A-4147-A177-3AD203B41FA5}">
                          <a16:colId xmlns:a16="http://schemas.microsoft.com/office/drawing/2014/main" val="606797345"/>
                        </a:ext>
                      </a:extLst>
                    </a:gridCol>
                    <a:gridCol w="820000">
                      <a:extLst>
                        <a:ext uri="{9D8B030D-6E8A-4147-A177-3AD203B41FA5}">
                          <a16:colId xmlns:a16="http://schemas.microsoft.com/office/drawing/2014/main" val="1209742792"/>
                        </a:ext>
                      </a:extLst>
                    </a:gridCol>
                    <a:gridCol w="982685">
                      <a:extLst>
                        <a:ext uri="{9D8B030D-6E8A-4147-A177-3AD203B41FA5}">
                          <a16:colId xmlns:a16="http://schemas.microsoft.com/office/drawing/2014/main" val="891420438"/>
                        </a:ext>
                      </a:extLst>
                    </a:gridCol>
                    <a:gridCol w="1147014">
                      <a:extLst>
                        <a:ext uri="{9D8B030D-6E8A-4147-A177-3AD203B41FA5}">
                          <a16:colId xmlns:a16="http://schemas.microsoft.com/office/drawing/2014/main" val="367836656"/>
                        </a:ext>
                      </a:extLst>
                    </a:gridCol>
                    <a:gridCol w="1004048">
                      <a:extLst>
                        <a:ext uri="{9D8B030D-6E8A-4147-A177-3AD203B41FA5}">
                          <a16:colId xmlns:a16="http://schemas.microsoft.com/office/drawing/2014/main" val="434857165"/>
                        </a:ext>
                      </a:extLst>
                    </a:gridCol>
                  </a:tblGrid>
                  <a:tr h="254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Index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Mode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𝛾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𝛿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𝑝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3796602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Rolling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0°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4744903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Transverse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90°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47611721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Balanced biaxial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80325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283809C-A305-4BE7-AA8C-76967D8A49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0007088"/>
                  </p:ext>
                </p:extLst>
              </p:nvPr>
            </p:nvGraphicFramePr>
            <p:xfrm>
              <a:off x="463784" y="4234397"/>
              <a:ext cx="8216432" cy="17094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0701">
                      <a:extLst>
                        <a:ext uri="{9D8B030D-6E8A-4147-A177-3AD203B41FA5}">
                          <a16:colId xmlns:a16="http://schemas.microsoft.com/office/drawing/2014/main" val="1817510459"/>
                        </a:ext>
                      </a:extLst>
                    </a:gridCol>
                    <a:gridCol w="1689299">
                      <a:extLst>
                        <a:ext uri="{9D8B030D-6E8A-4147-A177-3AD203B41FA5}">
                          <a16:colId xmlns:a16="http://schemas.microsoft.com/office/drawing/2014/main" val="3413925270"/>
                        </a:ext>
                      </a:extLst>
                    </a:gridCol>
                    <a:gridCol w="982685">
                      <a:extLst>
                        <a:ext uri="{9D8B030D-6E8A-4147-A177-3AD203B41FA5}">
                          <a16:colId xmlns:a16="http://schemas.microsoft.com/office/drawing/2014/main" val="606797345"/>
                        </a:ext>
                      </a:extLst>
                    </a:gridCol>
                    <a:gridCol w="820000">
                      <a:extLst>
                        <a:ext uri="{9D8B030D-6E8A-4147-A177-3AD203B41FA5}">
                          <a16:colId xmlns:a16="http://schemas.microsoft.com/office/drawing/2014/main" val="1209742792"/>
                        </a:ext>
                      </a:extLst>
                    </a:gridCol>
                    <a:gridCol w="982685">
                      <a:extLst>
                        <a:ext uri="{9D8B030D-6E8A-4147-A177-3AD203B41FA5}">
                          <a16:colId xmlns:a16="http://schemas.microsoft.com/office/drawing/2014/main" val="891420438"/>
                        </a:ext>
                      </a:extLst>
                    </a:gridCol>
                    <a:gridCol w="1147014">
                      <a:extLst>
                        <a:ext uri="{9D8B030D-6E8A-4147-A177-3AD203B41FA5}">
                          <a16:colId xmlns:a16="http://schemas.microsoft.com/office/drawing/2014/main" val="367836656"/>
                        </a:ext>
                      </a:extLst>
                    </a:gridCol>
                    <a:gridCol w="1004048">
                      <a:extLst>
                        <a:ext uri="{9D8B030D-6E8A-4147-A177-3AD203B41FA5}">
                          <a16:colId xmlns:a16="http://schemas.microsoft.com/office/drawing/2014/main" val="434857165"/>
                        </a:ext>
                      </a:extLst>
                    </a:gridCol>
                  </a:tblGrid>
                  <a:tr h="254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83" t="-2381" r="-418391" b="-5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Mode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𝛾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𝛿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18634" t="-2381" r="-222360" b="-5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𝑝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717576" t="-2381" r="-3030" b="-5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796602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94585" t="-54430" r="-294224" b="-2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34783" t="-54430" r="-406211" b="-2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18519" t="-54430" r="-384444" b="-2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18634" t="-54430" r="-222360" b="-2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29787" t="-54430" r="-90426" b="-2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717576" t="-54430" r="-3030" b="-2063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4903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94585" t="-150617" r="-294224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34783" t="-150617" r="-406211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18519" t="-150617" r="-384444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18634" t="-150617" r="-222360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29787" t="-150617" r="-90426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717576" t="-150617" r="-3030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611721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Balanced biaxial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34783" t="-253750" r="-40621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18519" t="-253750" r="-384444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18634" t="-253750" r="-22236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29787" t="-253750" r="-90426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717576" t="-253750" r="-303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0325557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4948" y="1201783"/>
            <a:ext cx="8268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err="1">
                <a:latin typeface="Arial" pitchFamily="34" charset="0"/>
                <a:cs typeface="Arial" pitchFamily="34" charset="0"/>
              </a:rPr>
              <a:t>Barlat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YLD2000 is a more generalised model as depicted below.</a:t>
            </a:r>
          </a:p>
        </p:txBody>
      </p:sp>
      <p:pic>
        <p:nvPicPr>
          <p:cNvPr id="4" name="Picture 3" descr="Von mises criter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872" y="2405352"/>
            <a:ext cx="4319681" cy="3240000"/>
          </a:xfrm>
          <a:prstGeom prst="rect">
            <a:avLst/>
          </a:prstGeom>
        </p:spPr>
      </p:pic>
      <p:pic>
        <p:nvPicPr>
          <p:cNvPr id="5" name="Picture 4" descr="Tresca criter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3" y="2405352"/>
            <a:ext cx="4319681" cy="32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1" y="2155372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/>
              <a:t>Tresca</a:t>
            </a:r>
            <a:r>
              <a:rPr lang="en-IN" sz="2400" b="1" dirty="0"/>
              <a:t> criteria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4961" y="2155372"/>
            <a:ext cx="263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Von Mises criteria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27464" y="5656217"/>
                <a:ext cx="3383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i="1" dirty="0">
                    <a:solidFill>
                      <a:schemeClr val="tx1"/>
                    </a:solidFill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i="1" dirty="0">
                    <a:solidFill>
                      <a:schemeClr val="tx1"/>
                    </a:solidFill>
                  </a:rPr>
                  <a:t> are equal and a = 1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64" y="5656217"/>
                <a:ext cx="338328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AE8F49-0EEA-4EEA-B295-DFF5AE0DC4A5}"/>
                  </a:ext>
                </a:extLst>
              </p:cNvPr>
              <p:cNvSpPr txBox="1"/>
              <p:nvPr/>
            </p:nvSpPr>
            <p:spPr>
              <a:xfrm>
                <a:off x="5003073" y="5656217"/>
                <a:ext cx="3383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i="1" dirty="0">
                    <a:solidFill>
                      <a:schemeClr val="tx1"/>
                    </a:solidFill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i="1" dirty="0">
                    <a:solidFill>
                      <a:schemeClr val="tx1"/>
                    </a:solidFill>
                  </a:rPr>
                  <a:t> are equal and a = 2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AE8F49-0EEA-4EEA-B295-DFF5AE0DC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073" y="5656217"/>
                <a:ext cx="338328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64983EA-3F38-48D1-B54C-D8EEDBE82C76}"/>
              </a:ext>
            </a:extLst>
          </p:cNvPr>
          <p:cNvSpPr/>
          <p:nvPr/>
        </p:nvSpPr>
        <p:spPr>
          <a:xfrm>
            <a:off x="0" y="164812"/>
            <a:ext cx="7914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YLD2000: A GENERAL CASE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GRAPHICAL SIGNIFICANCE OF ANISTROPC PARAMETERS</a:t>
            </a:r>
          </a:p>
        </p:txBody>
      </p:sp>
      <p:pic>
        <p:nvPicPr>
          <p:cNvPr id="4" name="Content Placeholder 3" descr="C:\Users\91981\AppData\Local\Microsoft\Windows\INetCache\Content.MSO\FC5902D2.tmp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" b="6818"/>
          <a:stretch/>
        </p:blipFill>
        <p:spPr>
          <a:xfrm>
            <a:off x="146060" y="1520686"/>
            <a:ext cx="2945276" cy="1908314"/>
          </a:xfrm>
          <a:prstGeom prst="rect">
            <a:avLst/>
          </a:prstGeom>
        </p:spPr>
      </p:pic>
      <p:pic>
        <p:nvPicPr>
          <p:cNvPr id="5" name="Picture 4" descr="C:\Users\91981\AppData\Local\Microsoft\Windows\INetCache\Content.MSO\6064C245.tmp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" b="6942"/>
          <a:stretch/>
        </p:blipFill>
        <p:spPr>
          <a:xfrm>
            <a:off x="3091335" y="1520686"/>
            <a:ext cx="2961329" cy="1908314"/>
          </a:xfrm>
          <a:prstGeom prst="rect">
            <a:avLst/>
          </a:prstGeom>
        </p:spPr>
      </p:pic>
      <p:pic>
        <p:nvPicPr>
          <p:cNvPr id="6" name="Picture 5" descr="C:\Users\91981\AppData\Local\Microsoft\Windows\INetCache\Content.MSO\BDD2E43E.tmp">
            <a:extLst>
              <a:ext uri="{FF2B5EF4-FFF2-40B4-BE49-F238E27FC236}">
                <a16:creationId xmlns:a16="http://schemas.microsoft.com/office/drawing/2014/main" id="{3B869AC2-110F-4E7E-A356-1DC0623D8CA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" b="6951"/>
          <a:stretch/>
        </p:blipFill>
        <p:spPr>
          <a:xfrm>
            <a:off x="6052664" y="1523419"/>
            <a:ext cx="3056742" cy="1905581"/>
          </a:xfrm>
          <a:prstGeom prst="rect">
            <a:avLst/>
          </a:prstGeom>
        </p:spPr>
      </p:pic>
      <p:pic>
        <p:nvPicPr>
          <p:cNvPr id="7" name="Picture 6" descr="C:\Users\91981\AppData\Local\Microsoft\Windows\INetCache\Content.MSO\99E85AFC.tmp">
            <a:extLst>
              <a:ext uri="{FF2B5EF4-FFF2-40B4-BE49-F238E27FC236}">
                <a16:creationId xmlns:a16="http://schemas.microsoft.com/office/drawing/2014/main" id="{A63D959D-488F-464C-8318-1FE52B38CBC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b="6813"/>
          <a:stretch/>
        </p:blipFill>
        <p:spPr>
          <a:xfrm>
            <a:off x="146059" y="3660785"/>
            <a:ext cx="2961329" cy="1928956"/>
          </a:xfrm>
          <a:prstGeom prst="rect">
            <a:avLst/>
          </a:prstGeom>
        </p:spPr>
      </p:pic>
      <p:pic>
        <p:nvPicPr>
          <p:cNvPr id="8" name="Picture 7" descr="C:\Users\91981\AppData\Local\Microsoft\Windows\INetCache\Content.MSO\A650066A.tmp">
            <a:extLst>
              <a:ext uri="{FF2B5EF4-FFF2-40B4-BE49-F238E27FC236}">
                <a16:creationId xmlns:a16="http://schemas.microsoft.com/office/drawing/2014/main" id="{AE503FD8-A0D5-4B10-9844-3F29FC232A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b="6755"/>
          <a:stretch/>
        </p:blipFill>
        <p:spPr>
          <a:xfrm>
            <a:off x="3091334" y="3660785"/>
            <a:ext cx="2961329" cy="1926330"/>
          </a:xfrm>
          <a:prstGeom prst="rect">
            <a:avLst/>
          </a:prstGeom>
        </p:spPr>
      </p:pic>
      <p:pic>
        <p:nvPicPr>
          <p:cNvPr id="9" name="Picture 8" descr="C:\Users\91981\AppData\Local\Microsoft\Windows\INetCache\Content.MSO\7A6BBA08.tmp">
            <a:extLst>
              <a:ext uri="{FF2B5EF4-FFF2-40B4-BE49-F238E27FC236}">
                <a16:creationId xmlns:a16="http://schemas.microsoft.com/office/drawing/2014/main" id="{F87DBBFA-FC09-4868-893F-2E76D81D7CF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b="6610"/>
          <a:stretch/>
        </p:blipFill>
        <p:spPr>
          <a:xfrm>
            <a:off x="6052664" y="3638669"/>
            <a:ext cx="3056742" cy="19705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510123" cy="5223272"/>
          </a:xfrm>
        </p:spPr>
        <p:txBody>
          <a:bodyPr/>
          <a:lstStyle/>
          <a:p>
            <a:pPr algn="just">
              <a:buNone/>
            </a:pPr>
            <a:r>
              <a:rPr lang="en-IN" dirty="0"/>
              <a:t>	All of our implementations have been hosted on the </a:t>
            </a:r>
            <a:r>
              <a:rPr lang="en-IN" dirty="0">
                <a:hlinkClick r:id="rId2"/>
              </a:rPr>
              <a:t>GitHub repository</a:t>
            </a:r>
            <a:r>
              <a:rPr lang="en-IN" dirty="0"/>
              <a:t>.</a:t>
            </a:r>
            <a:endParaRPr lang="en-IN" u="sng" dirty="0"/>
          </a:p>
          <a:p>
            <a:pPr>
              <a:buNone/>
            </a:pPr>
            <a:r>
              <a:rPr lang="en-IN" dirty="0"/>
              <a:t>	</a:t>
            </a:r>
          </a:p>
          <a:p>
            <a:pPr algn="just">
              <a:buNone/>
            </a:pPr>
            <a:r>
              <a:rPr lang="en-IN" dirty="0"/>
              <a:t>	The yield criterion which we calculated using the </a:t>
            </a:r>
            <a:r>
              <a:rPr lang="en-IN" dirty="0" err="1"/>
              <a:t>Barlat</a:t>
            </a:r>
            <a:r>
              <a:rPr lang="en-IN" dirty="0"/>
              <a:t> YLD2000 method can be further used in the future to draw </a:t>
            </a:r>
            <a:r>
              <a:rPr lang="en-IN" i="1" dirty="0"/>
              <a:t>Formability Limit Diagram</a:t>
            </a:r>
            <a:r>
              <a:rPr lang="en-IN" dirty="0"/>
              <a:t> which has great significance in the world of industrial metallurgy.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848" y="2717800"/>
            <a:ext cx="3132303" cy="711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Work hardening analysis of a material forms a foundation of further research in plasticity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Calculation of parameters like yield strength, Young’s modules etc. is a prerequisite before one can proceed with their main objectives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However, all these parameters were calculated semi-manually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Since these parameters were utterly important, we decided to automate this process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	Create </a:t>
            </a:r>
            <a:r>
              <a:rPr lang="en-IN" dirty="0" err="1"/>
              <a:t>Jupyter</a:t>
            </a:r>
            <a:r>
              <a:rPr lang="en-IN" dirty="0"/>
              <a:t> notebook which automates the following: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 lvl="0"/>
            <a:r>
              <a:rPr lang="en-IN" dirty="0"/>
              <a:t>Identify Young’s Modulus, Yield Strength, and Ultimate Tensile Strength.</a:t>
            </a:r>
          </a:p>
          <a:p>
            <a:r>
              <a:rPr lang="en-IN" dirty="0"/>
              <a:t>Separate the plastic region </a:t>
            </a:r>
          </a:p>
          <a:p>
            <a:r>
              <a:rPr lang="en-IN" dirty="0"/>
              <a:t>Return a work hardening plot </a:t>
            </a:r>
          </a:p>
          <a:p>
            <a:r>
              <a:rPr lang="en-IN" dirty="0"/>
              <a:t>Fit different dislocation-density based model </a:t>
            </a:r>
          </a:p>
          <a:p>
            <a:r>
              <a:rPr lang="en-IN" dirty="0"/>
              <a:t>Plot the YLD2000 yield criterion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CF0F-0C80-496F-B3F4-E9420AB1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PREREQUISITES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C1CED0D-9CBA-439F-A0AE-F03213A367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3" y="3681132"/>
            <a:ext cx="3893116" cy="259541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C4FA00-9A3C-49C2-BCF6-A060B35E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66" y="1107472"/>
            <a:ext cx="3525634" cy="24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D565B2-D6A8-4C03-A0BA-CE82DC96A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63" y="1085721"/>
            <a:ext cx="3643471" cy="259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D14753-5DA5-40B0-8D0D-8D37BEF22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926" y="3799914"/>
            <a:ext cx="4313690" cy="25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24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HOLLOMON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  <a:p>
                <a:pPr>
                  <a:buNone/>
                </a:pPr>
                <a:endParaRPr lang="en-IN" dirty="0"/>
              </a:p>
              <a:p>
                <a:pPr>
                  <a:buNone/>
                </a:pPr>
                <a:endParaRPr lang="en-IN" dirty="0"/>
              </a:p>
              <a:p>
                <a:pPr>
                  <a:buNone/>
                </a:pPr>
                <a:endParaRPr lang="en-IN" dirty="0"/>
              </a:p>
              <a:p>
                <a:pPr>
                  <a:buNone/>
                </a:pPr>
                <a:endParaRPr lang="en-IN" dirty="0"/>
              </a:p>
              <a:p>
                <a:pPr>
                  <a:buNone/>
                </a:pPr>
                <a:endParaRPr lang="en-IN" dirty="0"/>
              </a:p>
              <a:p>
                <a:pPr>
                  <a:buNone/>
                </a:pPr>
                <a:endParaRPr lang="en-IN" dirty="0"/>
              </a:p>
              <a:p>
                <a:pPr>
                  <a:buNone/>
                </a:pPr>
                <a:endParaRPr lang="en-IN" dirty="0"/>
              </a:p>
              <a:p>
                <a:pPr lvl="0" algn="just">
                  <a:buNone/>
                </a:pPr>
                <a:r>
                  <a:rPr lang="en-IN" dirty="0"/>
                  <a:t>	1. It tends to predict infinite strength for materials being tested.</a:t>
                </a:r>
              </a:p>
              <a:p>
                <a:pPr lvl="0" algn="just">
                  <a:buNone/>
                </a:pPr>
                <a:r>
                  <a:rPr lang="en-IN" dirty="0"/>
                  <a:t>	2. It does not provide information about the microstructure.</a:t>
                </a:r>
              </a:p>
              <a:p>
                <a:pPr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 descr="C:\Users\91981\AppData\Local\Microsoft\Windows\INetCache\Content.MSO\D8B6B703.tm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7" y="1687232"/>
            <a:ext cx="4107724" cy="29350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31284"/>
              </p:ext>
            </p:extLst>
          </p:nvPr>
        </p:nvGraphicFramePr>
        <p:xfrm>
          <a:off x="5025298" y="2585153"/>
          <a:ext cx="3361056" cy="863442"/>
        </p:xfrm>
        <a:graphic>
          <a:graphicData uri="http://schemas.openxmlformats.org/drawingml/2006/table">
            <a:tbl>
              <a:tblPr/>
              <a:tblGrid>
                <a:gridCol w="106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8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Parameter</a:t>
                      </a:r>
                      <a:endParaRPr lang="en-IN" sz="16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Value</a:t>
                      </a:r>
                      <a:endParaRPr lang="en-IN" sz="16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endParaRPr lang="en-IN" sz="16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812.9174 MPa</a:t>
                      </a:r>
                      <a:endParaRPr lang="en-IN" sz="16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endParaRPr lang="en-IN" sz="16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0.15</a:t>
                      </a:r>
                      <a:endParaRPr lang="en-IN" sz="1600" dirty="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KOCKS-MECKING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𝑎𝑐𝑐𝑢𝑚𝑢𝑙𝑎𝑡𝑖𝑜𝑛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𝑎𝑛𝑛𝑖h𝑖𝑙𝑎𝑡𝑖𝑜𝑛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pPr>
                  <a:buNone/>
                </a:pPr>
                <a:r>
                  <a:rPr lang="en-IN" dirty="0"/>
                  <a:t>	</a:t>
                </a:r>
              </a:p>
              <a:p>
                <a:pPr>
                  <a:buNone/>
                </a:pPr>
                <a:r>
                  <a:rPr lang="en-IN" dirty="0"/>
                  <a:t>	The model is essentially a competition of two concurrent effects:</a:t>
                </a:r>
              </a:p>
              <a:p>
                <a:pPr>
                  <a:buNone/>
                </a:pPr>
                <a:r>
                  <a:rPr lang="en-IN" dirty="0"/>
                  <a:t>	1. Accumulation of dislocation: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𝑏𝐿</m:t>
                        </m:r>
                      </m:den>
                    </m:f>
                  </m:oMath>
                </a14:m>
                <a:endParaRPr lang="en-IN" dirty="0"/>
              </a:p>
              <a:p>
                <a:pPr>
                  <a:buNone/>
                </a:pPr>
                <a:r>
                  <a:rPr lang="en-IN" dirty="0"/>
                  <a:t>	2. Dynamic recovery (annihilation):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IN" dirty="0"/>
              </a:p>
              <a:p>
                <a:pPr>
                  <a:buNone/>
                </a:pPr>
                <a:endParaRPr lang="en-IN" dirty="0"/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𝑏𝐿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TYPICAL KOCKS-MECKING PLOT</a:t>
            </a:r>
          </a:p>
        </p:txBody>
      </p:sp>
      <p:sp>
        <p:nvSpPr>
          <p:cNvPr id="16386" name="AutoShape 2" descr="blob:https://web.whatsapp.com/447a78b0-935d-46b8-af7b-a931c43ab25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4468" y="1174750"/>
            <a:ext cx="7840776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THE KOCKS-MECKING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  <a:p>
            <a:pPr>
              <a:buNone/>
            </a:pPr>
            <a:r>
              <a:rPr lang="en-IN" b="1" dirty="0"/>
              <a:t>	</a:t>
            </a:r>
            <a:endParaRPr lang="en-IN" dirty="0"/>
          </a:p>
        </p:txBody>
      </p:sp>
      <p:pic>
        <p:nvPicPr>
          <p:cNvPr id="4" name="Picture 3" descr="C:\Users\91981\AppData\Local\Microsoft\Windows\INetCache\Content.MSO\E0A3019D.tmp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2"/>
          <a:stretch/>
        </p:blipFill>
        <p:spPr bwMode="auto">
          <a:xfrm>
            <a:off x="516890" y="1170571"/>
            <a:ext cx="3788410" cy="263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91981\AppData\Local\Microsoft\Windows\INetCache\Content.MSO\61986239.tmp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2"/>
          <a:stretch/>
        </p:blipFill>
        <p:spPr bwMode="auto">
          <a:xfrm>
            <a:off x="4641537" y="1170571"/>
            <a:ext cx="3788410" cy="258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91981\AppData\Local\Microsoft\Windows\INetCache\Content.MSO\55A1E2B3.tmp">
            <a:extLst>
              <a:ext uri="{FF2B5EF4-FFF2-40B4-BE49-F238E27FC236}">
                <a16:creationId xmlns:a16="http://schemas.microsoft.com/office/drawing/2014/main" id="{84871DF8-2390-4C1A-B82C-A9B02F9BFCA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2"/>
          <a:stretch/>
        </p:blipFill>
        <p:spPr bwMode="auto">
          <a:xfrm>
            <a:off x="516890" y="3929380"/>
            <a:ext cx="3788410" cy="263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91981\AppData\Local\Microsoft\Windows\INetCache\Content.MSO\55A1E2B3.tmp">
            <a:extLst>
              <a:ext uri="{FF2B5EF4-FFF2-40B4-BE49-F238E27FC236}">
                <a16:creationId xmlns:a16="http://schemas.microsoft.com/office/drawing/2014/main" id="{358D9EE5-6003-41CD-96E9-068075DBCB8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22" b="62277"/>
          <a:stretch/>
        </p:blipFill>
        <p:spPr bwMode="auto">
          <a:xfrm>
            <a:off x="4838701" y="4251456"/>
            <a:ext cx="3591245" cy="1813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721" y="3310928"/>
            <a:ext cx="4114800" cy="308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398933"/>
            <a:ext cx="7042080" cy="554587"/>
          </a:xfrm>
        </p:spPr>
        <p:txBody>
          <a:bodyPr/>
          <a:lstStyle/>
          <a:p>
            <a:r>
              <a:rPr lang="en-IN" dirty="0"/>
              <a:t>COARSE GRAINED FOREST DISLOCATION DENSITY-BASED MODEL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IN" dirty="0"/>
                  <a:t>	Implementation of </a:t>
                </a:r>
                <a:r>
                  <a:rPr lang="en-IN" dirty="0" err="1"/>
                  <a:t>Kocks-Mecking</a:t>
                </a:r>
                <a:r>
                  <a:rPr lang="en-IN" dirty="0"/>
                  <a:t> Model for single phase and coarse-grained materials (T6 in our case).</a:t>
                </a:r>
                <a:br>
                  <a:rPr lang="en-IN" dirty="0"/>
                </a:br>
                <a:endParaRPr lang="en-IN" dirty="0"/>
              </a:p>
              <a:p>
                <a:pPr>
                  <a:buNone/>
                </a:pPr>
                <a:r>
                  <a:rPr lang="en-IN" dirty="0"/>
                  <a:t>	</a:t>
                </a:r>
                <a:r>
                  <a:rPr lang="en-IN" sz="2000" dirty="0"/>
                  <a:t>Since,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ra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IN" sz="2000" dirty="0"/>
                </a:br>
                <a:endParaRPr lang="en-IN" sz="2000" dirty="0"/>
              </a:p>
              <a:p>
                <a:pPr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rad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IN" dirty="0"/>
              </a:p>
              <a:p>
                <a:pPr>
                  <a:buNone/>
                </a:pPr>
                <a:endParaRPr lang="en-IN" dirty="0"/>
              </a:p>
              <a:p>
                <a:pPr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𝑝𝑙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>
                  <a:buNone/>
                </a:pPr>
                <a:r>
                  <a:rPr lang="en-IN" dirty="0"/>
                  <a:t>	    </a:t>
                </a:r>
                <a:r>
                  <a:rPr lang="en-IN" sz="2000" i="1" dirty="0"/>
                  <a:t>(Voce equation)</a:t>
                </a:r>
              </a:p>
              <a:p>
                <a:pPr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F4867-A1AC-40DD-BEC4-2DB4F9EEBD8B}"/>
              </a:ext>
            </a:extLst>
          </p:cNvPr>
          <p:cNvSpPr txBox="1"/>
          <p:nvPr/>
        </p:nvSpPr>
        <p:spPr>
          <a:xfrm>
            <a:off x="34247" y="3962904"/>
            <a:ext cx="3676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i="1" dirty="0">
                <a:solidFill>
                  <a:schemeClr val="bg1">
                    <a:lumMod val="65000"/>
                  </a:schemeClr>
                </a:solidFill>
              </a:rPr>
              <a:t>Solving the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FC6D2D-4F2E-4DF3-AA6B-DC35B6E25760}"/>
                  </a:ext>
                </a:extLst>
              </p:cNvPr>
              <p:cNvSpPr txBox="1"/>
              <p:nvPr/>
            </p:nvSpPr>
            <p:spPr>
              <a:xfrm>
                <a:off x="5337504" y="2321004"/>
                <a:ext cx="256923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sz="2200" i="1">
                          <a:latin typeface="Cambria Math" panose="02040503050406030204" pitchFamily="18" charset="0"/>
                        </a:rPr>
                        <m:t>=205.88 </m:t>
                      </m:r>
                      <m:r>
                        <m:rPr>
                          <m:sty m:val="p"/>
                        </m:rPr>
                        <a:rPr lang="en-IN" sz="220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IN" sz="22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IN" sz="220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br>
                  <a:rPr lang="en-IN" sz="2200" dirty="0">
                    <a:latin typeface="Cambria Math" panose="02040503050406030204" pitchFamily="18" charset="0"/>
                  </a:rPr>
                </a:br>
                <a:r>
                  <a:rPr lang="en-IN" sz="2200" dirty="0">
                    <a:latin typeface="Cambria Math" panose="020405030504060302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200">
                        <a:latin typeface="Cambria Math" panose="02040503050406030204" pitchFamily="18" charset="0"/>
                      </a:rPr>
                      <m:t>=2978.47 </m:t>
                    </m:r>
                    <m:r>
                      <m:rPr>
                        <m:sty m:val="p"/>
                      </m:rPr>
                      <a:rPr lang="en-IN" sz="2200">
                        <a:latin typeface="Cambria Math" panose="02040503050406030204" pitchFamily="18" charset="0"/>
                      </a:rPr>
                      <m:t>MPa</m:t>
                    </m:r>
                  </m:oMath>
                </a14:m>
                <a:endParaRPr lang="en-IN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FC6D2D-4F2E-4DF3-AA6B-DC35B6E25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04" y="2321004"/>
                <a:ext cx="2569233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577</TotalTime>
  <Words>351</Words>
  <Application>Microsoft Office PowerPoint</Application>
  <PresentationFormat>On-screen Show (4:3)</PresentationFormat>
  <Paragraphs>128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Franklin Gothic Demi</vt:lpstr>
      <vt:lpstr>Times New Roman</vt:lpstr>
      <vt:lpstr>IITR_PPT_Template</vt:lpstr>
      <vt:lpstr>“Development of a script-based package for analysis of work hardening behaviour” </vt:lpstr>
      <vt:lpstr>INTRODUCTION</vt:lpstr>
      <vt:lpstr>OBJECTIVE</vt:lpstr>
      <vt:lpstr>BASIC PREREQUISITES</vt:lpstr>
      <vt:lpstr>HOLLOMON EQUATION</vt:lpstr>
      <vt:lpstr>KOCKS-MECKING THEORY</vt:lpstr>
      <vt:lpstr>A TYPICAL KOCKS-MECKING PLOT</vt:lpstr>
      <vt:lpstr>IMPLEMENTATION OF THE KOCKS-MECKING MODEL</vt:lpstr>
      <vt:lpstr>COARSE GRAINED FOREST DISLOCATION DENSITY-BASED MODEL </vt:lpstr>
      <vt:lpstr>GEOMETRIC OBSTACLE MODEL </vt:lpstr>
      <vt:lpstr>HYBRID MODEL</vt:lpstr>
      <vt:lpstr>ISOTROPIC YIELD CRITERION</vt:lpstr>
      <vt:lpstr>BARLAT YLD2000 CRITERIA</vt:lpstr>
      <vt:lpstr>COMPUTATION OF ANISOTROPIC PARAMETERS</vt:lpstr>
      <vt:lpstr>PowerPoint Presentation</vt:lpstr>
      <vt:lpstr>GRAPHICAL SIGNIFICANCE OF ANISTROPC PARAMETERS</vt:lpstr>
      <vt:lpstr>CONCLUSION</vt:lpstr>
      <vt:lpstr>THANK YOU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Alok Bhushan</cp:lastModifiedBy>
  <cp:revision>102</cp:revision>
  <dcterms:created xsi:type="dcterms:W3CDTF">2015-07-18T13:17:54Z</dcterms:created>
  <dcterms:modified xsi:type="dcterms:W3CDTF">2021-05-26T21:00:02Z</dcterms:modified>
  <cp:version>v1</cp:version>
</cp:coreProperties>
</file>