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64" r:id="rId12"/>
    <p:sldId id="265" r:id="rId13"/>
    <p:sldId id="266" r:id="rId14"/>
    <p:sldId id="269" r:id="rId15"/>
    <p:sldId id="271" r:id="rId16"/>
    <p:sldId id="267" r:id="rId17"/>
    <p:sldId id="268" r:id="rId18"/>
    <p:sldId id="270" r:id="rId19"/>
    <p:sldId id="272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04" y="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1"/>
            <a:ext cx="12192000" cy="6849109"/>
          </a:xfrm>
          <a:custGeom>
            <a:avLst/>
            <a:gdLst/>
            <a:ahLst/>
            <a:cxnLst/>
            <a:rect l="l" t="t" r="r" b="b"/>
            <a:pathLst>
              <a:path w="12192000" h="6849109">
                <a:moveTo>
                  <a:pt x="12192000" y="0"/>
                </a:moveTo>
                <a:lnTo>
                  <a:pt x="0" y="0"/>
                </a:lnTo>
                <a:lnTo>
                  <a:pt x="0" y="6848856"/>
                </a:lnTo>
                <a:lnTo>
                  <a:pt x="12192000" y="68488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51063" y="815846"/>
            <a:ext cx="16510" cy="15875"/>
          </a:xfrm>
          <a:custGeom>
            <a:avLst/>
            <a:gdLst/>
            <a:ahLst/>
            <a:cxnLst/>
            <a:rect l="l" t="t" r="r" b="b"/>
            <a:pathLst>
              <a:path w="16510" h="15875">
                <a:moveTo>
                  <a:pt x="9086" y="0"/>
                </a:moveTo>
                <a:lnTo>
                  <a:pt x="6809" y="0"/>
                </a:lnTo>
                <a:lnTo>
                  <a:pt x="5670" y="277"/>
                </a:lnTo>
                <a:lnTo>
                  <a:pt x="0" y="6643"/>
                </a:lnTo>
                <a:lnTo>
                  <a:pt x="0" y="7750"/>
                </a:lnTo>
                <a:lnTo>
                  <a:pt x="0" y="9965"/>
                </a:lnTo>
                <a:lnTo>
                  <a:pt x="569" y="10795"/>
                </a:lnTo>
                <a:lnTo>
                  <a:pt x="854" y="11902"/>
                </a:lnTo>
                <a:lnTo>
                  <a:pt x="1423" y="12733"/>
                </a:lnTo>
                <a:lnTo>
                  <a:pt x="2253" y="13286"/>
                </a:lnTo>
                <a:lnTo>
                  <a:pt x="3108" y="14117"/>
                </a:lnTo>
                <a:lnTo>
                  <a:pt x="3962" y="14670"/>
                </a:lnTo>
                <a:lnTo>
                  <a:pt x="5670" y="15224"/>
                </a:lnTo>
                <a:lnTo>
                  <a:pt x="6809" y="15501"/>
                </a:lnTo>
                <a:lnTo>
                  <a:pt x="9086" y="15501"/>
                </a:lnTo>
                <a:lnTo>
                  <a:pt x="10225" y="15224"/>
                </a:lnTo>
                <a:lnTo>
                  <a:pt x="11079" y="14947"/>
                </a:lnTo>
                <a:lnTo>
                  <a:pt x="13642" y="13286"/>
                </a:lnTo>
                <a:lnTo>
                  <a:pt x="14211" y="12456"/>
                </a:lnTo>
                <a:lnTo>
                  <a:pt x="15065" y="11625"/>
                </a:lnTo>
                <a:lnTo>
                  <a:pt x="15635" y="9965"/>
                </a:lnTo>
                <a:lnTo>
                  <a:pt x="15919" y="8857"/>
                </a:lnTo>
                <a:lnTo>
                  <a:pt x="15919" y="6643"/>
                </a:lnTo>
                <a:lnTo>
                  <a:pt x="15635" y="5536"/>
                </a:lnTo>
                <a:lnTo>
                  <a:pt x="15350" y="4706"/>
                </a:lnTo>
                <a:lnTo>
                  <a:pt x="15065" y="3598"/>
                </a:lnTo>
                <a:lnTo>
                  <a:pt x="14496" y="2768"/>
                </a:lnTo>
                <a:lnTo>
                  <a:pt x="13642" y="2214"/>
                </a:lnTo>
                <a:lnTo>
                  <a:pt x="13072" y="1385"/>
                </a:lnTo>
                <a:lnTo>
                  <a:pt x="11934" y="831"/>
                </a:lnTo>
                <a:lnTo>
                  <a:pt x="10225" y="277"/>
                </a:lnTo>
                <a:lnTo>
                  <a:pt x="9086" y="0"/>
                </a:lnTo>
                <a:close/>
              </a:path>
            </a:pathLst>
          </a:custGeom>
          <a:solidFill>
            <a:srgbClr val="5E9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136" y="249790"/>
            <a:ext cx="1308131" cy="58211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121663"/>
            <a:ext cx="10203180" cy="49971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70329" y="2141601"/>
            <a:ext cx="8451341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1"/>
            <a:ext cx="12192000" cy="6849109"/>
          </a:xfrm>
          <a:custGeom>
            <a:avLst/>
            <a:gdLst/>
            <a:ahLst/>
            <a:cxnLst/>
            <a:rect l="l" t="t" r="r" b="b"/>
            <a:pathLst>
              <a:path w="12192000" h="6849109">
                <a:moveTo>
                  <a:pt x="12192000" y="0"/>
                </a:moveTo>
                <a:lnTo>
                  <a:pt x="0" y="0"/>
                </a:lnTo>
                <a:lnTo>
                  <a:pt x="0" y="6848856"/>
                </a:lnTo>
                <a:lnTo>
                  <a:pt x="12192000" y="68488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51063" y="815846"/>
            <a:ext cx="16510" cy="15875"/>
          </a:xfrm>
          <a:custGeom>
            <a:avLst/>
            <a:gdLst/>
            <a:ahLst/>
            <a:cxnLst/>
            <a:rect l="l" t="t" r="r" b="b"/>
            <a:pathLst>
              <a:path w="16510" h="15875">
                <a:moveTo>
                  <a:pt x="9086" y="0"/>
                </a:moveTo>
                <a:lnTo>
                  <a:pt x="6809" y="0"/>
                </a:lnTo>
                <a:lnTo>
                  <a:pt x="5670" y="277"/>
                </a:lnTo>
                <a:lnTo>
                  <a:pt x="0" y="6643"/>
                </a:lnTo>
                <a:lnTo>
                  <a:pt x="0" y="7750"/>
                </a:lnTo>
                <a:lnTo>
                  <a:pt x="0" y="9965"/>
                </a:lnTo>
                <a:lnTo>
                  <a:pt x="569" y="10795"/>
                </a:lnTo>
                <a:lnTo>
                  <a:pt x="854" y="11902"/>
                </a:lnTo>
                <a:lnTo>
                  <a:pt x="1423" y="12733"/>
                </a:lnTo>
                <a:lnTo>
                  <a:pt x="2253" y="13286"/>
                </a:lnTo>
                <a:lnTo>
                  <a:pt x="3108" y="14117"/>
                </a:lnTo>
                <a:lnTo>
                  <a:pt x="3962" y="14670"/>
                </a:lnTo>
                <a:lnTo>
                  <a:pt x="5670" y="15224"/>
                </a:lnTo>
                <a:lnTo>
                  <a:pt x="6809" y="15501"/>
                </a:lnTo>
                <a:lnTo>
                  <a:pt x="9086" y="15501"/>
                </a:lnTo>
                <a:lnTo>
                  <a:pt x="10225" y="15224"/>
                </a:lnTo>
                <a:lnTo>
                  <a:pt x="11079" y="14947"/>
                </a:lnTo>
                <a:lnTo>
                  <a:pt x="13642" y="13286"/>
                </a:lnTo>
                <a:lnTo>
                  <a:pt x="14211" y="12456"/>
                </a:lnTo>
                <a:lnTo>
                  <a:pt x="15065" y="11625"/>
                </a:lnTo>
                <a:lnTo>
                  <a:pt x="15635" y="9965"/>
                </a:lnTo>
                <a:lnTo>
                  <a:pt x="15919" y="8857"/>
                </a:lnTo>
                <a:lnTo>
                  <a:pt x="15919" y="6643"/>
                </a:lnTo>
                <a:lnTo>
                  <a:pt x="15635" y="5536"/>
                </a:lnTo>
                <a:lnTo>
                  <a:pt x="15350" y="4706"/>
                </a:lnTo>
                <a:lnTo>
                  <a:pt x="15065" y="3598"/>
                </a:lnTo>
                <a:lnTo>
                  <a:pt x="14496" y="2768"/>
                </a:lnTo>
                <a:lnTo>
                  <a:pt x="13642" y="2214"/>
                </a:lnTo>
                <a:lnTo>
                  <a:pt x="13072" y="1385"/>
                </a:lnTo>
                <a:lnTo>
                  <a:pt x="11934" y="831"/>
                </a:lnTo>
                <a:lnTo>
                  <a:pt x="10225" y="277"/>
                </a:lnTo>
                <a:lnTo>
                  <a:pt x="9086" y="0"/>
                </a:lnTo>
                <a:close/>
              </a:path>
            </a:pathLst>
          </a:custGeom>
          <a:solidFill>
            <a:srgbClr val="5E9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9136" y="249790"/>
            <a:ext cx="1308131" cy="58211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356603"/>
            <a:ext cx="12192000" cy="501650"/>
          </a:xfrm>
          <a:custGeom>
            <a:avLst/>
            <a:gdLst/>
            <a:ahLst/>
            <a:cxnLst/>
            <a:rect l="l" t="t" r="r" b="b"/>
            <a:pathLst>
              <a:path w="12192000" h="501650">
                <a:moveTo>
                  <a:pt x="12192000" y="0"/>
                </a:moveTo>
                <a:lnTo>
                  <a:pt x="0" y="0"/>
                </a:lnTo>
                <a:lnTo>
                  <a:pt x="0" y="501396"/>
                </a:lnTo>
                <a:lnTo>
                  <a:pt x="12192000" y="5013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356603"/>
            <a:ext cx="12192000" cy="501650"/>
          </a:xfrm>
          <a:custGeom>
            <a:avLst/>
            <a:gdLst/>
            <a:ahLst/>
            <a:cxnLst/>
            <a:rect l="l" t="t" r="r" b="b"/>
            <a:pathLst>
              <a:path w="12192000" h="501650">
                <a:moveTo>
                  <a:pt x="0" y="501396"/>
                </a:moveTo>
                <a:lnTo>
                  <a:pt x="12192000" y="501396"/>
                </a:lnTo>
                <a:lnTo>
                  <a:pt x="12192000" y="0"/>
                </a:lnTo>
                <a:lnTo>
                  <a:pt x="0" y="0"/>
                </a:lnTo>
                <a:lnTo>
                  <a:pt x="0" y="501396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63084" y="2987039"/>
            <a:ext cx="2465832" cy="8839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8038" y="1178432"/>
            <a:ext cx="345592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670" y="2472397"/>
            <a:ext cx="10360659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87540"/>
            <a:ext cx="326961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2994" y="4397121"/>
            <a:ext cx="1429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Módulo: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219200" y="2141601"/>
            <a:ext cx="3886200" cy="141128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987425" marR="5080" indent="-975360" algn="ctr">
              <a:lnSpc>
                <a:spcPts val="4750"/>
              </a:lnSpc>
              <a:spcBef>
                <a:spcPts val="705"/>
              </a:spcBef>
            </a:pPr>
            <a:r>
              <a:rPr sz="4400" spc="-5" dirty="0" err="1" smtClean="0">
                <a:solidFill>
                  <a:srgbClr val="FFFFFF"/>
                </a:solidFill>
                <a:latin typeface="Calibri Light"/>
                <a:cs typeface="Calibri Light"/>
              </a:rPr>
              <a:t>Capaci</a:t>
            </a:r>
            <a:r>
              <a:rPr sz="4400" spc="-60" dirty="0" err="1" smtClean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400" dirty="0" err="1" smtClean="0">
                <a:solidFill>
                  <a:srgbClr val="FFFFFF"/>
                </a:solidFill>
                <a:latin typeface="Calibri Light"/>
                <a:cs typeface="Calibri Light"/>
              </a:rPr>
              <a:t>ación</a:t>
            </a:r>
            <a:endParaRPr lang="es-EC" sz="440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987425" marR="5080" indent="-975360" algn="ctr">
              <a:lnSpc>
                <a:spcPts val="4750"/>
              </a:lnSpc>
              <a:spcBef>
                <a:spcPts val="705"/>
              </a:spcBef>
            </a:pPr>
            <a:r>
              <a:rPr lang="es-EC" sz="4400" dirty="0" smtClean="0">
                <a:solidFill>
                  <a:srgbClr val="FFFFFF"/>
                </a:solidFill>
                <a:latin typeface="Calibri Light"/>
                <a:cs typeface="Calibri Light"/>
              </a:rPr>
              <a:t>PHP/SYMFONY</a:t>
            </a:r>
            <a:endParaRPr sz="4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733800" y="1676400"/>
            <a:ext cx="4876800" cy="391325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$edad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setNombre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$nombre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getNombre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setEdad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$edad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$edad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getEdad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2286000" y="797649"/>
            <a:ext cx="7772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9050" algn="ctr">
              <a:spcBef>
                <a:spcPts val="105"/>
              </a:spcBef>
            </a:pPr>
            <a:r>
              <a:rPr lang="es-EC" kern="0" spc="-30" dirty="0" smtClean="0"/>
              <a:t>Ejemplo</a:t>
            </a:r>
            <a:r>
              <a:rPr lang="es-EC" kern="0" spc="-170" dirty="0" smtClean="0"/>
              <a:t> </a:t>
            </a:r>
            <a:r>
              <a:rPr lang="es-EC" kern="0" spc="-40" dirty="0" smtClean="0"/>
              <a:t>Encapsulamiento</a:t>
            </a:r>
            <a:endParaRPr lang="es-EC" kern="0" spc="-40" dirty="0"/>
          </a:p>
        </p:txBody>
      </p:sp>
    </p:spTree>
    <p:extLst>
      <p:ext uri="{BB962C8B-B14F-4D97-AF65-F5344CB8AC3E}">
        <p14:creationId xmlns:p14="http://schemas.microsoft.com/office/powerpoint/2010/main" val="12956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199643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Herencia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472397"/>
            <a:ext cx="9046845" cy="194563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Clases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derivadas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20" dirty="0">
                <a:latin typeface="Calibri"/>
                <a:cs typeface="Calibri"/>
              </a:rPr>
              <a:t>otras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clases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Clase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hija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hereda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propiedades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métodos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public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protected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 </a:t>
            </a:r>
            <a:r>
              <a:rPr sz="2800" spc="-10" dirty="0">
                <a:latin typeface="Calibri"/>
                <a:cs typeface="Calibri"/>
              </a:rPr>
              <a:t>usa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keyword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extends.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6318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Clases</a:t>
            </a:r>
            <a:r>
              <a:rPr spc="-105" dirty="0"/>
              <a:t> </a:t>
            </a:r>
            <a:r>
              <a:rPr dirty="0"/>
              <a:t>y</a:t>
            </a:r>
            <a:r>
              <a:rPr spc="-75" dirty="0"/>
              <a:t> </a:t>
            </a:r>
            <a:r>
              <a:rPr spc="-45" dirty="0"/>
              <a:t>Métodos</a:t>
            </a:r>
            <a:r>
              <a:rPr spc="-100" dirty="0"/>
              <a:t> </a:t>
            </a:r>
            <a:r>
              <a:rPr spc="-50" dirty="0"/>
              <a:t>Abstractos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68598"/>
            <a:ext cx="834390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padres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tienen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métodos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están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vacíos.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Debe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contener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mínimo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método</a:t>
            </a:r>
            <a:r>
              <a:rPr sz="2800" spc="-20" dirty="0">
                <a:latin typeface="Calibri"/>
                <a:cs typeface="Calibri"/>
              </a:rPr>
              <a:t> abstracto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0" dirty="0">
                <a:latin typeface="Calibri"/>
                <a:cs typeface="Calibri"/>
              </a:rPr>
              <a:t>pueden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 </a:t>
            </a:r>
            <a:r>
              <a:rPr sz="2800" spc="-10" dirty="0">
                <a:latin typeface="Calibri"/>
                <a:cs typeface="Calibri"/>
              </a:rPr>
              <a:t>instanciadas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87572"/>
            <a:ext cx="2903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Keyword: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abstract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60255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Reglas</a:t>
            </a:r>
            <a:r>
              <a:rPr spc="-110" dirty="0"/>
              <a:t> </a:t>
            </a:r>
            <a:r>
              <a:rPr spc="-20" dirty="0"/>
              <a:t>de</a:t>
            </a:r>
            <a:r>
              <a:rPr spc="-100" dirty="0"/>
              <a:t> </a:t>
            </a:r>
            <a:r>
              <a:rPr spc="-25" dirty="0"/>
              <a:t>Clases</a:t>
            </a:r>
            <a:r>
              <a:rPr spc="-110" dirty="0"/>
              <a:t> </a:t>
            </a:r>
            <a:r>
              <a:rPr spc="-50" dirty="0"/>
              <a:t>Abstractas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558618"/>
            <a:ext cx="10311765" cy="3011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42799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El </a:t>
            </a:r>
            <a:r>
              <a:rPr sz="2800" spc="-10" dirty="0">
                <a:latin typeface="Calibri"/>
                <a:cs typeface="Calibri"/>
              </a:rPr>
              <a:t>método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hija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definirse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mismo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nombre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declarar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 </a:t>
            </a:r>
            <a:r>
              <a:rPr sz="2800" spc="-15" dirty="0">
                <a:latin typeface="Calibri"/>
                <a:cs typeface="Calibri"/>
              </a:rPr>
              <a:t>método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abstracto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padre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método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 </a:t>
            </a:r>
            <a:r>
              <a:rPr sz="2800" spc="-10" dirty="0">
                <a:latin typeface="Calibri"/>
                <a:cs typeface="Calibri"/>
              </a:rPr>
              <a:t>hija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definirse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mismo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modificador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acceso </a:t>
            </a:r>
            <a:r>
              <a:rPr sz="2800" spc="-5" dirty="0">
                <a:latin typeface="Calibri"/>
                <a:cs typeface="Calibri"/>
              </a:rPr>
              <a:t>o uno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restringido.</a:t>
            </a:r>
            <a:endParaRPr sz="2800">
              <a:latin typeface="Calibri"/>
              <a:cs typeface="Calibri"/>
            </a:endParaRPr>
          </a:p>
          <a:p>
            <a:pPr marL="241300" marR="60325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El </a:t>
            </a:r>
            <a:r>
              <a:rPr sz="2800" spc="-15" dirty="0">
                <a:latin typeface="Calibri"/>
                <a:cs typeface="Calibri"/>
              </a:rPr>
              <a:t>número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argumentos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requeridos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debe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 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mismo.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embargo,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secundaria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puede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tener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argumentos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opcionales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además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228600" y="1600200"/>
            <a:ext cx="4876800" cy="154337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FiguraGeometrica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perimetro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calculaArea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calculaPerimetro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2286000" y="797649"/>
            <a:ext cx="7772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9050">
              <a:spcBef>
                <a:spcPts val="105"/>
              </a:spcBef>
            </a:pPr>
            <a:r>
              <a:rPr lang="es-EC" kern="0" spc="-30" dirty="0" smtClean="0"/>
              <a:t>Ejemplo</a:t>
            </a:r>
            <a:r>
              <a:rPr lang="es-EC" kern="0" spc="-170" dirty="0" smtClean="0"/>
              <a:t> </a:t>
            </a:r>
            <a:r>
              <a:rPr lang="es-EC" kern="0" spc="-40" dirty="0" smtClean="0"/>
              <a:t>Herencia y Clase Abstracta</a:t>
            </a:r>
            <a:endParaRPr lang="es-EC" kern="0" spc="-40" dirty="0"/>
          </a:p>
        </p:txBody>
      </p:sp>
      <p:sp>
        <p:nvSpPr>
          <p:cNvPr id="9" name="object 2"/>
          <p:cNvSpPr txBox="1"/>
          <p:nvPr/>
        </p:nvSpPr>
        <p:spPr>
          <a:xfrm>
            <a:off x="228600" y="3690860"/>
            <a:ext cx="4876800" cy="2405146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Cuadrado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FiguraGeometrica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$lado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calculaArea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lado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lado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calculaPerimetro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perimetro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lado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s-EC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5486400" y="2209800"/>
            <a:ext cx="6477000" cy="326692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Triangulo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FiguraGeometrica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$base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$altura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ladoA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ladoB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ladoC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calculaArea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ladoA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ladoB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ladoC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calculaPerimetro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perimetro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s-EC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2286000" y="797649"/>
            <a:ext cx="7772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9050">
              <a:spcBef>
                <a:spcPts val="105"/>
              </a:spcBef>
            </a:pPr>
            <a:r>
              <a:rPr lang="es-EC" kern="0" spc="-30" dirty="0" smtClean="0"/>
              <a:t>Ejemplo</a:t>
            </a:r>
            <a:r>
              <a:rPr lang="es-EC" kern="0" spc="-170" dirty="0" smtClean="0"/>
              <a:t> </a:t>
            </a:r>
            <a:r>
              <a:rPr lang="es-EC" kern="0" spc="-40" dirty="0" smtClean="0"/>
              <a:t>Herencia y Clase Abstracta</a:t>
            </a:r>
            <a:endParaRPr lang="es-EC" kern="0" spc="-40" dirty="0"/>
          </a:p>
        </p:txBody>
      </p:sp>
      <p:sp>
        <p:nvSpPr>
          <p:cNvPr id="10" name="object 2"/>
          <p:cNvSpPr txBox="1"/>
          <p:nvPr/>
        </p:nvSpPr>
        <p:spPr>
          <a:xfrm>
            <a:off x="916939" y="1873408"/>
            <a:ext cx="6477000" cy="326692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$cuadrado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Cuadrado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$cuadrado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calculaArea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$cuadrado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calculaPerimetro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del cuadrado: 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$cuadrado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Perimetro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del cuadrado: 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$cuadrado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perimetro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$triangulo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Triangulo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$triangulo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calculaArea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$triangulo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calculaPerimetro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del triangulo: 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$triangulo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Perimetro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del triangulo: 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$triangulo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perimetro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048000"/>
            <a:ext cx="2544143" cy="1241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84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2209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Interfaces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472397"/>
            <a:ext cx="10130790" cy="2456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Permiten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especificar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qué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métodos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facilitan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spc="-10" dirty="0">
                <a:latin typeface="Calibri"/>
                <a:cs typeface="Calibri"/>
              </a:rPr>
              <a:t> uso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variedad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diferentes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misma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manera.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Keyword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declaración: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interface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Keyword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para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llamado: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implements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5922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Interface</a:t>
            </a:r>
            <a:r>
              <a:rPr spc="-105" dirty="0"/>
              <a:t> </a:t>
            </a:r>
            <a:r>
              <a:rPr spc="-85" dirty="0"/>
              <a:t>Vs.</a:t>
            </a:r>
            <a:r>
              <a:rPr spc="-65" dirty="0"/>
              <a:t> </a:t>
            </a:r>
            <a:r>
              <a:rPr spc="-50" dirty="0"/>
              <a:t>Abstract</a:t>
            </a:r>
            <a:r>
              <a:rPr spc="-85" dirty="0"/>
              <a:t> </a:t>
            </a:r>
            <a:r>
              <a:rPr spc="-25" dirty="0"/>
              <a:t>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472397"/>
            <a:ext cx="10334625" cy="194563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Interfaces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tienen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propiedades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Todos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métodos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</a:t>
            </a:r>
            <a:r>
              <a:rPr sz="2800" spc="-5" dirty="0">
                <a:latin typeface="Calibri"/>
                <a:cs typeface="Calibri"/>
              </a:rPr>
              <a:t> son </a:t>
            </a:r>
            <a:r>
              <a:rPr sz="2800" spc="-10" dirty="0">
                <a:latin typeface="Calibri"/>
                <a:cs typeface="Calibri"/>
              </a:rPr>
              <a:t>públicos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Las clases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pueden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implementar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interfaz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mientras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heredan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otra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 mismo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tiempo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228600" y="2057400"/>
            <a:ext cx="4876800" cy="89704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EnvioNotificaciones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obtenerConfiguracion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enviaNotificacion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2286000" y="797649"/>
            <a:ext cx="7772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9050" algn="ctr">
              <a:spcBef>
                <a:spcPts val="105"/>
              </a:spcBef>
            </a:pPr>
            <a:r>
              <a:rPr lang="es-EC" kern="0" spc="-30" dirty="0" smtClean="0"/>
              <a:t>Ejemplo</a:t>
            </a:r>
            <a:r>
              <a:rPr lang="es-EC" kern="0" spc="-170" dirty="0" smtClean="0"/>
              <a:t> </a:t>
            </a:r>
            <a:r>
              <a:rPr lang="es-EC" kern="0" spc="-40" dirty="0" smtClean="0"/>
              <a:t>Interface</a:t>
            </a:r>
            <a:endParaRPr lang="es-EC" kern="0" spc="-40" dirty="0"/>
          </a:p>
        </p:txBody>
      </p:sp>
      <p:sp>
        <p:nvSpPr>
          <p:cNvPr id="9" name="object 2"/>
          <p:cNvSpPr txBox="1"/>
          <p:nvPr/>
        </p:nvSpPr>
        <p:spPr>
          <a:xfrm>
            <a:off x="228600" y="3507531"/>
            <a:ext cx="4876800" cy="2405146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NotificacionSMS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EnvioNotificaciones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obtenerConfiguracion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 obtiene API proveedor para 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envio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notificaciones por SMS"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enviaNotificacion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 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envia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notificación por SMS"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5486400" y="1621971"/>
            <a:ext cx="6477000" cy="218970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NotificacionCorreo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EnvioNotificaciones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obtenerConfiguracion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 obtiene servidor para 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envio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notificaciones por Correo"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enviaNotificacion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 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envia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notificación por correo"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5486400" y="3906671"/>
            <a:ext cx="6477000" cy="218970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NotificacionWhatsapp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EnvioNotificaciones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obtenerConfiguracion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 obtiene API para 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envio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notificaciones por 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Whatsapp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enviaNotificacion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 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envia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notificación por 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Whatsapp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2286000" y="797649"/>
            <a:ext cx="7772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9050" algn="ctr">
              <a:spcBef>
                <a:spcPts val="105"/>
              </a:spcBef>
            </a:pPr>
            <a:r>
              <a:rPr lang="es-EC" kern="0" spc="-30" dirty="0" smtClean="0"/>
              <a:t>Ejemplo</a:t>
            </a:r>
            <a:r>
              <a:rPr lang="es-EC" kern="0" spc="-170" dirty="0" smtClean="0"/>
              <a:t> </a:t>
            </a:r>
            <a:r>
              <a:rPr lang="es-EC" kern="0" spc="-40" dirty="0" smtClean="0"/>
              <a:t>Interface</a:t>
            </a:r>
            <a:endParaRPr lang="es-EC" kern="0" spc="-40" dirty="0"/>
          </a:p>
        </p:txBody>
      </p:sp>
      <p:sp>
        <p:nvSpPr>
          <p:cNvPr id="9" name="object 2"/>
          <p:cNvSpPr txBox="1"/>
          <p:nvPr/>
        </p:nvSpPr>
        <p:spPr>
          <a:xfrm>
            <a:off x="533400" y="1828800"/>
            <a:ext cx="4876800" cy="391325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notificacionSMS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NotificacionSMS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notificacionSMS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obtenerConfiguracion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notificacionSMS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enviaNotificacion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notificacionCorreo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NotificacionCorreo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notificacionCorreo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obtenerConfiguracion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notificacionCorreo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enviaNotificacion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notificacionWs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NotificacionWhatsapp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notificacionWs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obtenerConfiguracion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notificacionWs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enviaNotificacion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86" y="2667000"/>
            <a:ext cx="5450066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42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7616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Programación</a:t>
            </a:r>
            <a:r>
              <a:rPr spc="-114" dirty="0"/>
              <a:t> </a:t>
            </a:r>
            <a:r>
              <a:rPr spc="-45" dirty="0"/>
              <a:t>Orientada</a:t>
            </a:r>
            <a:r>
              <a:rPr spc="-11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40" dirty="0"/>
              <a:t>Objetos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472397"/>
            <a:ext cx="5986145" cy="2584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Objetos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contienen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funciones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Fácil </a:t>
            </a:r>
            <a:r>
              <a:rPr sz="2800" spc="-5" dirty="0">
                <a:latin typeface="Calibri"/>
                <a:cs typeface="Calibri"/>
              </a:rPr>
              <a:t>y </a:t>
            </a:r>
            <a:r>
              <a:rPr sz="2800" spc="-15" dirty="0">
                <a:latin typeface="Calibri"/>
                <a:cs typeface="Calibri"/>
              </a:rPr>
              <a:t>rápido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ejecutar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Estructura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clara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programas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D.R.Y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Aplicaciones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reutilizables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5922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C" spc="-50" dirty="0" smtClean="0"/>
              <a:t>Delegación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707" y="2590800"/>
            <a:ext cx="10334625" cy="139204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lang="es-EC" sz="2800" dirty="0" smtClean="0"/>
              <a:t>Llamamos delegación a la situación en la que una clase contiene (como atributos) una o más instancias de otra clase, a las que </a:t>
            </a:r>
            <a:r>
              <a:rPr lang="es-EC" sz="2800" i="1" dirty="0" smtClean="0"/>
              <a:t>delegará</a:t>
            </a:r>
            <a:r>
              <a:rPr lang="es-EC" sz="2800" dirty="0" smtClean="0"/>
              <a:t> parte de sus funcionalidades.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704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2286000" y="797649"/>
            <a:ext cx="7772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9050" algn="ctr">
              <a:spcBef>
                <a:spcPts val="105"/>
              </a:spcBef>
            </a:pPr>
            <a:r>
              <a:rPr lang="es-EC" kern="0" spc="-30" dirty="0" smtClean="0"/>
              <a:t>Ejemplo</a:t>
            </a:r>
            <a:r>
              <a:rPr lang="es-EC" kern="0" spc="-170" dirty="0" smtClean="0"/>
              <a:t> </a:t>
            </a:r>
            <a:r>
              <a:rPr lang="es-EC" kern="0" spc="-40" dirty="0" smtClean="0"/>
              <a:t>Delegación</a:t>
            </a:r>
            <a:endParaRPr lang="es-EC" kern="0" spc="-40" dirty="0"/>
          </a:p>
        </p:txBody>
      </p:sp>
      <p:sp>
        <p:nvSpPr>
          <p:cNvPr id="9" name="object 2"/>
          <p:cNvSpPr txBox="1"/>
          <p:nvPr/>
        </p:nvSpPr>
        <p:spPr>
          <a:xfrm>
            <a:off x="442912" y="1740667"/>
            <a:ext cx="10766932" cy="369780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NotificacionProvider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consultaConfiguracion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$proveedor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 obtiene API proveedor para 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envio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notificaciones por SMS del proveedor 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$proveedor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NotificacionSMS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EnvioNotificaciones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notificacionProv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obtenerConfiguracion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notificacionProv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NotificacionProvider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notificacionProv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consultaConfiguracion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"CLARO"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enviaNotificacion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 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envia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notificación por SMS"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690919"/>
            <a:ext cx="5450066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8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2286000" y="797649"/>
            <a:ext cx="7772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9050" algn="ctr">
              <a:spcBef>
                <a:spcPts val="105"/>
              </a:spcBef>
            </a:pPr>
            <a:r>
              <a:rPr lang="es-EC" kern="0" spc="-30" dirty="0" smtClean="0"/>
              <a:t>Ejemplo</a:t>
            </a:r>
            <a:r>
              <a:rPr lang="es-EC" kern="0" spc="-170" dirty="0" smtClean="0"/>
              <a:t> </a:t>
            </a:r>
            <a:r>
              <a:rPr lang="es-EC" kern="0" spc="-40" dirty="0" smtClean="0"/>
              <a:t>Delegación</a:t>
            </a:r>
            <a:endParaRPr lang="es-EC" kern="0" spc="-40" dirty="0"/>
          </a:p>
        </p:txBody>
      </p:sp>
      <p:sp>
        <p:nvSpPr>
          <p:cNvPr id="9" name="object 2"/>
          <p:cNvSpPr txBox="1"/>
          <p:nvPr/>
        </p:nvSpPr>
        <p:spPr>
          <a:xfrm>
            <a:off x="3993355" y="2133600"/>
            <a:ext cx="4357688" cy="89704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4925" rIns="0" bIns="0" rtlCol="0">
            <a:spAutoFit/>
          </a:bodyPr>
          <a:lstStyle/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notificacionSMS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C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NotificacionSMS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notificacionSMS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obtenerConfiguracion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C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s-EC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s-EC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C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C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notificacionSMS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C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enviaNotificacion</a:t>
            </a:r>
            <a:r>
              <a:rPr lang="es-EC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s-EC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050" y="3886200"/>
            <a:ext cx="8404299" cy="681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19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1475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P</a:t>
            </a:r>
            <a:r>
              <a:rPr spc="-15" dirty="0"/>
              <a:t>il</a:t>
            </a:r>
            <a:r>
              <a:rPr spc="-50" dirty="0"/>
              <a:t>a</a:t>
            </a:r>
            <a:r>
              <a:rPr spc="-95" dirty="0"/>
              <a:t>r</a:t>
            </a:r>
            <a:r>
              <a:rPr spc="-45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558618"/>
            <a:ext cx="10335895" cy="31381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69545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Abstracción: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abstracción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oculta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 </a:t>
            </a:r>
            <a:r>
              <a:rPr sz="2800" spc="-10" dirty="0">
                <a:latin typeface="Calibri"/>
                <a:cs typeface="Calibri"/>
              </a:rPr>
              <a:t>usuario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funcionalidad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aplicación.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Herencia: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múltiples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subclases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partir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 </a:t>
            </a:r>
            <a:r>
              <a:rPr sz="2800" spc="-35" dirty="0">
                <a:latin typeface="Calibri"/>
                <a:cs typeface="Calibri"/>
              </a:rPr>
              <a:t>ya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definida.</a:t>
            </a:r>
            <a:endParaRPr sz="2800">
              <a:latin typeface="Calibri"/>
              <a:cs typeface="Calibri"/>
            </a:endParaRPr>
          </a:p>
          <a:p>
            <a:pPr marL="241300" marR="342265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Polimorfismo: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Modificar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ligeramente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métodos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atributos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subclases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previamente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definidas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superclase</a:t>
            </a:r>
            <a:endParaRPr sz="2800">
              <a:latin typeface="Calibri"/>
              <a:cs typeface="Calibri"/>
            </a:endParaRPr>
          </a:p>
          <a:p>
            <a:pPr marL="241300" marR="1555750" indent="-228600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Encapsulamiento: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encapsulación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protegemos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integridad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los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3604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Clases</a:t>
            </a:r>
            <a:r>
              <a:rPr spc="-120" dirty="0"/>
              <a:t> </a:t>
            </a:r>
            <a:r>
              <a:rPr dirty="0"/>
              <a:t>y</a:t>
            </a:r>
            <a:r>
              <a:rPr spc="-100" dirty="0"/>
              <a:t> </a:t>
            </a:r>
            <a:r>
              <a:rPr spc="-40" dirty="0"/>
              <a:t>Objetos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935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2570" algn="l"/>
              </a:tabLst>
            </a:pPr>
            <a:r>
              <a:rPr spc="-5" dirty="0"/>
              <a:t>Una</a:t>
            </a:r>
            <a:r>
              <a:rPr dirty="0"/>
              <a:t> </a:t>
            </a:r>
            <a:r>
              <a:rPr spc="-5" dirty="0"/>
              <a:t>clase</a:t>
            </a:r>
            <a:r>
              <a:rPr dirty="0"/>
              <a:t> </a:t>
            </a:r>
            <a:r>
              <a:rPr spc="-5" dirty="0"/>
              <a:t>es</a:t>
            </a:r>
            <a:r>
              <a:rPr spc="10" dirty="0"/>
              <a:t> </a:t>
            </a:r>
            <a:r>
              <a:rPr spc="-10" dirty="0"/>
              <a:t>una</a:t>
            </a:r>
            <a:r>
              <a:rPr spc="15" dirty="0"/>
              <a:t> </a:t>
            </a:r>
            <a:r>
              <a:rPr spc="-10" dirty="0"/>
              <a:t>plantilla</a:t>
            </a:r>
            <a:r>
              <a:rPr spc="25" dirty="0"/>
              <a:t> </a:t>
            </a:r>
            <a:r>
              <a:rPr spc="-10" dirty="0"/>
              <a:t>de</a:t>
            </a:r>
            <a:r>
              <a:rPr spc="5" dirty="0"/>
              <a:t> </a:t>
            </a:r>
            <a:r>
              <a:rPr spc="-10" dirty="0"/>
              <a:t>un</a:t>
            </a:r>
            <a:r>
              <a:rPr spc="20" dirty="0"/>
              <a:t> </a:t>
            </a:r>
            <a:r>
              <a:rPr spc="-15" dirty="0"/>
              <a:t>objeto</a:t>
            </a:r>
          </a:p>
          <a:p>
            <a:pPr marL="241935" marR="508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2570" algn="l"/>
              </a:tabLst>
            </a:pPr>
            <a:r>
              <a:rPr spc="-5" dirty="0"/>
              <a:t>Cuando</a:t>
            </a:r>
            <a:r>
              <a:rPr spc="5" dirty="0"/>
              <a:t> </a:t>
            </a:r>
            <a:r>
              <a:rPr spc="-5" dirty="0"/>
              <a:t>se</a:t>
            </a:r>
            <a:r>
              <a:rPr spc="20" dirty="0"/>
              <a:t> </a:t>
            </a:r>
            <a:r>
              <a:rPr spc="-15" dirty="0"/>
              <a:t>crea</a:t>
            </a:r>
            <a:r>
              <a:rPr spc="5" dirty="0"/>
              <a:t> </a:t>
            </a:r>
            <a:r>
              <a:rPr dirty="0"/>
              <a:t>un</a:t>
            </a:r>
            <a:r>
              <a:rPr spc="5" dirty="0"/>
              <a:t> </a:t>
            </a:r>
            <a:r>
              <a:rPr spc="-20" dirty="0"/>
              <a:t>objeto,</a:t>
            </a:r>
            <a:r>
              <a:rPr spc="20" dirty="0"/>
              <a:t> </a:t>
            </a:r>
            <a:r>
              <a:rPr spc="-10" dirty="0"/>
              <a:t>hereda</a:t>
            </a:r>
            <a:r>
              <a:rPr dirty="0"/>
              <a:t> </a:t>
            </a:r>
            <a:r>
              <a:rPr spc="-5" dirty="0"/>
              <a:t>las</a:t>
            </a:r>
            <a:r>
              <a:rPr spc="15" dirty="0"/>
              <a:t> </a:t>
            </a:r>
            <a:r>
              <a:rPr spc="-10" dirty="0"/>
              <a:t>propiedades</a:t>
            </a:r>
            <a:r>
              <a:rPr spc="20" dirty="0"/>
              <a:t> </a:t>
            </a:r>
            <a:r>
              <a:rPr spc="-5" dirty="0"/>
              <a:t>y </a:t>
            </a:r>
            <a:r>
              <a:rPr spc="-10" dirty="0"/>
              <a:t>comportamientos </a:t>
            </a:r>
            <a:r>
              <a:rPr spc="-61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-5" dirty="0"/>
              <a:t> clase.</a:t>
            </a:r>
          </a:p>
          <a:p>
            <a:pPr marL="322580" indent="-30988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pc="-10" dirty="0"/>
              <a:t>Cada</a:t>
            </a:r>
            <a:r>
              <a:rPr spc="5" dirty="0"/>
              <a:t> </a:t>
            </a:r>
            <a:r>
              <a:rPr spc="-15" dirty="0"/>
              <a:t>objeto</a:t>
            </a:r>
            <a:r>
              <a:rPr spc="5" dirty="0"/>
              <a:t> </a:t>
            </a:r>
            <a:r>
              <a:rPr spc="-20" dirty="0"/>
              <a:t>tendrá</a:t>
            </a:r>
            <a:r>
              <a:rPr spc="30" dirty="0"/>
              <a:t> </a:t>
            </a:r>
            <a:r>
              <a:rPr spc="-25" dirty="0"/>
              <a:t>diferentes</a:t>
            </a:r>
            <a:r>
              <a:rPr spc="10" dirty="0"/>
              <a:t> </a:t>
            </a:r>
            <a:r>
              <a:rPr spc="-15" dirty="0"/>
              <a:t>valores.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2642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Co</a:t>
            </a:r>
            <a:r>
              <a:rPr spc="-45" dirty="0"/>
              <a:t>n</a:t>
            </a:r>
            <a:r>
              <a:rPr spc="-85" dirty="0"/>
              <a:t>s</a:t>
            </a:r>
            <a:r>
              <a:rPr spc="-30" dirty="0"/>
              <a:t>tr</a:t>
            </a:r>
            <a:r>
              <a:rPr spc="-45" dirty="0"/>
              <a:t>u</a:t>
            </a:r>
            <a:r>
              <a:rPr spc="-40" dirty="0"/>
              <a:t>c</a:t>
            </a:r>
            <a:r>
              <a:rPr spc="-70" dirty="0"/>
              <a:t>t</a:t>
            </a:r>
            <a:r>
              <a:rPr spc="-45" dirty="0"/>
              <a:t>o</a:t>
            </a:r>
            <a:r>
              <a:rPr dirty="0"/>
              <a:t>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558618"/>
            <a:ext cx="959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Permite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inicializar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propiedades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un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objeto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092702"/>
            <a:ext cx="966914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función,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llama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automáticamente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cuando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objeto.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1951" y="3244595"/>
            <a:ext cx="2129155" cy="368935"/>
          </a:xfrm>
          <a:prstGeom prst="rect">
            <a:avLst/>
          </a:prstGeom>
          <a:solidFill>
            <a:srgbClr val="DE4B67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  <a:tabLst>
                <a:tab pos="34099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spc="-5" dirty="0">
                <a:latin typeface="Consolas"/>
                <a:cs typeface="Consolas"/>
              </a:rPr>
              <a:t>construct()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688" y="1859279"/>
            <a:ext cx="10560050" cy="3416935"/>
          </a:xfrm>
          <a:prstGeom prst="rect">
            <a:avLst/>
          </a:prstGeom>
          <a:solidFill>
            <a:srgbClr val="DE4B67"/>
          </a:solidFill>
        </p:spPr>
        <p:txBody>
          <a:bodyPr vert="horz" wrap="square" lIns="0" tIns="33655" rIns="0" bIns="0" rtlCol="0">
            <a:spAutoFit/>
          </a:bodyPr>
          <a:lstStyle/>
          <a:p>
            <a:pPr marL="320040" marR="7855584" indent="-320040">
              <a:lnSpc>
                <a:spcPts val="2160"/>
              </a:lnSpc>
              <a:spcBef>
                <a:spcPts val="265"/>
              </a:spcBef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class </a:t>
            </a:r>
            <a:r>
              <a:rPr sz="2000" spc="-5" dirty="0">
                <a:latin typeface="Consolas"/>
                <a:cs typeface="Consolas"/>
              </a:rPr>
              <a:t>Persona </a:t>
            </a:r>
            <a:r>
              <a:rPr sz="2000" dirty="0">
                <a:latin typeface="Consolas"/>
                <a:cs typeface="Consolas"/>
              </a:rPr>
              <a:t>{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public</a:t>
            </a:r>
            <a:r>
              <a:rPr sz="2000" spc="-3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$nombre;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public</a:t>
            </a:r>
            <a:r>
              <a:rPr sz="20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$edad;</a:t>
            </a:r>
            <a:endParaRPr sz="2000" dirty="0">
              <a:latin typeface="Consolas"/>
              <a:cs typeface="Consolas"/>
            </a:endParaRPr>
          </a:p>
          <a:p>
            <a:pPr marL="600710">
              <a:lnSpc>
                <a:spcPts val="2010"/>
              </a:lnSpc>
            </a:pP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public</a:t>
            </a:r>
            <a:r>
              <a:rPr sz="2000" spc="1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function</a:t>
            </a:r>
            <a:r>
              <a:rPr sz="2000" u="heavy" spc="2210" dirty="0">
                <a:solidFill>
                  <a:srgbClr val="0000CD"/>
                </a:solidFill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construct($nombre,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$edad)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</a:p>
          <a:p>
            <a:pPr marL="879475">
              <a:lnSpc>
                <a:spcPts val="2160"/>
              </a:lnSpc>
            </a:pPr>
            <a:r>
              <a:rPr sz="2000" spc="-5" dirty="0">
                <a:latin typeface="Consolas"/>
                <a:cs typeface="Consolas"/>
              </a:rPr>
              <a:t>$this-&gt;nombre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-5" dirty="0">
                <a:latin typeface="Consolas"/>
                <a:cs typeface="Consolas"/>
              </a:rPr>
              <a:t>$nombre;</a:t>
            </a:r>
            <a:endParaRPr sz="2000" dirty="0">
              <a:latin typeface="Consolas"/>
              <a:cs typeface="Consolas"/>
            </a:endParaRPr>
          </a:p>
          <a:p>
            <a:pPr marL="879475">
              <a:lnSpc>
                <a:spcPts val="2160"/>
              </a:lnSpc>
            </a:pPr>
            <a:r>
              <a:rPr sz="2000" spc="-5" dirty="0">
                <a:latin typeface="Consolas"/>
                <a:cs typeface="Consolas"/>
              </a:rPr>
              <a:t>$this-&gt;edad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$edad;</a:t>
            </a:r>
            <a:endParaRPr sz="2000" dirty="0">
              <a:latin typeface="Consolas"/>
              <a:cs typeface="Consolas"/>
            </a:endParaRPr>
          </a:p>
          <a:p>
            <a:pPr marL="600710">
              <a:lnSpc>
                <a:spcPts val="216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</a:p>
          <a:p>
            <a:pPr marL="600710">
              <a:lnSpc>
                <a:spcPts val="2165"/>
              </a:lnSpc>
            </a:pP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public</a:t>
            </a:r>
            <a:r>
              <a:rPr sz="2000" spc="-1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presentacion()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</a:p>
          <a:p>
            <a:pPr marL="879475">
              <a:lnSpc>
                <a:spcPts val="216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return</a:t>
            </a:r>
            <a:r>
              <a:rPr sz="20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“Mi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nombre</a:t>
            </a:r>
            <a:r>
              <a:rPr sz="2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es: " </a:t>
            </a:r>
            <a:r>
              <a:rPr sz="2000" dirty="0">
                <a:latin typeface="Consolas"/>
                <a:cs typeface="Consolas"/>
              </a:rPr>
              <a:t>.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$this-&gt;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“ y</a:t>
            </a:r>
            <a:r>
              <a:rPr sz="2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tengo "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</a:t>
            </a:r>
            <a:r>
              <a:rPr sz="2000" spc="-5" dirty="0">
                <a:latin typeface="Consolas"/>
                <a:cs typeface="Consolas"/>
              </a:rPr>
              <a:t> $this-&gt;edad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“</a:t>
            </a:r>
            <a:endParaRPr sz="2000" dirty="0">
              <a:latin typeface="Consolas"/>
              <a:cs typeface="Consolas"/>
            </a:endParaRPr>
          </a:p>
          <a:p>
            <a:pPr marL="1005840">
              <a:lnSpc>
                <a:spcPts val="2155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años!"</a:t>
            </a:r>
            <a:r>
              <a:rPr sz="2000" dirty="0">
                <a:latin typeface="Consolas"/>
                <a:cs typeface="Consolas"/>
              </a:rPr>
              <a:t>;</a:t>
            </a:r>
          </a:p>
          <a:p>
            <a:pPr marL="600710">
              <a:lnSpc>
                <a:spcPts val="216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</a:p>
          <a:p>
            <a:pPr marL="320040">
              <a:lnSpc>
                <a:spcPts val="228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5329" y="778890"/>
            <a:ext cx="3106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Ejemplo</a:t>
            </a:r>
            <a:r>
              <a:rPr spc="-165" dirty="0"/>
              <a:t> </a:t>
            </a:r>
            <a:r>
              <a:rPr spc="-25" dirty="0"/>
              <a:t>Clase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2689860"/>
            <a:ext cx="6553200" cy="1478280"/>
          </a:xfrm>
          <a:prstGeom prst="rect">
            <a:avLst/>
          </a:prstGeom>
          <a:solidFill>
            <a:srgbClr val="DE4B67"/>
          </a:solidFill>
        </p:spPr>
        <p:txBody>
          <a:bodyPr vert="horz" wrap="square" lIns="0" tIns="34925" rIns="0" bIns="0" rtlCol="0">
            <a:spAutoFit/>
          </a:bodyPr>
          <a:lstStyle/>
          <a:p>
            <a:pPr marL="319405" marR="217170" indent="-228600">
              <a:lnSpc>
                <a:spcPts val="2160"/>
              </a:lnSpc>
              <a:spcBef>
                <a:spcPts val="275"/>
              </a:spcBef>
              <a:buFont typeface="Arial MT"/>
              <a:buChar char="•"/>
              <a:tabLst>
                <a:tab pos="319405" algn="l"/>
                <a:tab pos="320040" algn="l"/>
              </a:tabLst>
            </a:pPr>
            <a:r>
              <a:rPr sz="2000" spc="-5" dirty="0">
                <a:latin typeface="Consolas"/>
                <a:cs typeface="Consolas"/>
              </a:rPr>
              <a:t>$personaMilen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new</a:t>
            </a:r>
            <a:r>
              <a:rPr sz="2000" spc="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Persona(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“Milen"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“23"</a:t>
            </a:r>
            <a:r>
              <a:rPr sz="2000" dirty="0">
                <a:latin typeface="Consolas"/>
                <a:cs typeface="Consolas"/>
              </a:rPr>
              <a:t>);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echo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$personaMilen </a:t>
            </a:r>
            <a:r>
              <a:rPr sz="2000" dirty="0">
                <a:latin typeface="Consolas"/>
                <a:cs typeface="Consolas"/>
              </a:rPr>
              <a:t>-&gt;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presentacion();</a:t>
            </a:r>
            <a:endParaRPr sz="2000" dirty="0">
              <a:latin typeface="Consolas"/>
              <a:cs typeface="Consolas"/>
            </a:endParaRPr>
          </a:p>
          <a:p>
            <a:pPr marL="319405">
              <a:lnSpc>
                <a:spcPts val="201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echo</a:t>
            </a:r>
            <a:r>
              <a:rPr sz="2000" spc="-5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42A2A"/>
                </a:solidFill>
                <a:latin typeface="Consolas"/>
                <a:cs typeface="Consolas"/>
              </a:rPr>
              <a:t>"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&lt;br&gt;"</a:t>
            </a:r>
            <a:r>
              <a:rPr sz="2000" spc="-5" dirty="0">
                <a:latin typeface="Consolas"/>
                <a:cs typeface="Consolas"/>
              </a:rPr>
              <a:t>;</a:t>
            </a:r>
            <a:endParaRPr sz="2000" dirty="0">
              <a:latin typeface="Consolas"/>
              <a:cs typeface="Consolas"/>
            </a:endParaRPr>
          </a:p>
          <a:p>
            <a:pPr marL="319405" marR="499109">
              <a:lnSpc>
                <a:spcPts val="2160"/>
              </a:lnSpc>
              <a:spcBef>
                <a:spcPts val="150"/>
              </a:spcBef>
            </a:pPr>
            <a:r>
              <a:rPr sz="2000" spc="-5" dirty="0">
                <a:latin typeface="Consolas"/>
                <a:cs typeface="Consolas"/>
              </a:rPr>
              <a:t>$personaJuan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new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Persona(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“Juan"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nsolas"/>
                <a:cs typeface="Consolas"/>
              </a:rPr>
              <a:t>“30"</a:t>
            </a:r>
            <a:r>
              <a:rPr sz="2000" spc="-5" dirty="0">
                <a:latin typeface="Consolas"/>
                <a:cs typeface="Consolas"/>
              </a:rPr>
              <a:t>);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echo</a:t>
            </a:r>
            <a:r>
              <a:rPr sz="2000" spc="-1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$personaJuan </a:t>
            </a:r>
            <a:r>
              <a:rPr sz="2000" dirty="0">
                <a:latin typeface="Consolas"/>
                <a:cs typeface="Consolas"/>
              </a:rPr>
              <a:t>-&gt;</a:t>
            </a:r>
            <a:r>
              <a:rPr sz="2000" spc="-5" dirty="0">
                <a:latin typeface="Consolas"/>
                <a:cs typeface="Consolas"/>
              </a:rPr>
              <a:t> presentacion();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Ejemplo</a:t>
            </a:r>
            <a:r>
              <a:rPr spc="-170" dirty="0"/>
              <a:t> </a:t>
            </a:r>
            <a:r>
              <a:rPr spc="-40" dirty="0"/>
              <a:t>Objeto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5546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Modificadores</a:t>
            </a:r>
            <a:r>
              <a:rPr spc="-110" dirty="0"/>
              <a:t> </a:t>
            </a:r>
            <a:r>
              <a:rPr spc="-20" dirty="0"/>
              <a:t>de</a:t>
            </a:r>
            <a:r>
              <a:rPr spc="-110" dirty="0"/>
              <a:t> </a:t>
            </a:r>
            <a:r>
              <a:rPr spc="-25" dirty="0"/>
              <a:t>Acceso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558618"/>
            <a:ext cx="10210165" cy="2627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Public: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puede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acceder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propiedad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 </a:t>
            </a:r>
            <a:r>
              <a:rPr sz="2800" spc="-10" dirty="0">
                <a:latin typeface="Calibri"/>
                <a:cs typeface="Calibri"/>
              </a:rPr>
              <a:t>método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cualquier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lugar.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Default.</a:t>
            </a:r>
            <a:endParaRPr sz="2800">
              <a:latin typeface="Calibri"/>
              <a:cs typeface="Calibri"/>
            </a:endParaRPr>
          </a:p>
          <a:p>
            <a:pPr marL="241300" marR="33401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Protected: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 </a:t>
            </a:r>
            <a:r>
              <a:rPr sz="2800" spc="-10" dirty="0">
                <a:latin typeface="Calibri"/>
                <a:cs typeface="Calibri"/>
              </a:rPr>
              <a:t>puede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acceder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propiedad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método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dentro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 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derivadas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esa</a:t>
            </a:r>
            <a:r>
              <a:rPr sz="2800" dirty="0">
                <a:latin typeface="Calibri"/>
                <a:cs typeface="Calibri"/>
              </a:rPr>
              <a:t> clase</a:t>
            </a:r>
            <a:endParaRPr sz="2800">
              <a:latin typeface="Calibri"/>
              <a:cs typeface="Calibri"/>
            </a:endParaRPr>
          </a:p>
          <a:p>
            <a:pPr marL="241300" marR="5905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Private: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puede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propiedad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método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dentro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31213"/>
            <a:ext cx="5546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Modificadores</a:t>
            </a:r>
            <a:r>
              <a:rPr spc="-110" dirty="0"/>
              <a:t> </a:t>
            </a:r>
            <a:r>
              <a:rPr spc="-20" dirty="0"/>
              <a:t>de</a:t>
            </a:r>
            <a:r>
              <a:rPr spc="-110" dirty="0"/>
              <a:t> </a:t>
            </a:r>
            <a:r>
              <a:rPr spc="-25" dirty="0"/>
              <a:t>Acceso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“Somos</a:t>
            </a:r>
            <a:r>
              <a:rPr spc="-25" dirty="0"/>
              <a:t> </a:t>
            </a:r>
            <a:r>
              <a:rPr spc="-10" dirty="0"/>
              <a:t>expertos</a:t>
            </a:r>
            <a:r>
              <a:rPr spc="-20" dirty="0"/>
              <a:t> </a:t>
            </a:r>
            <a:r>
              <a:rPr dirty="0"/>
              <a:t>en </a:t>
            </a:r>
            <a:r>
              <a:rPr spc="-5" dirty="0"/>
              <a:t>soluciones</a:t>
            </a:r>
            <a:r>
              <a:rPr spc="-20" dirty="0"/>
              <a:t> </a:t>
            </a:r>
            <a:r>
              <a:rPr spc="-15" dirty="0"/>
              <a:t>tecnológicas”.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558618"/>
            <a:ext cx="10210165" cy="2627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Public: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puede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acceder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propiedad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 </a:t>
            </a:r>
            <a:r>
              <a:rPr sz="2800" spc="-10" dirty="0">
                <a:latin typeface="Calibri"/>
                <a:cs typeface="Calibri"/>
              </a:rPr>
              <a:t>método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cualquier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lugar.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Default.</a:t>
            </a:r>
            <a:endParaRPr sz="2800">
              <a:latin typeface="Calibri"/>
              <a:cs typeface="Calibri"/>
            </a:endParaRPr>
          </a:p>
          <a:p>
            <a:pPr marL="241300" marR="33401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Protected: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 </a:t>
            </a:r>
            <a:r>
              <a:rPr sz="2800" spc="-10" dirty="0">
                <a:latin typeface="Calibri"/>
                <a:cs typeface="Calibri"/>
              </a:rPr>
              <a:t>puede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acceder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propiedad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método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dentro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 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derivadas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esa</a:t>
            </a:r>
            <a:r>
              <a:rPr sz="2800" dirty="0">
                <a:latin typeface="Calibri"/>
                <a:cs typeface="Calibri"/>
              </a:rPr>
              <a:t> clase</a:t>
            </a:r>
            <a:endParaRPr sz="2800">
              <a:latin typeface="Calibri"/>
              <a:cs typeface="Calibri"/>
            </a:endParaRPr>
          </a:p>
          <a:p>
            <a:pPr marL="241300" marR="5905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Private: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puede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propiedad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método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dentro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clase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663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903</Words>
  <Application>Microsoft Office PowerPoint</Application>
  <PresentationFormat>Panorámica</PresentationFormat>
  <Paragraphs>245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 MT</vt:lpstr>
      <vt:lpstr>Calibri</vt:lpstr>
      <vt:lpstr>Calibri Light</vt:lpstr>
      <vt:lpstr>Consolas</vt:lpstr>
      <vt:lpstr>Times New Roman</vt:lpstr>
      <vt:lpstr>Office Theme</vt:lpstr>
      <vt:lpstr>Presentación de PowerPoint</vt:lpstr>
      <vt:lpstr>Programación Orientada a Objetos</vt:lpstr>
      <vt:lpstr>Pilares</vt:lpstr>
      <vt:lpstr>Clases y Objetos</vt:lpstr>
      <vt:lpstr>Constructor</vt:lpstr>
      <vt:lpstr>Ejemplo Clase</vt:lpstr>
      <vt:lpstr>Ejemplo Objeto</vt:lpstr>
      <vt:lpstr>Modificadores de Acceso</vt:lpstr>
      <vt:lpstr>Modificadores de Acceso</vt:lpstr>
      <vt:lpstr>Presentación de PowerPoint</vt:lpstr>
      <vt:lpstr>Herencia</vt:lpstr>
      <vt:lpstr>Clases y Métodos Abstractos</vt:lpstr>
      <vt:lpstr>Reglas de Clases Abstractas</vt:lpstr>
      <vt:lpstr>Presentación de PowerPoint</vt:lpstr>
      <vt:lpstr>Presentación de PowerPoint</vt:lpstr>
      <vt:lpstr>Interfaces</vt:lpstr>
      <vt:lpstr>Interface Vs. Abstract Class</vt:lpstr>
      <vt:lpstr>Presentación de PowerPoint</vt:lpstr>
      <vt:lpstr>Presentación de PowerPoint</vt:lpstr>
      <vt:lpstr>Delegación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Genesis PM</dc:creator>
  <cp:lastModifiedBy>Desarrollo</cp:lastModifiedBy>
  <cp:revision>16</cp:revision>
  <dcterms:created xsi:type="dcterms:W3CDTF">2023-01-23T13:50:02Z</dcterms:created>
  <dcterms:modified xsi:type="dcterms:W3CDTF">2023-01-23T17:45:48Z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2022-08-23T00:00:00Z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2023-01-23T00:00:00Z</vt:filetime>
  </property>
</Properties>
</file>