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300" r:id="rId7"/>
    <p:sldId id="301" r:id="rId8"/>
    <p:sldId id="335" r:id="rId9"/>
    <p:sldId id="298" r:id="rId10"/>
    <p:sldId id="333" r:id="rId11"/>
    <p:sldId id="334" r:id="rId12"/>
    <p:sldId id="299" r:id="rId13"/>
    <p:sldId id="306" r:id="rId14"/>
    <p:sldId id="336" r:id="rId15"/>
    <p:sldId id="337" r:id="rId16"/>
    <p:sldId id="338" r:id="rId17"/>
    <p:sldId id="339" r:id="rId18"/>
    <p:sldId id="340" r:id="rId19"/>
    <p:sldId id="342" r:id="rId20"/>
    <p:sldId id="341" r:id="rId21"/>
    <p:sldId id="313" r:id="rId22"/>
    <p:sldId id="321" r:id="rId23"/>
    <p:sldId id="332" r:id="rId24"/>
    <p:sldId id="331" r:id="rId25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5A555-CC47-4ECC-9527-4DDA46CEC7D4}" v="200" dt="2024-10-10T01:19:03.560"/>
    <p1510:client id="{264F4F07-5B86-923F-43DA-F149B0DDC626}" v="554" dt="2024-10-09T19:19:28.163"/>
    <p1510:client id="{45F9781C-2253-BD63-5330-E4A363650411}" v="6" dt="2024-10-09T20:43:08.320"/>
    <p1510:client id="{8777403E-E96F-096B-8EF7-8EDC9429AC34}" v="7" dt="2024-10-10T00:09:20.212"/>
    <p1510:client id="{CC3C672C-99EB-C734-9CC9-F22008D881FF}" v="40" dt="2024-10-10T00:08:33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4" autoAdjust="0"/>
    <p:restoredTop sz="94607" autoAdjust="0"/>
  </p:normalViewPr>
  <p:slideViewPr>
    <p:cSldViewPr snapToGrid="0" snapToObjects="1">
      <p:cViewPr>
        <p:scale>
          <a:sx n="63" d="100"/>
          <a:sy n="63" d="100"/>
        </p:scale>
        <p:origin x="2025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</a:t>
            </a:r>
            <a:r>
              <a:rPr lang="en-CA" dirty="0" err="1"/>
              <a:t>editcontent</a:t>
            </a:r>
            <a:r>
              <a:rPr lang="en-CA" dirty="0"/>
              <a:t>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2(</a:t>
            </a:r>
            <a:r>
              <a:rPr lang="en-US" dirty="0" err="1"/>
              <a:t>Webyte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engaging Educational Video Game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October 9</a:t>
            </a:r>
            <a:r>
              <a:rPr lang="en-US" baseline="30000" dirty="0"/>
              <a:t>th</a:t>
            </a:r>
            <a:r>
              <a:rPr lang="en-US" dirty="0"/>
              <a:t>,2024</a:t>
            </a:r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23829" y="1603376"/>
            <a:ext cx="4346049" cy="445540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66703" y="1603373"/>
            <a:ext cx="4339946" cy="445540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66729" y="1098949"/>
            <a:ext cx="4003149" cy="7139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4819783" y="1096228"/>
            <a:ext cx="4013375" cy="7139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57893" y="291615"/>
            <a:ext cx="6308091" cy="8114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>
                <a:cs typeface="Arial"/>
              </a:rPr>
              <a:t>Multiplayer Collaboration</a:t>
            </a:r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D30AF6A-581A-2430-7C38-7CED0664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9" y="1600200"/>
            <a:ext cx="4339611" cy="4465184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AFDCAD-BE1E-94F8-01D8-C00A7462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23" y="1602241"/>
            <a:ext cx="4340930" cy="44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1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1F51CA-EF0F-4967-C27B-A2AC5E52A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4" y="1479551"/>
            <a:ext cx="4022199" cy="427306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7677-EB19-A010-072B-B74F6AE30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6703" y="1479548"/>
            <a:ext cx="4013375" cy="427306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268CF-A6D0-D1CE-1FEE-E97F49D5B7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73508" y="1069013"/>
            <a:ext cx="4022199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68967-ABA7-6FC3-53C6-F0319D1AB5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6703" y="1069013"/>
            <a:ext cx="4013375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76F8-EDEF-92B9-8F00-5840F20A4C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10A199-FE46-293D-AD77-4CB7D7C6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420" y="331756"/>
            <a:ext cx="5374641" cy="1001980"/>
          </a:xfrm>
        </p:spPr>
        <p:txBody>
          <a:bodyPr/>
          <a:lstStyle/>
          <a:p>
            <a:r>
              <a:rPr lang="en-US">
                <a:cs typeface="Arial"/>
              </a:rPr>
              <a:t>2. Save Progress</a:t>
            </a:r>
            <a:endParaRPr lang="en-US"/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CF80FF36-0B83-F806-27F3-BB99F396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5" y="1479777"/>
            <a:ext cx="4020141" cy="4276046"/>
          </a:xfrm>
          <a:prstGeom prst="rect">
            <a:avLst/>
          </a:prstGeom>
        </p:spPr>
      </p:pic>
      <p:pic>
        <p:nvPicPr>
          <p:cNvPr id="9" name="Picture 8" descr="A diagram of a game&#10;&#10;Description automatically generated">
            <a:extLst>
              <a:ext uri="{FF2B5EF4-FFF2-40B4-BE49-F238E27FC236}">
                <a16:creationId xmlns:a16="http://schemas.microsoft.com/office/drawing/2014/main" id="{D0B1CE09-F523-6945-6869-34EAF8F7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30" y="1482498"/>
            <a:ext cx="4012747" cy="43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3D315-2BB2-D4F1-3A64-22F71D658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32" y="1479551"/>
            <a:ext cx="4542672" cy="475271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88A9-D9C1-7107-9BB7-8836801BAC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9578" y="1489753"/>
            <a:ext cx="4013375" cy="475272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A610-1468-2139-E5CC-870C71731F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614" y="987371"/>
            <a:ext cx="4001789" cy="5023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F064D-C647-6A61-59FA-3E1F663D6A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9578" y="956754"/>
            <a:ext cx="4013375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759E-916F-9A42-E330-FC13054B478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DF5282-4931-FF17-5E16-7BB5FC48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22" y="239908"/>
            <a:ext cx="5374641" cy="1001980"/>
          </a:xfrm>
        </p:spPr>
        <p:txBody>
          <a:bodyPr/>
          <a:lstStyle/>
          <a:p>
            <a:r>
              <a:rPr lang="en-US">
                <a:cs typeface="Arial"/>
              </a:rPr>
              <a:t>3. Real-Time Feedback</a:t>
            </a:r>
          </a:p>
        </p:txBody>
      </p:sp>
      <p:pic>
        <p:nvPicPr>
          <p:cNvPr id="8" name="Picture 7" descr="A diagram of a customer feedback&#10;&#10;Description automatically generated">
            <a:extLst>
              <a:ext uri="{FF2B5EF4-FFF2-40B4-BE49-F238E27FC236}">
                <a16:creationId xmlns:a16="http://schemas.microsoft.com/office/drawing/2014/main" id="{100510EB-B3C0-85A0-B1B3-73113638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" y="1479776"/>
            <a:ext cx="4531180" cy="4745491"/>
          </a:xfrm>
          <a:prstGeom prst="rect">
            <a:avLst/>
          </a:prstGeom>
        </p:spPr>
      </p:pic>
      <p:pic>
        <p:nvPicPr>
          <p:cNvPr id="9" name="Picture 8" descr="A screen shot of a diagram&#10;&#10;Description automatically generated">
            <a:extLst>
              <a:ext uri="{FF2B5EF4-FFF2-40B4-BE49-F238E27FC236}">
                <a16:creationId xmlns:a16="http://schemas.microsoft.com/office/drawing/2014/main" id="{1770CBE8-8965-5464-043A-F4FA978CB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85" y="1494744"/>
            <a:ext cx="4011387" cy="47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87C11-5EC5-E648-87C0-E1BF509CEA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32" y="1295855"/>
            <a:ext cx="4348771" cy="4456763"/>
          </a:xfrm>
        </p:spPr>
        <p:txBody>
          <a:bodyPr vert="horz" lIns="0" tIns="0" rIns="0" bIns="0" rtlCol="0" anchor="t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F5452-838F-7EE0-178D-0E0F2C4AFA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4855" y="1295851"/>
            <a:ext cx="4431794" cy="4456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B8DC3-6CFA-F2E6-F965-3D52BE6DD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614" y="854702"/>
            <a:ext cx="4001789" cy="43094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CE539-00C4-3A78-547E-B1A34C2A8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6703" y="864226"/>
            <a:ext cx="4013375" cy="61464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E9F2-83BF-6891-7E16-3EC471695B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EFE41B-9AE8-0A32-BCF8-6FAACF4E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654" y="284811"/>
            <a:ext cx="5374641" cy="1001980"/>
          </a:xfrm>
        </p:spPr>
        <p:txBody>
          <a:bodyPr/>
          <a:lstStyle/>
          <a:p>
            <a:r>
              <a:rPr lang="en-US">
                <a:cs typeface="Arial"/>
              </a:rPr>
              <a:t>4. Access Tutorial Mode</a:t>
            </a:r>
            <a:endParaRPr lang="en-US"/>
          </a:p>
        </p:txBody>
      </p:sp>
      <p:pic>
        <p:nvPicPr>
          <p:cNvPr id="8" name="Picture 7" descr="A diagram of a person&#10;&#10;Description automatically generated">
            <a:extLst>
              <a:ext uri="{FF2B5EF4-FFF2-40B4-BE49-F238E27FC236}">
                <a16:creationId xmlns:a16="http://schemas.microsoft.com/office/drawing/2014/main" id="{9323980B-BDFF-984C-D40A-BDB40B1D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" y="1285874"/>
            <a:ext cx="4342602" cy="4367895"/>
          </a:xfrm>
          <a:prstGeom prst="rect">
            <a:avLst/>
          </a:prstGeom>
        </p:spPr>
      </p:pic>
      <p:pic>
        <p:nvPicPr>
          <p:cNvPr id="9" name="Picture 8" descr="A diagram of a user interface&#10;&#10;Description automatically generated">
            <a:extLst>
              <a:ext uri="{FF2B5EF4-FFF2-40B4-BE49-F238E27FC236}">
                <a16:creationId xmlns:a16="http://schemas.microsoft.com/office/drawing/2014/main" id="{F6599429-D163-C938-2524-747434D1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281113"/>
            <a:ext cx="4439331" cy="44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22213A-2B6C-56DF-B1FF-62D06C8688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3918" y="1530580"/>
            <a:ext cx="4369181" cy="422203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049A0-4847-A43D-C5BE-BFDEA4885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9845" y="2336798"/>
            <a:ext cx="3360233" cy="341581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F0C3-1CCC-BB1A-AFDC-94A1E880B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614" y="1191478"/>
            <a:ext cx="4001789" cy="39012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FFCF0-CC8E-6E35-6D0C-CEDE5F48B2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40194" y="987370"/>
            <a:ext cx="4013375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0BA4-D371-0335-F4A7-834C67282B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276BE8-4576-9C8D-F572-D3DAC33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5. Earn Achievements</a:t>
            </a:r>
            <a:endParaRPr lang="en-US"/>
          </a:p>
        </p:txBody>
      </p:sp>
      <p:pic>
        <p:nvPicPr>
          <p:cNvPr id="8" name="Picture 7" descr="A screenshot of a diagram&#10;&#10;Description automatically generated">
            <a:extLst>
              <a:ext uri="{FF2B5EF4-FFF2-40B4-BE49-F238E27FC236}">
                <a16:creationId xmlns:a16="http://schemas.microsoft.com/office/drawing/2014/main" id="{5C9FF08C-EADD-8867-421B-EDF68EA4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4" y="1520598"/>
            <a:ext cx="4364921" cy="4153581"/>
          </a:xfrm>
          <a:prstGeom prst="rect">
            <a:avLst/>
          </a:prstGeom>
        </p:spPr>
      </p:pic>
      <p:pic>
        <p:nvPicPr>
          <p:cNvPr id="9" name="Picture 8" descr="A diagram of a system">
            <a:extLst>
              <a:ext uri="{FF2B5EF4-FFF2-40B4-BE49-F238E27FC236}">
                <a16:creationId xmlns:a16="http://schemas.microsoft.com/office/drawing/2014/main" id="{8E594231-4AE6-55FD-8FE8-E6C42CDB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67" y="1636870"/>
            <a:ext cx="38478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6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3429C-DDA1-EE88-D128-DFDD4DA69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3918" y="1571399"/>
            <a:ext cx="4267127" cy="418121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46E2-5DDB-F145-9594-5A0F96EDD8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70810" y="2336798"/>
            <a:ext cx="3809268" cy="341581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C6CC-BF71-7ACE-EF60-518BA5C6B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615" y="1038397"/>
            <a:ext cx="4022199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F3C83-907B-AB9B-605D-FEEA628501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68757" y="1038397"/>
            <a:ext cx="4013375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 b="0">
              <a:solidFill>
                <a:srgbClr val="000000"/>
              </a:solidFill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75F5-78E1-07BF-953B-16E9C00E00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3C116A-F53B-3E2C-274E-B7233B3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239907"/>
            <a:ext cx="5384846" cy="634588"/>
          </a:xfrm>
        </p:spPr>
        <p:txBody>
          <a:bodyPr/>
          <a:lstStyle/>
          <a:p>
            <a:r>
              <a:rPr lang="en-US">
                <a:cs typeface="Arial"/>
              </a:rPr>
              <a:t>6. Track Progress</a:t>
            </a:r>
            <a:endParaRPr lang="en-US"/>
          </a:p>
        </p:txBody>
      </p:sp>
      <p:pic>
        <p:nvPicPr>
          <p:cNvPr id="9" name="Picture 8" descr="A diagram of a person&#10;&#10;Description automatically generated">
            <a:extLst>
              <a:ext uri="{FF2B5EF4-FFF2-40B4-BE49-F238E27FC236}">
                <a16:creationId xmlns:a16="http://schemas.microsoft.com/office/drawing/2014/main" id="{718C3AC5-698A-63B0-2073-C478E902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1" y="1576386"/>
            <a:ext cx="4256315" cy="4225700"/>
          </a:xfrm>
          <a:prstGeom prst="rect">
            <a:avLst/>
          </a:prstGeom>
        </p:spPr>
      </p:pic>
      <p:pic>
        <p:nvPicPr>
          <p:cNvPr id="8" name="Picture 7" descr="A diagram of data flow&#10;&#10;Description automatically generated">
            <a:extLst>
              <a:ext uri="{FF2B5EF4-FFF2-40B4-BE49-F238E27FC236}">
                <a16:creationId xmlns:a16="http://schemas.microsoft.com/office/drawing/2014/main" id="{A75E021C-D70D-25C6-37F6-D33B8290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78" y="2339211"/>
            <a:ext cx="3815202" cy="26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9E5DF-C589-9750-96AD-9BF2F4F882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409" y="1714274"/>
            <a:ext cx="4011994" cy="414039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9688-96E3-5ACC-2C71-E08D6AF6CC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6703" y="1714272"/>
            <a:ext cx="4013375" cy="403834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468B-8366-F5BC-F418-0D3C453F1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4" y="1273120"/>
            <a:ext cx="4022199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04369-9FAA-65D5-B8BE-7D7A824DB8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4855" y="1273120"/>
            <a:ext cx="4013375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Sequence Diagram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CE06-684D-F60C-A352-4C02326C49F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1C125-DC3D-2526-491B-E045D459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7. Collect Resources</a:t>
            </a:r>
            <a:endParaRPr lang="en-US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555AD171-21AE-895D-8872-F400EF52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2" y="1711098"/>
            <a:ext cx="4016829" cy="4150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CD69B-EF27-565C-0810-B30717CB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9625"/>
            <a:ext cx="4072669" cy="30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3429C-DDA1-EE88-D128-DFDD4DA69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4" y="1714275"/>
            <a:ext cx="4022199" cy="403834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46E2-5DDB-F145-9594-5A0F96EDD8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C6CC-BF71-7ACE-EF60-518BA5C6B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124" y="1181273"/>
            <a:ext cx="4022199" cy="53300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User Case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F3C83-907B-AB9B-605D-FEEA628501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75F5-78E1-07BF-953B-16E9C00E00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3C116A-F53B-3E2C-274E-B7233B3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219497"/>
            <a:ext cx="5374641" cy="1001980"/>
          </a:xfrm>
        </p:spPr>
        <p:txBody>
          <a:bodyPr/>
          <a:lstStyle/>
          <a:p>
            <a:r>
              <a:rPr lang="en-US">
                <a:cs typeface="Arial"/>
              </a:rPr>
              <a:t>8. Level-Up</a:t>
            </a:r>
            <a:endParaRPr lang="en-US"/>
          </a:p>
        </p:txBody>
      </p:sp>
      <p:pic>
        <p:nvPicPr>
          <p:cNvPr id="8" name="Picture 7" descr="A diagram of a level up&#10;&#10;Description automatically generated">
            <a:extLst>
              <a:ext uri="{FF2B5EF4-FFF2-40B4-BE49-F238E27FC236}">
                <a16:creationId xmlns:a16="http://schemas.microsoft.com/office/drawing/2014/main" id="{F62D3F75-26DA-4714-CF4C-17384C40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45" y="1714500"/>
            <a:ext cx="4010706" cy="3969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B9661-397C-7443-EF96-70E40A85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625" y="1748635"/>
            <a:ext cx="3893222" cy="2939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E59FE-C406-54AB-502C-3010DC941A42}"/>
              </a:ext>
            </a:extLst>
          </p:cNvPr>
          <p:cNvSpPr txBox="1"/>
          <p:nvPr/>
        </p:nvSpPr>
        <p:spPr>
          <a:xfrm>
            <a:off x="4667185" y="12654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599A83"/>
                </a:solidFill>
              </a:rPr>
              <a:t>Sequence diagram</a:t>
            </a:r>
            <a:r>
              <a:rPr lang="en-US" sz="1800"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352E5-48A4-0A25-DB3B-12C226F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89" y="1478280"/>
            <a:ext cx="5608851" cy="4285909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EF3F5F5-7776-394F-A41F-3BAFC9CC9F8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C1214AB-5AAF-4C37-F389-E061EAAB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484836"/>
            <a:ext cx="7010401" cy="608975"/>
          </a:xfrm>
        </p:spPr>
        <p:txBody>
          <a:bodyPr/>
          <a:lstStyle/>
          <a:p>
            <a:r>
              <a:rPr lang="en-US" dirty="0"/>
              <a:t>Retrospective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E7BB-A0B3-DF1A-7304-28F7348D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5" y="3429000"/>
            <a:ext cx="3133616" cy="2011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BEF63C-B1BB-16F1-A418-98E17888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36" y="1184046"/>
            <a:ext cx="3499407" cy="23410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69041-2706-386E-0FDE-3547FE81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173" y="1237905"/>
            <a:ext cx="2523963" cy="2145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959408-00B8-D6F8-A39D-84BE21187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050" y="4617822"/>
            <a:ext cx="2158171" cy="16460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FA1B95-8644-B9E3-B037-8A7A866F5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909" y="3639329"/>
            <a:ext cx="2158171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" y="1341120"/>
            <a:ext cx="8679180" cy="5074920"/>
          </a:xfrm>
        </p:spPr>
        <p:txBody>
          <a:bodyPr/>
          <a:lstStyle/>
          <a:p>
            <a:pPr algn="l"/>
            <a:r>
              <a:rPr lang="en-US" b="1" dirty="0"/>
              <a:t>What we have learned:</a:t>
            </a:r>
            <a:br>
              <a:rPr lang="en-US" dirty="0"/>
            </a:br>
            <a:r>
              <a:rPr lang="en-US" dirty="0"/>
              <a:t>Team Collaboration and Dynamics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r>
              <a:rPr lang="en-US" dirty="0"/>
              <a:t>Basic Requirements and knowledge about Project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will be Learning:</a:t>
            </a:r>
            <a:br>
              <a:rPr lang="en-US" dirty="0"/>
            </a:br>
            <a:r>
              <a:rPr lang="en-US" dirty="0"/>
              <a:t>Coding and Implementation</a:t>
            </a:r>
            <a:br>
              <a:rPr lang="en-US" dirty="0"/>
            </a:br>
            <a:r>
              <a:rPr lang="en-US" dirty="0"/>
              <a:t>Database Management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8801" y="510540"/>
            <a:ext cx="5446400" cy="1134373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7548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For: Katrina Patel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Prepared By: Navjot Kaur, Savio </a:t>
            </a:r>
            <a:r>
              <a:rPr lang="en-US" dirty="0" err="1"/>
              <a:t>Gopuran</a:t>
            </a:r>
            <a:r>
              <a:rPr lang="en-US" dirty="0"/>
              <a:t> Babu, </a:t>
            </a:r>
            <a:r>
              <a:rPr lang="en-US" dirty="0" err="1"/>
              <a:t>Nouraldin</a:t>
            </a:r>
            <a:r>
              <a:rPr lang="en-US" dirty="0"/>
              <a:t> Hassan, </a:t>
            </a:r>
            <a:r>
              <a:rPr lang="en-US" dirty="0" err="1"/>
              <a:t>Lijoy</a:t>
            </a:r>
            <a:r>
              <a:rPr lang="en-US" dirty="0"/>
              <a:t> Victor John </a:t>
            </a:r>
            <a:r>
              <a:rPr lang="en-US" dirty="0" err="1"/>
              <a:t>Lekha</a:t>
            </a:r>
            <a:r>
              <a:rPr lang="en-US" dirty="0"/>
              <a:t>, </a:t>
            </a:r>
            <a:r>
              <a:rPr lang="en-US" dirty="0" err="1"/>
              <a:t>Khushpreet</a:t>
            </a:r>
            <a:r>
              <a:rPr lang="en-US" dirty="0"/>
              <a:t> Kaur</a:t>
            </a:r>
            <a:br>
              <a:rPr lang="en-US" dirty="0"/>
            </a:br>
            <a:r>
              <a:rPr lang="en-US" dirty="0"/>
              <a:t>Algonquin College Professor: Asim Javaid Butt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43" y="-29061"/>
            <a:ext cx="9220342" cy="6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Q&amp;A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74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next to a railing&#10;&#10;Description automatically generated">
            <a:extLst>
              <a:ext uri="{FF2B5EF4-FFF2-40B4-BE49-F238E27FC236}">
                <a16:creationId xmlns:a16="http://schemas.microsoft.com/office/drawing/2014/main" id="{5E9DB144-898D-E1BB-728C-043618F4B1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6361" b="1"/>
          <a:stretch/>
        </p:blipFill>
        <p:spPr>
          <a:xfrm>
            <a:off x="78196" y="1803798"/>
            <a:ext cx="1607510" cy="1990961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B227949-D8C3-00B9-711A-431FD8B13A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66717" y="2336800"/>
            <a:ext cx="2232843" cy="393700"/>
          </a:xfrm>
        </p:spPr>
        <p:txBody>
          <a:bodyPr/>
          <a:lstStyle/>
          <a:p>
            <a:r>
              <a:rPr lang="en-US" dirty="0"/>
              <a:t>Team Leader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66C48E-64B7-CD68-104D-4723997882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66274" y="1803799"/>
            <a:ext cx="2619417" cy="533003"/>
          </a:xfrm>
        </p:spPr>
        <p:txBody>
          <a:bodyPr/>
          <a:lstStyle/>
          <a:p>
            <a:r>
              <a:rPr lang="en-US" dirty="0"/>
              <a:t>Navjot kaur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D0937C2-599D-6FF8-3DC0-F8B765F50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66274" y="4127501"/>
            <a:ext cx="2619375" cy="185420"/>
          </a:xfrm>
        </p:spPr>
        <p:txBody>
          <a:bodyPr/>
          <a:lstStyle/>
          <a:p>
            <a:r>
              <a:rPr lang="en-US" dirty="0"/>
              <a:t>kaur1066@algonquinlive.com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F6AB663-0C45-1C7D-7800-BAAE21B22E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5830" y="2336800"/>
            <a:ext cx="2604833" cy="589280"/>
          </a:xfrm>
        </p:spPr>
        <p:txBody>
          <a:bodyPr/>
          <a:lstStyle/>
          <a:p>
            <a:r>
              <a:rPr lang="en-US" dirty="0"/>
              <a:t>Assistant Team Leader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9C5AEB5-995A-5BB6-D530-A4FD32B182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66252" y="1803799"/>
            <a:ext cx="2604411" cy="533003"/>
          </a:xfrm>
        </p:spPr>
        <p:txBody>
          <a:bodyPr/>
          <a:lstStyle/>
          <a:p>
            <a:r>
              <a:rPr lang="en-US" dirty="0" err="1"/>
              <a:t>Nouraldin</a:t>
            </a:r>
            <a:r>
              <a:rPr lang="en-US" dirty="0"/>
              <a:t> Hassan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B1D36D43-D0F8-C883-93A0-116EC812ED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66694" y="4127500"/>
            <a:ext cx="2604645" cy="185421"/>
          </a:xfrm>
        </p:spPr>
        <p:txBody>
          <a:bodyPr/>
          <a:lstStyle/>
          <a:p>
            <a:r>
              <a:rPr lang="en-US" dirty="0"/>
              <a:t>hass0443@algonquinlive.com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1001980"/>
          </a:xfrm>
        </p:spPr>
        <p:txBody>
          <a:bodyPr anchor="t">
            <a:normAutofit/>
          </a:bodyPr>
          <a:lstStyle/>
          <a:p>
            <a:r>
              <a:rPr lang="en-US" dirty="0"/>
              <a:t>Team 2 </a:t>
            </a:r>
            <a:r>
              <a:rPr lang="en-US" dirty="0" err="1"/>
              <a:t>Webyte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045537B-A57B-DB90-AE67-4E97AA1BB8B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1" r="9621"/>
          <a:stretch>
            <a:fillRect/>
          </a:stretch>
        </p:blipFill>
        <p:spPr>
          <a:xfrm>
            <a:off x="4278940" y="1803400"/>
            <a:ext cx="1607510" cy="19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8BF211-92F5-3A60-BBF4-AA2BBFC903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Lijoy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Victor John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Lekha</a:t>
            </a:r>
            <a:endParaRPr lang="en-CA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/>
              <a:t>john1467@algonquinlive.com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D1EBCE7-3889-C3DD-F0D2-54310F0F04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CA" b="1"/>
              <a:t>Khushpreet</a:t>
            </a:r>
            <a:r>
              <a:rPr lang="en-CA" b="1" dirty="0"/>
              <a:t> </a:t>
            </a:r>
            <a:r>
              <a:rPr lang="en-CA" b="1"/>
              <a:t>Kaur</a:t>
            </a:r>
            <a:endParaRPr lang="en-CA" b="1">
              <a:cs typeface="Arial"/>
            </a:endParaRPr>
          </a:p>
          <a:p>
            <a:r>
              <a:rPr lang="en-CA" dirty="0"/>
              <a:t>kaur1155@algonquinlive.com</a:t>
            </a:r>
            <a:endParaRPr lang="en-CA">
              <a:cs typeface="Arial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6D0BF23-9EC5-A29A-05B2-2CB80710D8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Savio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Gopuran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Babu</a:t>
            </a:r>
            <a:endParaRPr lang="en-CA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/>
              <a:t>gopu0001@algonquinlive.com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341B4EC-911B-59F0-5655-2C973B8198D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r="7456"/>
          <a:stretch/>
        </p:blipFill>
        <p:spPr>
          <a:xfrm>
            <a:off x="487679" y="1577340"/>
            <a:ext cx="1760202" cy="17050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Developers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4AFD1AC-9E23-D142-29EC-0D7475B89E3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b="8729"/>
          <a:stretch>
            <a:fillRect/>
          </a:stretch>
        </p:blipFill>
        <p:spPr>
          <a:xfrm>
            <a:off x="3286124" y="1577340"/>
            <a:ext cx="2131696" cy="1767251"/>
          </a:xfrm>
          <a:prstGeom prst="rect">
            <a:avLst/>
          </a:pr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F57CD4-BE83-6385-55F7-BEFC925449AA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r="6778"/>
          <a:stretch>
            <a:fillRect/>
          </a:stretch>
        </p:blipFill>
        <p:spPr>
          <a:xfrm>
            <a:off x="5941894" y="1577340"/>
            <a:ext cx="1731446" cy="17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3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F1A1-FE56-4C48-CEC9-24099ECE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252737"/>
            <a:ext cx="5714999" cy="469383"/>
          </a:xfrm>
        </p:spPr>
        <p:txBody>
          <a:bodyPr/>
          <a:lstStyle/>
          <a:p>
            <a:r>
              <a:rPr lang="en-CA" dirty="0"/>
              <a:t>Introduction to 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49F2-7625-ACB9-835B-78920B3D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133" y="1981200"/>
            <a:ext cx="6871547" cy="3825240"/>
          </a:xfrm>
        </p:spPr>
        <p:txBody>
          <a:bodyPr/>
          <a:lstStyle/>
          <a:p>
            <a:r>
              <a:rPr lang="en-US" dirty="0"/>
              <a:t>Educational Video Games for Sustainable Consumerism is an interactive game designed for children aged 7-9 that teaches eco-friendly habits and sustainability. Players embark on an adventure to clean a polluted planet, learning about proper waste disposal, recycling, and resource management as they gather materials to rebuild their spaceship. With engaging gameplay and educational content, this game aims to instill a sense of environmental responsibility in young players, making learning about sustainability fun and accessible on mobile and web platforms.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B759-1072-8693-6B3E-C9567A908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909164" cy="807960"/>
          </a:xfrm>
        </p:spPr>
        <p:txBody>
          <a:bodyPr/>
          <a:lstStyle/>
          <a:p>
            <a:r>
              <a:rPr lang="en-US" sz="3600" dirty="0"/>
              <a:t>Scope of the Project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089660"/>
            <a:ext cx="8477105" cy="55930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educational video game aimed at children aged 7-9.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promoting eco-friendly habits and sustainable consumerism.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control children who crash-land on a polluted planet and must clean it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collect waste, recycle, and restore the environment to rebuild the spaceship.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 proper waste disposal methods (recycling, composting,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the use of eco-friendly, organic products like hemp.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Gameplay includes resource management, environmental conservation, and planet restoration.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Multiplayer functionality for real-time collaboration or competition in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real-time feedback, hints, and educational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on mobile devices and web platforms for classroom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audience includes children aged 7-9, educators, and parents.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9EBF5-E005-DB78-3F15-A45935C11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775" y="1121822"/>
            <a:ext cx="7821785" cy="5035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Multiplayer Collaboration: </a:t>
            </a:r>
            <a:r>
              <a:rPr lang="en-US" dirty="0"/>
              <a:t>Connect and play with friends to complete tasks.​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Save Progress: </a:t>
            </a:r>
            <a:r>
              <a:rPr lang="en-US" dirty="0"/>
              <a:t>Users can save and resume their game progress.​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Educational Content Delivery: </a:t>
            </a:r>
            <a:r>
              <a:rPr lang="en-US" dirty="0"/>
              <a:t>Integrate eco-friendly lessons into gameplay.​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Real-Time Feedback: </a:t>
            </a:r>
            <a:r>
              <a:rPr lang="en-US" dirty="0"/>
              <a:t>Instant feedback based upon player's actions.​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Hints and Guidance: </a:t>
            </a:r>
            <a:r>
              <a:rPr lang="en-US" dirty="0"/>
              <a:t>Guide players with gameplay hints.​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Browser-Based Gameplay: </a:t>
            </a:r>
            <a:r>
              <a:rPr lang="en-US" dirty="0"/>
              <a:t>It can be played using major browsers such as Chrome without any installation.​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Tutorial Mode: </a:t>
            </a:r>
            <a:r>
              <a:rPr lang="en-US" dirty="0"/>
              <a:t>Guide a new user through basic game mechanics.​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Achievement Tracking</a:t>
            </a:r>
            <a:r>
              <a:rPr lang="en-US" dirty="0"/>
              <a:t>: Badges/rewards tracking for player achievements.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424FA-24F2-629F-D61A-74867AD71C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4728A1-DCB5-0451-BED7-6D4B820F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22" y="488623"/>
            <a:ext cx="5398417" cy="633199"/>
          </a:xfrm>
        </p:spPr>
        <p:txBody>
          <a:bodyPr/>
          <a:lstStyle/>
          <a:p>
            <a:r>
              <a:rPr lang="en-CA" sz="3200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3742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FD5D5-7928-F0D7-275B-2D68C4889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775" y="1803400"/>
            <a:ext cx="7798925" cy="3960791"/>
          </a:xfrm>
        </p:spPr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Compatibility: </a:t>
            </a:r>
            <a:r>
              <a:rPr lang="en-US" sz="1800" b="0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Works on major web browsers such as Chrome, Firefox, and Edge; works on mobile.</a:t>
            </a:r>
            <a:r>
              <a:rPr lang="en-US" sz="1800" b="0" i="0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423F3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Performance</a:t>
            </a:r>
            <a:r>
              <a:rPr lang="en-US" sz="1800" b="0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: Ensure less than 2-second response time for all game actions.</a:t>
            </a:r>
            <a:r>
              <a:rPr lang="en-US" sz="1800" b="0" i="0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423F3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Compliance with Educational Standards: </a:t>
            </a:r>
            <a:r>
              <a:rPr lang="en-US" sz="1800" b="0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Meets guidelines for content suitable for children.</a:t>
            </a:r>
            <a:r>
              <a:rPr lang="en-US" sz="1800" b="0" i="0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423F3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Efficient Operation: </a:t>
            </a:r>
            <a:r>
              <a:rPr lang="en-US" sz="1800" b="0" i="0" u="none" strike="noStrike" dirty="0">
                <a:solidFill>
                  <a:srgbClr val="423F3F"/>
                </a:solidFill>
                <a:effectLst/>
                <a:latin typeface="Times New Roman" panose="02020603050405020304" pitchFamily="18" charset="0"/>
              </a:rPr>
              <a:t>Reduces loading time; gameplay is smoother.</a:t>
            </a:r>
            <a:endParaRPr lang="en-US" b="0" i="0" dirty="0">
              <a:solidFill>
                <a:srgbClr val="423F3F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5663-A3B8-DD48-8D08-F30A708A54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005FB3-0C4E-D4F8-45FE-34FA83B3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22" y="488623"/>
            <a:ext cx="5728778" cy="633199"/>
          </a:xfrm>
        </p:spPr>
        <p:txBody>
          <a:bodyPr/>
          <a:lstStyle/>
          <a:p>
            <a:r>
              <a:rPr lang="en-CA" sz="2800" dirty="0"/>
              <a:t>Non </a:t>
            </a:r>
            <a:r>
              <a:rPr lang="en-CA" sz="2800"/>
              <a:t>- </a:t>
            </a:r>
            <a:r>
              <a:rPr lang="en-CA" sz="2800" dirty="0"/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4811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To Client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27415" y="1127760"/>
            <a:ext cx="8833705" cy="49606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Increased Awareness: </a:t>
            </a:r>
            <a:r>
              <a:rPr lang="en-US" dirty="0"/>
              <a:t>The game raises awareness about environmental issues, helping to educate children and their families on sustainable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Engagement: </a:t>
            </a:r>
            <a:r>
              <a:rPr lang="en-US" dirty="0"/>
              <a:t>By using gamification, the product captures children's interest, making learning about eco-friendly habits enjoyable and memorable.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Community Impact: </a:t>
            </a:r>
            <a:r>
              <a:rPr lang="en-US" dirty="0"/>
              <a:t>The game can contribute positively to local communities by promoting better waste management practices and encouraging children to participate in eco-friendly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Educational Tool: </a:t>
            </a:r>
            <a:r>
              <a:rPr lang="en-US" dirty="0"/>
              <a:t>It serves as an effective resource for schools and educators, aligning with educational standards and promoting discussions around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Adaptable Content: </a:t>
            </a:r>
            <a:r>
              <a:rPr lang="en-US" dirty="0"/>
              <a:t>The game can evolve to include new content and features based on changing environmental issues or advancements in sustainability, ensuring long-term relevance.</a:t>
            </a:r>
          </a:p>
        </p:txBody>
      </p:sp>
    </p:spTree>
    <p:extLst>
      <p:ext uri="{BB962C8B-B14F-4D97-AF65-F5344CB8AC3E}">
        <p14:creationId xmlns:p14="http://schemas.microsoft.com/office/powerpoint/2010/main" val="29537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AABCC4D01C44BB7215D24E0D0FB40" ma:contentTypeVersion="16" ma:contentTypeDescription="Create a new document." ma:contentTypeScope="" ma:versionID="807c147216c494aa74cd3d111ce7f671">
  <xsd:schema xmlns:xsd="http://www.w3.org/2001/XMLSchema" xmlns:xs="http://www.w3.org/2001/XMLSchema" xmlns:p="http://schemas.microsoft.com/office/2006/metadata/properties" xmlns:ns3="a15edff3-d614-400d-bb08-3093b5b6f859" xmlns:ns4="6d4f7b2a-99d4-4859-9b5d-564b96181d69" targetNamespace="http://schemas.microsoft.com/office/2006/metadata/properties" ma:root="true" ma:fieldsID="147ed7e85da16aa87d67d5ca68764caf" ns3:_="" ns4:_="">
    <xsd:import namespace="a15edff3-d614-400d-bb08-3093b5b6f859"/>
    <xsd:import namespace="6d4f7b2a-99d4-4859-9b5d-564b96181d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edff3-d614-400d-bb08-3093b5b6f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7b2a-99d4-4859-9b5d-564b96181d6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5edff3-d614-400d-bb08-3093b5b6f859" xsi:nil="true"/>
  </documentManagement>
</p:properties>
</file>

<file path=customXml/itemProps1.xml><?xml version="1.0" encoding="utf-8"?>
<ds:datastoreItem xmlns:ds="http://schemas.openxmlformats.org/officeDocument/2006/customXml" ds:itemID="{5AD66746-DABC-4834-90B3-D38DC0CFB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5edff3-d614-400d-bb08-3093b5b6f859"/>
    <ds:schemaRef ds:uri="6d4f7b2a-99d4-4859-9b5d-564b96181d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89D796-336F-4A94-AC0B-AE8D06D73C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29A77C-8AB0-4CE3-A7DE-F7507FF5539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a15edff3-d614-400d-bb08-3093b5b6f85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d4f7b2a-99d4-4859-9b5d-564b96181d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738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Team 2(Webyte)</vt:lpstr>
      <vt:lpstr>Prepared For: Katrina Patel  </vt:lpstr>
      <vt:lpstr>Team 2 Webyte</vt:lpstr>
      <vt:lpstr>Software Developers</vt:lpstr>
      <vt:lpstr>Introduction to the Product</vt:lpstr>
      <vt:lpstr>Scope of the Project</vt:lpstr>
      <vt:lpstr>Functional Requirements</vt:lpstr>
      <vt:lpstr>Non - Functional Requirements</vt:lpstr>
      <vt:lpstr>Benefits To Client</vt:lpstr>
      <vt:lpstr>Multiplayer Collaboration</vt:lpstr>
      <vt:lpstr>2. Save Progress</vt:lpstr>
      <vt:lpstr>3. Real-Time Feedback</vt:lpstr>
      <vt:lpstr>4. Access Tutorial Mode</vt:lpstr>
      <vt:lpstr>5. Earn Achievements</vt:lpstr>
      <vt:lpstr>6. Track Progress</vt:lpstr>
      <vt:lpstr>7. Collect Resources</vt:lpstr>
      <vt:lpstr>8. Level-Up</vt:lpstr>
      <vt:lpstr>Retrospective </vt:lpstr>
      <vt:lpstr>What we have learned: Team Collaboration and Dynamics Development Basic Requirements and knowledge about Project  What will be Learning: Coding and Implementation Database Management   </vt:lpstr>
      <vt:lpstr>PowerPoint Presentation</vt:lpstr>
      <vt:lpstr>Thank you!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Navjot Kaur</cp:lastModifiedBy>
  <cp:revision>199</cp:revision>
  <dcterms:created xsi:type="dcterms:W3CDTF">2016-12-21T16:02:28Z</dcterms:created>
  <dcterms:modified xsi:type="dcterms:W3CDTF">2024-10-10T01:48:45Z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0x010100D8AAABCC4D01C44BB7215D24E0D0FB40</vt:lpwstr>
  </property>
</Properties>
</file>