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8"/>
    <p:restoredTop sz="94737"/>
  </p:normalViewPr>
  <p:slideViewPr>
    <p:cSldViewPr snapToGrid="0">
      <p:cViewPr>
        <p:scale>
          <a:sx n="119" d="100"/>
          <a:sy n="119" d="100"/>
        </p:scale>
        <p:origin x="2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30139-C97E-6446-8D27-32321CB699F9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FB04-6CFC-D743-ABE0-8988E486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8FB04-6CFC-D743-ABE0-8988E48655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 object, dark&#10;&#10;Description automatically generated">
            <a:extLst>
              <a:ext uri="{FF2B5EF4-FFF2-40B4-BE49-F238E27FC236}">
                <a16:creationId xmlns:a16="http://schemas.microsoft.com/office/drawing/2014/main" id="{1F4853A2-EF92-0D87-33EE-36FBE4E6BD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0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06000-0BD0-FD25-698F-CB2D721C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6400"/>
            <a:ext cx="7538720" cy="2387600"/>
          </a:xfrm>
        </p:spPr>
        <p:txBody>
          <a:bodyPr anchor="ctr"/>
          <a:lstStyle>
            <a:lvl1pPr algn="l">
              <a:defRPr sz="6000" b="0" i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B5AE0-DDF8-38EA-3C5A-DFEDAEA4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134519"/>
            <a:ext cx="7538720" cy="1142841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2B1FB9-BDAB-E4F2-AD42-1DA6750B22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2240" y="4795838"/>
            <a:ext cx="3973829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2B19-508C-598F-A849-382105A6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1EE2-01ED-AF1A-B0A6-4485F17B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20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sz="1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1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sz="1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1" name="Picture 10" descr="A picture containing outdoor object, pinwheel&#10;&#10;Description automatically generated">
            <a:extLst>
              <a:ext uri="{FF2B5EF4-FFF2-40B4-BE49-F238E27FC236}">
                <a16:creationId xmlns:a16="http://schemas.microsoft.com/office/drawing/2014/main" id="{80BA291B-0AF4-229C-0881-6D18786D4D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10" b="40246"/>
          <a:stretch/>
        </p:blipFill>
        <p:spPr>
          <a:xfrm>
            <a:off x="8476616" y="1580236"/>
            <a:ext cx="3715384" cy="52777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E1610-9B93-5C23-8AF9-25FD8288B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AES 2023 Europe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C951D-D660-D69D-159C-F65B81D72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7FC6BC06-7C84-0140-8512-FD5BCE8A7F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5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EC8F-5214-008A-E560-05AC8E4C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6331CF-E046-2843-80A4-B4F390624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81FC18-A485-F58E-6716-125EE59F8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6400"/>
            <a:ext cx="7538720" cy="2387600"/>
          </a:xfrm>
        </p:spPr>
        <p:txBody>
          <a:bodyPr anchor="ctr"/>
          <a:lstStyle>
            <a:lvl1pPr algn="l">
              <a:defRPr sz="6000" b="0" i="0">
                <a:solidFill>
                  <a:schemeClr val="tx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478864-4BD0-E75A-83C1-8A88F5B6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134519"/>
            <a:ext cx="7538720" cy="1142841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6353-C428-63F6-986B-5CAA8877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0AC3-D5AE-E26F-46D4-5E0D485A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12C8-EB11-2F72-FCB8-070DEB59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8570-3295-A925-7C8B-95034400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84CA-E7F9-5C6B-5906-A5147AFB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25E4F-73EF-47A9-6B37-376043275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07BCF-8C02-DDF1-33F5-FA392FD88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71A00-B80F-6C07-E531-924751A17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272D-7DC4-24B8-26E1-7978B4D5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61AEF-D771-A7DE-8439-454BF6F1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F3D7-01EB-A9E7-039B-C7B1F927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 descr="A picture containing outdoor object, pinwheel&#10;&#10;Description automatically generated">
            <a:extLst>
              <a:ext uri="{FF2B5EF4-FFF2-40B4-BE49-F238E27FC236}">
                <a16:creationId xmlns:a16="http://schemas.microsoft.com/office/drawing/2014/main" id="{849DD960-3BC6-1821-82CC-9564B5824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8010" b="40246"/>
          <a:stretch/>
        </p:blipFill>
        <p:spPr>
          <a:xfrm>
            <a:off x="8476616" y="1580236"/>
            <a:ext cx="3715384" cy="5277764"/>
          </a:xfrm>
          <a:prstGeom prst="rect">
            <a:avLst/>
          </a:prstGeom>
        </p:spPr>
      </p:pic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E1ECE61-8D17-BC68-C500-500CB2A062F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42239" y="5634885"/>
            <a:ext cx="2601977" cy="10841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D2544-084D-8D1A-C600-560A6220A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AES 2023 Europe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4F70-FF77-269E-D0B0-E28846DEB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6BC06-7C84-0140-8512-FD5BCE8A7F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opher_clarke@mymail.sutd.edu.s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B11A-678F-1F92-9204-7CD0373A6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Introduction to Physics Approximating Neural Networks (PANN) for Virtual Analog Emulation of Nonlinear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A9F6E-53BD-CEB5-FB1A-EDB675D64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z="2400" b="0" i="0" dirty="0">
                <a:effectLst/>
                <a:latin typeface="+mn-lt"/>
              </a:rPr>
              <a:t>Christopher Johann Clarke and </a:t>
            </a:r>
            <a:r>
              <a:rPr lang="en-SG" sz="2400" b="0" i="0" dirty="0" err="1">
                <a:effectLst/>
                <a:latin typeface="+mn-lt"/>
              </a:rPr>
              <a:t>Jer</a:t>
            </a:r>
            <a:r>
              <a:rPr lang="en-SG" dirty="0">
                <a:latin typeface="+mn-lt"/>
              </a:rPr>
              <a:t>-Ming Chen</a:t>
            </a:r>
            <a:endParaRPr lang="en-US" dirty="0">
              <a:latin typeface="+mn-lt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516C547-B925-B159-4FD6-B6069709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17879"/>
            <a:ext cx="3890939" cy="16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6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4015-A4A1-2EB9-F304-E64C6245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>
                <a:latin typeface="+mn-lt"/>
              </a:rPr>
              <a:t>Physics Approximating </a:t>
            </a:r>
            <a:br>
              <a:rPr lang="en-SG" sz="4400" dirty="0">
                <a:latin typeface="+mn-lt"/>
              </a:rPr>
            </a:br>
            <a:r>
              <a:rPr lang="en-SG" sz="4400" dirty="0">
                <a:latin typeface="+mn-lt"/>
              </a:rPr>
              <a:t>Neural Networks (PANN)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6E93-5644-1A4B-5769-4F711A15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+mn-lt"/>
              </a:rPr>
              <a:t>Constructing a neural network that takes in a positive integer L, and a number of neurons per layer </a:t>
            </a:r>
            <a:r>
              <a:rPr lang="en-SG" sz="2400" b="1" dirty="0">
                <a:latin typeface="+mn-lt"/>
              </a:rPr>
              <a:t>p </a:t>
            </a:r>
            <a:r>
              <a:rPr lang="en-SG" sz="2400" dirty="0">
                <a:latin typeface="+mn-lt"/>
              </a:rPr>
              <a:t>:</a:t>
            </a:r>
            <a:endParaRPr lang="en-SG" sz="2400" b="1" dirty="0">
              <a:latin typeface="+mn-lt"/>
            </a:endParaRPr>
          </a:p>
          <a:p>
            <a:r>
              <a:rPr lang="en-SG" sz="2400" dirty="0">
                <a:latin typeface="+mn-lt"/>
              </a:rPr>
              <a:t>Let H: </a:t>
            </a:r>
          </a:p>
          <a:p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  <a:p>
            <a:r>
              <a:rPr lang="en-SG" sz="2400" dirty="0">
                <a:latin typeface="+mn-lt"/>
              </a:rPr>
              <a:t>With shorthand operator: </a:t>
            </a:r>
          </a:p>
          <a:p>
            <a:endParaRPr lang="en-US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02205-FD5D-40D2-D267-F3F3DC4D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84" y="2862234"/>
            <a:ext cx="4678051" cy="1866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FE0C1-DC68-6B9E-4562-F481B6D3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29" y="4978428"/>
            <a:ext cx="4123596" cy="88735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A351-05EF-F661-CFB4-00CD23B050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EB172-DF9D-FE60-25F0-F8BAA0BDB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E500-5974-94A3-DA28-1BFCE84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>
                <a:latin typeface="+mn-lt"/>
              </a:rPr>
              <a:t>Physics Approximating </a:t>
            </a:r>
            <a:br>
              <a:rPr lang="en-SG" sz="4400" dirty="0">
                <a:latin typeface="+mn-lt"/>
              </a:rPr>
            </a:br>
            <a:r>
              <a:rPr lang="en-SG" sz="4400" dirty="0">
                <a:latin typeface="+mn-lt"/>
              </a:rPr>
              <a:t>Neural Networks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E82E-B908-16AA-2526-49CF7F44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+mn-lt"/>
              </a:rPr>
              <a:t>We want to achieve the mapping M</a:t>
            </a:r>
          </a:p>
          <a:p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  <a:p>
            <a:r>
              <a:rPr lang="en-SG" sz="2400" dirty="0">
                <a:latin typeface="+mn-lt"/>
              </a:rPr>
              <a:t>The Error of the network N approaching 0 as the indicator of the mapping M approaching ground truth </a:t>
            </a:r>
          </a:p>
          <a:p>
            <a:endParaRPr lang="en-US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4CD68-224B-7BCE-4CE5-4DDA99F7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88" y="2422512"/>
            <a:ext cx="3747047" cy="100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BEF06-8DBC-997F-6962-679E3BBF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39" y="2383352"/>
            <a:ext cx="2507488" cy="1083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363536-7ADD-DD84-C7D3-093C7971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34" y="4589601"/>
            <a:ext cx="4654049" cy="47845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F231C4-B63A-938F-D789-E1FC32E37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889BB5-AD61-8D70-7B90-829D60F64A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0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FB8A-1BE9-DF5D-21D0-F9578F4A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Physics Approximating </a:t>
            </a:r>
            <a:br>
              <a:rPr lang="en-SG" sz="4400" dirty="0"/>
            </a:br>
            <a:r>
              <a:rPr lang="en-SG" sz="4400" dirty="0"/>
              <a:t>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E8CB-E2E8-BA80-4C6E-E1A30085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can construct an “approximation layer” F*, and embed this layer within the network.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To give an example: 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algn="ctr"/>
            <a:r>
              <a:rPr lang="en-SG" dirty="0"/>
              <a:t>Variables are replaced with latent network inputs, </a:t>
            </a:r>
            <a:br>
              <a:rPr lang="en-SG" dirty="0"/>
            </a:br>
            <a:r>
              <a:rPr lang="en-SG" dirty="0"/>
              <a:t>unless the variable is the input to the model (x)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59C672-BC22-5DC6-5196-77F6C19E70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We can construct an “approximation layer” F*, and embed this layer within the network.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To give an example: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D500C-C4BD-AA83-FA08-430220A8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933" y="2390754"/>
            <a:ext cx="4534133" cy="819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992C1-5F7F-8C24-107A-44B9E0C2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279" y="4260834"/>
            <a:ext cx="1308167" cy="609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A4D49-604D-F92F-09B3-8EE60057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10" y="4429118"/>
            <a:ext cx="1378021" cy="2730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19B4C3-4F66-13C5-6E9A-F4999C730E8D}"/>
              </a:ext>
            </a:extLst>
          </p:cNvPr>
          <p:cNvSpPr/>
          <p:nvPr/>
        </p:nvSpPr>
        <p:spPr>
          <a:xfrm>
            <a:off x="1700158" y="4001294"/>
            <a:ext cx="3414712" cy="112871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0E61C-114F-FFC5-E909-F108120315DE}"/>
              </a:ext>
            </a:extLst>
          </p:cNvPr>
          <p:cNvCxnSpPr>
            <a:stCxn id="10" idx="3"/>
          </p:cNvCxnSpPr>
          <p:nvPr/>
        </p:nvCxnSpPr>
        <p:spPr>
          <a:xfrm>
            <a:off x="5114870" y="4565651"/>
            <a:ext cx="118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B67CA-44AA-0F2D-D494-9EE1348F2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66" y="4156055"/>
            <a:ext cx="3552706" cy="81919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6C5C627-8CEB-9E8B-7C0D-EA537E9CB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0CD1B-C528-0D3F-BEAD-C66A8F8BC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4E0B-4269-0420-C7AD-D5D56F44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Physics Approximating </a:t>
            </a:r>
            <a:br>
              <a:rPr lang="en-SG" sz="4400" dirty="0"/>
            </a:br>
            <a:r>
              <a:rPr lang="en-SG" sz="4400" dirty="0"/>
              <a:t>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B1BF-DCF5-AB3C-AB5C-D4B69F6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this paper the </a:t>
            </a:r>
            <a:r>
              <a:rPr lang="en-SG" dirty="0" err="1"/>
              <a:t>preprocessing</a:t>
            </a:r>
            <a:r>
              <a:rPr lang="en-SG" dirty="0"/>
              <a:t> layer was a 2 x 8 (2 layers by 8 neurons) and a postprocessing layer was 5 x 8 (5 layers by 8 neurons)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44783-09CA-8B54-8F8C-02FE5759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649" y="2583843"/>
            <a:ext cx="3321773" cy="3448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F9A9AD-CE85-9EFB-80EE-911269B64201}"/>
              </a:ext>
            </a:extLst>
          </p:cNvPr>
          <p:cNvCxnSpPr>
            <a:cxnSpLocks/>
          </p:cNvCxnSpPr>
          <p:nvPr/>
        </p:nvCxnSpPr>
        <p:spPr>
          <a:xfrm flipH="1">
            <a:off x="7619999" y="3429000"/>
            <a:ext cx="1304261" cy="2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0A74D9-186C-5EC1-EAB8-AAE10B2B66B0}"/>
              </a:ext>
            </a:extLst>
          </p:cNvPr>
          <p:cNvCxnSpPr>
            <a:cxnSpLocks/>
          </p:cNvCxnSpPr>
          <p:nvPr/>
        </p:nvCxnSpPr>
        <p:spPr>
          <a:xfrm>
            <a:off x="3232298" y="5018567"/>
            <a:ext cx="935504" cy="17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7A0DFE-D4B5-A3BD-3868-1117B8B12FF6}"/>
              </a:ext>
            </a:extLst>
          </p:cNvPr>
          <p:cNvSpPr txBox="1"/>
          <p:nvPr/>
        </p:nvSpPr>
        <p:spPr>
          <a:xfrm>
            <a:off x="9007389" y="3244334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preprocessing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E388C-D295-9D87-2904-B78F03CFF8DA}"/>
              </a:ext>
            </a:extLst>
          </p:cNvPr>
          <p:cNvSpPr txBox="1"/>
          <p:nvPr/>
        </p:nvSpPr>
        <p:spPr>
          <a:xfrm>
            <a:off x="1396221" y="4738726"/>
            <a:ext cx="17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postprocessing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F1F4C6-441C-16AE-5B4F-4DA82FC82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09E18A-B15C-0825-ECE0-9BEDF2DE9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1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DF1F-6752-374A-693A-8E239E0E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Problem Setup and </a:t>
            </a:r>
            <a:br>
              <a:rPr lang="en-SG" sz="4400" dirty="0"/>
            </a:br>
            <a:r>
              <a:rPr lang="en-SG" sz="4400" dirty="0"/>
              <a:t>Nonlinear Capacitor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D3F62-57C1-3F14-F4F6-44EAF7F8B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22673" cy="4351338"/>
              </a:xfrm>
            </p:spPr>
            <p:txBody>
              <a:bodyPr/>
              <a:lstStyle/>
              <a:p>
                <a:r>
                  <a:rPr lang="en-SG" dirty="0"/>
                  <a:t>Van der Veen and Van </a:t>
                </a:r>
                <a:r>
                  <a:rPr lang="en-SG" dirty="0" err="1"/>
                  <a:t>Maanen’s</a:t>
                </a:r>
                <a:r>
                  <a:rPr lang="en-SG" dirty="0"/>
                  <a:t> model </a:t>
                </a:r>
                <a:br>
                  <a:rPr lang="en-SG" dirty="0"/>
                </a:br>
                <a:r>
                  <a:rPr lang="en-SG" dirty="0"/>
                  <a:t>of a nonlinear capacitor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SG" dirty="0"/>
                  <a:t>Since there is finite stiffness and an acting damping </a:t>
                </a:r>
                <a:br>
                  <a:rPr lang="en-SG" dirty="0"/>
                </a:br>
                <a:r>
                  <a:rPr lang="en-SG" dirty="0"/>
                  <a:t>constant, the plates are always in a non-uniform state</a:t>
                </a:r>
              </a:p>
              <a:p>
                <a:endParaRPr lang="en-SG" dirty="0"/>
              </a:p>
              <a:p>
                <a:r>
                  <a:rPr lang="en-SG" dirty="0"/>
                  <a:t>Possibility of superposition of a multitude of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dirty="0"/>
              </a:p>
              <a:p>
                <a:endParaRPr lang="en-S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D3F62-57C1-3F14-F4F6-44EAF7F8B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22673" cy="4351338"/>
              </a:xfrm>
              <a:blipFill>
                <a:blip r:embed="rId2"/>
                <a:stretch>
                  <a:fillRect l="-108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7C6A0-00AC-B0D4-EB85-B8C3CD003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C8276-F186-8992-121F-10CDBEFE1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9DFD1-7E9F-4334-B124-A413AA7A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36" y="2779391"/>
            <a:ext cx="4428921" cy="85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61998-4BFE-F045-716D-5C8655EE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388" y="1234834"/>
            <a:ext cx="4116161" cy="24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1362-CC21-22E2-9937-E3750CE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Problem Setup and </a:t>
            </a:r>
            <a:br>
              <a:rPr lang="en-SG" sz="4400" dirty="0"/>
            </a:br>
            <a:r>
              <a:rPr lang="en-SG" sz="4400" dirty="0"/>
              <a:t>Nonlinear Capacitor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AC3A2-B328-6688-7DE8-6E236BD1F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/>
                  <a:t>Given at time t, an “interactions tensor”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sz="2000" dirty="0"/>
                  <a:t>:</a:t>
                </a:r>
              </a:p>
              <a:p>
                <a:pPr marL="0" indent="0">
                  <a:buNone/>
                </a:pPr>
                <a:br>
                  <a:rPr lang="en-SG" sz="2000" dirty="0"/>
                </a:br>
                <a:endParaRPr lang="en-SG" sz="2000" dirty="0"/>
              </a:p>
              <a:p>
                <a:r>
                  <a:rPr lang="en-SG" sz="2000" dirty="0"/>
                  <a:t>The capacitor function C collapses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sz="2000" dirty="0"/>
                  <a:t> to </a:t>
                </a:r>
                <a:br>
                  <a:rPr lang="en-SG" sz="2000" dirty="0"/>
                </a:br>
                <a:r>
                  <a:rPr lang="en-SG" sz="2000" dirty="0"/>
                  <a:t>return the voltage across the capacitor</a:t>
                </a:r>
              </a:p>
              <a:p>
                <a:endParaRPr lang="en-SG" sz="2000" dirty="0"/>
              </a:p>
              <a:p>
                <a:endParaRPr lang="en-SG" sz="2000" dirty="0"/>
              </a:p>
              <a:p>
                <a:r>
                  <a:rPr lang="en-SG" sz="2000" dirty="0"/>
                  <a:t>The family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takes the function 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sz="2000" dirty="0"/>
                  <a:t>) as an input and returns the terms required.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AC3A2-B328-6688-7DE8-6E236BD1F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974E7-652B-E430-3B67-509FBB746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FFCE0-BE9E-6C64-0FED-F0230FBD9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AD0AA-9BEA-D6CC-28C8-B820BE08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50" y="1670388"/>
            <a:ext cx="4838968" cy="2397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1D238-984F-01AC-BBCF-0F497C86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91" y="3673539"/>
            <a:ext cx="4672733" cy="464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B1682-A4D7-8B41-7CFC-1A447180C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42" y="4923909"/>
            <a:ext cx="5043408" cy="558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D7FAB-8918-1533-CD3B-48928396C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604" y="5018620"/>
            <a:ext cx="2548166" cy="3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AA3-3EFE-582C-E6A5-6DE867C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Problem Setup and </a:t>
            </a:r>
            <a:br>
              <a:rPr lang="en-SG" sz="4400" dirty="0"/>
            </a:br>
            <a:r>
              <a:rPr lang="en-SG" sz="4400" dirty="0"/>
              <a:t>Nonlinear Capacitor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D903-95C0-BE9C-A527-9D09273D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The Physics Approximating Neural Network can then be constructed thusly:</a:t>
            </a:r>
          </a:p>
          <a:p>
            <a:endParaRPr lang="en-SG" sz="2400" dirty="0"/>
          </a:p>
          <a:p>
            <a:endParaRPr lang="en-SG" sz="2400" dirty="0"/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Which has an F* of the form: </a:t>
            </a:r>
          </a:p>
          <a:p>
            <a:endParaRPr lang="en-SG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3F80-8748-BF9D-3F2A-1E64BE877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5023-07AD-31FF-12C9-D6AF67698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43F7F-F37A-52B7-B0EA-78D6C5EE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55" y="2287825"/>
            <a:ext cx="6325450" cy="1029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7C03A-1213-54A6-547D-FAF31C30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23" y="4428514"/>
            <a:ext cx="7238646" cy="8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2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63C2-923D-7687-6E53-EDD93DA5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19C3-7E14-00B7-B33E-E7030A8A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The dataset used was from the Fraunhofer IDMT-SMT-Guitar Dataset.</a:t>
            </a:r>
          </a:p>
          <a:p>
            <a:r>
              <a:rPr lang="en-SG" sz="2000" dirty="0"/>
              <a:t>The data was distorted as previous studies show that a distorted signal (</a:t>
            </a:r>
            <a:r>
              <a:rPr lang="en-SG" sz="2000" dirty="0" err="1"/>
              <a:t>associated,correlated</a:t>
            </a:r>
            <a:r>
              <a:rPr lang="en-SG" sz="2000" dirty="0"/>
              <a:t>,…) more capacitor nonlinearities. [citations]</a:t>
            </a:r>
          </a:p>
          <a:p>
            <a:r>
              <a:rPr lang="en-SG" sz="2000" dirty="0"/>
              <a:t>A file containing about 2e7 samples was used to train the model with 80:20 split.</a:t>
            </a:r>
          </a:p>
          <a:p>
            <a:r>
              <a:rPr lang="en-SG" sz="2000" dirty="0"/>
              <a:t>The </a:t>
            </a:r>
            <a:r>
              <a:rPr lang="en-SG" sz="2000" dirty="0" err="1"/>
              <a:t>waveshaper</a:t>
            </a:r>
            <a:r>
              <a:rPr lang="en-SG" sz="2000" dirty="0"/>
              <a:t> algorithm used was:</a:t>
            </a:r>
          </a:p>
          <a:p>
            <a:endParaRPr lang="en-SG" sz="2000" dirty="0"/>
          </a:p>
          <a:p>
            <a:r>
              <a:rPr lang="en-SG" sz="2000" dirty="0"/>
              <a:t>The output of the system was recorded </a:t>
            </a:r>
            <a:br>
              <a:rPr lang="en-SG" sz="2000" dirty="0"/>
            </a:br>
            <a:r>
              <a:rPr lang="en-SG" sz="2000" dirty="0"/>
              <a:t>at 44.1 kHz with a Universal Audio Apollo Twin Quad</a:t>
            </a:r>
          </a:p>
          <a:p>
            <a:r>
              <a:rPr lang="en-SG" sz="2000" dirty="0"/>
              <a:t>The HPF frequency was around 9 Hz, far below the </a:t>
            </a:r>
            <a:br>
              <a:rPr lang="en-SG" sz="2000" dirty="0"/>
            </a:br>
            <a:r>
              <a:rPr lang="en-SG" sz="2000" dirty="0"/>
              <a:t>region of interest</a:t>
            </a:r>
          </a:p>
          <a:p>
            <a:endParaRPr lang="en-SG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54DF2-4B9E-AE54-18F7-E67305E510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4F91-3616-08E5-4112-754B3B44B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3B8E3-F8A8-497D-4F30-7DB593C3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0145"/>
            <a:ext cx="3321806" cy="124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EDA26-0856-8D9C-9AF2-735D0DC3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07" y="4729049"/>
            <a:ext cx="2129171" cy="8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EC4F-A787-2A7B-687F-C880D69B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D8EB-7F81-0723-FC2D-F306A80D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PANN model was trained alongside a Dense Model made of only densely-connected layers. This dense model was the same size as the PANN at 8 x 8. A linear model was also used to compare the results.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BFA47-B3A5-D5F3-6C09-27255E8F2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31C-3E04-D8C4-4512-285E32A88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B7621-B554-75F1-92FD-5893FB08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75" y="2987360"/>
            <a:ext cx="6666945" cy="29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8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11B1-786A-0A25-83FB-194B43F6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A917-EDA4-85A1-7ECA-26DD585C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504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The transposability to a </a:t>
            </a:r>
            <a:r>
              <a:rPr lang="en-SG" sz="2000" dirty="0" err="1"/>
              <a:t>realtime</a:t>
            </a:r>
            <a:r>
              <a:rPr lang="en-SG" sz="2000" dirty="0"/>
              <a:t> deployment is possible with SIMD (possibly with </a:t>
            </a:r>
            <a:r>
              <a:rPr lang="en-SG" sz="2000" dirty="0" err="1"/>
              <a:t>RTneural</a:t>
            </a:r>
            <a:r>
              <a:rPr lang="en-SG" sz="2000" dirty="0"/>
              <a:t>)</a:t>
            </a:r>
          </a:p>
          <a:p>
            <a:endParaRPr lang="en-SG" sz="2000" dirty="0"/>
          </a:p>
          <a:p>
            <a:r>
              <a:rPr lang="en-SG" sz="2000" dirty="0"/>
              <a:t>The model could be improved through the use of Model</a:t>
            </a:r>
            <a:br>
              <a:rPr lang="en-SG" sz="2000" dirty="0"/>
            </a:br>
            <a:r>
              <a:rPr lang="en-SG" sz="2000" dirty="0"/>
              <a:t>Discovery using Genetic Algorithms or Network </a:t>
            </a:r>
            <a:br>
              <a:rPr lang="en-SG" sz="2000" dirty="0"/>
            </a:br>
            <a:r>
              <a:rPr lang="en-SG" sz="2000" dirty="0"/>
              <a:t>Architecture Optimizers.</a:t>
            </a:r>
          </a:p>
          <a:p>
            <a:endParaRPr lang="en-SG" sz="2000" dirty="0"/>
          </a:p>
          <a:p>
            <a:r>
              <a:rPr lang="en-SG" sz="2000" dirty="0"/>
              <a:t>The methodology displayed shows the possibilities of </a:t>
            </a:r>
            <a:br>
              <a:rPr lang="en-SG" sz="2000" dirty="0"/>
            </a:br>
            <a:r>
              <a:rPr lang="en-SG" sz="2000" dirty="0"/>
              <a:t>PANN, ultimately achieving more accuracy with the</a:t>
            </a:r>
            <a:br>
              <a:rPr lang="en-SG" sz="2000" dirty="0"/>
            </a:br>
            <a:r>
              <a:rPr lang="en-SG" sz="2000" dirty="0"/>
              <a:t>same computational resources.</a:t>
            </a:r>
          </a:p>
          <a:p>
            <a:r>
              <a:rPr lang="en-SG" sz="2000" dirty="0"/>
              <a:t>Encourages the use of more informed/empirical models.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84BC0-9A96-D7CE-4069-08EEE227C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C22A6-AB00-42E5-E661-4867196A0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B27C2-9BA5-75ED-E203-2C9003CD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93845"/>
            <a:ext cx="3284330" cy="219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C7BCC-1986-1D53-D266-4197D008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962" y="3065823"/>
            <a:ext cx="3225276" cy="21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D004-18C5-80B0-52BC-58C955D0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81F7-9D91-12FD-EBED-906B1A64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it could sound different, (Anecdotally .. Swapping out one component)</a:t>
            </a:r>
          </a:p>
          <a:p>
            <a:r>
              <a:rPr lang="en-US" dirty="0"/>
              <a:t>We know text book capacitor… physical complications</a:t>
            </a:r>
          </a:p>
          <a:p>
            <a:r>
              <a:rPr lang="en-US" dirty="0"/>
              <a:t>Predict </a:t>
            </a:r>
            <a:r>
              <a:rPr lang="en-US" dirty="0" err="1"/>
              <a:t>behaviour</a:t>
            </a:r>
            <a:r>
              <a:rPr lang="en-US" dirty="0"/>
              <a:t> </a:t>
            </a:r>
          </a:p>
          <a:p>
            <a:r>
              <a:rPr lang="en-US" dirty="0"/>
              <a:t>I present… </a:t>
            </a:r>
          </a:p>
          <a:p>
            <a:r>
              <a:rPr lang="en-US" dirty="0"/>
              <a:t>This is already published: here and here</a:t>
            </a:r>
          </a:p>
          <a:p>
            <a:r>
              <a:rPr lang="en-US" dirty="0"/>
              <a:t>there </a:t>
            </a:r>
            <a:r>
              <a:rPr lang="en-US" dirty="0" err="1"/>
              <a:t>gonna</a:t>
            </a:r>
            <a:r>
              <a:rPr lang="en-US" dirty="0"/>
              <a:t> be 2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378B4-FEDE-02E8-9EC2-BFA86A09AD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FE9E3-7A10-580E-0CBF-9D1C0D08B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0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1392E-D9CD-7392-BDE4-F3175816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B1669-0AF5-5B87-9456-31DD3B4E6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34ED-2255-BE7F-A1CC-C9313EDA9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Please contact me at </a:t>
            </a:r>
            <a:r>
              <a:rPr lang="en-SG" dirty="0">
                <a:hlinkClick r:id="rId2"/>
              </a:rPr>
              <a:t>christopher_clarke@mymail.sutd.edu.sg</a:t>
            </a:r>
            <a:br>
              <a:rPr lang="en-SG" dirty="0"/>
            </a:br>
            <a:r>
              <a:rPr lang="en-SG" dirty="0"/>
              <a:t>for any further questions.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653C4-A05E-FB09-7D31-6FEDE46880D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6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54A9-2B05-3482-AC4E-F46D972A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n-lt"/>
              </a:rPr>
              <a:t>Table of Contents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FFFA-A04A-0AF1-ECAA-9AAC248A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Motivation and Extent of Nonlinearity</a:t>
            </a:r>
          </a:p>
          <a:p>
            <a:r>
              <a:rPr lang="en-US" dirty="0">
                <a:latin typeface="+mn-lt"/>
              </a:rPr>
              <a:t>Example of Nonlinearity</a:t>
            </a:r>
          </a:p>
          <a:p>
            <a:r>
              <a:rPr lang="en-US" dirty="0">
                <a:latin typeface="+mn-lt"/>
              </a:rPr>
              <a:t>Physics Approximating Neural Networks (PANN)</a:t>
            </a:r>
          </a:p>
          <a:p>
            <a:r>
              <a:rPr lang="en-US" dirty="0">
                <a:latin typeface="+mn-lt"/>
              </a:rPr>
              <a:t>Problem Setup and Nonlinear Capacitor Model</a:t>
            </a:r>
          </a:p>
          <a:p>
            <a:r>
              <a:rPr lang="en-US" dirty="0">
                <a:latin typeface="+mn-lt"/>
              </a:rPr>
              <a:t>Results</a:t>
            </a:r>
          </a:p>
          <a:p>
            <a:endParaRPr lang="en-US" dirty="0"/>
          </a:p>
          <a:p>
            <a:r>
              <a:rPr lang="en-US" i="1" dirty="0">
                <a:latin typeface="+mn-lt"/>
              </a:rPr>
              <a:t>Side comment on Distributional Shift (environment change)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78CA0-BAB1-7BFA-6701-96A9CF498D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67130-5D1B-7020-54F5-6B58F42EF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9995-F795-B6EA-BE5B-396FB630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n-lt"/>
              </a:rPr>
              <a:t>Preface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5D6D6-D499-047C-4D2E-048C7C63D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sz="2400" dirty="0">
                    <a:latin typeface="+mn-lt"/>
                  </a:rPr>
                  <a:t>The use of the term “nonlinearity” refers to the property of linearity of a given system.</a:t>
                </a:r>
              </a:p>
              <a:p>
                <a:r>
                  <a:rPr lang="en-SG" sz="2400" dirty="0">
                    <a:latin typeface="+mn-lt"/>
                  </a:rPr>
                  <a:t>When the system is excited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latin typeface="+mn-lt"/>
                  </a:rPr>
                  <a:t>and results in an output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sz="2400" dirty="0">
                  <a:latin typeface="+mn-lt"/>
                </a:endParaRPr>
              </a:p>
              <a:p>
                <a:pPr lvl="1"/>
                <a:r>
                  <a:rPr lang="en-SG" sz="2000" dirty="0">
                    <a:latin typeface="+mn-lt"/>
                  </a:rPr>
                  <a:t> and when excited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>
                    <a:latin typeface="+mn-lt"/>
                  </a:rPr>
                  <a:t>resulting in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latin typeface="+mn-lt"/>
                  </a:rPr>
                  <a:t>– the resulting output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>
                    <a:latin typeface="+mn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latin typeface="+mn-lt"/>
                  </a:rPr>
                  <a:t>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>
                    <a:latin typeface="+mn-lt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000" dirty="0">
                    <a:latin typeface="+mn-lt"/>
                  </a:rPr>
                  <a:t> (additivity)</a:t>
                </a:r>
              </a:p>
              <a:p>
                <a:pPr lvl="1"/>
                <a:endParaRPr lang="en-SG" sz="2000" dirty="0">
                  <a:latin typeface="+mn-lt"/>
                </a:endParaRPr>
              </a:p>
              <a:p>
                <a:pPr lvl="1"/>
                <a:r>
                  <a:rPr lang="en-SG" sz="2000" dirty="0">
                    <a:latin typeface="+mn-lt"/>
                  </a:rPr>
                  <a:t>The resulting output of input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b="0" dirty="0">
                    <a:latin typeface="+mn-lt"/>
                  </a:rPr>
                  <a:t> would be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b="0" dirty="0">
                    <a:latin typeface="+mn-lt"/>
                  </a:rPr>
                  <a:t> (homogeneity)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5D6D6-D499-047C-4D2E-048C7C63D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390E7-71A6-1D8D-D4A2-8ACD1FD3B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C79E-1D89-CEFF-004D-C9418FACA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6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CD4-0509-CCCE-2FD3-DF6CD008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n-lt"/>
              </a:rPr>
              <a:t>Motivation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9419-3312-787E-D801-BEF80CBB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>
                <a:latin typeface="+mn-lt"/>
              </a:rPr>
              <a:t>Problems that present themselves in this form:</a:t>
            </a:r>
          </a:p>
          <a:p>
            <a:pPr marL="0" indent="0">
              <a:buNone/>
            </a:pPr>
            <a:endParaRPr lang="en-SG" sz="2800" dirty="0">
              <a:latin typeface="+mn-lt"/>
            </a:endParaRPr>
          </a:p>
          <a:p>
            <a:endParaRPr lang="en-SG" sz="2800" dirty="0">
              <a:latin typeface="+mn-lt"/>
            </a:endParaRPr>
          </a:p>
          <a:p>
            <a:r>
              <a:rPr lang="en-SG" sz="2800" dirty="0">
                <a:latin typeface="+mn-lt"/>
              </a:rPr>
              <a:t>Not all input variables can be collected – Hidden Variables</a:t>
            </a:r>
          </a:p>
          <a:p>
            <a:r>
              <a:rPr lang="en-SG" sz="2800" dirty="0">
                <a:latin typeface="+mn-lt"/>
              </a:rPr>
              <a:t>Not all interactions between variables can be predicted – Hidden States</a:t>
            </a:r>
          </a:p>
          <a:p>
            <a:endParaRPr lang="en-SG" sz="2800" dirty="0">
              <a:latin typeface="+mn-lt"/>
            </a:endParaRPr>
          </a:p>
          <a:p>
            <a:endParaRPr lang="en-SG" sz="2800" dirty="0">
              <a:latin typeface="+mn-lt"/>
            </a:endParaRPr>
          </a:p>
          <a:p>
            <a:endParaRPr lang="en-SG" sz="2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A8F98-436D-1A13-40A0-33FE20C390C6}"/>
              </a:ext>
            </a:extLst>
          </p:cNvPr>
          <p:cNvSpPr txBox="1"/>
          <p:nvPr/>
        </p:nvSpPr>
        <p:spPr>
          <a:xfrm>
            <a:off x="5762588" y="257720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F2736-37B8-6572-23C0-4907056F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86" y="5013609"/>
            <a:ext cx="4682053" cy="413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3D789-F636-36F6-8E74-0F82F7FE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06" y="2501333"/>
            <a:ext cx="2649307" cy="521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0202C-EC7C-52E3-53BF-D41C6B51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45" y="2469879"/>
            <a:ext cx="1989179" cy="58397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8D8AF-897C-A88D-A1CC-B7B239D60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B50E-826C-FD40-0D08-04D4F6A44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6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94A2-2DA2-3A5D-0508-7B0D5D07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n-lt"/>
              </a:rPr>
              <a:t>Motivation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3C6C-8EBE-469D-D8AA-74C31272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+mn-lt"/>
              </a:rPr>
              <a:t>Since each </a:t>
            </a:r>
            <a:r>
              <a:rPr lang="en-SG" sz="2400" i="1" dirty="0">
                <a:latin typeface="+mn-lt"/>
              </a:rPr>
              <a:t>H</a:t>
            </a:r>
            <a:r>
              <a:rPr lang="en-SG" sz="2400" dirty="0">
                <a:latin typeface="+mn-lt"/>
              </a:rPr>
              <a:t> and </a:t>
            </a:r>
            <a:r>
              <a:rPr lang="en-SG" sz="2400" i="1" dirty="0">
                <a:latin typeface="+mn-lt"/>
              </a:rPr>
              <a:t>S </a:t>
            </a:r>
            <a:r>
              <a:rPr lang="en-SG" sz="2400" dirty="0">
                <a:latin typeface="+mn-lt"/>
              </a:rPr>
              <a:t>will cause the function F to alter slightly, the function F can be represented as carrying/containing a family of functions </a:t>
            </a:r>
            <a:r>
              <a:rPr lang="en-SG" sz="2400" i="1" dirty="0">
                <a:latin typeface="+mn-lt"/>
              </a:rPr>
              <a:t>F</a:t>
            </a:r>
          </a:p>
          <a:p>
            <a:endParaRPr lang="en-US" sz="24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EDAC7-8BE8-6E62-04FC-AFF6DFAF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67" y="2640589"/>
            <a:ext cx="5117752" cy="512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8901D3-758A-F6D4-D3A4-C0A00BD0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13" y="3359025"/>
            <a:ext cx="5141373" cy="2817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46E8C-B2FE-7448-B68A-92FC4820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524" y="2640589"/>
            <a:ext cx="3566944" cy="51284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4D378D-5418-69D9-9676-79AA3BC4B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52C38A-CE1F-A5A3-747C-0B0863DB0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5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CEED-FC37-376E-9F86-2FDBBAE1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n-lt"/>
              </a:rPr>
              <a:t>Example of Nonlinearity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44FCC-D8CA-2C96-CCC4-F732099FC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000" dirty="0">
                    <a:latin typeface="+mn-lt"/>
                  </a:rPr>
                  <a:t>Given a system:</a:t>
                </a:r>
              </a:p>
              <a:p>
                <a:endParaRPr lang="en-SG" sz="2000" dirty="0">
                  <a:latin typeface="+mn-lt"/>
                </a:endParaRPr>
              </a:p>
              <a:p>
                <a:r>
                  <a:rPr lang="en-SG" sz="2000" dirty="0">
                    <a:latin typeface="+mn-lt"/>
                  </a:rPr>
                  <a:t>The adjustment/perturbation terms (</a:t>
                </a:r>
                <a:r>
                  <a:rPr lang="en-SG" sz="2000" dirty="0" err="1">
                    <a:latin typeface="+mn-lt"/>
                  </a:rPr>
                  <a:t>alpha,beta,gamma</a:t>
                </a:r>
                <a:r>
                  <a:rPr lang="en-SG" sz="2000" dirty="0">
                    <a:latin typeface="+mn-lt"/>
                  </a:rPr>
                  <a:t>) are controlled by a set of functions A, B, C</a:t>
                </a:r>
              </a:p>
              <a:p>
                <a:endParaRPr lang="en-SG" sz="2000" dirty="0">
                  <a:latin typeface="+mn-lt"/>
                </a:endParaRPr>
              </a:p>
              <a:p>
                <a:endParaRPr lang="en-SG" sz="2000" dirty="0">
                  <a:latin typeface="+mn-lt"/>
                </a:endParaRPr>
              </a:p>
              <a:p>
                <a:pPr marL="0" indent="0">
                  <a:buNone/>
                </a:pPr>
                <a:endParaRPr lang="en-SG" sz="2000" dirty="0">
                  <a:latin typeface="+mn-lt"/>
                </a:endParaRPr>
              </a:p>
              <a:p>
                <a:r>
                  <a:rPr lang="en-SG" sz="2000" dirty="0">
                    <a:latin typeface="+mn-lt"/>
                  </a:rPr>
                  <a:t>N* denotes the amount of memory a system has.</a:t>
                </a:r>
              </a:p>
              <a:p>
                <a:r>
                  <a:rPr lang="en-SG" sz="2000" dirty="0">
                    <a:latin typeface="+mn-lt"/>
                  </a:rPr>
                  <a:t>The function </a:t>
                </a:r>
                <a:r>
                  <a:rPr lang="en-SG" sz="2000" b="1" dirty="0">
                    <a:latin typeface="+mn-lt"/>
                  </a:rPr>
                  <a:t>f </a:t>
                </a:r>
                <a:r>
                  <a:rPr lang="en-SG" sz="2000" dirty="0">
                    <a:latin typeface="+mn-lt"/>
                  </a:rPr>
                  <a:t>contains a family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SG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>
                    <a:latin typeface="+mn-lt"/>
                  </a:rPr>
                  <a:t>of functions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000" dirty="0">
                    <a:latin typeface="+mn-lt"/>
                  </a:rPr>
                  <a:t> that define the relationship of the system’s hidden variables and parameters.</a:t>
                </a:r>
              </a:p>
              <a:p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44FCC-D8CA-2C96-CCC4-F732099FC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4A333A-618C-447D-504C-506C7806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98" y="1325699"/>
            <a:ext cx="4949250" cy="1194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DC977-16F9-BCEA-44D1-46C32B7E4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562" y="3149661"/>
            <a:ext cx="4552322" cy="10141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1C6D-3AFA-69D8-03AA-5F7E7B160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AB4EC-D2B6-A9F7-3E01-4750BB3ADB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ECB2-F210-F197-D61D-9F12690D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n-lt"/>
              </a:rPr>
              <a:t>Example of Nonlinearity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75D72-7943-D047-7F1F-FA20631F6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>
                    <a:latin typeface="+mn-lt"/>
                  </a:rPr>
                  <a:t>For each N in the previous equation, the family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>
                    <a:latin typeface="+mn-lt"/>
                  </a:rPr>
                  <a:t>of functions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dirty="0">
                    <a:latin typeface="+mn-lt"/>
                  </a:rPr>
                  <a:t> alters functions A, B, C at each time step of N: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75D72-7943-D047-7F1F-FA20631F6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CDCF57-232A-D909-5B14-F6234D39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42" y="2916422"/>
            <a:ext cx="4372583" cy="29124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F175-E3AC-F867-42B2-BB6C1F99D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3BBA-653C-6E8C-915B-752B94746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C8BD-79C7-0D9F-FE7E-C2447DE5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+mn-lt"/>
              </a:rPr>
              <a:t>Example of Nonlinearity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D3AE-5CA2-0209-9874-2A1C81553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SG" sz="2400" dirty="0">
                    <a:latin typeface="+mn-lt"/>
                  </a:rPr>
                  <a:t>The family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latin typeface="+mn-lt"/>
                  </a:rPr>
                  <a:t>of functions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>
                    <a:latin typeface="+mn-lt"/>
                  </a:rPr>
                  <a:t> collapses to return functions A,B,C that produce the adjustment terms.</a:t>
                </a:r>
              </a:p>
              <a:p>
                <a:endParaRPr lang="en-SG" sz="2400" dirty="0">
                  <a:latin typeface="+mn-lt"/>
                </a:endParaRPr>
              </a:p>
              <a:p>
                <a:endParaRPr lang="en-SG" sz="2400" dirty="0">
                  <a:latin typeface="+mn-lt"/>
                </a:endParaRPr>
              </a:p>
              <a:p>
                <a:endParaRPr lang="en-SG" sz="2400" dirty="0">
                  <a:latin typeface="+mn-lt"/>
                </a:endParaRPr>
              </a:p>
              <a:p>
                <a:endParaRPr lang="en-SG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SG" sz="2400" dirty="0">
                  <a:latin typeface="+mn-lt"/>
                </a:endParaRPr>
              </a:p>
              <a:p>
                <a:r>
                  <a:rPr lang="en-SG" sz="2400" dirty="0">
                    <a:latin typeface="+mn-lt"/>
                  </a:rPr>
                  <a:t>Graphically, this example can be thought of as a linear-piecewise function </a:t>
                </a:r>
                <a:br>
                  <a:rPr lang="en-SG" sz="2400" dirty="0">
                    <a:latin typeface="+mn-lt"/>
                  </a:rPr>
                </a:br>
                <a:r>
                  <a:rPr lang="en-SG" sz="2400" dirty="0">
                    <a:latin typeface="+mn-lt"/>
                  </a:rPr>
                  <a:t>that changes slightly at each timestep.</a:t>
                </a:r>
              </a:p>
              <a:p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D3AE-5CA2-0209-9874-2A1C81553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AA9EE9-4950-B7DE-5F47-637E04D5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25" y="2419432"/>
            <a:ext cx="2931188" cy="22722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7E40-B879-3A81-ED73-CAE35277A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AES 2023 Europe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AFBB-DB2B-7F8F-52E7-9F965F059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C6BC06-7C84-0140-8512-FD5BCE8A7F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3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1003</Words>
  <Application>Microsoft Macintosh PowerPoint</Application>
  <PresentationFormat>Widescreen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Roboto</vt:lpstr>
      <vt:lpstr>Roboto Light</vt:lpstr>
      <vt:lpstr>Roboto Thin</vt:lpstr>
      <vt:lpstr>Office Theme</vt:lpstr>
      <vt:lpstr>Introduction to Physics Approximating Neural Networks (PANN) for Virtual Analog Emulation of Nonlinear Components</vt:lpstr>
      <vt:lpstr>Preamble slide</vt:lpstr>
      <vt:lpstr>Table of Contents</vt:lpstr>
      <vt:lpstr>Preface</vt:lpstr>
      <vt:lpstr>Motivation</vt:lpstr>
      <vt:lpstr>Motivation</vt:lpstr>
      <vt:lpstr>Example of Nonlinearity</vt:lpstr>
      <vt:lpstr>Example of Nonlinearity</vt:lpstr>
      <vt:lpstr>Example of Nonlinearity</vt:lpstr>
      <vt:lpstr>Physics Approximating  Neural Networks (PANN)</vt:lpstr>
      <vt:lpstr>Physics Approximating  Neural Networks</vt:lpstr>
      <vt:lpstr>Physics Approximating  Neural Networks</vt:lpstr>
      <vt:lpstr>Physics Approximating  Neural Networks</vt:lpstr>
      <vt:lpstr>Problem Setup and  Nonlinear Capacitor Model</vt:lpstr>
      <vt:lpstr>Problem Setup and  Nonlinear Capacitor Model</vt:lpstr>
      <vt:lpstr>Problem Setup and  Nonlinear Capacitor Model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 Collie</dc:creator>
  <cp:lastModifiedBy>Christopher Johann Clarke Shirui</cp:lastModifiedBy>
  <cp:revision>10</cp:revision>
  <dcterms:created xsi:type="dcterms:W3CDTF">2023-04-11T07:48:45Z</dcterms:created>
  <dcterms:modified xsi:type="dcterms:W3CDTF">2023-05-05T10:04:29Z</dcterms:modified>
</cp:coreProperties>
</file>