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257" r:id="rId3"/>
    <p:sldId id="315" r:id="rId4"/>
    <p:sldId id="316" r:id="rId5"/>
    <p:sldId id="317" r:id="rId6"/>
    <p:sldId id="318" r:id="rId7"/>
    <p:sldId id="319" r:id="rId8"/>
    <p:sldId id="320" r:id="rId9"/>
    <p:sldId id="261" r:id="rId10"/>
    <p:sldId id="275" r:id="rId11"/>
    <p:sldId id="303" r:id="rId12"/>
    <p:sldId id="264" r:id="rId13"/>
    <p:sldId id="277" r:id="rId14"/>
    <p:sldId id="278" r:id="rId15"/>
    <p:sldId id="321" r:id="rId16"/>
    <p:sldId id="296" r:id="rId17"/>
    <p:sldId id="282" r:id="rId18"/>
    <p:sldId id="297" r:id="rId19"/>
    <p:sldId id="322" r:id="rId20"/>
    <p:sldId id="269" r:id="rId21"/>
    <p:sldId id="304" r:id="rId22"/>
    <p:sldId id="306" r:id="rId23"/>
    <p:sldId id="323" r:id="rId24"/>
    <p:sldId id="309" r:id="rId25"/>
    <p:sldId id="314" r:id="rId26"/>
    <p:sldId id="324" r:id="rId27"/>
    <p:sldId id="325" r:id="rId28"/>
    <p:sldId id="291" r:id="rId2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6449" autoAdjust="0"/>
  </p:normalViewPr>
  <p:slideViewPr>
    <p:cSldViewPr>
      <p:cViewPr varScale="1">
        <p:scale>
          <a:sx n="67" d="100"/>
          <a:sy n="67" d="100"/>
        </p:scale>
        <p:origin x="1056" y="26"/>
      </p:cViewPr>
      <p:guideLst>
        <p:guide orient="horz" pos="2160"/>
        <p:guide pos="2880"/>
      </p:guideLst>
    </p:cSldViewPr>
  </p:slideViewPr>
  <p:outlineViewPr>
    <p:cViewPr>
      <p:scale>
        <a:sx n="33" d="100"/>
        <a:sy n="33" d="100"/>
      </p:scale>
      <p:origin x="0" y="162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30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9.xml"/><Relationship Id="rId18" Type="http://schemas.openxmlformats.org/officeDocument/2006/relationships/slide" Target="slides/slide24.xml"/><Relationship Id="rId3" Type="http://schemas.openxmlformats.org/officeDocument/2006/relationships/slide" Target="slides/slide5.xml"/><Relationship Id="rId7" Type="http://schemas.openxmlformats.org/officeDocument/2006/relationships/slide" Target="slides/slide12.xml"/><Relationship Id="rId12" Type="http://schemas.openxmlformats.org/officeDocument/2006/relationships/slide" Target="slides/slide18.xml"/><Relationship Id="rId17" Type="http://schemas.openxmlformats.org/officeDocument/2006/relationships/slide" Target="slides/slide23.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28.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7.xml"/><Relationship Id="rId5" Type="http://schemas.openxmlformats.org/officeDocument/2006/relationships/slide" Target="slides/slide9.xml"/><Relationship Id="rId15" Type="http://schemas.openxmlformats.org/officeDocument/2006/relationships/slide" Target="slides/slide21.xml"/><Relationship Id="rId10" Type="http://schemas.openxmlformats.org/officeDocument/2006/relationships/slide" Target="slides/slide16.xml"/><Relationship Id="rId19" Type="http://schemas.openxmlformats.org/officeDocument/2006/relationships/slide" Target="slides/slide26.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9C3F280E-9884-4375-A1B8-E97477EA2F2A}" type="slidenum">
              <a:rPr lang="en-US" altLang="zh-CN"/>
              <a:pPr>
                <a:defRPr/>
              </a:pPr>
              <a:t>‹#›</a:t>
            </a:fld>
            <a:endParaRPr lang="en-US" altLang="zh-CN"/>
          </a:p>
        </p:txBody>
      </p:sp>
    </p:spTree>
    <p:extLst>
      <p:ext uri="{BB962C8B-B14F-4D97-AF65-F5344CB8AC3E}">
        <p14:creationId xmlns:p14="http://schemas.microsoft.com/office/powerpoint/2010/main" val="304902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106" name="Rectangle 109"/>
          <p:cNvSpPr>
            <a:spLocks noChangeArrowheads="1"/>
          </p:cNvSpPr>
          <p:nvPr/>
        </p:nvSpPr>
        <p:spPr bwMode="auto">
          <a:xfrm>
            <a:off x="1098550" y="862013"/>
            <a:ext cx="5662613" cy="77787"/>
          </a:xfrm>
          <a:prstGeom prst="rect">
            <a:avLst/>
          </a:prstGeom>
          <a:solidFill>
            <a:schemeClr va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4202" name="Rectangle 106"/>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4203"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r>
              <a:rPr lang="zh-CN" altLang="en-US"/>
              <a:t>单击此处编辑母版副标题样式</a:t>
            </a:r>
          </a:p>
        </p:txBody>
      </p:sp>
      <p:sp>
        <p:nvSpPr>
          <p:cNvPr id="107" name="Rectangle 103"/>
          <p:cNvSpPr>
            <a:spLocks noGrp="1" noChangeArrowheads="1"/>
          </p:cNvSpPr>
          <p:nvPr>
            <p:ph type="dt" sz="half" idx="10"/>
          </p:nvPr>
        </p:nvSpPr>
        <p:spPr>
          <a:xfrm>
            <a:off x="1387475" y="6357938"/>
            <a:ext cx="1905000" cy="457200"/>
          </a:xfrm>
        </p:spPr>
        <p:txBody>
          <a:bodyPr/>
          <a:lstStyle>
            <a:lvl1pPr>
              <a:defRPr/>
            </a:lvl1pPr>
          </a:lstStyle>
          <a:p>
            <a:pPr>
              <a:defRPr/>
            </a:pPr>
            <a:endParaRPr lang="en-US" altLang="zh-CN"/>
          </a:p>
        </p:txBody>
      </p:sp>
      <p:sp>
        <p:nvSpPr>
          <p:cNvPr id="108" name="Rectangle 104"/>
          <p:cNvSpPr>
            <a:spLocks noGrp="1" noChangeArrowheads="1"/>
          </p:cNvSpPr>
          <p:nvPr>
            <p:ph type="ftr" sz="quarter" idx="11"/>
          </p:nvPr>
        </p:nvSpPr>
        <p:spPr>
          <a:xfrm>
            <a:off x="3722688" y="6357938"/>
            <a:ext cx="2271712" cy="457200"/>
          </a:xfrm>
        </p:spPr>
        <p:txBody>
          <a:bodyPr/>
          <a:lstStyle>
            <a:lvl1pPr>
              <a:defRPr/>
            </a:lvl1pPr>
          </a:lstStyle>
          <a:p>
            <a:pPr>
              <a:defRPr/>
            </a:pPr>
            <a:endParaRPr lang="en-US" altLang="zh-CN"/>
          </a:p>
        </p:txBody>
      </p:sp>
      <p:sp>
        <p:nvSpPr>
          <p:cNvPr id="109" name="Rectangle 105"/>
          <p:cNvSpPr>
            <a:spLocks noGrp="1" noChangeArrowheads="1"/>
          </p:cNvSpPr>
          <p:nvPr>
            <p:ph type="sldNum" sz="quarter" idx="12"/>
          </p:nvPr>
        </p:nvSpPr>
        <p:spPr>
          <a:xfrm>
            <a:off x="6464300" y="6361113"/>
            <a:ext cx="1906588" cy="457200"/>
          </a:xfrm>
        </p:spPr>
        <p:txBody>
          <a:bodyPr/>
          <a:lstStyle>
            <a:lvl1pPr>
              <a:defRPr/>
            </a:lvl1pPr>
          </a:lstStyle>
          <a:p>
            <a:pPr>
              <a:defRPr/>
            </a:pPr>
            <a:fld id="{1EA00FED-BEA4-481B-8A42-229543845264}" type="slidenum">
              <a:rPr lang="en-US" altLang="zh-CN"/>
              <a:pPr>
                <a:defRPr/>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34"/>
          <p:cNvSpPr>
            <a:spLocks noGrp="1" noChangeArrowheads="1"/>
          </p:cNvSpPr>
          <p:nvPr>
            <p:ph type="sldNum" sz="quarter" idx="12"/>
          </p:nvPr>
        </p:nvSpPr>
        <p:spPr>
          <a:ln/>
        </p:spPr>
        <p:txBody>
          <a:bodyPr/>
          <a:lstStyle>
            <a:lvl1pPr>
              <a:defRPr/>
            </a:lvl1pPr>
          </a:lstStyle>
          <a:p>
            <a:pPr>
              <a:defRPr/>
            </a:pPr>
            <a:fld id="{7B552B16-E465-43F2-B17F-EB85B305A5E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34"/>
          <p:cNvSpPr>
            <a:spLocks noGrp="1" noChangeArrowheads="1"/>
          </p:cNvSpPr>
          <p:nvPr>
            <p:ph type="sldNum" sz="quarter" idx="12"/>
          </p:nvPr>
        </p:nvSpPr>
        <p:spPr>
          <a:ln/>
        </p:spPr>
        <p:txBody>
          <a:bodyPr/>
          <a:lstStyle>
            <a:lvl1pPr>
              <a:defRPr/>
            </a:lvl1pPr>
          </a:lstStyle>
          <a:p>
            <a:pPr>
              <a:defRPr/>
            </a:pPr>
            <a:fld id="{B84A1D9B-8C25-410F-9634-AC81A9C8CFB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34"/>
          <p:cNvSpPr>
            <a:spLocks noGrp="1" noChangeArrowheads="1"/>
          </p:cNvSpPr>
          <p:nvPr>
            <p:ph type="sldNum" sz="quarter" idx="12"/>
          </p:nvPr>
        </p:nvSpPr>
        <p:spPr>
          <a:ln/>
        </p:spPr>
        <p:txBody>
          <a:bodyPr/>
          <a:lstStyle>
            <a:lvl1pPr>
              <a:defRPr/>
            </a:lvl1pPr>
          </a:lstStyle>
          <a:p>
            <a:pPr>
              <a:defRPr/>
            </a:pPr>
            <a:fld id="{7D17366B-B4D4-4881-939C-3853114E706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34"/>
          <p:cNvSpPr>
            <a:spLocks noGrp="1" noChangeArrowheads="1"/>
          </p:cNvSpPr>
          <p:nvPr>
            <p:ph type="sldNum" sz="quarter" idx="12"/>
          </p:nvPr>
        </p:nvSpPr>
        <p:spPr>
          <a:ln/>
        </p:spPr>
        <p:txBody>
          <a:bodyPr/>
          <a:lstStyle>
            <a:lvl1pPr>
              <a:defRPr/>
            </a:lvl1pPr>
          </a:lstStyle>
          <a:p>
            <a:pPr>
              <a:defRPr/>
            </a:pPr>
            <a:fld id="{562BE068-45EA-43B6-88A7-CDFA5C876FFF}"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34"/>
          <p:cNvSpPr>
            <a:spLocks noGrp="1" noChangeArrowheads="1"/>
          </p:cNvSpPr>
          <p:nvPr>
            <p:ph type="sldNum" sz="quarter" idx="12"/>
          </p:nvPr>
        </p:nvSpPr>
        <p:spPr>
          <a:ln/>
        </p:spPr>
        <p:txBody>
          <a:bodyPr/>
          <a:lstStyle>
            <a:lvl1pPr>
              <a:defRPr/>
            </a:lvl1pPr>
          </a:lstStyle>
          <a:p>
            <a:pPr>
              <a:defRPr/>
            </a:pPr>
            <a:fld id="{103ABACB-D3B8-4A0C-ABA5-4EE3560F7F9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34"/>
          <p:cNvSpPr>
            <a:spLocks noGrp="1" noChangeArrowheads="1"/>
          </p:cNvSpPr>
          <p:nvPr>
            <p:ph type="sldNum" sz="quarter" idx="12"/>
          </p:nvPr>
        </p:nvSpPr>
        <p:spPr>
          <a:ln/>
        </p:spPr>
        <p:txBody>
          <a:bodyPr/>
          <a:lstStyle>
            <a:lvl1pPr>
              <a:defRPr/>
            </a:lvl1pPr>
          </a:lstStyle>
          <a:p>
            <a:pPr>
              <a:defRPr/>
            </a:pPr>
            <a:fld id="{F0999A13-9752-4CA0-883E-CDDFED45827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34"/>
          <p:cNvSpPr>
            <a:spLocks noGrp="1" noChangeArrowheads="1"/>
          </p:cNvSpPr>
          <p:nvPr>
            <p:ph type="sldNum" sz="quarter" idx="12"/>
          </p:nvPr>
        </p:nvSpPr>
        <p:spPr>
          <a:ln/>
        </p:spPr>
        <p:txBody>
          <a:bodyPr/>
          <a:lstStyle>
            <a:lvl1pPr>
              <a:defRPr/>
            </a:lvl1pPr>
          </a:lstStyle>
          <a:p>
            <a:pPr>
              <a:defRPr/>
            </a:pPr>
            <a:fld id="{61BCF2EB-867E-45B9-9FF6-D395D216BF0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34"/>
          <p:cNvSpPr>
            <a:spLocks noGrp="1" noChangeArrowheads="1"/>
          </p:cNvSpPr>
          <p:nvPr>
            <p:ph type="sldNum" sz="quarter" idx="12"/>
          </p:nvPr>
        </p:nvSpPr>
        <p:spPr>
          <a:ln/>
        </p:spPr>
        <p:txBody>
          <a:bodyPr/>
          <a:lstStyle>
            <a:lvl1pPr>
              <a:defRPr/>
            </a:lvl1pPr>
          </a:lstStyle>
          <a:p>
            <a:pPr>
              <a:defRPr/>
            </a:pPr>
            <a:fld id="{53F4B5B5-D82C-40A6-B3F1-CC7C89C498C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34"/>
          <p:cNvSpPr>
            <a:spLocks noGrp="1" noChangeArrowheads="1"/>
          </p:cNvSpPr>
          <p:nvPr>
            <p:ph type="sldNum" sz="quarter" idx="12"/>
          </p:nvPr>
        </p:nvSpPr>
        <p:spPr>
          <a:ln/>
        </p:spPr>
        <p:txBody>
          <a:bodyPr/>
          <a:lstStyle>
            <a:lvl1pPr>
              <a:defRPr/>
            </a:lvl1pPr>
          </a:lstStyle>
          <a:p>
            <a:pPr>
              <a:defRPr/>
            </a:pPr>
            <a:fld id="{3E0AEF98-3672-42A0-B026-6256BD2943B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34"/>
          <p:cNvSpPr>
            <a:spLocks noGrp="1" noChangeArrowheads="1"/>
          </p:cNvSpPr>
          <p:nvPr>
            <p:ph type="sldNum" sz="quarter" idx="12"/>
          </p:nvPr>
        </p:nvSpPr>
        <p:spPr>
          <a:ln/>
        </p:spPr>
        <p:txBody>
          <a:bodyPr/>
          <a:lstStyle>
            <a:lvl1pPr>
              <a:defRPr/>
            </a:lvl1pPr>
          </a:lstStyle>
          <a:p>
            <a:pPr>
              <a:defRPr/>
            </a:pPr>
            <a:fld id="{93AB9F91-8385-42FE-B862-C15A6204FDF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68263"/>
            <a:ext cx="8915400" cy="6713537"/>
            <a:chOff x="0" y="43"/>
            <a:chExt cx="5616" cy="4229"/>
          </a:xfrm>
        </p:grpSpPr>
        <p:grpSp>
          <p:nvGrpSpPr>
            <p:cNvPr id="1032" name="Group 1027"/>
            <p:cNvGrpSpPr>
              <a:grpSpLocks/>
            </p:cNvGrpSpPr>
            <p:nvPr userDrawn="1"/>
          </p:nvGrpSpPr>
          <p:grpSpPr bwMode="auto">
            <a:xfrm>
              <a:off x="0" y="43"/>
              <a:ext cx="408" cy="4229"/>
              <a:chOff x="0" y="43"/>
              <a:chExt cx="5760" cy="4229"/>
            </a:xfrm>
          </p:grpSpPr>
          <p:sp>
            <p:nvSpPr>
              <p:cNvPr id="3076" name="Line 1028"/>
              <p:cNvSpPr>
                <a:spLocks noChangeShapeType="1"/>
              </p:cNvSpPr>
              <p:nvPr userDrawn="1"/>
            </p:nvSpPr>
            <p:spPr bwMode="auto">
              <a:xfrm>
                <a:off x="0" y="4203"/>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77" name="Line 1029"/>
              <p:cNvSpPr>
                <a:spLocks noChangeShapeType="1"/>
              </p:cNvSpPr>
              <p:nvPr userDrawn="1"/>
            </p:nvSpPr>
            <p:spPr bwMode="auto">
              <a:xfrm>
                <a:off x="0" y="4239"/>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78" name="Line 1030"/>
              <p:cNvSpPr>
                <a:spLocks noChangeShapeType="1"/>
              </p:cNvSpPr>
              <p:nvPr userDrawn="1"/>
            </p:nvSpPr>
            <p:spPr bwMode="auto">
              <a:xfrm>
                <a:off x="0" y="4272"/>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79" name="Line 1031"/>
              <p:cNvSpPr>
                <a:spLocks noChangeShapeType="1"/>
              </p:cNvSpPr>
              <p:nvPr userDrawn="1"/>
            </p:nvSpPr>
            <p:spPr bwMode="auto">
              <a:xfrm>
                <a:off x="0" y="4113"/>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0" name="Line 1032"/>
              <p:cNvSpPr>
                <a:spLocks noChangeShapeType="1"/>
              </p:cNvSpPr>
              <p:nvPr userDrawn="1"/>
            </p:nvSpPr>
            <p:spPr bwMode="auto">
              <a:xfrm>
                <a:off x="0" y="4065"/>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1" name="Line 1033"/>
              <p:cNvSpPr>
                <a:spLocks noChangeShapeType="1"/>
              </p:cNvSpPr>
              <p:nvPr userDrawn="1"/>
            </p:nvSpPr>
            <p:spPr bwMode="auto">
              <a:xfrm>
                <a:off x="0" y="4158"/>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2" name="Line 1034"/>
              <p:cNvSpPr>
                <a:spLocks noChangeShapeType="1"/>
              </p:cNvSpPr>
              <p:nvPr userDrawn="1"/>
            </p:nvSpPr>
            <p:spPr bwMode="auto">
              <a:xfrm>
                <a:off x="0" y="3666"/>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3" name="Line 1035"/>
              <p:cNvSpPr>
                <a:spLocks noChangeShapeType="1"/>
              </p:cNvSpPr>
              <p:nvPr userDrawn="1"/>
            </p:nvSpPr>
            <p:spPr bwMode="auto">
              <a:xfrm>
                <a:off x="0" y="3639"/>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4" name="Line 1036"/>
              <p:cNvSpPr>
                <a:spLocks noChangeShapeType="1"/>
              </p:cNvSpPr>
              <p:nvPr userDrawn="1"/>
            </p:nvSpPr>
            <p:spPr bwMode="auto">
              <a:xfrm>
                <a:off x="0" y="4020"/>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5" name="Line 1037"/>
              <p:cNvSpPr>
                <a:spLocks noChangeShapeType="1"/>
              </p:cNvSpPr>
              <p:nvPr userDrawn="1"/>
            </p:nvSpPr>
            <p:spPr bwMode="auto">
              <a:xfrm>
                <a:off x="0" y="3894"/>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6" name="Line 1038"/>
              <p:cNvSpPr>
                <a:spLocks noChangeShapeType="1"/>
              </p:cNvSpPr>
              <p:nvPr userDrawn="1"/>
            </p:nvSpPr>
            <p:spPr bwMode="auto">
              <a:xfrm>
                <a:off x="0" y="3813"/>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7" name="Line 1039"/>
              <p:cNvSpPr>
                <a:spLocks noChangeShapeType="1"/>
              </p:cNvSpPr>
              <p:nvPr userDrawn="1"/>
            </p:nvSpPr>
            <p:spPr bwMode="auto">
              <a:xfrm>
                <a:off x="0" y="3999"/>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8" name="Line 1040"/>
              <p:cNvSpPr>
                <a:spLocks noChangeShapeType="1"/>
              </p:cNvSpPr>
              <p:nvPr userDrawn="1"/>
            </p:nvSpPr>
            <p:spPr bwMode="auto">
              <a:xfrm>
                <a:off x="0" y="3687"/>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89" name="Line 1041"/>
              <p:cNvSpPr>
                <a:spLocks noChangeShapeType="1"/>
              </p:cNvSpPr>
              <p:nvPr userDrawn="1"/>
            </p:nvSpPr>
            <p:spPr bwMode="auto">
              <a:xfrm>
                <a:off x="0" y="3741"/>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0" name="Line 1042"/>
              <p:cNvSpPr>
                <a:spLocks noChangeShapeType="1"/>
              </p:cNvSpPr>
              <p:nvPr userDrawn="1"/>
            </p:nvSpPr>
            <p:spPr bwMode="auto">
              <a:xfrm>
                <a:off x="0" y="393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1" name="Line 1043"/>
              <p:cNvSpPr>
                <a:spLocks noChangeShapeType="1"/>
              </p:cNvSpPr>
              <p:nvPr userDrawn="1"/>
            </p:nvSpPr>
            <p:spPr bwMode="auto">
              <a:xfrm>
                <a:off x="0" y="3918"/>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2" name="Line 1044"/>
              <p:cNvSpPr>
                <a:spLocks noChangeShapeType="1"/>
              </p:cNvSpPr>
              <p:nvPr userDrawn="1"/>
            </p:nvSpPr>
            <p:spPr bwMode="auto">
              <a:xfrm>
                <a:off x="0" y="3510"/>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3" name="Line 1045"/>
              <p:cNvSpPr>
                <a:spLocks noChangeShapeType="1"/>
              </p:cNvSpPr>
              <p:nvPr userDrawn="1"/>
            </p:nvSpPr>
            <p:spPr bwMode="auto">
              <a:xfrm>
                <a:off x="0" y="3546"/>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4" name="Line 1046"/>
              <p:cNvSpPr>
                <a:spLocks noChangeShapeType="1"/>
              </p:cNvSpPr>
              <p:nvPr userDrawn="1"/>
            </p:nvSpPr>
            <p:spPr bwMode="auto">
              <a:xfrm>
                <a:off x="0" y="357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5" name="Line 1047"/>
              <p:cNvSpPr>
                <a:spLocks noChangeShapeType="1"/>
              </p:cNvSpPr>
              <p:nvPr userDrawn="1"/>
            </p:nvSpPr>
            <p:spPr bwMode="auto">
              <a:xfrm>
                <a:off x="0" y="3420"/>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6" name="Line 1048"/>
              <p:cNvSpPr>
                <a:spLocks noChangeShapeType="1"/>
              </p:cNvSpPr>
              <p:nvPr userDrawn="1"/>
            </p:nvSpPr>
            <p:spPr bwMode="auto">
              <a:xfrm>
                <a:off x="0" y="3372"/>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7" name="Line 1049"/>
              <p:cNvSpPr>
                <a:spLocks noChangeShapeType="1"/>
              </p:cNvSpPr>
              <p:nvPr userDrawn="1"/>
            </p:nvSpPr>
            <p:spPr bwMode="auto">
              <a:xfrm>
                <a:off x="0" y="3465"/>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8" name="Line 1050"/>
              <p:cNvSpPr>
                <a:spLocks noChangeShapeType="1"/>
              </p:cNvSpPr>
              <p:nvPr userDrawn="1"/>
            </p:nvSpPr>
            <p:spPr bwMode="auto">
              <a:xfrm>
                <a:off x="0" y="2973"/>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099" name="Line 1051"/>
              <p:cNvSpPr>
                <a:spLocks noChangeShapeType="1"/>
              </p:cNvSpPr>
              <p:nvPr userDrawn="1"/>
            </p:nvSpPr>
            <p:spPr bwMode="auto">
              <a:xfrm>
                <a:off x="0" y="2946"/>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0" name="Line 1052"/>
              <p:cNvSpPr>
                <a:spLocks noChangeShapeType="1"/>
              </p:cNvSpPr>
              <p:nvPr userDrawn="1"/>
            </p:nvSpPr>
            <p:spPr bwMode="auto">
              <a:xfrm>
                <a:off x="0" y="3327"/>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1" name="Line 1053"/>
              <p:cNvSpPr>
                <a:spLocks noChangeShapeType="1"/>
              </p:cNvSpPr>
              <p:nvPr userDrawn="1"/>
            </p:nvSpPr>
            <p:spPr bwMode="auto">
              <a:xfrm>
                <a:off x="0" y="3201"/>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2" name="Line 1054"/>
              <p:cNvSpPr>
                <a:spLocks noChangeShapeType="1"/>
              </p:cNvSpPr>
              <p:nvPr userDrawn="1"/>
            </p:nvSpPr>
            <p:spPr bwMode="auto">
              <a:xfrm>
                <a:off x="0" y="3120"/>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3" name="Line 1055"/>
              <p:cNvSpPr>
                <a:spLocks noChangeShapeType="1"/>
              </p:cNvSpPr>
              <p:nvPr userDrawn="1"/>
            </p:nvSpPr>
            <p:spPr bwMode="auto">
              <a:xfrm>
                <a:off x="0" y="3306"/>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4" name="Line 1056"/>
              <p:cNvSpPr>
                <a:spLocks noChangeShapeType="1"/>
              </p:cNvSpPr>
              <p:nvPr userDrawn="1"/>
            </p:nvSpPr>
            <p:spPr bwMode="auto">
              <a:xfrm>
                <a:off x="0" y="2994"/>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5" name="Line 1057"/>
              <p:cNvSpPr>
                <a:spLocks noChangeShapeType="1"/>
              </p:cNvSpPr>
              <p:nvPr userDrawn="1"/>
            </p:nvSpPr>
            <p:spPr bwMode="auto">
              <a:xfrm>
                <a:off x="0" y="3048"/>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6" name="Line 1058"/>
              <p:cNvSpPr>
                <a:spLocks noChangeShapeType="1"/>
              </p:cNvSpPr>
              <p:nvPr userDrawn="1"/>
            </p:nvSpPr>
            <p:spPr bwMode="auto">
              <a:xfrm>
                <a:off x="0" y="3246"/>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7" name="Line 1059"/>
              <p:cNvSpPr>
                <a:spLocks noChangeShapeType="1"/>
              </p:cNvSpPr>
              <p:nvPr userDrawn="1"/>
            </p:nvSpPr>
            <p:spPr bwMode="auto">
              <a:xfrm>
                <a:off x="0" y="3225"/>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8" name="Line 1060"/>
              <p:cNvSpPr>
                <a:spLocks noChangeShapeType="1"/>
              </p:cNvSpPr>
              <p:nvPr userDrawn="1"/>
            </p:nvSpPr>
            <p:spPr bwMode="auto">
              <a:xfrm>
                <a:off x="0" y="2831"/>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09" name="Line 1061"/>
              <p:cNvSpPr>
                <a:spLocks noChangeShapeType="1"/>
              </p:cNvSpPr>
              <p:nvPr userDrawn="1"/>
            </p:nvSpPr>
            <p:spPr bwMode="auto">
              <a:xfrm>
                <a:off x="0" y="2750"/>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0" name="Line 1062"/>
              <p:cNvSpPr>
                <a:spLocks noChangeShapeType="1"/>
              </p:cNvSpPr>
              <p:nvPr userDrawn="1"/>
            </p:nvSpPr>
            <p:spPr bwMode="auto">
              <a:xfrm>
                <a:off x="0" y="2678"/>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1" name="Line 1063"/>
              <p:cNvSpPr>
                <a:spLocks noChangeShapeType="1"/>
              </p:cNvSpPr>
              <p:nvPr userDrawn="1"/>
            </p:nvSpPr>
            <p:spPr bwMode="auto">
              <a:xfrm>
                <a:off x="0" y="2876"/>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2" name="Line 1064"/>
              <p:cNvSpPr>
                <a:spLocks noChangeShapeType="1"/>
              </p:cNvSpPr>
              <p:nvPr userDrawn="1"/>
            </p:nvSpPr>
            <p:spPr bwMode="auto">
              <a:xfrm>
                <a:off x="0" y="2855"/>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3" name="Line 1065"/>
              <p:cNvSpPr>
                <a:spLocks noChangeShapeType="1"/>
              </p:cNvSpPr>
              <p:nvPr userDrawn="1"/>
            </p:nvSpPr>
            <p:spPr bwMode="auto">
              <a:xfrm>
                <a:off x="0" y="2554"/>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4" name="Line 1066"/>
              <p:cNvSpPr>
                <a:spLocks noChangeShapeType="1"/>
              </p:cNvSpPr>
              <p:nvPr userDrawn="1"/>
            </p:nvSpPr>
            <p:spPr bwMode="auto">
              <a:xfrm>
                <a:off x="0" y="2590"/>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5" name="Line 1067"/>
              <p:cNvSpPr>
                <a:spLocks noChangeShapeType="1"/>
              </p:cNvSpPr>
              <p:nvPr userDrawn="1"/>
            </p:nvSpPr>
            <p:spPr bwMode="auto">
              <a:xfrm>
                <a:off x="0" y="2623"/>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6" name="Line 1068"/>
              <p:cNvSpPr>
                <a:spLocks noChangeShapeType="1"/>
              </p:cNvSpPr>
              <p:nvPr userDrawn="1"/>
            </p:nvSpPr>
            <p:spPr bwMode="auto">
              <a:xfrm>
                <a:off x="0" y="2464"/>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7" name="Line 1069"/>
              <p:cNvSpPr>
                <a:spLocks noChangeShapeType="1"/>
              </p:cNvSpPr>
              <p:nvPr userDrawn="1"/>
            </p:nvSpPr>
            <p:spPr bwMode="auto">
              <a:xfrm>
                <a:off x="0" y="2416"/>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8" name="Line 1070"/>
              <p:cNvSpPr>
                <a:spLocks noChangeShapeType="1"/>
              </p:cNvSpPr>
              <p:nvPr userDrawn="1"/>
            </p:nvSpPr>
            <p:spPr bwMode="auto">
              <a:xfrm>
                <a:off x="0" y="250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19" name="Line 1071"/>
              <p:cNvSpPr>
                <a:spLocks noChangeShapeType="1"/>
              </p:cNvSpPr>
              <p:nvPr userDrawn="1"/>
            </p:nvSpPr>
            <p:spPr bwMode="auto">
              <a:xfrm>
                <a:off x="0" y="2371"/>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0" name="Line 1072"/>
              <p:cNvSpPr>
                <a:spLocks noChangeShapeType="1"/>
              </p:cNvSpPr>
              <p:nvPr userDrawn="1"/>
            </p:nvSpPr>
            <p:spPr bwMode="auto">
              <a:xfrm>
                <a:off x="0" y="2245"/>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1" name="Line 1073"/>
              <p:cNvSpPr>
                <a:spLocks noChangeShapeType="1"/>
              </p:cNvSpPr>
              <p:nvPr userDrawn="1"/>
            </p:nvSpPr>
            <p:spPr bwMode="auto">
              <a:xfrm>
                <a:off x="0" y="2350"/>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2" name="Line 1074"/>
              <p:cNvSpPr>
                <a:spLocks noChangeShapeType="1"/>
              </p:cNvSpPr>
              <p:nvPr userDrawn="1"/>
            </p:nvSpPr>
            <p:spPr bwMode="auto">
              <a:xfrm>
                <a:off x="0" y="2290"/>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3" name="Line 1075"/>
              <p:cNvSpPr>
                <a:spLocks noChangeShapeType="1"/>
              </p:cNvSpPr>
              <p:nvPr userDrawn="1"/>
            </p:nvSpPr>
            <p:spPr bwMode="auto">
              <a:xfrm>
                <a:off x="0" y="2269"/>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4" name="Line 1076"/>
              <p:cNvSpPr>
                <a:spLocks noChangeShapeType="1"/>
              </p:cNvSpPr>
              <p:nvPr userDrawn="1"/>
            </p:nvSpPr>
            <p:spPr bwMode="auto">
              <a:xfrm>
                <a:off x="0" y="2130"/>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5" name="Line 1077"/>
              <p:cNvSpPr>
                <a:spLocks noChangeShapeType="1"/>
              </p:cNvSpPr>
              <p:nvPr userDrawn="1"/>
            </p:nvSpPr>
            <p:spPr bwMode="auto">
              <a:xfrm>
                <a:off x="0" y="2166"/>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6" name="Line 1078"/>
              <p:cNvSpPr>
                <a:spLocks noChangeShapeType="1"/>
              </p:cNvSpPr>
              <p:nvPr userDrawn="1"/>
            </p:nvSpPr>
            <p:spPr bwMode="auto">
              <a:xfrm>
                <a:off x="0" y="219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7" name="Line 1079"/>
              <p:cNvSpPr>
                <a:spLocks noChangeShapeType="1"/>
              </p:cNvSpPr>
              <p:nvPr userDrawn="1"/>
            </p:nvSpPr>
            <p:spPr bwMode="auto">
              <a:xfrm>
                <a:off x="0" y="2040"/>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8" name="Line 1080"/>
              <p:cNvSpPr>
                <a:spLocks noChangeShapeType="1"/>
              </p:cNvSpPr>
              <p:nvPr userDrawn="1"/>
            </p:nvSpPr>
            <p:spPr bwMode="auto">
              <a:xfrm>
                <a:off x="0" y="1992"/>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29" name="Line 1081"/>
              <p:cNvSpPr>
                <a:spLocks noChangeShapeType="1"/>
              </p:cNvSpPr>
              <p:nvPr userDrawn="1"/>
            </p:nvSpPr>
            <p:spPr bwMode="auto">
              <a:xfrm>
                <a:off x="0" y="2085"/>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0" name="Line 1082"/>
              <p:cNvSpPr>
                <a:spLocks noChangeShapeType="1"/>
              </p:cNvSpPr>
              <p:nvPr userDrawn="1"/>
            </p:nvSpPr>
            <p:spPr bwMode="auto">
              <a:xfrm>
                <a:off x="0" y="1593"/>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1" name="Line 1083"/>
              <p:cNvSpPr>
                <a:spLocks noChangeShapeType="1"/>
              </p:cNvSpPr>
              <p:nvPr userDrawn="1"/>
            </p:nvSpPr>
            <p:spPr bwMode="auto">
              <a:xfrm>
                <a:off x="0" y="1566"/>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2" name="Line 1084"/>
              <p:cNvSpPr>
                <a:spLocks noChangeShapeType="1"/>
              </p:cNvSpPr>
              <p:nvPr userDrawn="1"/>
            </p:nvSpPr>
            <p:spPr bwMode="auto">
              <a:xfrm>
                <a:off x="0" y="1947"/>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3" name="Line 1085"/>
              <p:cNvSpPr>
                <a:spLocks noChangeShapeType="1"/>
              </p:cNvSpPr>
              <p:nvPr userDrawn="1"/>
            </p:nvSpPr>
            <p:spPr bwMode="auto">
              <a:xfrm>
                <a:off x="0" y="1821"/>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4" name="Line 1086"/>
              <p:cNvSpPr>
                <a:spLocks noChangeShapeType="1"/>
              </p:cNvSpPr>
              <p:nvPr userDrawn="1"/>
            </p:nvSpPr>
            <p:spPr bwMode="auto">
              <a:xfrm>
                <a:off x="0" y="1740"/>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5" name="Line 1087"/>
              <p:cNvSpPr>
                <a:spLocks noChangeShapeType="1"/>
              </p:cNvSpPr>
              <p:nvPr userDrawn="1"/>
            </p:nvSpPr>
            <p:spPr bwMode="auto">
              <a:xfrm>
                <a:off x="0" y="1926"/>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6" name="Line 1088"/>
              <p:cNvSpPr>
                <a:spLocks noChangeShapeType="1"/>
              </p:cNvSpPr>
              <p:nvPr userDrawn="1"/>
            </p:nvSpPr>
            <p:spPr bwMode="auto">
              <a:xfrm>
                <a:off x="0" y="1614"/>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7" name="Line 1089"/>
              <p:cNvSpPr>
                <a:spLocks noChangeShapeType="1"/>
              </p:cNvSpPr>
              <p:nvPr userDrawn="1"/>
            </p:nvSpPr>
            <p:spPr bwMode="auto">
              <a:xfrm>
                <a:off x="0" y="1668"/>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8" name="Line 1090"/>
              <p:cNvSpPr>
                <a:spLocks noChangeShapeType="1"/>
              </p:cNvSpPr>
              <p:nvPr userDrawn="1"/>
            </p:nvSpPr>
            <p:spPr bwMode="auto">
              <a:xfrm>
                <a:off x="0" y="1866"/>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39" name="Line 1091"/>
              <p:cNvSpPr>
                <a:spLocks noChangeShapeType="1"/>
              </p:cNvSpPr>
              <p:nvPr userDrawn="1"/>
            </p:nvSpPr>
            <p:spPr bwMode="auto">
              <a:xfrm>
                <a:off x="0" y="1845"/>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0" name="Line 1092"/>
              <p:cNvSpPr>
                <a:spLocks noChangeShapeType="1"/>
              </p:cNvSpPr>
              <p:nvPr userDrawn="1"/>
            </p:nvSpPr>
            <p:spPr bwMode="auto">
              <a:xfrm>
                <a:off x="0" y="1437"/>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1" name="Line 1093"/>
              <p:cNvSpPr>
                <a:spLocks noChangeShapeType="1"/>
              </p:cNvSpPr>
              <p:nvPr userDrawn="1"/>
            </p:nvSpPr>
            <p:spPr bwMode="auto">
              <a:xfrm>
                <a:off x="0" y="1473"/>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2" name="Line 1094"/>
              <p:cNvSpPr>
                <a:spLocks noChangeShapeType="1"/>
              </p:cNvSpPr>
              <p:nvPr userDrawn="1"/>
            </p:nvSpPr>
            <p:spPr bwMode="auto">
              <a:xfrm>
                <a:off x="0" y="1506"/>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3" name="Line 1095"/>
              <p:cNvSpPr>
                <a:spLocks noChangeShapeType="1"/>
              </p:cNvSpPr>
              <p:nvPr userDrawn="1"/>
            </p:nvSpPr>
            <p:spPr bwMode="auto">
              <a:xfrm>
                <a:off x="0" y="1347"/>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4" name="Line 1096"/>
              <p:cNvSpPr>
                <a:spLocks noChangeShapeType="1"/>
              </p:cNvSpPr>
              <p:nvPr userDrawn="1"/>
            </p:nvSpPr>
            <p:spPr bwMode="auto">
              <a:xfrm>
                <a:off x="0" y="1392"/>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5" name="Line 1097"/>
              <p:cNvSpPr>
                <a:spLocks noChangeShapeType="1"/>
              </p:cNvSpPr>
              <p:nvPr userDrawn="1"/>
            </p:nvSpPr>
            <p:spPr bwMode="auto">
              <a:xfrm>
                <a:off x="0" y="1016"/>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6" name="Line 1098"/>
              <p:cNvSpPr>
                <a:spLocks noChangeShapeType="1"/>
              </p:cNvSpPr>
              <p:nvPr userDrawn="1"/>
            </p:nvSpPr>
            <p:spPr bwMode="auto">
              <a:xfrm>
                <a:off x="0" y="989"/>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7" name="Line 1099"/>
              <p:cNvSpPr>
                <a:spLocks noChangeShapeType="1"/>
              </p:cNvSpPr>
              <p:nvPr userDrawn="1"/>
            </p:nvSpPr>
            <p:spPr bwMode="auto">
              <a:xfrm>
                <a:off x="0" y="1244"/>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8" name="Line 1100"/>
              <p:cNvSpPr>
                <a:spLocks noChangeShapeType="1"/>
              </p:cNvSpPr>
              <p:nvPr userDrawn="1"/>
            </p:nvSpPr>
            <p:spPr bwMode="auto">
              <a:xfrm>
                <a:off x="0" y="1163"/>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49" name="Line 1101"/>
              <p:cNvSpPr>
                <a:spLocks noChangeShapeType="1"/>
              </p:cNvSpPr>
              <p:nvPr userDrawn="1"/>
            </p:nvSpPr>
            <p:spPr bwMode="auto">
              <a:xfrm>
                <a:off x="0" y="1037"/>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0" name="Line 1102"/>
              <p:cNvSpPr>
                <a:spLocks noChangeShapeType="1"/>
              </p:cNvSpPr>
              <p:nvPr userDrawn="1"/>
            </p:nvSpPr>
            <p:spPr bwMode="auto">
              <a:xfrm>
                <a:off x="0" y="1091"/>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1" name="Line 1103"/>
              <p:cNvSpPr>
                <a:spLocks noChangeShapeType="1"/>
              </p:cNvSpPr>
              <p:nvPr userDrawn="1"/>
            </p:nvSpPr>
            <p:spPr bwMode="auto">
              <a:xfrm>
                <a:off x="0" y="128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2" name="Line 1104"/>
              <p:cNvSpPr>
                <a:spLocks noChangeShapeType="1"/>
              </p:cNvSpPr>
              <p:nvPr userDrawn="1"/>
            </p:nvSpPr>
            <p:spPr bwMode="auto">
              <a:xfrm>
                <a:off x="0" y="1268"/>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3" name="Line 1105"/>
              <p:cNvSpPr>
                <a:spLocks noChangeShapeType="1"/>
              </p:cNvSpPr>
              <p:nvPr userDrawn="1"/>
            </p:nvSpPr>
            <p:spPr bwMode="auto">
              <a:xfrm>
                <a:off x="0" y="860"/>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4" name="Line 1106"/>
              <p:cNvSpPr>
                <a:spLocks noChangeShapeType="1"/>
              </p:cNvSpPr>
              <p:nvPr userDrawn="1"/>
            </p:nvSpPr>
            <p:spPr bwMode="auto">
              <a:xfrm>
                <a:off x="0" y="896"/>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5" name="Line 1107"/>
              <p:cNvSpPr>
                <a:spLocks noChangeShapeType="1"/>
              </p:cNvSpPr>
              <p:nvPr userDrawn="1"/>
            </p:nvSpPr>
            <p:spPr bwMode="auto">
              <a:xfrm>
                <a:off x="0" y="92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6" name="Line 1108"/>
              <p:cNvSpPr>
                <a:spLocks noChangeShapeType="1"/>
              </p:cNvSpPr>
              <p:nvPr userDrawn="1"/>
            </p:nvSpPr>
            <p:spPr bwMode="auto">
              <a:xfrm>
                <a:off x="0" y="770"/>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7" name="Line 1109"/>
              <p:cNvSpPr>
                <a:spLocks noChangeShapeType="1"/>
              </p:cNvSpPr>
              <p:nvPr userDrawn="1"/>
            </p:nvSpPr>
            <p:spPr bwMode="auto">
              <a:xfrm>
                <a:off x="0" y="815"/>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8" name="Line 1110"/>
              <p:cNvSpPr>
                <a:spLocks noChangeShapeType="1"/>
              </p:cNvSpPr>
              <p:nvPr userDrawn="1"/>
            </p:nvSpPr>
            <p:spPr bwMode="auto">
              <a:xfrm>
                <a:off x="0" y="718"/>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59" name="Line 1111"/>
              <p:cNvSpPr>
                <a:spLocks noChangeShapeType="1"/>
              </p:cNvSpPr>
              <p:nvPr userDrawn="1"/>
            </p:nvSpPr>
            <p:spPr bwMode="auto">
              <a:xfrm>
                <a:off x="0" y="646"/>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0" name="Line 1112"/>
              <p:cNvSpPr>
                <a:spLocks noChangeShapeType="1"/>
              </p:cNvSpPr>
              <p:nvPr userDrawn="1"/>
            </p:nvSpPr>
            <p:spPr bwMode="auto">
              <a:xfrm>
                <a:off x="0" y="522"/>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1" name="Line 1113"/>
              <p:cNvSpPr>
                <a:spLocks noChangeShapeType="1"/>
              </p:cNvSpPr>
              <p:nvPr userDrawn="1"/>
            </p:nvSpPr>
            <p:spPr bwMode="auto">
              <a:xfrm>
                <a:off x="0" y="558"/>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2" name="Line 1114"/>
              <p:cNvSpPr>
                <a:spLocks noChangeShapeType="1"/>
              </p:cNvSpPr>
              <p:nvPr userDrawn="1"/>
            </p:nvSpPr>
            <p:spPr bwMode="auto">
              <a:xfrm>
                <a:off x="0" y="591"/>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3" name="Line 1115"/>
              <p:cNvSpPr>
                <a:spLocks noChangeShapeType="1"/>
              </p:cNvSpPr>
              <p:nvPr userDrawn="1"/>
            </p:nvSpPr>
            <p:spPr bwMode="auto">
              <a:xfrm>
                <a:off x="0" y="432"/>
                <a:ext cx="5760" cy="0"/>
              </a:xfrm>
              <a:prstGeom prst="line">
                <a:avLst/>
              </a:prstGeom>
              <a:noFill/>
              <a:ln w="2857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4" name="Line 1116"/>
              <p:cNvSpPr>
                <a:spLocks noChangeShapeType="1"/>
              </p:cNvSpPr>
              <p:nvPr userDrawn="1"/>
            </p:nvSpPr>
            <p:spPr bwMode="auto">
              <a:xfrm>
                <a:off x="0" y="384"/>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5" name="Line 1117"/>
              <p:cNvSpPr>
                <a:spLocks noChangeShapeType="1"/>
              </p:cNvSpPr>
              <p:nvPr userDrawn="1"/>
            </p:nvSpPr>
            <p:spPr bwMode="auto">
              <a:xfrm>
                <a:off x="0" y="477"/>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6" name="Line 1118"/>
              <p:cNvSpPr>
                <a:spLocks noChangeShapeType="1"/>
              </p:cNvSpPr>
              <p:nvPr userDrawn="1"/>
            </p:nvSpPr>
            <p:spPr bwMode="auto">
              <a:xfrm>
                <a:off x="0" y="339"/>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7" name="Line 1119"/>
              <p:cNvSpPr>
                <a:spLocks noChangeShapeType="1"/>
              </p:cNvSpPr>
              <p:nvPr userDrawn="1"/>
            </p:nvSpPr>
            <p:spPr bwMode="auto">
              <a:xfrm>
                <a:off x="0" y="318"/>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8" name="Line 1120"/>
              <p:cNvSpPr>
                <a:spLocks noChangeShapeType="1"/>
              </p:cNvSpPr>
              <p:nvPr userDrawn="1"/>
            </p:nvSpPr>
            <p:spPr bwMode="auto">
              <a:xfrm>
                <a:off x="0" y="258"/>
                <a:ext cx="5760" cy="0"/>
              </a:xfrm>
              <a:prstGeom prst="line">
                <a:avLst/>
              </a:prstGeom>
              <a:noFill/>
              <a:ln w="1905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69" name="Line 1121"/>
              <p:cNvSpPr>
                <a:spLocks noChangeShapeType="1"/>
              </p:cNvSpPr>
              <p:nvPr userDrawn="1"/>
            </p:nvSpPr>
            <p:spPr bwMode="auto">
              <a:xfrm>
                <a:off x="0" y="70"/>
                <a:ext cx="5760" cy="0"/>
              </a:xfrm>
              <a:prstGeom prst="line">
                <a:avLst/>
              </a:prstGeom>
              <a:noFill/>
              <a:ln w="9525">
                <a:solidFill>
                  <a:schemeClr val="bg2"/>
                </a:solidFill>
                <a:round/>
                <a:headEnd/>
                <a:tailEnd/>
              </a:ln>
              <a:effectLst/>
            </p:spPr>
            <p:txBody>
              <a:bodyPr wrap="none" anchor="ctr"/>
              <a:lstStyle/>
              <a:p>
                <a:pPr>
                  <a:defRPr/>
                </a:pPr>
                <a:endParaRPr lang="zh-CN" altLang="en-US">
                  <a:ea typeface="宋体" pitchFamily="2" charset="-122"/>
                </a:endParaRPr>
              </a:p>
            </p:txBody>
          </p:sp>
          <p:sp>
            <p:nvSpPr>
              <p:cNvPr id="3170" name="Line 1122"/>
              <p:cNvSpPr>
                <a:spLocks noChangeShapeType="1"/>
              </p:cNvSpPr>
              <p:nvPr userDrawn="1"/>
            </p:nvSpPr>
            <p:spPr bwMode="auto">
              <a:xfrm>
                <a:off x="0" y="43"/>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71" name="Line 1123"/>
              <p:cNvSpPr>
                <a:spLocks noChangeShapeType="1"/>
              </p:cNvSpPr>
              <p:nvPr userDrawn="1"/>
            </p:nvSpPr>
            <p:spPr bwMode="auto">
              <a:xfrm>
                <a:off x="0" y="91"/>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72" name="Line 1124"/>
              <p:cNvSpPr>
                <a:spLocks noChangeShapeType="1"/>
              </p:cNvSpPr>
              <p:nvPr userDrawn="1"/>
            </p:nvSpPr>
            <p:spPr bwMode="auto">
              <a:xfrm>
                <a:off x="0" y="145"/>
                <a:ext cx="5760" cy="0"/>
              </a:xfrm>
              <a:prstGeom prst="line">
                <a:avLst/>
              </a:prstGeom>
              <a:noFill/>
              <a:ln w="12700">
                <a:solidFill>
                  <a:schemeClr val="bg2"/>
                </a:solidFill>
                <a:round/>
                <a:headEnd/>
                <a:tailEnd/>
              </a:ln>
              <a:effectLst/>
            </p:spPr>
            <p:txBody>
              <a:bodyPr wrap="none" anchor="ctr"/>
              <a:lstStyle/>
              <a:p>
                <a:pPr>
                  <a:defRPr/>
                </a:pPr>
                <a:endParaRPr lang="zh-CN" altLang="en-US">
                  <a:ea typeface="宋体" pitchFamily="2" charset="-122"/>
                </a:endParaRPr>
              </a:p>
            </p:txBody>
          </p:sp>
          <p:sp>
            <p:nvSpPr>
              <p:cNvPr id="3173" name="Line 1125"/>
              <p:cNvSpPr>
                <a:spLocks noChangeShapeType="1"/>
              </p:cNvSpPr>
              <p:nvPr userDrawn="1"/>
            </p:nvSpPr>
            <p:spPr bwMode="auto">
              <a:xfrm>
                <a:off x="0" y="202"/>
                <a:ext cx="5760" cy="0"/>
              </a:xfrm>
              <a:prstGeom prst="line">
                <a:avLst/>
              </a:prstGeom>
              <a:noFill/>
              <a:ln w="38100">
                <a:solidFill>
                  <a:schemeClr val="bg2"/>
                </a:solidFill>
                <a:round/>
                <a:headEnd/>
                <a:tailEnd/>
              </a:ln>
              <a:effectLst/>
            </p:spPr>
            <p:txBody>
              <a:bodyPr wrap="none" anchor="ctr"/>
              <a:lstStyle/>
              <a:p>
                <a:pPr>
                  <a:defRPr/>
                </a:pPr>
                <a:endParaRPr lang="zh-CN" altLang="en-US">
                  <a:ea typeface="宋体" pitchFamily="2" charset="-122"/>
                </a:endParaRPr>
              </a:p>
            </p:txBody>
          </p:sp>
        </p:grpSp>
        <p:grpSp>
          <p:nvGrpSpPr>
            <p:cNvPr id="1033" name="Group 1126"/>
            <p:cNvGrpSpPr>
              <a:grpSpLocks/>
            </p:cNvGrpSpPr>
            <p:nvPr userDrawn="1"/>
          </p:nvGrpSpPr>
          <p:grpSpPr bwMode="auto">
            <a:xfrm>
              <a:off x="400" y="205"/>
              <a:ext cx="5216" cy="1123"/>
              <a:chOff x="400" y="205"/>
              <a:chExt cx="5216" cy="1123"/>
            </a:xfrm>
          </p:grpSpPr>
          <p:sp>
            <p:nvSpPr>
              <p:cNvPr id="3175" name="Rectangle 1127"/>
              <p:cNvSpPr>
                <a:spLocks noChangeArrowheads="1"/>
              </p:cNvSpPr>
              <p:nvPr userDrawn="1"/>
            </p:nvSpPr>
            <p:spPr bwMode="auto">
              <a:xfrm>
                <a:off x="557" y="205"/>
                <a:ext cx="313" cy="914"/>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3176" name="Rectangle 1128"/>
              <p:cNvSpPr>
                <a:spLocks noChangeArrowheads="1"/>
              </p:cNvSpPr>
              <p:nvPr userDrawn="1"/>
            </p:nvSpPr>
            <p:spPr bwMode="auto">
              <a:xfrm>
                <a:off x="400" y="288"/>
                <a:ext cx="3567" cy="49"/>
              </a:xfrm>
              <a:prstGeom prst="rect">
                <a:avLst/>
              </a:prstGeom>
              <a:solidFill>
                <a:schemeClr va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3177" name="Rectangle 1129"/>
              <p:cNvSpPr>
                <a:spLocks noChangeArrowheads="1"/>
              </p:cNvSpPr>
              <p:nvPr userDrawn="1"/>
            </p:nvSpPr>
            <p:spPr bwMode="auto">
              <a:xfrm>
                <a:off x="4599" y="1115"/>
                <a:ext cx="929" cy="213"/>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3178" name="Rectangle 1130"/>
              <p:cNvSpPr>
                <a:spLocks noChangeArrowheads="1"/>
              </p:cNvSpPr>
              <p:nvPr userDrawn="1"/>
            </p:nvSpPr>
            <p:spPr bwMode="auto">
              <a:xfrm>
                <a:off x="2049" y="1211"/>
                <a:ext cx="3567" cy="49"/>
              </a:xfrm>
              <a:prstGeom prst="rect">
                <a:avLst/>
              </a:prstGeom>
              <a:solidFill>
                <a:schemeClr val="hlink"/>
              </a:solidFill>
              <a:ln w="9525">
                <a:noFill/>
                <a:miter lim="800000"/>
                <a:headEnd/>
                <a:tailEnd/>
              </a:ln>
              <a:effectLst/>
            </p:spPr>
            <p:txBody>
              <a:bodyPr wrap="none" anchor="ctr"/>
              <a:lstStyle/>
              <a:p>
                <a:pPr>
                  <a:defRPr/>
                </a:pPr>
                <a:endParaRPr lang="zh-CN" altLang="en-US">
                  <a:ea typeface="宋体" pitchFamily="2" charset="-122"/>
                </a:endParaRPr>
              </a:p>
            </p:txBody>
          </p:sp>
        </p:grpSp>
      </p:grpSp>
      <p:sp>
        <p:nvSpPr>
          <p:cNvPr id="1027" name="Rectangle 1131"/>
          <p:cNvSpPr>
            <a:spLocks noGrp="1" noChangeArrowheads="1"/>
          </p:cNvSpPr>
          <p:nvPr>
            <p:ph type="body" idx="1"/>
          </p:nvPr>
        </p:nvSpPr>
        <p:spPr bwMode="auto">
          <a:xfrm>
            <a:off x="809625" y="2214563"/>
            <a:ext cx="7958138"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80" name="Rectangle 1132"/>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folHlink"/>
                </a:solidFill>
                <a:ea typeface="宋体" pitchFamily="2" charset="-122"/>
              </a:defRPr>
            </a:lvl1pPr>
          </a:lstStyle>
          <a:p>
            <a:pPr>
              <a:defRPr/>
            </a:pPr>
            <a:endParaRPr lang="en-US" altLang="zh-CN"/>
          </a:p>
        </p:txBody>
      </p:sp>
      <p:sp>
        <p:nvSpPr>
          <p:cNvPr id="3181" name="Rectangle 1133"/>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folHlink"/>
                </a:solidFill>
                <a:ea typeface="宋体" pitchFamily="2" charset="-122"/>
              </a:defRPr>
            </a:lvl1pPr>
          </a:lstStyle>
          <a:p>
            <a:pPr>
              <a:defRPr/>
            </a:pPr>
            <a:endParaRPr lang="en-US" altLang="zh-CN"/>
          </a:p>
        </p:txBody>
      </p:sp>
      <p:sp>
        <p:nvSpPr>
          <p:cNvPr id="3182" name="Rectangle 1134"/>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folHlink"/>
                </a:solidFill>
                <a:ea typeface="宋体" pitchFamily="2" charset="-122"/>
              </a:defRPr>
            </a:lvl1pPr>
          </a:lstStyle>
          <a:p>
            <a:pPr>
              <a:defRPr/>
            </a:pPr>
            <a:fld id="{ACE59A09-FE90-4F15-9296-3F12C5BA1306}" type="slidenum">
              <a:rPr lang="en-US" altLang="zh-CN"/>
              <a:pPr>
                <a:defRPr/>
              </a:pPr>
              <a:t>‹#›</a:t>
            </a:fld>
            <a:endParaRPr lang="en-US" altLang="zh-CN"/>
          </a:p>
        </p:txBody>
      </p:sp>
      <p:sp>
        <p:nvSpPr>
          <p:cNvPr id="1031" name="Rectangle 1135"/>
          <p:cNvSpPr>
            <a:spLocks noGrp="1" noChangeArrowheads="1"/>
          </p:cNvSpPr>
          <p:nvPr>
            <p:ph type="title"/>
          </p:nvPr>
        </p:nvSpPr>
        <p:spPr bwMode="auto">
          <a:xfrm>
            <a:off x="1371600" y="6096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hf sldNum="0" hdr="0" ftr="0" dt="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lnSpc>
          <a:spcPct val="85000"/>
        </a:lnSpc>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a:latin typeface="+mn-lt"/>
                <a:ea typeface="黑体" panose="02010609060101010101" pitchFamily="49" charset="-122"/>
              </a:rPr>
              <a:t>第</a:t>
            </a:r>
            <a:r>
              <a:rPr lang="en-US" altLang="zh-CN" dirty="0">
                <a:latin typeface="+mn-lt"/>
                <a:ea typeface="黑体" panose="02010609060101010101" pitchFamily="49" charset="-122"/>
              </a:rPr>
              <a:t>1</a:t>
            </a:r>
            <a:r>
              <a:rPr lang="zh-CN" altLang="en-US" dirty="0">
                <a:latin typeface="+mn-lt"/>
                <a:ea typeface="黑体" panose="02010609060101010101" pitchFamily="49" charset="-122"/>
              </a:rPr>
              <a:t>章 算法设计与分析基础</a:t>
            </a:r>
            <a:endParaRPr lang="en-US" altLang="zh-CN" dirty="0">
              <a:latin typeface="+mn-lt"/>
              <a:ea typeface="黑体" panose="02010609060101010101" pitchFamily="49" charset="-122"/>
            </a:endParaRPr>
          </a:p>
        </p:txBody>
      </p:sp>
      <p:sp>
        <p:nvSpPr>
          <p:cNvPr id="14339" name="Rectangle 3"/>
          <p:cNvSpPr>
            <a:spLocks noGrp="1" noChangeArrowheads="1"/>
          </p:cNvSpPr>
          <p:nvPr>
            <p:ph type="subTitle" idx="1"/>
          </p:nvPr>
        </p:nvSpPr>
        <p:spPr/>
        <p:txBody>
          <a:bodyPr/>
          <a:lstStyle/>
          <a:p>
            <a:pPr eaLnBrk="1" hangingPunct="1"/>
            <a:endParaRPr lang="en-US" altLang="zh-CN" dirty="0"/>
          </a:p>
          <a:p>
            <a:pPr eaLnBrk="1" hangingPunct="1"/>
            <a:endParaRPr lang="en-US" altLang="zh-CN" dirty="0"/>
          </a:p>
          <a:p>
            <a:pPr eaLnBrk="1" hangingPunct="1"/>
            <a:r>
              <a:rPr lang="en-US" altLang="zh-CN" sz="3600" b="1" dirty="0">
                <a:ea typeface="黑体" panose="02010609060101010101" pitchFamily="49" charset="-122"/>
              </a:rPr>
              <a:t>《</a:t>
            </a:r>
            <a:r>
              <a:rPr lang="zh-CN" altLang="en-US" sz="3600" b="1" dirty="0">
                <a:ea typeface="黑体" panose="02010609060101010101" pitchFamily="49" charset="-122"/>
              </a:rPr>
              <a:t>人工智能算法</a:t>
            </a:r>
            <a:r>
              <a:rPr lang="en-US" altLang="zh-CN" sz="3600" b="1" dirty="0">
                <a:ea typeface="黑体" panose="02010609060101010101" pitchFamily="49" charset="-122"/>
              </a:rPr>
              <a:t>》</a:t>
            </a:r>
          </a:p>
          <a:p>
            <a:pPr eaLnBrk="1" hangingPunct="1"/>
            <a:endParaRPr lang="en-US" altLang="zh-CN" sz="2200" b="1" dirty="0">
              <a:ea typeface="黑体" panose="02010609060101010101" pitchFamily="49" charset="-122"/>
            </a:endParaRPr>
          </a:p>
          <a:p>
            <a:pPr eaLnBrk="1" hangingPunct="1"/>
            <a:r>
              <a:rPr lang="zh-CN" altLang="en-US" sz="2200" b="1" dirty="0">
                <a:ea typeface="黑体" panose="02010609060101010101" pitchFamily="49" charset="-122"/>
              </a:rPr>
              <a:t>清华大学出版社</a:t>
            </a:r>
            <a:endParaRPr lang="en-US" altLang="zh-CN" sz="2200" b="1" dirty="0">
              <a:ea typeface="黑体" panose="02010609060101010101" pitchFamily="49" charset="-122"/>
            </a:endParaRPr>
          </a:p>
          <a:p>
            <a:pPr eaLnBrk="1" hangingPunct="1"/>
            <a:r>
              <a:rPr lang="en-US" altLang="zh-CN" sz="2200" b="1" dirty="0">
                <a:ea typeface="黑体" panose="02010609060101010101" pitchFamily="49" charset="-122"/>
              </a:rPr>
              <a:t>2022</a:t>
            </a:r>
            <a:r>
              <a:rPr lang="zh-CN" altLang="en-US" sz="2200" b="1" dirty="0">
                <a:ea typeface="黑体" panose="02010609060101010101" pitchFamily="49" charset="-122"/>
              </a:rPr>
              <a:t>年</a:t>
            </a:r>
            <a:r>
              <a:rPr lang="en-US" altLang="zh-CN" sz="2200" b="1" dirty="0">
                <a:ea typeface="黑体" panose="02010609060101010101" pitchFamily="49" charset="-122"/>
              </a:rPr>
              <a:t>7</a:t>
            </a:r>
            <a:r>
              <a:rPr lang="zh-CN" altLang="en-US" sz="2200" b="1" dirty="0">
                <a:ea typeface="黑体" panose="02010609060101010101" pitchFamily="49" charset="-122"/>
              </a:rPr>
              <a:t>月</a:t>
            </a:r>
            <a:endParaRPr lang="en-US" altLang="zh-CN" sz="2200" b="1"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2"/>
          <p:cNvSpPr>
            <a:spLocks noGrp="1" noChangeArrowheads="1"/>
          </p:cNvSpPr>
          <p:nvPr>
            <p:ph type="title"/>
          </p:nvPr>
        </p:nvSpPr>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(2)</a:t>
            </a:r>
            <a:endParaRPr lang="en-US" altLang="zh-CN" b="1" dirty="0"/>
          </a:p>
        </p:txBody>
      </p:sp>
      <p:sp>
        <p:nvSpPr>
          <p:cNvPr id="23562" name="Rectangle 3"/>
          <p:cNvSpPr>
            <a:spLocks noGrp="1" noChangeArrowheads="1"/>
          </p:cNvSpPr>
          <p:nvPr>
            <p:ph type="body" idx="1"/>
          </p:nvPr>
        </p:nvSpPr>
        <p:spPr>
          <a:xfrm>
            <a:off x="1043608" y="2060848"/>
            <a:ext cx="7676530" cy="4416152"/>
          </a:xfrm>
        </p:spPr>
        <p:txBody>
          <a:bodyPr/>
          <a:lstStyle/>
          <a:p>
            <a:pPr eaLnBrk="1" hangingPunct="1">
              <a:buFont typeface="Wingdings" pitchFamily="2" charset="2"/>
              <a:buNone/>
            </a:pPr>
            <a:r>
              <a:rPr lang="zh-CN" altLang="en-US" sz="2000" b="1" dirty="0">
                <a:solidFill>
                  <a:srgbClr val="00B050"/>
                </a:solidFill>
                <a:ea typeface="黑体" panose="02010609060101010101" pitchFamily="49" charset="-122"/>
              </a:rPr>
              <a:t>小规模输入会掩盖算法效率的显著差异，因此需要考虑大规模输入</a:t>
            </a:r>
            <a:endParaRPr lang="zh-CN" altLang="zh-CN" sz="2000" b="1" dirty="0">
              <a:solidFill>
                <a:srgbClr val="00B050"/>
              </a:solidFill>
              <a:ea typeface="黑体" panose="02010609060101010101" pitchFamily="49" charset="-122"/>
            </a:endParaRPr>
          </a:p>
        </p:txBody>
      </p:sp>
      <p:grpSp>
        <p:nvGrpSpPr>
          <p:cNvPr id="23563" name="Group 40"/>
          <p:cNvGrpSpPr>
            <a:grpSpLocks/>
          </p:cNvGrpSpPr>
          <p:nvPr/>
        </p:nvGrpSpPr>
        <p:grpSpPr bwMode="auto">
          <a:xfrm>
            <a:off x="1043608" y="2492896"/>
            <a:ext cx="7315200" cy="4152900"/>
            <a:chOff x="576" y="1248"/>
            <a:chExt cx="4608" cy="2616"/>
          </a:xfrm>
        </p:grpSpPr>
        <p:graphicFrame>
          <p:nvGraphicFramePr>
            <p:cNvPr id="23559" name="Object 7"/>
            <p:cNvGraphicFramePr>
              <a:graphicFrameLocks noChangeAspect="1"/>
            </p:cNvGraphicFramePr>
            <p:nvPr/>
          </p:nvGraphicFramePr>
          <p:xfrm>
            <a:off x="576" y="1248"/>
            <a:ext cx="4608" cy="2616"/>
          </p:xfrm>
          <a:graphic>
            <a:graphicData uri="http://schemas.openxmlformats.org/presentationml/2006/ole">
              <mc:AlternateContent xmlns:mc="http://schemas.openxmlformats.org/markup-compatibility/2006">
                <mc:Choice xmlns:v="urn:schemas-microsoft-com:vml" Requires="v">
                  <p:oleObj spid="_x0000_s114711" name="Chart" r:id="rId3" imgW="8111160" imgH="4905000" progId="Excel.Sheet.8">
                    <p:embed followColorScheme="full"/>
                  </p:oleObj>
                </mc:Choice>
                <mc:Fallback>
                  <p:oleObj name="Chart" r:id="rId3" imgW="8111160" imgH="4905000" progId="Excel.Sheet.8">
                    <p:embed followColorScheme="full"/>
                    <p:pic>
                      <p:nvPicPr>
                        <p:cNvPr id="2355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248"/>
                          <a:ext cx="4608" cy="2616"/>
                        </a:xfrm>
                        <a:prstGeom prst="rect">
                          <a:avLst/>
                        </a:prstGeom>
                        <a:solidFill>
                          <a:schemeClr val="bg1"/>
                        </a:solidFill>
                      </p:spPr>
                    </p:pic>
                  </p:oleObj>
                </mc:Fallback>
              </mc:AlternateContent>
            </a:graphicData>
          </a:graphic>
        </p:graphicFrame>
        <p:sp>
          <p:nvSpPr>
            <p:cNvPr id="23567" name="Freeform 8"/>
            <p:cNvSpPr>
              <a:spLocks/>
            </p:cNvSpPr>
            <p:nvPr/>
          </p:nvSpPr>
          <p:spPr bwMode="auto">
            <a:xfrm>
              <a:off x="960" y="3408"/>
              <a:ext cx="3936" cy="96"/>
            </a:xfrm>
            <a:custGeom>
              <a:avLst/>
              <a:gdLst>
                <a:gd name="T0" fmla="*/ 0 w 3936"/>
                <a:gd name="T1" fmla="*/ 96 h 96"/>
                <a:gd name="T2" fmla="*/ 3936 w 3936"/>
                <a:gd name="T3" fmla="*/ 0 h 96"/>
                <a:gd name="T4" fmla="*/ 0 60000 65536"/>
                <a:gd name="T5" fmla="*/ 0 60000 65536"/>
                <a:gd name="T6" fmla="*/ 0 w 3936"/>
                <a:gd name="T7" fmla="*/ 0 h 96"/>
                <a:gd name="T8" fmla="*/ 3936 w 3936"/>
                <a:gd name="T9" fmla="*/ 96 h 96"/>
              </a:gdLst>
              <a:ahLst/>
              <a:cxnLst>
                <a:cxn ang="T4">
                  <a:pos x="T0" y="T1"/>
                </a:cxn>
                <a:cxn ang="T5">
                  <a:pos x="T2" y="T3"/>
                </a:cxn>
              </a:cxnLst>
              <a:rect l="T6" t="T7" r="T8" b="T9"/>
              <a:pathLst>
                <a:path w="3936" h="96">
                  <a:moveTo>
                    <a:pt x="0" y="96"/>
                  </a:moveTo>
                  <a:cubicBezTo>
                    <a:pt x="1640" y="56"/>
                    <a:pt x="3280" y="16"/>
                    <a:pt x="3936" y="0"/>
                  </a:cubicBezTo>
                </a:path>
              </a:pathLst>
            </a:custGeom>
            <a:noFill/>
            <a:ln w="22225" cap="flat">
              <a:solidFill>
                <a:schemeClr val="tx1"/>
              </a:solidFill>
              <a:prstDash val="lgDashDot"/>
              <a:round/>
              <a:headEnd/>
              <a:tailEnd/>
            </a:ln>
          </p:spPr>
          <p:txBody>
            <a:bodyPr wrap="none" tIns="0" bIns="0"/>
            <a:lstStyle/>
            <a:p>
              <a:endParaRPr lang="zh-CN" altLang="en-US"/>
            </a:p>
          </p:txBody>
        </p:sp>
        <p:sp>
          <p:nvSpPr>
            <p:cNvPr id="23568" name="Line 9"/>
            <p:cNvSpPr>
              <a:spLocks noChangeShapeType="1"/>
            </p:cNvSpPr>
            <p:nvPr/>
          </p:nvSpPr>
          <p:spPr bwMode="auto">
            <a:xfrm flipV="1">
              <a:off x="960" y="3168"/>
              <a:ext cx="3936" cy="240"/>
            </a:xfrm>
            <a:prstGeom prst="line">
              <a:avLst/>
            </a:prstGeom>
            <a:noFill/>
            <a:ln w="22225">
              <a:solidFill>
                <a:schemeClr val="tx1"/>
              </a:solidFill>
              <a:prstDash val="dash"/>
              <a:round/>
              <a:headEnd/>
              <a:tailEnd/>
            </a:ln>
          </p:spPr>
          <p:txBody>
            <a:bodyPr wrap="none" tIns="0" bIns="0"/>
            <a:lstStyle/>
            <a:p>
              <a:endParaRPr lang="zh-CN" altLang="en-US"/>
            </a:p>
          </p:txBody>
        </p:sp>
        <p:sp>
          <p:nvSpPr>
            <p:cNvPr id="23569" name="Line 10"/>
            <p:cNvSpPr>
              <a:spLocks noChangeShapeType="1"/>
            </p:cNvSpPr>
            <p:nvPr/>
          </p:nvSpPr>
          <p:spPr bwMode="auto">
            <a:xfrm flipV="1">
              <a:off x="960" y="2400"/>
              <a:ext cx="3936" cy="1056"/>
            </a:xfrm>
            <a:prstGeom prst="line">
              <a:avLst/>
            </a:prstGeom>
            <a:noFill/>
            <a:ln w="22225">
              <a:solidFill>
                <a:schemeClr val="tx1"/>
              </a:solidFill>
              <a:prstDash val="lgDash"/>
              <a:round/>
              <a:headEnd/>
              <a:tailEnd/>
            </a:ln>
          </p:spPr>
          <p:txBody>
            <a:bodyPr wrap="none" tIns="0" bIns="0"/>
            <a:lstStyle/>
            <a:p>
              <a:endParaRPr lang="zh-CN" altLang="en-US"/>
            </a:p>
          </p:txBody>
        </p:sp>
        <p:sp>
          <p:nvSpPr>
            <p:cNvPr id="23570" name="Freeform 26"/>
            <p:cNvSpPr>
              <a:spLocks/>
            </p:cNvSpPr>
            <p:nvPr/>
          </p:nvSpPr>
          <p:spPr bwMode="auto">
            <a:xfrm>
              <a:off x="960" y="1440"/>
              <a:ext cx="3648" cy="2064"/>
            </a:xfrm>
            <a:custGeom>
              <a:avLst/>
              <a:gdLst>
                <a:gd name="T0" fmla="*/ 0 w 3664"/>
                <a:gd name="T1" fmla="*/ 2064 h 2064"/>
                <a:gd name="T2" fmla="*/ 336 w 3664"/>
                <a:gd name="T3" fmla="*/ 2016 h 2064"/>
                <a:gd name="T4" fmla="*/ 624 w 3664"/>
                <a:gd name="T5" fmla="*/ 1968 h 2064"/>
                <a:gd name="T6" fmla="*/ 1008 w 3664"/>
                <a:gd name="T7" fmla="*/ 1872 h 2064"/>
                <a:gd name="T8" fmla="*/ 1392 w 3664"/>
                <a:gd name="T9" fmla="*/ 1776 h 2064"/>
                <a:gd name="T10" fmla="*/ 1968 w 3664"/>
                <a:gd name="T11" fmla="*/ 1584 h 2064"/>
                <a:gd name="T12" fmla="*/ 2640 w 3664"/>
                <a:gd name="T13" fmla="*/ 1200 h 2064"/>
                <a:gd name="T14" fmla="*/ 3264 w 3664"/>
                <a:gd name="T15" fmla="*/ 624 h 2064"/>
                <a:gd name="T16" fmla="*/ 3600 w 3664"/>
                <a:gd name="T17" fmla="*/ 144 h 2064"/>
                <a:gd name="T18" fmla="*/ 3648 w 3664"/>
                <a:gd name="T19" fmla="*/ 0 h 20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64"/>
                <a:gd name="T31" fmla="*/ 0 h 2064"/>
                <a:gd name="T32" fmla="*/ 3664 w 3664"/>
                <a:gd name="T33" fmla="*/ 2064 h 20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64" h="2064">
                  <a:moveTo>
                    <a:pt x="0" y="2064"/>
                  </a:moveTo>
                  <a:cubicBezTo>
                    <a:pt x="116" y="2048"/>
                    <a:pt x="232" y="2032"/>
                    <a:pt x="336" y="2016"/>
                  </a:cubicBezTo>
                  <a:cubicBezTo>
                    <a:pt x="440" y="2000"/>
                    <a:pt x="512" y="1992"/>
                    <a:pt x="624" y="1968"/>
                  </a:cubicBezTo>
                  <a:cubicBezTo>
                    <a:pt x="736" y="1944"/>
                    <a:pt x="880" y="1904"/>
                    <a:pt x="1008" y="1872"/>
                  </a:cubicBezTo>
                  <a:cubicBezTo>
                    <a:pt x="1136" y="1840"/>
                    <a:pt x="1232" y="1824"/>
                    <a:pt x="1392" y="1776"/>
                  </a:cubicBezTo>
                  <a:cubicBezTo>
                    <a:pt x="1552" y="1728"/>
                    <a:pt x="1760" y="1680"/>
                    <a:pt x="1968" y="1584"/>
                  </a:cubicBezTo>
                  <a:cubicBezTo>
                    <a:pt x="2176" y="1488"/>
                    <a:pt x="2424" y="1360"/>
                    <a:pt x="2640" y="1200"/>
                  </a:cubicBezTo>
                  <a:cubicBezTo>
                    <a:pt x="2856" y="1040"/>
                    <a:pt x="3104" y="800"/>
                    <a:pt x="3264" y="624"/>
                  </a:cubicBezTo>
                  <a:cubicBezTo>
                    <a:pt x="3424" y="448"/>
                    <a:pt x="3536" y="248"/>
                    <a:pt x="3600" y="144"/>
                  </a:cubicBezTo>
                  <a:cubicBezTo>
                    <a:pt x="3664" y="40"/>
                    <a:pt x="3640" y="24"/>
                    <a:pt x="3648" y="0"/>
                  </a:cubicBezTo>
                </a:path>
              </a:pathLst>
            </a:custGeom>
            <a:noFill/>
            <a:ln w="22225">
              <a:solidFill>
                <a:schemeClr val="tx1"/>
              </a:solidFill>
              <a:round/>
              <a:headEnd/>
              <a:tailEnd/>
            </a:ln>
          </p:spPr>
          <p:txBody>
            <a:bodyPr wrap="none" tIns="0" bIns="0"/>
            <a:lstStyle/>
            <a:p>
              <a:endParaRPr lang="zh-CN" altLang="en-US"/>
            </a:p>
          </p:txBody>
        </p:sp>
        <p:grpSp>
          <p:nvGrpSpPr>
            <p:cNvPr id="23571" name="Group 39"/>
            <p:cNvGrpSpPr>
              <a:grpSpLocks/>
            </p:cNvGrpSpPr>
            <p:nvPr/>
          </p:nvGrpSpPr>
          <p:grpSpPr bwMode="auto">
            <a:xfrm>
              <a:off x="2400" y="1584"/>
              <a:ext cx="1248" cy="816"/>
              <a:chOff x="1344" y="1488"/>
              <a:chExt cx="1248" cy="816"/>
            </a:xfrm>
          </p:grpSpPr>
          <p:sp>
            <p:nvSpPr>
              <p:cNvPr id="23572" name="Line 29"/>
              <p:cNvSpPr>
                <a:spLocks noChangeShapeType="1"/>
              </p:cNvSpPr>
              <p:nvPr/>
            </p:nvSpPr>
            <p:spPr bwMode="auto">
              <a:xfrm>
                <a:off x="1488" y="1584"/>
                <a:ext cx="432" cy="0"/>
              </a:xfrm>
              <a:prstGeom prst="line">
                <a:avLst/>
              </a:prstGeom>
              <a:noFill/>
              <a:ln w="22225">
                <a:solidFill>
                  <a:schemeClr val="tx1"/>
                </a:solidFill>
                <a:round/>
                <a:headEnd/>
                <a:tailEnd/>
              </a:ln>
            </p:spPr>
            <p:txBody>
              <a:bodyPr wrap="none" tIns="0" bIns="0"/>
              <a:lstStyle/>
              <a:p>
                <a:endParaRPr lang="zh-CN" altLang="en-US"/>
              </a:p>
            </p:txBody>
          </p:sp>
          <p:sp>
            <p:nvSpPr>
              <p:cNvPr id="23573" name="Rectangle 30"/>
              <p:cNvSpPr>
                <a:spLocks noChangeArrowheads="1"/>
              </p:cNvSpPr>
              <p:nvPr/>
            </p:nvSpPr>
            <p:spPr bwMode="auto">
              <a:xfrm>
                <a:off x="2016" y="1488"/>
                <a:ext cx="336" cy="192"/>
              </a:xfrm>
              <a:prstGeom prst="rect">
                <a:avLst/>
              </a:prstGeom>
              <a:noFill/>
              <a:ln w="9525">
                <a:noFill/>
                <a:miter lim="800000"/>
                <a:headEnd/>
                <a:tailEnd/>
              </a:ln>
            </p:spPr>
            <p:txBody>
              <a:bodyPr wrap="none" tIns="0" bIns="0" anchor="ctr"/>
              <a:lstStyle/>
              <a:p>
                <a:pPr algn="ctr"/>
                <a:r>
                  <a:rPr lang="en-US" altLang="zh-CN" sz="1800" i="1"/>
                  <a:t>x</a:t>
                </a:r>
                <a:r>
                  <a:rPr lang="en-US" altLang="zh-CN" sz="1800" baseline="30000"/>
                  <a:t>2</a:t>
                </a:r>
                <a:r>
                  <a:rPr lang="en-US" altLang="zh-CN" sz="1800"/>
                  <a:t>/8</a:t>
                </a:r>
              </a:p>
            </p:txBody>
          </p:sp>
          <p:sp>
            <p:nvSpPr>
              <p:cNvPr id="23574" name="Line 32"/>
              <p:cNvSpPr>
                <a:spLocks noChangeShapeType="1"/>
              </p:cNvSpPr>
              <p:nvPr/>
            </p:nvSpPr>
            <p:spPr bwMode="auto">
              <a:xfrm>
                <a:off x="1488" y="1776"/>
                <a:ext cx="432" cy="0"/>
              </a:xfrm>
              <a:prstGeom prst="line">
                <a:avLst/>
              </a:prstGeom>
              <a:noFill/>
              <a:ln w="22225">
                <a:solidFill>
                  <a:schemeClr val="tx1"/>
                </a:solidFill>
                <a:prstDash val="lgDash"/>
                <a:round/>
                <a:headEnd/>
                <a:tailEnd/>
              </a:ln>
            </p:spPr>
            <p:txBody>
              <a:bodyPr wrap="none" tIns="0" bIns="0"/>
              <a:lstStyle/>
              <a:p>
                <a:endParaRPr lang="zh-CN" altLang="en-US"/>
              </a:p>
            </p:txBody>
          </p:sp>
          <p:sp>
            <p:nvSpPr>
              <p:cNvPr id="23575" name="Rectangle 33"/>
              <p:cNvSpPr>
                <a:spLocks noChangeArrowheads="1"/>
              </p:cNvSpPr>
              <p:nvPr/>
            </p:nvSpPr>
            <p:spPr bwMode="auto">
              <a:xfrm>
                <a:off x="2064" y="1680"/>
                <a:ext cx="336" cy="192"/>
              </a:xfrm>
              <a:prstGeom prst="rect">
                <a:avLst/>
              </a:prstGeom>
              <a:noFill/>
              <a:ln w="9525">
                <a:noFill/>
                <a:miter lim="800000"/>
                <a:headEnd/>
                <a:tailEnd/>
              </a:ln>
            </p:spPr>
            <p:txBody>
              <a:bodyPr wrap="none" tIns="0" bIns="0" anchor="ctr"/>
              <a:lstStyle/>
              <a:p>
                <a:pPr algn="ctr"/>
                <a:r>
                  <a:rPr lang="en-US" altLang="zh-CN" sz="1800"/>
                  <a:t>3*</a:t>
                </a:r>
                <a:r>
                  <a:rPr lang="en-US" altLang="zh-CN" sz="1800" i="1"/>
                  <a:t>x</a:t>
                </a:r>
                <a:r>
                  <a:rPr lang="en-US" altLang="zh-CN" sz="1800">
                    <a:sym typeface="Symbol" pitchFamily="18" charset="2"/>
                  </a:rPr>
                  <a:t></a:t>
                </a:r>
                <a:r>
                  <a:rPr lang="en-US" altLang="zh-CN" sz="1800"/>
                  <a:t>2</a:t>
                </a:r>
              </a:p>
            </p:txBody>
          </p:sp>
          <p:sp>
            <p:nvSpPr>
              <p:cNvPr id="23576" name="Line 34"/>
              <p:cNvSpPr>
                <a:spLocks noChangeShapeType="1"/>
              </p:cNvSpPr>
              <p:nvPr/>
            </p:nvSpPr>
            <p:spPr bwMode="auto">
              <a:xfrm>
                <a:off x="1488" y="1968"/>
                <a:ext cx="432" cy="0"/>
              </a:xfrm>
              <a:prstGeom prst="line">
                <a:avLst/>
              </a:prstGeom>
              <a:noFill/>
              <a:ln w="9525">
                <a:solidFill>
                  <a:schemeClr val="tx1"/>
                </a:solidFill>
                <a:prstDash val="dash"/>
                <a:round/>
                <a:headEnd/>
                <a:tailEnd/>
              </a:ln>
            </p:spPr>
            <p:txBody>
              <a:bodyPr wrap="none" tIns="0" bIns="0"/>
              <a:lstStyle/>
              <a:p>
                <a:endParaRPr lang="zh-CN" altLang="en-US"/>
              </a:p>
            </p:txBody>
          </p:sp>
          <p:sp>
            <p:nvSpPr>
              <p:cNvPr id="23577" name="Rectangle 35"/>
              <p:cNvSpPr>
                <a:spLocks noChangeArrowheads="1"/>
              </p:cNvSpPr>
              <p:nvPr/>
            </p:nvSpPr>
            <p:spPr bwMode="auto">
              <a:xfrm>
                <a:off x="2064" y="1872"/>
                <a:ext cx="336" cy="192"/>
              </a:xfrm>
              <a:prstGeom prst="rect">
                <a:avLst/>
              </a:prstGeom>
              <a:noFill/>
              <a:ln w="9525">
                <a:noFill/>
                <a:miter lim="800000"/>
                <a:headEnd/>
                <a:tailEnd/>
              </a:ln>
            </p:spPr>
            <p:txBody>
              <a:bodyPr wrap="none" tIns="0" bIns="0" anchor="ctr"/>
              <a:lstStyle/>
              <a:p>
                <a:pPr algn="ctr"/>
                <a:r>
                  <a:rPr lang="en-US" altLang="zh-CN" sz="1800" i="1"/>
                  <a:t>x</a:t>
                </a:r>
                <a:r>
                  <a:rPr lang="en-US" altLang="zh-CN" sz="1800"/>
                  <a:t>+10</a:t>
                </a:r>
              </a:p>
            </p:txBody>
          </p:sp>
          <p:sp>
            <p:nvSpPr>
              <p:cNvPr id="23578" name="Line 36"/>
              <p:cNvSpPr>
                <a:spLocks noChangeShapeType="1"/>
              </p:cNvSpPr>
              <p:nvPr/>
            </p:nvSpPr>
            <p:spPr bwMode="auto">
              <a:xfrm>
                <a:off x="1488" y="2160"/>
                <a:ext cx="432" cy="0"/>
              </a:xfrm>
              <a:prstGeom prst="line">
                <a:avLst/>
              </a:prstGeom>
              <a:noFill/>
              <a:ln w="22225">
                <a:solidFill>
                  <a:schemeClr val="tx1"/>
                </a:solidFill>
                <a:prstDash val="lgDashDot"/>
                <a:round/>
                <a:headEnd/>
                <a:tailEnd/>
              </a:ln>
            </p:spPr>
            <p:txBody>
              <a:bodyPr wrap="none" tIns="0" bIns="0"/>
              <a:lstStyle/>
              <a:p>
                <a:endParaRPr lang="zh-CN" altLang="en-US"/>
              </a:p>
            </p:txBody>
          </p:sp>
          <p:sp>
            <p:nvSpPr>
              <p:cNvPr id="23579" name="Rectangle 37"/>
              <p:cNvSpPr>
                <a:spLocks noChangeArrowheads="1"/>
              </p:cNvSpPr>
              <p:nvPr/>
            </p:nvSpPr>
            <p:spPr bwMode="auto">
              <a:xfrm>
                <a:off x="2112" y="2064"/>
                <a:ext cx="336" cy="192"/>
              </a:xfrm>
              <a:prstGeom prst="rect">
                <a:avLst/>
              </a:prstGeom>
              <a:noFill/>
              <a:ln w="9525">
                <a:noFill/>
                <a:miter lim="800000"/>
                <a:headEnd/>
                <a:tailEnd/>
              </a:ln>
            </p:spPr>
            <p:txBody>
              <a:bodyPr wrap="none" tIns="0" bIns="0" anchor="ctr"/>
              <a:lstStyle/>
              <a:p>
                <a:pPr algn="ctr"/>
                <a:r>
                  <a:rPr lang="en-US" altLang="zh-CN" sz="1800"/>
                  <a:t>2*log </a:t>
                </a:r>
                <a:r>
                  <a:rPr lang="en-US" altLang="zh-CN" sz="1800" i="1"/>
                  <a:t>x</a:t>
                </a:r>
              </a:p>
            </p:txBody>
          </p:sp>
          <p:sp>
            <p:nvSpPr>
              <p:cNvPr id="23580" name="Rectangle 38"/>
              <p:cNvSpPr>
                <a:spLocks noChangeArrowheads="1"/>
              </p:cNvSpPr>
              <p:nvPr/>
            </p:nvSpPr>
            <p:spPr bwMode="auto">
              <a:xfrm>
                <a:off x="1344" y="1488"/>
                <a:ext cx="1248" cy="816"/>
              </a:xfrm>
              <a:prstGeom prst="rect">
                <a:avLst/>
              </a:prstGeom>
              <a:noFill/>
              <a:ln w="9525">
                <a:solidFill>
                  <a:schemeClr val="tx1"/>
                </a:solidFill>
                <a:miter lim="800000"/>
                <a:headEnd/>
                <a:tailEnd/>
              </a:ln>
            </p:spPr>
            <p:txBody>
              <a:bodyPr wrap="none" tIns="0" bIns="0" anchor="ctr"/>
              <a:lstStyle/>
              <a:p>
                <a:endParaRPr lang="zh-CN" altLang="en-US"/>
              </a:p>
            </p:txBody>
          </p:sp>
        </p:grpSp>
      </p:grpSp>
    </p:spTree>
    <p:extLst>
      <p:ext uri="{BB962C8B-B14F-4D97-AF65-F5344CB8AC3E}">
        <p14:creationId xmlns:p14="http://schemas.microsoft.com/office/powerpoint/2010/main" val="386801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19052" y="609600"/>
            <a:ext cx="7897688" cy="1143000"/>
          </a:xfrm>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(3)</a:t>
            </a:r>
            <a:endParaRPr lang="en-US" altLang="zh-CN" b="1" dirty="0"/>
          </a:p>
        </p:txBody>
      </p:sp>
      <p:sp>
        <p:nvSpPr>
          <p:cNvPr id="27651" name="Rectangle 3"/>
          <p:cNvSpPr>
            <a:spLocks noGrp="1" noChangeArrowheads="1"/>
          </p:cNvSpPr>
          <p:nvPr>
            <p:ph type="body" idx="1"/>
          </p:nvPr>
        </p:nvSpPr>
        <p:spPr>
          <a:xfrm>
            <a:off x="809625" y="2085975"/>
            <a:ext cx="8334375" cy="4438650"/>
          </a:xfrm>
        </p:spPr>
        <p:txBody>
          <a:bodyPr/>
          <a:lstStyle/>
          <a:p>
            <a:pPr eaLnBrk="1" hangingPunct="1">
              <a:lnSpc>
                <a:spcPts val="2800"/>
              </a:lnSpc>
            </a:pPr>
            <a:r>
              <a:rPr lang="en-US" altLang="zh-CN" sz="2200" b="1" dirty="0">
                <a:solidFill>
                  <a:srgbClr val="0000CC"/>
                </a:solidFill>
                <a:ea typeface="黑体" panose="02010609060101010101" pitchFamily="49" charset="-122"/>
              </a:rPr>
              <a:t>2</a:t>
            </a:r>
            <a:r>
              <a:rPr lang="zh-CN" altLang="en-US" sz="2200" b="1" dirty="0">
                <a:solidFill>
                  <a:srgbClr val="0000CC"/>
                </a:solidFill>
                <a:ea typeface="黑体" panose="02010609060101010101" pitchFamily="49" charset="-122"/>
              </a:rPr>
              <a:t>类重要操作</a:t>
            </a:r>
            <a:endParaRPr lang="en-US" altLang="zh-CN" sz="2200" b="1" dirty="0">
              <a:solidFill>
                <a:srgbClr val="0000CC"/>
              </a:solidFill>
              <a:ea typeface="黑体" panose="02010609060101010101" pitchFamily="49" charset="-122"/>
            </a:endParaRPr>
          </a:p>
          <a:p>
            <a:pPr eaLnBrk="1" hangingPunct="1">
              <a:lnSpc>
                <a:spcPts val="2800"/>
              </a:lnSpc>
              <a:spcBef>
                <a:spcPts val="600"/>
              </a:spcBef>
              <a:buFont typeface="Wingdings" pitchFamily="2" charset="2"/>
              <a:buNone/>
            </a:pPr>
            <a:r>
              <a:rPr lang="en-US" altLang="zh-CN" sz="2000" dirty="0">
                <a:solidFill>
                  <a:srgbClr val="0000CC"/>
                </a:solidFill>
                <a:ea typeface="黑体" panose="02010609060101010101" pitchFamily="49" charset="-122"/>
              </a:rPr>
              <a:t> - </a:t>
            </a:r>
            <a:r>
              <a:rPr lang="zh-CN" altLang="en-US" sz="2000" dirty="0">
                <a:solidFill>
                  <a:srgbClr val="0000CC"/>
                </a:solidFill>
                <a:ea typeface="黑体" panose="02010609060101010101" pitchFamily="49" charset="-122"/>
              </a:rPr>
              <a:t>比较操作（</a:t>
            </a:r>
            <a:r>
              <a:rPr lang="en-US" altLang="zh-CN" sz="2000" dirty="0">
                <a:solidFill>
                  <a:srgbClr val="0000CC"/>
                </a:solidFill>
                <a:ea typeface="黑体" panose="02010609060101010101" pitchFamily="49" charset="-122"/>
              </a:rPr>
              <a:t>Comparison</a:t>
            </a:r>
            <a:r>
              <a:rPr lang="zh-CN" altLang="en-US" sz="2000" dirty="0">
                <a:solidFill>
                  <a:srgbClr val="0000CC"/>
                </a:solidFill>
                <a:ea typeface="黑体" panose="02010609060101010101" pitchFamily="49" charset="-122"/>
              </a:rPr>
              <a:t>）</a:t>
            </a:r>
            <a:endParaRPr lang="en-US" altLang="zh-CN" sz="2000" dirty="0">
              <a:solidFill>
                <a:srgbClr val="0000CC"/>
              </a:solidFill>
              <a:ea typeface="黑体" panose="02010609060101010101" pitchFamily="49" charset="-122"/>
            </a:endParaRPr>
          </a:p>
          <a:p>
            <a:pPr eaLnBrk="1" hangingPunct="1">
              <a:lnSpc>
                <a:spcPts val="2800"/>
              </a:lnSpc>
              <a:buFont typeface="Wingdings" pitchFamily="2" charset="2"/>
              <a:buNone/>
            </a:pPr>
            <a:r>
              <a:rPr lang="en-US" altLang="zh-CN" sz="2000" dirty="0">
                <a:solidFill>
                  <a:srgbClr val="FF0000"/>
                </a:solidFill>
                <a:ea typeface="黑体" panose="02010609060101010101" pitchFamily="49" charset="-122"/>
              </a:rPr>
              <a:t>  </a:t>
            </a:r>
            <a:r>
              <a:rPr lang="zh-CN" altLang="en-US" sz="2000" dirty="0">
                <a:solidFill>
                  <a:srgbClr val="00B050"/>
                </a:solidFill>
                <a:ea typeface="黑体" panose="02010609060101010101" pitchFamily="49" charset="-122"/>
              </a:rPr>
              <a:t>计算从数值计算发展到数据处理，</a:t>
            </a:r>
            <a:r>
              <a:rPr lang="zh-CN" altLang="en-US" sz="2000" u="sng" dirty="0">
                <a:solidFill>
                  <a:srgbClr val="00B050"/>
                </a:solidFill>
                <a:ea typeface="黑体" panose="02010609060101010101" pitchFamily="49" charset="-122"/>
              </a:rPr>
              <a:t>比较</a:t>
            </a:r>
            <a:r>
              <a:rPr lang="zh-CN" altLang="en-US" sz="2000" dirty="0">
                <a:solidFill>
                  <a:srgbClr val="00B050"/>
                </a:solidFill>
                <a:ea typeface="黑体" panose="02010609060101010101" pitchFamily="49" charset="-122"/>
              </a:rPr>
              <a:t>是数据处理中最重要的操作之一</a:t>
            </a:r>
          </a:p>
          <a:p>
            <a:pPr eaLnBrk="1" hangingPunct="1">
              <a:lnSpc>
                <a:spcPts val="2800"/>
              </a:lnSpc>
              <a:buFont typeface="Wingdings" pitchFamily="2" charset="2"/>
              <a:buNone/>
            </a:pPr>
            <a:r>
              <a:rPr lang="zh-CN" altLang="en-US" sz="2000" dirty="0">
                <a:ea typeface="黑体" panose="02010609060101010101" pitchFamily="49" charset="-122"/>
              </a:rPr>
              <a:t>  </a:t>
            </a:r>
            <a:r>
              <a:rPr lang="en-US" altLang="zh-CN" sz="2000" dirty="0">
                <a:ea typeface="黑体" panose="02010609060101010101" pitchFamily="49" charset="-122"/>
              </a:rPr>
              <a:t>(1) </a:t>
            </a:r>
            <a:r>
              <a:rPr lang="zh-CN" altLang="en-US" sz="2000" dirty="0">
                <a:ea typeface="黑体" panose="02010609060101010101" pitchFamily="49" charset="-122"/>
              </a:rPr>
              <a:t>所有元素比较操作等价</a:t>
            </a:r>
            <a:endParaRPr lang="en-US" altLang="zh-CN" sz="2000" dirty="0">
              <a:ea typeface="黑体" panose="02010609060101010101" pitchFamily="49" charset="-122"/>
            </a:endParaRPr>
          </a:p>
          <a:p>
            <a:pPr eaLnBrk="1" hangingPunct="1">
              <a:lnSpc>
                <a:spcPts val="2800"/>
              </a:lnSpc>
              <a:buFont typeface="Wingdings" pitchFamily="2" charset="2"/>
              <a:buNone/>
            </a:pPr>
            <a:r>
              <a:rPr lang="en-US" altLang="zh-CN" sz="2000" dirty="0">
                <a:ea typeface="黑体" panose="02010609060101010101" pitchFamily="49" charset="-122"/>
              </a:rPr>
              <a:t>  (2) </a:t>
            </a:r>
            <a:r>
              <a:rPr lang="zh-CN" altLang="en-US" sz="2000" dirty="0">
                <a:ea typeface="黑体" panose="02010609060101010101" pitchFamily="49" charset="-122"/>
              </a:rPr>
              <a:t>搜索和排序算法中的基本操作</a:t>
            </a:r>
            <a:endParaRPr lang="en-US" altLang="zh-CN" sz="2000" dirty="0">
              <a:ea typeface="黑体" panose="02010609060101010101" pitchFamily="49" charset="-122"/>
            </a:endParaRPr>
          </a:p>
          <a:p>
            <a:pPr eaLnBrk="1" hangingPunct="1">
              <a:lnSpc>
                <a:spcPts val="2800"/>
              </a:lnSpc>
              <a:spcBef>
                <a:spcPts val="600"/>
              </a:spcBef>
              <a:buFont typeface="Wingdings" pitchFamily="2" charset="2"/>
              <a:buNone/>
            </a:pPr>
            <a:r>
              <a:rPr lang="en-US" altLang="zh-CN" sz="2000" dirty="0">
                <a:solidFill>
                  <a:srgbClr val="0000CC"/>
                </a:solidFill>
                <a:ea typeface="黑体" panose="02010609060101010101" pitchFamily="49" charset="-122"/>
              </a:rPr>
              <a:t> - </a:t>
            </a:r>
            <a:r>
              <a:rPr lang="zh-CN" altLang="en-US" sz="2000" dirty="0">
                <a:solidFill>
                  <a:srgbClr val="0000CC"/>
                </a:solidFill>
                <a:ea typeface="黑体" panose="02010609060101010101" pitchFamily="49" charset="-122"/>
              </a:rPr>
              <a:t>算术操作（</a:t>
            </a:r>
            <a:r>
              <a:rPr lang="en-US" altLang="zh-CN" sz="2000" dirty="0">
                <a:solidFill>
                  <a:srgbClr val="0000CC"/>
                </a:solidFill>
                <a:ea typeface="黑体" panose="02010609060101010101" pitchFamily="49" charset="-122"/>
              </a:rPr>
              <a:t>Arithmetic</a:t>
            </a:r>
            <a:r>
              <a:rPr lang="zh-CN" altLang="en-US" sz="2000" dirty="0">
                <a:solidFill>
                  <a:srgbClr val="0000CC"/>
                </a:solidFill>
                <a:ea typeface="黑体" panose="02010609060101010101" pitchFamily="49" charset="-122"/>
              </a:rPr>
              <a:t>）</a:t>
            </a:r>
            <a:endParaRPr lang="en-US" altLang="zh-CN" sz="2000" dirty="0">
              <a:solidFill>
                <a:srgbClr val="0000CC"/>
              </a:solidFill>
              <a:ea typeface="黑体" panose="02010609060101010101" pitchFamily="49" charset="-122"/>
            </a:endParaRPr>
          </a:p>
          <a:p>
            <a:pPr eaLnBrk="1" hangingPunct="1">
              <a:lnSpc>
                <a:spcPts val="2800"/>
              </a:lnSpc>
              <a:buFont typeface="Wingdings" pitchFamily="2" charset="2"/>
              <a:buNone/>
            </a:pPr>
            <a:r>
              <a:rPr lang="en-US" altLang="zh-CN" sz="2000" dirty="0">
                <a:ea typeface="黑体" panose="02010609060101010101" pitchFamily="49" charset="-122"/>
              </a:rPr>
              <a:t>  (1) </a:t>
            </a:r>
            <a:r>
              <a:rPr lang="zh-CN" altLang="en-US" sz="2000" dirty="0">
                <a:ea typeface="黑体" panose="02010609060101010101" pitchFamily="49" charset="-122"/>
              </a:rPr>
              <a:t>加法操作（</a:t>
            </a:r>
            <a:r>
              <a:rPr lang="en-US" altLang="zh-CN" sz="2000" dirty="0">
                <a:ea typeface="黑体" panose="02010609060101010101" pitchFamily="49" charset="-122"/>
              </a:rPr>
              <a:t>additive</a:t>
            </a:r>
            <a:r>
              <a:rPr lang="zh-CN" altLang="en-US" sz="2000" dirty="0">
                <a:ea typeface="黑体" panose="02010609060101010101" pitchFamily="49" charset="-122"/>
              </a:rPr>
              <a:t>）：</a:t>
            </a:r>
            <a:r>
              <a:rPr lang="en-US" altLang="zh-CN" sz="2000" dirty="0">
                <a:ea typeface="黑体" panose="02010609060101010101" pitchFamily="49" charset="-122"/>
              </a:rPr>
              <a:t>+, </a:t>
            </a:r>
            <a:r>
              <a:rPr lang="zh-CN" altLang="en-US" sz="2000" dirty="0">
                <a:ea typeface="黑体" panose="02010609060101010101" pitchFamily="49" charset="-122"/>
              </a:rPr>
              <a:t>－</a:t>
            </a:r>
            <a:r>
              <a:rPr lang="en-US" altLang="zh-CN" sz="2000" dirty="0">
                <a:ea typeface="黑体" panose="02010609060101010101" pitchFamily="49" charset="-122"/>
              </a:rPr>
              <a:t>, </a:t>
            </a:r>
            <a:r>
              <a:rPr lang="zh-CN" altLang="en-US" sz="2000" dirty="0">
                <a:ea typeface="黑体" panose="02010609060101010101" pitchFamily="49" charset="-122"/>
              </a:rPr>
              <a:t>递增（</a:t>
            </a:r>
            <a:r>
              <a:rPr lang="en-US" altLang="zh-CN" sz="2000" dirty="0">
                <a:ea typeface="黑体" panose="02010609060101010101" pitchFamily="49" charset="-122"/>
              </a:rPr>
              <a:t>increment</a:t>
            </a:r>
            <a:r>
              <a:rPr lang="zh-CN" altLang="en-US" sz="2000" dirty="0">
                <a:ea typeface="黑体" panose="02010609060101010101" pitchFamily="49" charset="-122"/>
              </a:rPr>
              <a:t>）</a:t>
            </a:r>
            <a:r>
              <a:rPr lang="en-US" altLang="zh-CN" sz="2000" dirty="0">
                <a:ea typeface="黑体" panose="02010609060101010101" pitchFamily="49" charset="-122"/>
              </a:rPr>
              <a:t>, </a:t>
            </a:r>
            <a:r>
              <a:rPr lang="zh-CN" altLang="en-US" sz="2000" dirty="0">
                <a:ea typeface="黑体" panose="02010609060101010101" pitchFamily="49" charset="-122"/>
              </a:rPr>
              <a:t>递减（</a:t>
            </a:r>
            <a:r>
              <a:rPr lang="en-US" altLang="zh-CN" sz="2000" dirty="0">
                <a:ea typeface="黑体" panose="02010609060101010101" pitchFamily="49" charset="-122"/>
              </a:rPr>
              <a:t>decrement</a:t>
            </a:r>
            <a:r>
              <a:rPr lang="zh-CN" altLang="en-US" sz="2000" dirty="0">
                <a:ea typeface="黑体" panose="02010609060101010101" pitchFamily="49" charset="-122"/>
              </a:rPr>
              <a:t>）</a:t>
            </a:r>
            <a:endParaRPr lang="en-US" altLang="zh-CN" sz="2000" dirty="0">
              <a:ea typeface="黑体" panose="02010609060101010101" pitchFamily="49" charset="-122"/>
            </a:endParaRPr>
          </a:p>
          <a:p>
            <a:pPr eaLnBrk="1" hangingPunct="1">
              <a:lnSpc>
                <a:spcPts val="2800"/>
              </a:lnSpc>
              <a:buFont typeface="Wingdings" pitchFamily="2" charset="2"/>
              <a:buNone/>
            </a:pPr>
            <a:r>
              <a:rPr lang="en-US" altLang="zh-CN" sz="2000" dirty="0">
                <a:ea typeface="黑体" panose="02010609060101010101" pitchFamily="49" charset="-122"/>
              </a:rPr>
              <a:t>  (2) </a:t>
            </a:r>
            <a:r>
              <a:rPr lang="zh-CN" altLang="en-US" sz="2000" dirty="0">
                <a:ea typeface="黑体" panose="02010609060101010101" pitchFamily="49" charset="-122"/>
              </a:rPr>
              <a:t>乘法操作（</a:t>
            </a:r>
            <a:r>
              <a:rPr lang="en-US" altLang="zh-CN" sz="2000" dirty="0">
                <a:ea typeface="黑体" panose="02010609060101010101" pitchFamily="49" charset="-122"/>
              </a:rPr>
              <a:t>multiplication</a:t>
            </a:r>
            <a:r>
              <a:rPr lang="zh-CN" altLang="en-US" sz="2000" dirty="0">
                <a:ea typeface="黑体" panose="02010609060101010101" pitchFamily="49" charset="-122"/>
              </a:rPr>
              <a:t>）：</a:t>
            </a:r>
            <a:r>
              <a:rPr lang="en-US" altLang="zh-CN" sz="2000" dirty="0">
                <a:ea typeface="黑体" panose="02010609060101010101" pitchFamily="49" charset="-122"/>
              </a:rPr>
              <a:t>×, ÷, </a:t>
            </a:r>
            <a:r>
              <a:rPr lang="zh-CN" altLang="en-US" sz="2000" dirty="0">
                <a:ea typeface="黑体" panose="02010609060101010101" pitchFamily="49" charset="-122"/>
              </a:rPr>
              <a:t>取模（</a:t>
            </a:r>
            <a:r>
              <a:rPr lang="en-US" altLang="zh-CN" sz="2000" dirty="0">
                <a:ea typeface="黑体" panose="02010609060101010101" pitchFamily="49" charset="-122"/>
              </a:rPr>
              <a:t>modulus</a:t>
            </a:r>
            <a:r>
              <a:rPr lang="zh-CN" altLang="en-US" sz="2000" dirty="0">
                <a:ea typeface="黑体" panose="02010609060101010101" pitchFamily="49" charset="-122"/>
              </a:rPr>
              <a:t>）</a:t>
            </a:r>
            <a:endParaRPr lang="en-US" altLang="zh-CN" sz="2000" dirty="0">
              <a:ea typeface="黑体" panose="02010609060101010101" pitchFamily="49" charset="-122"/>
            </a:endParaRPr>
          </a:p>
          <a:p>
            <a:pPr eaLnBrk="1" hangingPunct="1">
              <a:lnSpc>
                <a:spcPts val="2800"/>
              </a:lnSpc>
              <a:buFont typeface="Wingdings" pitchFamily="2" charset="2"/>
              <a:buNone/>
            </a:pPr>
            <a:r>
              <a:rPr lang="en-US" altLang="zh-CN" sz="2000" dirty="0">
                <a:ea typeface="黑体" panose="02010609060101010101" pitchFamily="49" charset="-122"/>
              </a:rPr>
              <a:t>  (3) </a:t>
            </a:r>
            <a:r>
              <a:rPr lang="zh-CN" altLang="en-US" sz="2000" dirty="0">
                <a:ea typeface="黑体" panose="02010609060101010101" pitchFamily="49" charset="-122"/>
              </a:rPr>
              <a:t>算法分析中，加法操作和乘法操作分别考虑</a:t>
            </a:r>
            <a:endParaRPr lang="en-US" altLang="zh-CN" sz="2000" dirty="0">
              <a:solidFill>
                <a:srgbClr val="FF0000"/>
              </a:solidFill>
              <a:ea typeface="黑体" panose="02010609060101010101" pitchFamily="49" charset="-122"/>
            </a:endParaRPr>
          </a:p>
        </p:txBody>
      </p:sp>
    </p:spTree>
    <p:extLst>
      <p:ext uri="{BB962C8B-B14F-4D97-AF65-F5344CB8AC3E}">
        <p14:creationId xmlns:p14="http://schemas.microsoft.com/office/powerpoint/2010/main" val="251044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401812" y="609600"/>
            <a:ext cx="7562676" cy="1143000"/>
          </a:xfrm>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(4)</a:t>
            </a:r>
            <a:endParaRPr lang="en-US" altLang="zh-CN" sz="3600" dirty="0"/>
          </a:p>
        </p:txBody>
      </p:sp>
      <p:sp>
        <p:nvSpPr>
          <p:cNvPr id="6" name="矩形 5">
            <a:extLst>
              <a:ext uri="{FF2B5EF4-FFF2-40B4-BE49-F238E27FC236}">
                <a16:creationId xmlns:a16="http://schemas.microsoft.com/office/drawing/2014/main" id="{37EF085D-EC1A-42E7-BABC-59245042F567}"/>
              </a:ext>
            </a:extLst>
          </p:cNvPr>
          <p:cNvSpPr/>
          <p:nvPr/>
        </p:nvSpPr>
        <p:spPr>
          <a:xfrm>
            <a:off x="827584" y="2004016"/>
            <a:ext cx="2800767" cy="430887"/>
          </a:xfrm>
          <a:prstGeom prst="rect">
            <a:avLst/>
          </a:prstGeom>
        </p:spPr>
        <p:txBody>
          <a:bodyPr wrap="none">
            <a:spAutoFit/>
          </a:bodyPr>
          <a:lstStyle/>
          <a:p>
            <a:pPr marL="342900" indent="-342900">
              <a:buSzPct val="55000"/>
              <a:buFont typeface="Wingdings" panose="05000000000000000000" pitchFamily="2" charset="2"/>
              <a:buChar char="u"/>
            </a:pPr>
            <a:r>
              <a:rPr lang="zh-CN" altLang="en-US" sz="2200" b="1" dirty="0">
                <a:solidFill>
                  <a:srgbClr val="0000CC"/>
                </a:solidFill>
                <a:latin typeface="+mn-lt"/>
                <a:ea typeface="黑体" panose="02010609060101010101" pitchFamily="49" charset="-122"/>
              </a:rPr>
              <a:t>如何计算增长率？</a:t>
            </a:r>
            <a:endParaRPr lang="zh-CN" altLang="en-US" sz="2200" dirty="0">
              <a:latin typeface="+mn-lt"/>
            </a:endParaRPr>
          </a:p>
        </p:txBody>
      </p:sp>
      <p:sp>
        <p:nvSpPr>
          <p:cNvPr id="7" name="矩形 6">
            <a:extLst>
              <a:ext uri="{FF2B5EF4-FFF2-40B4-BE49-F238E27FC236}">
                <a16:creationId xmlns:a16="http://schemas.microsoft.com/office/drawing/2014/main" id="{E0A997BF-9191-4F14-9DDB-87865EB00980}"/>
              </a:ext>
            </a:extLst>
          </p:cNvPr>
          <p:cNvSpPr/>
          <p:nvPr/>
        </p:nvSpPr>
        <p:spPr>
          <a:xfrm>
            <a:off x="981126" y="2397712"/>
            <a:ext cx="7992888" cy="777713"/>
          </a:xfrm>
          <a:prstGeom prst="rect">
            <a:avLst/>
          </a:prstGeom>
        </p:spPr>
        <p:txBody>
          <a:bodyPr wrap="square" lIns="0" rIns="0">
            <a:spAutoFit/>
          </a:bodyPr>
          <a:lstStyle/>
          <a:p>
            <a:pPr>
              <a:lnSpc>
                <a:spcPts val="2800"/>
              </a:lnSpc>
            </a:pPr>
            <a:r>
              <a:rPr lang="zh-CN" altLang="zh-CN" sz="2000" kern="100" dirty="0">
                <a:ea typeface="黑体" panose="02010609060101010101" pitchFamily="49" charset="-122"/>
                <a:cs typeface="Times New Roman" panose="02020603050405020304" pitchFamily="18" charset="0"/>
              </a:rPr>
              <a:t>算法运行的渐进时间</a:t>
            </a:r>
            <a:r>
              <a:rPr lang="zh-CN" altLang="en-US" sz="2000" kern="100" dirty="0">
                <a:ea typeface="黑体" panose="02010609060101010101" pitchFamily="49" charset="-122"/>
                <a:cs typeface="Times New Roman" panose="02020603050405020304" pitchFamily="18" charset="0"/>
              </a:rPr>
              <a:t>：</a:t>
            </a:r>
            <a:r>
              <a:rPr lang="zh-CN" altLang="zh-CN" sz="2000" kern="100" dirty="0">
                <a:latin typeface="+mn-lt"/>
                <a:ea typeface="黑体" panose="02010609060101010101" pitchFamily="49" charset="-122"/>
                <a:cs typeface="Times New Roman" panose="02020603050405020304" pitchFamily="18" charset="0"/>
              </a:rPr>
              <a:t>去除了低阶项和首项系数后的算法运行时间函数</a:t>
            </a:r>
            <a:r>
              <a:rPr lang="zh-CN" altLang="en-US" sz="2000" kern="100" dirty="0">
                <a:latin typeface="+mn-lt"/>
                <a:ea typeface="黑体" panose="02010609060101010101" pitchFamily="49" charset="-122"/>
                <a:cs typeface="Times New Roman" panose="02020603050405020304" pitchFamily="18" charset="0"/>
              </a:rPr>
              <a:t>，用</a:t>
            </a:r>
            <a:r>
              <a:rPr lang="zh-CN" altLang="zh-CN" sz="2000" kern="100" dirty="0">
                <a:latin typeface="+mn-lt"/>
                <a:ea typeface="黑体" panose="02010609060101010101" pitchFamily="49" charset="-122"/>
                <a:cs typeface="Times New Roman" panose="02020603050405020304" pitchFamily="18" charset="0"/>
              </a:rPr>
              <a:t>渐进时间来表示算法的时间复杂度</a:t>
            </a:r>
            <a:endParaRPr lang="zh-CN" altLang="en-US" sz="2000" dirty="0">
              <a:latin typeface="+mn-lt"/>
              <a:ea typeface="黑体" panose="02010609060101010101" pitchFamily="49" charset="-122"/>
            </a:endParaRPr>
          </a:p>
        </p:txBody>
      </p:sp>
      <p:sp>
        <p:nvSpPr>
          <p:cNvPr id="8" name="矩形 7">
            <a:extLst>
              <a:ext uri="{FF2B5EF4-FFF2-40B4-BE49-F238E27FC236}">
                <a16:creationId xmlns:a16="http://schemas.microsoft.com/office/drawing/2014/main" id="{238AC734-CD5A-46A5-AEA6-EED693275804}"/>
              </a:ext>
            </a:extLst>
          </p:cNvPr>
          <p:cNvSpPr/>
          <p:nvPr/>
        </p:nvSpPr>
        <p:spPr>
          <a:xfrm>
            <a:off x="981126" y="3201356"/>
            <a:ext cx="7992888" cy="727122"/>
          </a:xfrm>
          <a:prstGeom prst="rect">
            <a:avLst/>
          </a:prstGeom>
          <a:solidFill>
            <a:schemeClr val="accent4">
              <a:lumMod val="10000"/>
              <a:lumOff val="90000"/>
            </a:schemeClr>
          </a:solidFill>
        </p:spPr>
        <p:txBody>
          <a:bodyPr wrap="square" lIns="0">
            <a:spAutoFit/>
          </a:bodyPr>
          <a:lstStyle/>
          <a:p>
            <a:pPr marL="285750" indent="-285750">
              <a:lnSpc>
                <a:spcPts val="2600"/>
              </a:lnSpc>
              <a:spcAft>
                <a:spcPts val="0"/>
              </a:spcAft>
              <a:buFont typeface="Wingdings" panose="05000000000000000000" pitchFamily="2" charset="2"/>
              <a:buChar char="ü"/>
            </a:pPr>
            <a:r>
              <a:rPr lang="zh-CN" altLang="zh-CN" sz="1800" kern="100" dirty="0">
                <a:latin typeface="+mn-lt"/>
                <a:ea typeface="黑体" panose="02010609060101010101" pitchFamily="49" charset="-122"/>
                <a:cs typeface="Times New Roman" panose="02020603050405020304" pitchFamily="18" charset="0"/>
              </a:rPr>
              <a:t>对规模为</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的输入，若算法运行时间为</a:t>
            </a:r>
            <a:r>
              <a:rPr lang="en-US" altLang="zh-CN" sz="1800" i="1" kern="100" dirty="0">
                <a:latin typeface="+mn-lt"/>
                <a:ea typeface="黑体" panose="02010609060101010101" pitchFamily="49" charset="-122"/>
                <a:cs typeface="Times New Roman" panose="02020603050405020304" pitchFamily="18" charset="0"/>
              </a:rPr>
              <a:t>cn</a:t>
            </a:r>
            <a:r>
              <a:rPr lang="en-US" altLang="zh-CN" sz="1800" kern="100" baseline="30000" dirty="0">
                <a:latin typeface="+mn-lt"/>
                <a:ea typeface="黑体" panose="02010609060101010101" pitchFamily="49" charset="-122"/>
                <a:cs typeface="Times New Roman" panose="02020603050405020304" pitchFamily="18" charset="0"/>
              </a:rPr>
              <a:t>2</a:t>
            </a:r>
            <a:r>
              <a:rPr lang="zh-CN" altLang="zh-CN" sz="1800" kern="100" dirty="0">
                <a:latin typeface="+mn-lt"/>
                <a:ea typeface="黑体" panose="02010609060101010101" pitchFamily="49" charset="-122"/>
                <a:cs typeface="Times New Roman" panose="02020603050405020304" pitchFamily="18" charset="0"/>
              </a:rPr>
              <a:t>，随着</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的增大，正常量</a:t>
            </a:r>
            <a:r>
              <a:rPr lang="en-US" altLang="zh-CN" sz="1800" i="1" kern="100" dirty="0">
                <a:latin typeface="+mn-lt"/>
                <a:ea typeface="黑体" panose="02010609060101010101" pitchFamily="49" charset="-122"/>
                <a:cs typeface="Times New Roman" panose="02020603050405020304" pitchFamily="18" charset="0"/>
              </a:rPr>
              <a:t>c</a:t>
            </a:r>
            <a:r>
              <a:rPr lang="zh-CN" altLang="zh-CN" sz="1800" kern="100" dirty="0">
                <a:latin typeface="+mn-lt"/>
                <a:ea typeface="黑体" panose="02010609060101010101" pitchFamily="49" charset="-122"/>
                <a:cs typeface="Times New Roman" panose="02020603050405020304" pitchFamily="18" charset="0"/>
              </a:rPr>
              <a:t>的作用逐渐降低；当与其他运行时间为</a:t>
            </a:r>
            <a:r>
              <a:rPr lang="en-US" altLang="zh-CN" sz="1800" i="1" kern="100" dirty="0">
                <a:latin typeface="+mn-lt"/>
                <a:ea typeface="黑体" panose="02010609060101010101" pitchFamily="49" charset="-122"/>
                <a:cs typeface="Times New Roman" panose="02020603050405020304" pitchFamily="18" charset="0"/>
              </a:rPr>
              <a:t>dn</a:t>
            </a:r>
            <a:r>
              <a:rPr lang="en-US" altLang="zh-CN" sz="1800" kern="100" baseline="30000" dirty="0">
                <a:latin typeface="+mn-lt"/>
                <a:ea typeface="黑体" panose="02010609060101010101" pitchFamily="49" charset="-122"/>
                <a:cs typeface="Times New Roman" panose="02020603050405020304" pitchFamily="18" charset="0"/>
              </a:rPr>
              <a:t>3</a:t>
            </a:r>
            <a:r>
              <a:rPr lang="zh-CN" altLang="zh-CN" sz="1800" kern="100" dirty="0">
                <a:latin typeface="+mn-lt"/>
                <a:ea typeface="黑体" panose="02010609060101010101" pitchFamily="49" charset="-122"/>
                <a:cs typeface="Times New Roman" panose="02020603050405020304" pitchFamily="18" charset="0"/>
              </a:rPr>
              <a:t>的算法相比，常量</a:t>
            </a:r>
            <a:r>
              <a:rPr lang="en-US" altLang="zh-CN" sz="1800" i="1" kern="100" dirty="0">
                <a:latin typeface="+mn-lt"/>
                <a:ea typeface="黑体" panose="02010609060101010101" pitchFamily="49" charset="-122"/>
                <a:cs typeface="Times New Roman" panose="02020603050405020304" pitchFamily="18" charset="0"/>
              </a:rPr>
              <a:t>c</a:t>
            </a:r>
            <a:r>
              <a:rPr lang="zh-CN" altLang="zh-CN" sz="1800" kern="100" dirty="0">
                <a:latin typeface="+mn-lt"/>
                <a:ea typeface="黑体" panose="02010609060101010101" pitchFamily="49" charset="-122"/>
                <a:cs typeface="Times New Roman" panose="02020603050405020304" pitchFamily="18" charset="0"/>
              </a:rPr>
              <a:t>并没有多大作用</a:t>
            </a:r>
            <a:endParaRPr lang="zh-CN" altLang="en-US" sz="1800" dirty="0">
              <a:latin typeface="+mn-lt"/>
              <a:ea typeface="黑体" panose="02010609060101010101" pitchFamily="49" charset="-122"/>
            </a:endParaRPr>
          </a:p>
        </p:txBody>
      </p:sp>
      <p:sp>
        <p:nvSpPr>
          <p:cNvPr id="9" name="矩形 8">
            <a:extLst>
              <a:ext uri="{FF2B5EF4-FFF2-40B4-BE49-F238E27FC236}">
                <a16:creationId xmlns:a16="http://schemas.microsoft.com/office/drawing/2014/main" id="{FC004AA7-B7E9-4F9E-9925-03E91468B9A0}"/>
              </a:ext>
            </a:extLst>
          </p:cNvPr>
          <p:cNvSpPr/>
          <p:nvPr/>
        </p:nvSpPr>
        <p:spPr>
          <a:xfrm>
            <a:off x="981126" y="3978484"/>
            <a:ext cx="7992888" cy="393698"/>
          </a:xfrm>
          <a:prstGeom prst="rect">
            <a:avLst/>
          </a:prstGeom>
          <a:solidFill>
            <a:schemeClr val="accent4">
              <a:lumMod val="10000"/>
              <a:lumOff val="90000"/>
            </a:schemeClr>
          </a:solidFill>
        </p:spPr>
        <p:txBody>
          <a:bodyPr wrap="square" lIns="0" rIns="0">
            <a:spAutoFit/>
          </a:bodyPr>
          <a:lstStyle/>
          <a:p>
            <a:pPr marL="285750" indent="-285750">
              <a:lnSpc>
                <a:spcPts val="2600"/>
              </a:lnSpc>
              <a:spcAft>
                <a:spcPts val="0"/>
              </a:spcAft>
              <a:buFont typeface="Wingdings" panose="05000000000000000000" pitchFamily="2" charset="2"/>
              <a:buChar char="ü"/>
            </a:pPr>
            <a:r>
              <a:rPr lang="zh-CN" altLang="zh-CN" sz="1800" kern="100" dirty="0">
                <a:latin typeface="+mn-lt"/>
                <a:ea typeface="黑体" panose="02010609060101010101" pitchFamily="49" charset="-122"/>
                <a:cs typeface="Times New Roman" panose="02020603050405020304" pitchFamily="18" charset="0"/>
              </a:rPr>
              <a:t>若算法运行时间为</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2</a:t>
            </a:r>
            <a:r>
              <a:rPr lang="en-US" altLang="zh-CN" sz="1800" kern="100" dirty="0">
                <a:latin typeface="+mn-lt"/>
                <a:ea typeface="黑体" panose="02010609060101010101" pitchFamily="49" charset="-122"/>
                <a:cs typeface="Times New Roman" panose="02020603050405020304" pitchFamily="18" charset="0"/>
              </a:rPr>
              <a:t>log</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+3</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2</a:t>
            </a:r>
            <a:r>
              <a:rPr lang="en-US" altLang="zh-CN" sz="1800" kern="100" dirty="0">
                <a:latin typeface="+mn-lt"/>
                <a:ea typeface="黑体" panose="02010609060101010101" pitchFamily="49" charset="-122"/>
                <a:cs typeface="Times New Roman" panose="02020603050405020304" pitchFamily="18" charset="0"/>
              </a:rPr>
              <a:t>+5</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越大，低阶项</a:t>
            </a:r>
            <a:r>
              <a:rPr lang="en-US" altLang="zh-CN" sz="1800" kern="100" dirty="0">
                <a:latin typeface="+mn-lt"/>
                <a:ea typeface="黑体" panose="02010609060101010101" pitchFamily="49" charset="-122"/>
                <a:cs typeface="Times New Roman" panose="02020603050405020304" pitchFamily="18" charset="0"/>
              </a:rPr>
              <a:t>3</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2</a:t>
            </a:r>
            <a:r>
              <a:rPr lang="en-US" altLang="zh-CN" sz="1800" kern="100" dirty="0">
                <a:latin typeface="+mn-lt"/>
                <a:ea typeface="黑体" panose="02010609060101010101" pitchFamily="49" charset="-122"/>
                <a:cs typeface="Times New Roman" panose="02020603050405020304" pitchFamily="18" charset="0"/>
              </a:rPr>
              <a:t>+5</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对算法效率影响越小</a:t>
            </a:r>
            <a:endParaRPr lang="zh-CN" altLang="en-US" sz="1800" dirty="0">
              <a:latin typeface="+mn-lt"/>
              <a:ea typeface="黑体" panose="02010609060101010101" pitchFamily="49" charset="-122"/>
            </a:endParaRPr>
          </a:p>
        </p:txBody>
      </p:sp>
      <p:sp>
        <p:nvSpPr>
          <p:cNvPr id="10" name="矩形 9">
            <a:extLst>
              <a:ext uri="{FF2B5EF4-FFF2-40B4-BE49-F238E27FC236}">
                <a16:creationId xmlns:a16="http://schemas.microsoft.com/office/drawing/2014/main" id="{620D76EB-9CED-4E49-86EB-0851221BA0A5}"/>
              </a:ext>
            </a:extLst>
          </p:cNvPr>
          <p:cNvSpPr/>
          <p:nvPr/>
        </p:nvSpPr>
        <p:spPr>
          <a:xfrm>
            <a:off x="981126" y="4423833"/>
            <a:ext cx="7992888" cy="393698"/>
          </a:xfrm>
          <a:prstGeom prst="rect">
            <a:avLst/>
          </a:prstGeom>
          <a:solidFill>
            <a:schemeClr val="accent4">
              <a:lumMod val="10000"/>
              <a:lumOff val="90000"/>
            </a:schemeClr>
          </a:solidFill>
        </p:spPr>
        <p:txBody>
          <a:bodyPr wrap="square" lIns="0">
            <a:spAutoFit/>
          </a:bodyPr>
          <a:lstStyle/>
          <a:p>
            <a:pPr marL="285750" indent="-285750">
              <a:lnSpc>
                <a:spcPts val="2600"/>
              </a:lnSpc>
              <a:spcAft>
                <a:spcPts val="0"/>
              </a:spcAft>
              <a:buFont typeface="Wingdings" panose="05000000000000000000" pitchFamily="2" charset="2"/>
              <a:buChar char="ü"/>
            </a:pPr>
            <a:r>
              <a:rPr lang="zh-CN" altLang="zh-CN" sz="1800" kern="100" dirty="0">
                <a:latin typeface="+mn-lt"/>
                <a:ea typeface="黑体" panose="02010609060101010101" pitchFamily="49" charset="-122"/>
                <a:cs typeface="Times New Roman" panose="02020603050405020304" pitchFamily="18" charset="0"/>
              </a:rPr>
              <a:t>以上算法的运行时间是</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2</a:t>
            </a:r>
            <a:r>
              <a:rPr lang="zh-CN" altLang="zh-CN" sz="1800" kern="100" dirty="0">
                <a:latin typeface="+mn-lt"/>
                <a:ea typeface="黑体" panose="02010609060101010101" pitchFamily="49" charset="-122"/>
                <a:cs typeface="Times New Roman" panose="02020603050405020304" pitchFamily="18" charset="0"/>
              </a:rPr>
              <a:t>阶、</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3</a:t>
            </a:r>
            <a:r>
              <a:rPr lang="zh-CN" altLang="zh-CN" sz="1800" kern="100" dirty="0">
                <a:latin typeface="+mn-lt"/>
                <a:ea typeface="黑体" panose="02010609060101010101" pitchFamily="49" charset="-122"/>
                <a:cs typeface="Times New Roman" panose="02020603050405020304" pitchFamily="18" charset="0"/>
              </a:rPr>
              <a:t>阶和</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2</a:t>
            </a:r>
            <a:r>
              <a:rPr lang="en-US" altLang="zh-CN" sz="1800" kern="100" dirty="0">
                <a:latin typeface="+mn-lt"/>
                <a:ea typeface="黑体" panose="02010609060101010101" pitchFamily="49" charset="-122"/>
                <a:cs typeface="Times New Roman" panose="02020603050405020304" pitchFamily="18" charset="0"/>
              </a:rPr>
              <a:t>log</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阶的</a:t>
            </a:r>
            <a:endParaRPr lang="zh-CN" altLang="en-US" sz="1800" dirty="0">
              <a:latin typeface="+mn-lt"/>
              <a:ea typeface="黑体" panose="02010609060101010101" pitchFamily="49" charset="-122"/>
            </a:endParaRPr>
          </a:p>
        </p:txBody>
      </p:sp>
      <p:sp>
        <p:nvSpPr>
          <p:cNvPr id="15" name="矩形 14">
            <a:extLst>
              <a:ext uri="{FF2B5EF4-FFF2-40B4-BE49-F238E27FC236}">
                <a16:creationId xmlns:a16="http://schemas.microsoft.com/office/drawing/2014/main" id="{A7EE8329-3894-4135-9163-06103F7E7423}"/>
              </a:ext>
            </a:extLst>
          </p:cNvPr>
          <p:cNvSpPr/>
          <p:nvPr/>
        </p:nvSpPr>
        <p:spPr>
          <a:xfrm>
            <a:off x="871014" y="4868253"/>
            <a:ext cx="3382657" cy="430887"/>
          </a:xfrm>
          <a:prstGeom prst="rect">
            <a:avLst/>
          </a:prstGeom>
        </p:spPr>
        <p:txBody>
          <a:bodyPr wrap="none">
            <a:spAutoFit/>
          </a:bodyPr>
          <a:lstStyle/>
          <a:p>
            <a:pPr marL="342900" indent="-342900">
              <a:buSzPct val="55000"/>
              <a:buFont typeface="Wingdings" panose="05000000000000000000" pitchFamily="2" charset="2"/>
              <a:buChar char="u"/>
            </a:pPr>
            <a:r>
              <a:rPr lang="zh-CN" altLang="en-US" sz="2200" b="1" dirty="0">
                <a:solidFill>
                  <a:srgbClr val="0000CC"/>
                </a:solidFill>
                <a:latin typeface="+mn-lt"/>
                <a:ea typeface="黑体" panose="02010609060101010101" pitchFamily="49" charset="-122"/>
              </a:rPr>
              <a:t>哪几类常见的增长率？</a:t>
            </a:r>
            <a:endParaRPr lang="zh-CN" altLang="en-US" sz="2200" dirty="0">
              <a:latin typeface="+mn-lt"/>
            </a:endParaRPr>
          </a:p>
        </p:txBody>
      </p:sp>
      <p:sp>
        <p:nvSpPr>
          <p:cNvPr id="11" name="矩形 10">
            <a:extLst>
              <a:ext uri="{FF2B5EF4-FFF2-40B4-BE49-F238E27FC236}">
                <a16:creationId xmlns:a16="http://schemas.microsoft.com/office/drawing/2014/main" id="{C151A751-AF6C-4173-83A9-9849BF2BE4C8}"/>
              </a:ext>
            </a:extLst>
          </p:cNvPr>
          <p:cNvSpPr/>
          <p:nvPr/>
        </p:nvSpPr>
        <p:spPr>
          <a:xfrm>
            <a:off x="899592" y="5289818"/>
            <a:ext cx="6843794" cy="384721"/>
          </a:xfrm>
          <a:prstGeom prst="rect">
            <a:avLst/>
          </a:prstGeom>
        </p:spPr>
        <p:txBody>
          <a:bodyPr wrap="square">
            <a:spAutoFit/>
          </a:bodyPr>
          <a:lstStyle/>
          <a:p>
            <a:pPr marL="180975" indent="-180975">
              <a:buFont typeface="Wingdings" panose="05000000000000000000" pitchFamily="2" charset="2"/>
              <a:buChar char="ü"/>
            </a:pPr>
            <a:r>
              <a:rPr lang="en-US" altLang="zh-CN" sz="1900" kern="100" dirty="0">
                <a:solidFill>
                  <a:srgbClr val="00B050"/>
                </a:solidFill>
                <a:latin typeface="+mn-lt"/>
                <a:ea typeface="黑体" panose="02010609060101010101" pitchFamily="49" charset="-122"/>
                <a:cs typeface="Times New Roman" panose="02020603050405020304" pitchFamily="18" charset="0"/>
              </a:rPr>
              <a:t>  </a:t>
            </a:r>
            <a:r>
              <a:rPr lang="zh-CN" altLang="zh-CN" sz="1900" b="1" kern="100" dirty="0">
                <a:solidFill>
                  <a:srgbClr val="00B050"/>
                </a:solidFill>
                <a:latin typeface="+mn-lt"/>
                <a:ea typeface="黑体" panose="02010609060101010101" pitchFamily="49" charset="-122"/>
                <a:cs typeface="Times New Roman" panose="02020603050405020304" pitchFamily="18" charset="0"/>
              </a:rPr>
              <a:t>多项式函数</a:t>
            </a:r>
            <a:r>
              <a:rPr lang="zh-CN" altLang="en-US" sz="1900" kern="100" dirty="0">
                <a:latin typeface="+mn-lt"/>
                <a:ea typeface="黑体" panose="02010609060101010101" pitchFamily="49" charset="-122"/>
                <a:cs typeface="Times New Roman" panose="02020603050405020304" pitchFamily="18" charset="0"/>
              </a:rPr>
              <a:t>（</a:t>
            </a:r>
            <a:r>
              <a:rPr lang="zh-CN" altLang="zh-CN" sz="1900" kern="100" dirty="0">
                <a:latin typeface="+mn-lt"/>
                <a:ea typeface="黑体" panose="02010609060101010101" pitchFamily="49" charset="-122"/>
                <a:cs typeface="Times New Roman" panose="02020603050405020304" pitchFamily="18" charset="0"/>
              </a:rPr>
              <a:t>运行时间随着问题规模</a:t>
            </a:r>
            <a:r>
              <a:rPr lang="en-US" altLang="zh-CN" sz="1900" i="1" kern="100" dirty="0">
                <a:latin typeface="+mn-lt"/>
                <a:ea typeface="黑体" panose="02010609060101010101" pitchFamily="49" charset="-122"/>
                <a:cs typeface="Times New Roman" panose="02020603050405020304" pitchFamily="18" charset="0"/>
              </a:rPr>
              <a:t>n</a:t>
            </a:r>
            <a:r>
              <a:rPr lang="zh-CN" altLang="zh-CN" sz="1900" kern="100" dirty="0">
                <a:latin typeface="+mn-lt"/>
                <a:ea typeface="黑体" panose="02010609060101010101" pitchFamily="49" charset="-122"/>
                <a:cs typeface="Times New Roman" panose="02020603050405020304" pitchFamily="18" charset="0"/>
              </a:rPr>
              <a:t>的增加呈多项式增长</a:t>
            </a:r>
            <a:r>
              <a:rPr lang="zh-CN" altLang="en-US" sz="1900" kern="100" dirty="0">
                <a:latin typeface="+mn-lt"/>
                <a:ea typeface="黑体" panose="02010609060101010101" pitchFamily="49" charset="-122"/>
                <a:cs typeface="Times New Roman" panose="02020603050405020304" pitchFamily="18" charset="0"/>
              </a:rPr>
              <a:t>）</a:t>
            </a:r>
            <a:endParaRPr lang="zh-CN" altLang="en-US" sz="1900" dirty="0">
              <a:latin typeface="+mn-lt"/>
              <a:ea typeface="黑体" panose="02010609060101010101" pitchFamily="49" charset="-122"/>
            </a:endParaRPr>
          </a:p>
        </p:txBody>
      </p:sp>
      <p:sp>
        <p:nvSpPr>
          <p:cNvPr id="12" name="矩形 11">
            <a:extLst>
              <a:ext uri="{FF2B5EF4-FFF2-40B4-BE49-F238E27FC236}">
                <a16:creationId xmlns:a16="http://schemas.microsoft.com/office/drawing/2014/main" id="{37E0758F-50CC-433B-B6D8-7E0F753FC98C}"/>
              </a:ext>
            </a:extLst>
          </p:cNvPr>
          <p:cNvSpPr/>
          <p:nvPr/>
        </p:nvSpPr>
        <p:spPr>
          <a:xfrm>
            <a:off x="899591" y="6386091"/>
            <a:ext cx="7969995" cy="400110"/>
          </a:xfrm>
          <a:prstGeom prst="rect">
            <a:avLst/>
          </a:prstGeom>
        </p:spPr>
        <p:txBody>
          <a:bodyPr wrap="square">
            <a:spAutoFit/>
          </a:bodyPr>
          <a:lstStyle/>
          <a:p>
            <a:pPr marL="266700" indent="-266700">
              <a:buFont typeface="Wingdings" panose="05000000000000000000" pitchFamily="2" charset="2"/>
              <a:buChar char="ü"/>
            </a:pPr>
            <a:r>
              <a:rPr lang="en-US" altLang="zh-CN" sz="2000" b="1" kern="100" dirty="0">
                <a:solidFill>
                  <a:srgbClr val="00B050"/>
                </a:solidFill>
                <a:latin typeface="+mn-lt"/>
                <a:ea typeface="黑体" panose="02010609060101010101" pitchFamily="49" charset="-122"/>
                <a:cs typeface="Times New Roman" panose="02020603050405020304" pitchFamily="18" charset="0"/>
              </a:rPr>
              <a:t> </a:t>
            </a:r>
            <a:r>
              <a:rPr lang="zh-CN" altLang="zh-CN" sz="2000" b="1" kern="100" dirty="0">
                <a:solidFill>
                  <a:srgbClr val="00B050"/>
                </a:solidFill>
                <a:latin typeface="+mn-lt"/>
                <a:ea typeface="黑体" panose="02010609060101010101" pitchFamily="49" charset="-122"/>
                <a:cs typeface="Times New Roman" panose="02020603050405020304" pitchFamily="18" charset="0"/>
              </a:rPr>
              <a:t>指数函数</a:t>
            </a:r>
            <a:r>
              <a:rPr lang="zh-CN" altLang="en-US" sz="2000" kern="100" dirty="0">
                <a:latin typeface="+mn-lt"/>
                <a:ea typeface="黑体" panose="02010609060101010101" pitchFamily="49" charset="-122"/>
                <a:cs typeface="Times New Roman" panose="02020603050405020304" pitchFamily="18" charset="0"/>
              </a:rPr>
              <a:t>（</a:t>
            </a:r>
            <a:r>
              <a:rPr lang="zh-CN" altLang="zh-CN" sz="2000" kern="100" dirty="0">
                <a:latin typeface="+mn-lt"/>
                <a:ea typeface="黑体" panose="02010609060101010101" pitchFamily="49" charset="-122"/>
                <a:cs typeface="Times New Roman" panose="02020603050405020304" pitchFamily="18" charset="0"/>
              </a:rPr>
              <a:t>运行时间随着问题规模</a:t>
            </a:r>
            <a:r>
              <a:rPr lang="en-US" altLang="zh-CN" sz="2000" i="1" kern="100" dirty="0">
                <a:latin typeface="+mn-lt"/>
                <a:ea typeface="黑体" panose="02010609060101010101" pitchFamily="49" charset="-122"/>
                <a:cs typeface="Times New Roman" panose="02020603050405020304" pitchFamily="18" charset="0"/>
              </a:rPr>
              <a:t>n</a:t>
            </a:r>
            <a:r>
              <a:rPr lang="zh-CN" altLang="zh-CN" sz="2000" kern="100" dirty="0">
                <a:latin typeface="+mn-lt"/>
                <a:ea typeface="黑体" panose="02010609060101010101" pitchFamily="49" charset="-122"/>
                <a:cs typeface="Times New Roman" panose="02020603050405020304" pitchFamily="18" charset="0"/>
              </a:rPr>
              <a:t>的增加而爆炸性增长</a:t>
            </a:r>
            <a:r>
              <a:rPr lang="zh-CN" altLang="en-US" sz="2000" kern="100" dirty="0">
                <a:latin typeface="+mn-lt"/>
                <a:ea typeface="黑体" panose="02010609060101010101" pitchFamily="49" charset="-122"/>
                <a:cs typeface="Times New Roman" panose="02020603050405020304" pitchFamily="18" charset="0"/>
              </a:rPr>
              <a:t>，例如</a:t>
            </a:r>
            <a:r>
              <a:rPr lang="en-US" altLang="zh-CN" sz="2000" kern="100" dirty="0">
                <a:latin typeface="+mn-lt"/>
                <a:ea typeface="黑体" panose="02010609060101010101" pitchFamily="49" charset="-122"/>
                <a:cs typeface="Times New Roman" panose="02020603050405020304" pitchFamily="18" charset="0"/>
              </a:rPr>
              <a:t>2</a:t>
            </a:r>
            <a:r>
              <a:rPr lang="en-US" altLang="zh-CN" sz="2000" i="1" kern="100" baseline="30000" dirty="0">
                <a:latin typeface="+mn-lt"/>
                <a:ea typeface="黑体" panose="02010609060101010101" pitchFamily="49" charset="-122"/>
                <a:cs typeface="Times New Roman" panose="02020603050405020304" pitchFamily="18" charset="0"/>
              </a:rPr>
              <a:t>n </a:t>
            </a:r>
            <a:r>
              <a:rPr lang="zh-CN" altLang="en-US" sz="2000" kern="100" dirty="0">
                <a:latin typeface="+mn-lt"/>
                <a:ea typeface="黑体" panose="02010609060101010101" pitchFamily="49" charset="-122"/>
                <a:cs typeface="Times New Roman" panose="02020603050405020304" pitchFamily="18" charset="0"/>
              </a:rPr>
              <a:t>）</a:t>
            </a:r>
            <a:endParaRPr lang="zh-CN" altLang="en-US" sz="2000" dirty="0">
              <a:latin typeface="+mn-lt"/>
              <a:ea typeface="黑体" panose="02010609060101010101" pitchFamily="49" charset="-122"/>
            </a:endParaRPr>
          </a:p>
        </p:txBody>
      </p:sp>
      <p:sp>
        <p:nvSpPr>
          <p:cNvPr id="14" name="矩形 13">
            <a:extLst>
              <a:ext uri="{FF2B5EF4-FFF2-40B4-BE49-F238E27FC236}">
                <a16:creationId xmlns:a16="http://schemas.microsoft.com/office/drawing/2014/main" id="{0E86DAAD-2673-412B-8F2D-75150C960CBA}"/>
              </a:ext>
            </a:extLst>
          </p:cNvPr>
          <p:cNvSpPr/>
          <p:nvPr/>
        </p:nvSpPr>
        <p:spPr>
          <a:xfrm>
            <a:off x="971600" y="5637433"/>
            <a:ext cx="8002414" cy="369332"/>
          </a:xfrm>
          <a:prstGeom prst="rect">
            <a:avLst/>
          </a:prstGeom>
          <a:solidFill>
            <a:schemeClr val="accent4">
              <a:lumMod val="10000"/>
              <a:lumOff val="90000"/>
            </a:schemeClr>
          </a:solidFill>
        </p:spPr>
        <p:txBody>
          <a:bodyPr wrap="square">
            <a:spAutoFit/>
          </a:bodyPr>
          <a:lstStyle/>
          <a:p>
            <a:r>
              <a:rPr lang="en-US" altLang="zh-CN" sz="1800" kern="100" dirty="0">
                <a:latin typeface="+mn-lt"/>
                <a:ea typeface="黑体" panose="02010609060101010101" pitchFamily="49" charset="-122"/>
                <a:cs typeface="Times New Roman" panose="02020603050405020304" pitchFamily="18" charset="0"/>
              </a:rPr>
              <a:t>- </a:t>
            </a:r>
            <a:r>
              <a:rPr lang="en-US" altLang="zh-CN" sz="1800" kern="100" dirty="0" err="1">
                <a:latin typeface="+mn-lt"/>
                <a:ea typeface="黑体" panose="02010609060101010101" pitchFamily="49" charset="-122"/>
                <a:cs typeface="Times New Roman" panose="02020603050405020304" pitchFamily="18" charset="0"/>
              </a:rPr>
              <a:t>log</a:t>
            </a:r>
            <a:r>
              <a:rPr lang="en-US" altLang="zh-CN" sz="1800" i="1" kern="100" dirty="0" err="1">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2</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3</a:t>
            </a:r>
            <a:r>
              <a:rPr lang="zh-CN" altLang="zh-CN" sz="1800" kern="100" dirty="0">
                <a:latin typeface="+mn-lt"/>
                <a:ea typeface="黑体" panose="02010609060101010101" pitchFamily="49" charset="-122"/>
                <a:cs typeface="Times New Roman" panose="02020603050405020304" pitchFamily="18" charset="0"/>
              </a:rPr>
              <a:t>，分别称为对数函数、线性函数、平方函数和立方函数</a:t>
            </a:r>
            <a:endParaRPr lang="zh-CN" altLang="en-US" sz="1800" dirty="0">
              <a:latin typeface="+mn-lt"/>
              <a:ea typeface="黑体" panose="02010609060101010101" pitchFamily="49" charset="-122"/>
            </a:endParaRPr>
          </a:p>
        </p:txBody>
      </p:sp>
      <p:sp>
        <p:nvSpPr>
          <p:cNvPr id="16" name="矩形 15">
            <a:extLst>
              <a:ext uri="{FF2B5EF4-FFF2-40B4-BE49-F238E27FC236}">
                <a16:creationId xmlns:a16="http://schemas.microsoft.com/office/drawing/2014/main" id="{1C14B912-CFA1-446A-9FEF-B71A1526AF01}"/>
              </a:ext>
            </a:extLst>
          </p:cNvPr>
          <p:cNvSpPr/>
          <p:nvPr/>
        </p:nvSpPr>
        <p:spPr>
          <a:xfrm>
            <a:off x="971600" y="6049487"/>
            <a:ext cx="7992888" cy="369332"/>
          </a:xfrm>
          <a:prstGeom prst="rect">
            <a:avLst/>
          </a:prstGeom>
          <a:solidFill>
            <a:schemeClr val="accent4">
              <a:lumMod val="10000"/>
              <a:lumOff val="90000"/>
            </a:schemeClr>
          </a:solidFill>
        </p:spPr>
        <p:txBody>
          <a:bodyPr wrap="square">
            <a:spAutoFit/>
          </a:bodyPr>
          <a:lstStyle/>
          <a:p>
            <a:r>
              <a:rPr lang="en-US" altLang="zh-CN" sz="1800" i="1" kern="100" dirty="0">
                <a:latin typeface="+mn-lt"/>
                <a:ea typeface="黑体" panose="02010609060101010101" pitchFamily="49" charset="-122"/>
                <a:cs typeface="Times New Roman" panose="02020603050405020304" pitchFamily="18" charset="0"/>
              </a:rPr>
              <a:t>- </a:t>
            </a:r>
            <a:r>
              <a:rPr lang="en-US" altLang="zh-CN" sz="1800" i="1" kern="100" dirty="0" err="1">
                <a:latin typeface="+mn-lt"/>
                <a:ea typeface="黑体" panose="02010609060101010101" pitchFamily="49" charset="-122"/>
                <a:cs typeface="Times New Roman" panose="02020603050405020304" pitchFamily="18" charset="0"/>
              </a:rPr>
              <a:t>n</a:t>
            </a:r>
            <a:r>
              <a:rPr lang="en-US" altLang="zh-CN" sz="1800" i="1" kern="100" baseline="30000" dirty="0" err="1">
                <a:latin typeface="+mn-lt"/>
                <a:ea typeface="黑体" panose="02010609060101010101" pitchFamily="49" charset="-122"/>
                <a:cs typeface="Times New Roman" panose="02020603050405020304" pitchFamily="18" charset="0"/>
              </a:rPr>
              <a:t>c</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err="1">
                <a:latin typeface="+mn-lt"/>
                <a:ea typeface="黑体" panose="02010609060101010101" pitchFamily="49" charset="-122"/>
                <a:cs typeface="Times New Roman" panose="02020603050405020304" pitchFamily="18" charset="0"/>
              </a:rPr>
              <a:t>n</a:t>
            </a:r>
            <a:r>
              <a:rPr lang="en-US" altLang="zh-CN" sz="1800" i="1" kern="100" baseline="30000" dirty="0" err="1">
                <a:latin typeface="+mn-lt"/>
                <a:ea typeface="黑体" panose="02010609060101010101" pitchFamily="49" charset="-122"/>
                <a:cs typeface="Times New Roman" panose="02020603050405020304" pitchFamily="18" charset="0"/>
              </a:rPr>
              <a:t>c</a:t>
            </a:r>
            <a:r>
              <a:rPr lang="en-US" altLang="zh-CN" sz="1800" kern="100" dirty="0" err="1">
                <a:latin typeface="+mn-lt"/>
                <a:ea typeface="黑体" panose="02010609060101010101" pitchFamily="49" charset="-122"/>
                <a:cs typeface="Times New Roman" panose="02020603050405020304" pitchFamily="18" charset="0"/>
              </a:rPr>
              <a:t>log</a:t>
            </a:r>
            <a:r>
              <a:rPr lang="en-US" altLang="zh-CN" sz="1800" i="1" kern="100" dirty="0" err="1">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rPr>
              <a:t>0&lt;</a:t>
            </a:r>
            <a:r>
              <a:rPr lang="en-US" altLang="zh-CN" sz="1800" i="1" kern="100" dirty="0">
                <a:latin typeface="+mn-lt"/>
                <a:ea typeface="黑体" panose="02010609060101010101" pitchFamily="49" charset="-122"/>
                <a:cs typeface="Times New Roman" panose="02020603050405020304" pitchFamily="18" charset="0"/>
              </a:rPr>
              <a:t>c</a:t>
            </a:r>
            <a:r>
              <a:rPr lang="en-US" altLang="zh-CN" sz="1800" kern="100" dirty="0">
                <a:latin typeface="+mn-lt"/>
                <a:ea typeface="黑体" panose="02010609060101010101" pitchFamily="49" charset="-122"/>
                <a:cs typeface="Times New Roman" panose="02020603050405020304" pitchFamily="18" charset="0"/>
              </a:rPr>
              <a:t>&lt;1</a:t>
            </a:r>
            <a:r>
              <a:rPr lang="zh-CN" altLang="zh-CN" sz="1800" kern="100" dirty="0">
                <a:latin typeface="+mn-lt"/>
                <a:ea typeface="黑体" panose="02010609060101010101" pitchFamily="49" charset="-122"/>
                <a:cs typeface="Times New Roman" panose="02020603050405020304" pitchFamily="18" charset="0"/>
              </a:rPr>
              <a:t>）称为次线性函数，</a:t>
            </a:r>
            <a:r>
              <a:rPr lang="en-US" altLang="zh-CN" sz="1800" i="1" kern="100" dirty="0" err="1">
                <a:latin typeface="+mn-lt"/>
                <a:ea typeface="黑体" panose="02010609060101010101" pitchFamily="49" charset="-122"/>
                <a:cs typeface="Times New Roman" panose="02020603050405020304" pitchFamily="18" charset="0"/>
              </a:rPr>
              <a:t>n</a:t>
            </a:r>
            <a:r>
              <a:rPr lang="en-US" altLang="zh-CN" sz="1800" kern="100" dirty="0" err="1">
                <a:latin typeface="+mn-lt"/>
                <a:ea typeface="黑体" panose="02010609060101010101" pitchFamily="49" charset="-122"/>
                <a:cs typeface="Times New Roman" panose="02020603050405020304" pitchFamily="18" charset="0"/>
              </a:rPr>
              <a:t>log</a:t>
            </a:r>
            <a:r>
              <a:rPr lang="en-US" altLang="zh-CN" sz="1800" i="1" kern="100" dirty="0" err="1">
                <a:latin typeface="+mn-lt"/>
                <a:ea typeface="黑体" panose="02010609060101010101" pitchFamily="49" charset="-122"/>
                <a:cs typeface="Times New Roman" panose="02020603050405020304" pitchFamily="18" charset="0"/>
              </a:rPr>
              <a:t>n</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30000" dirty="0">
                <a:latin typeface="+mn-lt"/>
                <a:ea typeface="黑体" panose="02010609060101010101" pitchFamily="49" charset="-122"/>
                <a:cs typeface="Times New Roman" panose="02020603050405020304" pitchFamily="18" charset="0"/>
              </a:rPr>
              <a:t>1.5</a:t>
            </a:r>
            <a:r>
              <a:rPr lang="zh-CN" altLang="zh-CN" sz="1800" kern="100" dirty="0">
                <a:latin typeface="+mn-lt"/>
                <a:ea typeface="黑体" panose="02010609060101010101" pitchFamily="49" charset="-122"/>
                <a:cs typeface="Times New Roman" panose="02020603050405020304" pitchFamily="18" charset="0"/>
              </a:rPr>
              <a:t>称为次平方函数</a:t>
            </a:r>
            <a:endParaRPr lang="zh-CN" altLang="en-US" sz="1800" dirty="0">
              <a:latin typeface="+mn-lt"/>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(5)</a:t>
            </a:r>
            <a:endParaRPr lang="en-US" altLang="zh-CN" b="1" dirty="0"/>
          </a:p>
        </p:txBody>
      </p:sp>
      <p:sp>
        <p:nvSpPr>
          <p:cNvPr id="56326" name="Rectangle 3"/>
          <p:cNvSpPr>
            <a:spLocks noGrp="1" noChangeArrowheads="1"/>
          </p:cNvSpPr>
          <p:nvPr>
            <p:ph type="body" idx="1"/>
          </p:nvPr>
        </p:nvSpPr>
        <p:spPr>
          <a:xfrm>
            <a:off x="683568" y="2139850"/>
            <a:ext cx="8352928" cy="3881438"/>
          </a:xfrm>
        </p:spPr>
        <p:txBody>
          <a:bodyPr/>
          <a:lstStyle/>
          <a:p>
            <a:pPr eaLnBrk="1" hangingPunct="1">
              <a:spcBef>
                <a:spcPts val="0"/>
              </a:spcBef>
              <a:spcAft>
                <a:spcPts val="600"/>
              </a:spcAft>
            </a:pPr>
            <a:r>
              <a:rPr lang="zh-CN" altLang="en-US" sz="2200" b="1" dirty="0">
                <a:solidFill>
                  <a:srgbClr val="0000CC"/>
                </a:solidFill>
                <a:ea typeface="黑体" panose="02010609060101010101" pitchFamily="49" charset="-122"/>
              </a:rPr>
              <a:t>渐进时间的符号</a:t>
            </a:r>
            <a:endParaRPr lang="en-US" altLang="zh-CN" sz="2200" b="1" dirty="0">
              <a:solidFill>
                <a:srgbClr val="0000CC"/>
              </a:solidFill>
              <a:ea typeface="黑体" panose="02010609060101010101" pitchFamily="49" charset="-122"/>
            </a:endParaRPr>
          </a:p>
          <a:p>
            <a:pPr marL="0" indent="0" eaLnBrk="1" hangingPunct="1">
              <a:buNone/>
            </a:pPr>
            <a:r>
              <a:rPr lang="en-US" altLang="zh-CN" sz="2000" b="1" dirty="0">
                <a:solidFill>
                  <a:srgbClr val="0000CC"/>
                </a:solidFill>
                <a:ea typeface="黑体" panose="02010609060101010101" pitchFamily="49" charset="-122"/>
              </a:rPr>
              <a:t> (1)</a:t>
            </a:r>
            <a:r>
              <a:rPr lang="zh-CN" altLang="en-US" sz="2000" b="1" dirty="0">
                <a:solidFill>
                  <a:srgbClr val="0000CC"/>
                </a:solidFill>
                <a:ea typeface="黑体" panose="02010609060101010101" pitchFamily="49" charset="-122"/>
              </a:rPr>
              <a:t> </a:t>
            </a:r>
            <a:r>
              <a:rPr lang="en-US" altLang="zh-CN" sz="2000" b="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a:t>
            </a:r>
            <a:r>
              <a:rPr lang="en-US" altLang="zh-CN" sz="2000" b="1" i="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 </a:t>
            </a:r>
            <a:r>
              <a:rPr lang="zh-CN" altLang="en-US" sz="2000" b="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符号（</a:t>
            </a:r>
            <a:r>
              <a:rPr lang="en-US" altLang="zh-CN" sz="2000" b="1" dirty="0">
                <a:solidFill>
                  <a:srgbClr val="0000CC"/>
                </a:solidFill>
                <a:ea typeface="黑体" panose="02010609060101010101" pitchFamily="49" charset="-122"/>
              </a:rPr>
              <a:t>Big Omega</a:t>
            </a:r>
            <a:r>
              <a:rPr lang="zh-CN" altLang="en-US" sz="2000" b="1" dirty="0">
                <a:solidFill>
                  <a:srgbClr val="0000CC"/>
                </a:solidFill>
                <a:ea typeface="黑体" panose="02010609060101010101" pitchFamily="49" charset="-122"/>
              </a:rPr>
              <a:t>）</a:t>
            </a:r>
            <a:endParaRPr lang="en-US" altLang="zh-CN" sz="2000" b="1" dirty="0">
              <a:solidFill>
                <a:srgbClr val="0000CC"/>
              </a:solidFill>
              <a:ea typeface="黑体" panose="02010609060101010101" pitchFamily="49" charset="-122"/>
            </a:endParaRPr>
          </a:p>
          <a:p>
            <a:pPr eaLnBrk="1" hangingPunct="1">
              <a:buNone/>
            </a:pPr>
            <a:r>
              <a:rPr lang="en-US" altLang="zh-CN" sz="2000" dirty="0">
                <a:ea typeface="黑体" panose="02010609060101010101" pitchFamily="49" charset="-122"/>
              </a:rPr>
              <a:t>  - </a:t>
            </a:r>
            <a:r>
              <a:rPr lang="en-US" altLang="zh-CN" sz="2000" kern="100" dirty="0">
                <a:ea typeface="黑体" panose="02010609060101010101" pitchFamily="49" charset="-122"/>
                <a:cs typeface="Times New Roman" panose="02020603050405020304" pitchFamily="18" charset="0"/>
                <a:sym typeface="Symbol" panose="05050102010706020507" pitchFamily="18" charset="2"/>
              </a:rPr>
              <a:t></a:t>
            </a:r>
            <a:r>
              <a:rPr lang="en-US" altLang="zh-CN" sz="2000" i="1" kern="100" dirty="0">
                <a:ea typeface="黑体" panose="02010609060101010101" pitchFamily="49" charset="-122"/>
                <a:cs typeface="Times New Roman" panose="02020603050405020304" pitchFamily="18" charset="0"/>
                <a:sym typeface="Symbol" panose="05050102010706020507" pitchFamily="18" charset="2"/>
              </a:rPr>
              <a:t> </a:t>
            </a:r>
            <a:r>
              <a:rPr lang="en-US" altLang="zh-CN" sz="2000" dirty="0">
                <a:ea typeface="黑体" panose="02010609060101010101" pitchFamily="49" charset="-122"/>
              </a:rPr>
              <a:t>(</a:t>
            </a:r>
            <a:r>
              <a:rPr lang="en-US" altLang="zh-CN" sz="2000" i="1" dirty="0">
                <a:ea typeface="黑体" panose="02010609060101010101" pitchFamily="49" charset="-122"/>
              </a:rPr>
              <a:t>f</a:t>
            </a:r>
            <a:r>
              <a:rPr lang="en-US" altLang="zh-CN" sz="2000" dirty="0">
                <a:ea typeface="黑体" panose="02010609060101010101" pitchFamily="49" charset="-122"/>
              </a:rPr>
              <a:t>)</a:t>
            </a:r>
            <a:r>
              <a:rPr lang="zh-CN" altLang="en-US" sz="2000" dirty="0">
                <a:ea typeface="黑体" panose="02010609060101010101" pitchFamily="49" charset="-122"/>
              </a:rPr>
              <a:t>：增长至少与</a:t>
            </a:r>
            <a:r>
              <a:rPr lang="en-US" altLang="zh-CN" sz="2000" i="1" dirty="0">
                <a:ea typeface="黑体" panose="02010609060101010101" pitchFamily="49" charset="-122"/>
              </a:rPr>
              <a:t>f</a:t>
            </a:r>
            <a:r>
              <a:rPr lang="zh-CN" altLang="en-US" sz="2000" dirty="0">
                <a:ea typeface="黑体" panose="02010609060101010101" pitchFamily="49" charset="-122"/>
              </a:rPr>
              <a:t>一样快的函数（</a:t>
            </a:r>
            <a:r>
              <a:rPr lang="zh-CN" altLang="en-US" sz="2000" b="1" dirty="0">
                <a:solidFill>
                  <a:srgbClr val="FF0000"/>
                </a:solidFill>
                <a:ea typeface="黑体" panose="02010609060101010101" pitchFamily="49" charset="-122"/>
              </a:rPr>
              <a:t>增长不比</a:t>
            </a:r>
            <a:r>
              <a:rPr lang="en-US" altLang="zh-CN" sz="2000" b="1" i="1" dirty="0">
                <a:solidFill>
                  <a:srgbClr val="FF0000"/>
                </a:solidFill>
                <a:ea typeface="黑体" panose="02010609060101010101" pitchFamily="49" charset="-122"/>
              </a:rPr>
              <a:t>f</a:t>
            </a:r>
            <a:r>
              <a:rPr lang="zh-CN" altLang="en-US" sz="2000" b="1" dirty="0">
                <a:solidFill>
                  <a:srgbClr val="FF0000"/>
                </a:solidFill>
                <a:ea typeface="黑体" panose="02010609060101010101" pitchFamily="49" charset="-122"/>
              </a:rPr>
              <a:t>慢，效率不比</a:t>
            </a:r>
            <a:r>
              <a:rPr lang="en-US" altLang="zh-CN" sz="2000" b="1" i="1" dirty="0">
                <a:solidFill>
                  <a:srgbClr val="FF0000"/>
                </a:solidFill>
                <a:ea typeface="黑体" panose="02010609060101010101" pitchFamily="49" charset="-122"/>
              </a:rPr>
              <a:t>f</a:t>
            </a:r>
            <a:r>
              <a:rPr lang="zh-CN" altLang="en-US" sz="2000" b="1" dirty="0">
                <a:solidFill>
                  <a:srgbClr val="FF0000"/>
                </a:solidFill>
                <a:ea typeface="黑体" panose="02010609060101010101" pitchFamily="49" charset="-122"/>
              </a:rPr>
              <a:t>对应算法高</a:t>
            </a:r>
            <a:r>
              <a:rPr lang="zh-CN" altLang="en-US" sz="2000" dirty="0">
                <a:ea typeface="黑体" panose="02010609060101010101" pitchFamily="49" charset="-122"/>
              </a:rPr>
              <a:t>）</a:t>
            </a:r>
            <a:r>
              <a:rPr lang="en-US" altLang="zh-CN" sz="2000" dirty="0">
                <a:ea typeface="黑体" panose="02010609060101010101" pitchFamily="49" charset="-122"/>
              </a:rPr>
              <a:t> </a:t>
            </a:r>
          </a:p>
          <a:p>
            <a:pPr eaLnBrk="1" hangingPunct="1">
              <a:buNone/>
            </a:pPr>
            <a:endParaRPr lang="en-US" altLang="zh-CN" sz="2000" dirty="0">
              <a:ea typeface="黑体" panose="02010609060101010101" pitchFamily="49" charset="-122"/>
            </a:endParaRPr>
          </a:p>
          <a:p>
            <a:pPr eaLnBrk="1" hangingPunct="1">
              <a:buNone/>
            </a:pPr>
            <a:endParaRPr lang="en-US" altLang="zh-CN" sz="2000" dirty="0">
              <a:ea typeface="黑体" panose="02010609060101010101" pitchFamily="49" charset="-122"/>
            </a:endParaRPr>
          </a:p>
        </p:txBody>
      </p:sp>
      <p:sp>
        <p:nvSpPr>
          <p:cNvPr id="9" name="矩形 8">
            <a:extLst>
              <a:ext uri="{FF2B5EF4-FFF2-40B4-BE49-F238E27FC236}">
                <a16:creationId xmlns:a16="http://schemas.microsoft.com/office/drawing/2014/main" id="{A6AFEA7E-C33C-40C0-9DD3-B0866E005E4C}"/>
              </a:ext>
            </a:extLst>
          </p:cNvPr>
          <p:cNvSpPr/>
          <p:nvPr/>
        </p:nvSpPr>
        <p:spPr>
          <a:xfrm>
            <a:off x="827584" y="4532726"/>
            <a:ext cx="3411511" cy="400110"/>
          </a:xfrm>
          <a:prstGeom prst="rect">
            <a:avLst/>
          </a:prstGeom>
        </p:spPr>
        <p:txBody>
          <a:bodyPr wrap="none">
            <a:spAutoFit/>
          </a:bodyPr>
          <a:lstStyle/>
          <a:p>
            <a:r>
              <a:rPr lang="en-US" altLang="zh-CN" sz="2000" kern="100" dirty="0">
                <a:latin typeface="+mn-lt"/>
                <a:ea typeface="黑体" panose="02010609060101010101" pitchFamily="49" charset="-122"/>
                <a:cs typeface="Times New Roman" panose="02020603050405020304" pitchFamily="18" charset="0"/>
              </a:rPr>
              <a:t>- </a:t>
            </a:r>
            <a:r>
              <a:rPr lang="zh-CN" altLang="zh-CN" sz="2000" kern="100" dirty="0">
                <a:latin typeface="+mn-lt"/>
                <a:ea typeface="黑体" panose="02010609060101010101" pitchFamily="49" charset="-122"/>
                <a:cs typeface="Times New Roman" panose="02020603050405020304" pitchFamily="18" charset="0"/>
              </a:rPr>
              <a:t>描述了一个运行时间的下界</a:t>
            </a:r>
            <a:endParaRPr lang="zh-CN" altLang="en-US" sz="2000" dirty="0">
              <a:latin typeface="+mn-lt"/>
              <a:ea typeface="黑体" panose="02010609060101010101" pitchFamily="49" charset="-122"/>
            </a:endParaRPr>
          </a:p>
        </p:txBody>
      </p:sp>
      <p:sp>
        <p:nvSpPr>
          <p:cNvPr id="11" name="矩形 10">
            <a:extLst>
              <a:ext uri="{FF2B5EF4-FFF2-40B4-BE49-F238E27FC236}">
                <a16:creationId xmlns:a16="http://schemas.microsoft.com/office/drawing/2014/main" id="{681AF401-B0EE-4072-B07B-E64C024F37B0}"/>
              </a:ext>
            </a:extLst>
          </p:cNvPr>
          <p:cNvSpPr/>
          <p:nvPr/>
        </p:nvSpPr>
        <p:spPr>
          <a:xfrm>
            <a:off x="1043608" y="3416942"/>
            <a:ext cx="7992888" cy="1060547"/>
          </a:xfrm>
          <a:prstGeom prst="rect">
            <a:avLst/>
          </a:prstGeom>
          <a:solidFill>
            <a:schemeClr val="accent5"/>
          </a:solidFill>
        </p:spPr>
        <p:txBody>
          <a:bodyPr wrap="square">
            <a:spAutoFit/>
          </a:bodyPr>
          <a:lstStyle/>
          <a:p>
            <a:pPr algn="just">
              <a:lnSpc>
                <a:spcPts val="2600"/>
              </a:lnSpc>
              <a:spcAft>
                <a:spcPts val="0"/>
              </a:spcAft>
            </a:pPr>
            <a:r>
              <a:rPr lang="zh-CN" altLang="zh-CN" sz="1800" kern="100" dirty="0">
                <a:latin typeface="+mn-lt"/>
                <a:ea typeface="黑体" panose="02010609060101010101" pitchFamily="49" charset="-122"/>
                <a:cs typeface="Times New Roman" panose="02020603050405020304" pitchFamily="18" charset="0"/>
              </a:rPr>
              <a:t>令</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是从自然数集到非负实数集的两个函数，若存在一个自然数</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25000" dirty="0">
                <a:latin typeface="+mn-lt"/>
                <a:ea typeface="黑体" panose="02010609060101010101" pitchFamily="49" charset="-122"/>
                <a:cs typeface="Times New Roman" panose="02020603050405020304" pitchFamily="18" charset="0"/>
              </a:rPr>
              <a:t>0</a:t>
            </a:r>
            <a:r>
              <a:rPr lang="zh-CN" altLang="zh-CN" sz="1800" kern="100" dirty="0">
                <a:latin typeface="+mn-lt"/>
                <a:ea typeface="黑体" panose="02010609060101010101" pitchFamily="49" charset="-122"/>
                <a:cs typeface="Times New Roman" panose="02020603050405020304" pitchFamily="18" charset="0"/>
              </a:rPr>
              <a:t>和一个正常数</a:t>
            </a:r>
            <a:r>
              <a:rPr lang="en-US" altLang="zh-CN" sz="1800" i="1" kern="100" dirty="0">
                <a:latin typeface="+mn-lt"/>
                <a:ea typeface="黑体" panose="02010609060101010101" pitchFamily="49" charset="-122"/>
                <a:cs typeface="Times New Roman" panose="02020603050405020304" pitchFamily="18" charset="0"/>
              </a:rPr>
              <a:t>c</a:t>
            </a:r>
            <a:r>
              <a:rPr lang="zh-CN" altLang="zh-CN" sz="1800" kern="100" dirty="0">
                <a:latin typeface="+mn-lt"/>
                <a:ea typeface="黑体" panose="02010609060101010101" pitchFamily="49" charset="-122"/>
                <a:cs typeface="Times New Roman" panose="02020603050405020304" pitchFamily="18" charset="0"/>
              </a:rPr>
              <a:t>，使得对所有的</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25000" dirty="0">
                <a:latin typeface="+mn-lt"/>
                <a:ea typeface="黑体" panose="02010609060101010101" pitchFamily="49" charset="-122"/>
                <a:cs typeface="Times New Roman" panose="02020603050405020304" pitchFamily="18" charset="0"/>
              </a:rPr>
              <a:t>0</a:t>
            </a:r>
            <a:r>
              <a:rPr lang="zh-CN"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cg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en-US"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则称</a:t>
            </a:r>
            <a:r>
              <a:rPr lang="en-US" altLang="zh-CN" sz="1800" i="1" kern="100" dirty="0">
                <a:latin typeface="+mn-lt"/>
                <a:ea typeface="黑体" panose="02010609060101010101" pitchFamily="49" charset="-122"/>
              </a:rPr>
              <a:t>f</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n</a:t>
            </a:r>
            <a:r>
              <a:rPr lang="en-US" altLang="zh-CN" sz="1800" kern="100" dirty="0">
                <a:latin typeface="+mn-lt"/>
                <a:ea typeface="黑体" panose="02010609060101010101" pitchFamily="49" charset="-122"/>
              </a:rPr>
              <a:t>)</a:t>
            </a:r>
            <a:r>
              <a:rPr lang="zh-CN" altLang="zh-CN" sz="1800" kern="100" dirty="0">
                <a:latin typeface="+mn-lt"/>
                <a:ea typeface="黑体" panose="02010609060101010101" pitchFamily="49" charset="-122"/>
                <a:cs typeface="Times New Roman" panose="02020603050405020304" pitchFamily="18" charset="0"/>
              </a:rPr>
              <a:t>为</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g</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n</a:t>
            </a:r>
            <a:r>
              <a:rPr lang="en-US" altLang="zh-CN" sz="1800" kern="100" dirty="0">
                <a:latin typeface="+mn-lt"/>
                <a:ea typeface="黑体" panose="02010609060101010101" pitchFamily="49" charset="-122"/>
              </a:rPr>
              <a:t>))</a:t>
            </a:r>
            <a:r>
              <a:rPr lang="zh-CN" altLang="zh-CN" sz="1800" kern="100" dirty="0">
                <a:latin typeface="+mn-lt"/>
                <a:ea typeface="黑体" panose="02010609060101010101" pitchFamily="49" charset="-122"/>
                <a:cs typeface="Times New Roman" panose="02020603050405020304" pitchFamily="18" charset="0"/>
              </a:rPr>
              <a:t>，记为</a:t>
            </a:r>
            <a:r>
              <a:rPr lang="en-US" altLang="zh-CN" sz="1800" i="1" kern="100" dirty="0">
                <a:latin typeface="+mn-lt"/>
                <a:ea typeface="黑体" panose="02010609060101010101" pitchFamily="49" charset="-122"/>
              </a:rPr>
              <a:t>f</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n</a:t>
            </a:r>
            <a:r>
              <a:rPr lang="en-US" altLang="zh-CN" sz="1800" kern="100" dirty="0">
                <a:latin typeface="+mn-lt"/>
                <a:ea typeface="黑体" panose="02010609060101010101" pitchFamily="49" charset="-122"/>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g</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n</a:t>
            </a:r>
            <a:r>
              <a:rPr lang="en-US" altLang="zh-CN" sz="1800" kern="100" dirty="0">
                <a:latin typeface="+mn-lt"/>
                <a:ea typeface="黑体" panose="02010609060101010101" pitchFamily="49" charset="-122"/>
              </a:rPr>
              <a:t>))</a:t>
            </a:r>
            <a:r>
              <a:rPr lang="zh-CN" altLang="zh-CN" sz="1800" kern="100" dirty="0">
                <a:latin typeface="+mn-lt"/>
                <a:ea typeface="黑体" panose="02010609060101010101" pitchFamily="49" charset="-122"/>
                <a:cs typeface="Times New Roman" panose="02020603050405020304" pitchFamily="18" charset="0"/>
              </a:rPr>
              <a:t>或</a:t>
            </a:r>
            <a:r>
              <a:rPr lang="en-US" altLang="zh-CN" sz="1800" i="1" kern="100" dirty="0">
                <a:latin typeface="+mn-lt"/>
                <a:ea typeface="黑体" panose="02010609060101010101" pitchFamily="49" charset="-122"/>
              </a:rPr>
              <a:t>f</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n</a:t>
            </a:r>
            <a:r>
              <a:rPr lang="en-US" altLang="zh-CN" sz="1800" kern="100" dirty="0">
                <a:latin typeface="+mn-lt"/>
                <a:ea typeface="黑体" panose="02010609060101010101" pitchFamily="49" charset="-122"/>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g</a:t>
            </a:r>
            <a:r>
              <a:rPr lang="en-US" altLang="zh-CN" sz="1800" kern="100" dirty="0">
                <a:latin typeface="+mn-lt"/>
                <a:ea typeface="黑体" panose="02010609060101010101" pitchFamily="49" charset="-122"/>
              </a:rPr>
              <a:t>(</a:t>
            </a:r>
            <a:r>
              <a:rPr lang="en-US" altLang="zh-CN" sz="1800" i="1" kern="100" dirty="0">
                <a:latin typeface="+mn-lt"/>
                <a:ea typeface="黑体" panose="02010609060101010101" pitchFamily="49" charset="-122"/>
              </a:rPr>
              <a:t>n</a:t>
            </a:r>
            <a:r>
              <a:rPr lang="en-US" altLang="zh-CN" sz="1800" kern="100" dirty="0">
                <a:latin typeface="+mn-lt"/>
                <a:ea typeface="黑体" panose="02010609060101010101" pitchFamily="49" charset="-122"/>
              </a:rPr>
              <a:t>))</a:t>
            </a:r>
            <a:r>
              <a:rPr lang="zh-CN" altLang="zh-CN" sz="1800" kern="100" dirty="0">
                <a:latin typeface="+mn-lt"/>
                <a:ea typeface="黑体" panose="02010609060101010101" pitchFamily="49" charset="-122"/>
                <a:cs typeface="Times New Roman" panose="02020603050405020304" pitchFamily="18" charset="0"/>
              </a:rPr>
              <a:t>。</a:t>
            </a:r>
            <a:endParaRPr lang="zh-CN" altLang="en-US" sz="1800" dirty="0">
              <a:latin typeface="+mn-lt"/>
              <a:ea typeface="黑体" panose="02010609060101010101" pitchFamily="49"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4CE6315F-DD06-434A-92A2-127D44DEC3CD}"/>
                  </a:ext>
                </a:extLst>
              </p:cNvPr>
              <p:cNvSpPr/>
              <p:nvPr/>
            </p:nvSpPr>
            <p:spPr>
              <a:xfrm>
                <a:off x="836455" y="4921949"/>
                <a:ext cx="8136904" cy="1051955"/>
              </a:xfrm>
              <a:prstGeom prst="rect">
                <a:avLst/>
              </a:prstGeom>
            </p:spPr>
            <p:txBody>
              <a:bodyPr wrap="square">
                <a:spAutoFit/>
              </a:bodyPr>
              <a:lstStyle/>
              <a:p>
                <a:pPr>
                  <a:spcBef>
                    <a:spcPts val="600"/>
                  </a:spcBef>
                </a:pPr>
                <a:r>
                  <a:rPr lang="en-US" altLang="zh-CN" sz="2000" kern="100" dirty="0">
                    <a:latin typeface="+mn-lt"/>
                    <a:ea typeface="黑体" panose="02010609060101010101" pitchFamily="49" charset="-122"/>
                    <a:cs typeface="Times New Roman" panose="02020603050405020304" pitchFamily="18" charset="0"/>
                  </a:rPr>
                  <a:t>- </a:t>
                </a:r>
                <a:r>
                  <a:rPr lang="zh-CN" altLang="zh-CN" sz="2000" kern="100" dirty="0">
                    <a:latin typeface="+mn-lt"/>
                    <a:ea typeface="黑体" panose="02010609060101010101" pitchFamily="49" charset="-122"/>
                    <a:cs typeface="Times New Roman" panose="02020603050405020304" pitchFamily="18" charset="0"/>
                  </a:rPr>
                  <a:t>若</a:t>
                </a:r>
                <a14:m>
                  <m:oMath xmlns:m="http://schemas.openxmlformats.org/officeDocument/2006/math">
                    <m:func>
                      <m:func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lim</m:t>
                            </m:r>
                          </m:e>
                          <m:li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lim>
                        </m:limLow>
                      </m:fName>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den>
                        </m:f>
                      </m:e>
                    </m:func>
                  </m:oMath>
                </a14:m>
                <a:r>
                  <a:rPr lang="zh-CN" altLang="zh-CN" sz="2000" kern="100" dirty="0">
                    <a:latin typeface="+mn-lt"/>
                    <a:ea typeface="黑体" panose="02010609060101010101" pitchFamily="49" charset="-122"/>
                    <a:cs typeface="Times New Roman" panose="02020603050405020304" pitchFamily="18" charset="0"/>
                  </a:rPr>
                  <a:t>存在，则</a:t>
                </a:r>
                <a14:m>
                  <m:oMath xmlns:m="http://schemas.openxmlformats.org/officeDocument/2006/math">
                    <m:func>
                      <m:func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lim</m:t>
                            </m:r>
                          </m:e>
                          <m:li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lim>
                        </m:limLow>
                      </m:fName>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den>
                        </m:f>
                      </m:e>
                    </m:func>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r>
                      <a:rPr lang="zh-CN" altLang="en-US" sz="2000" i="1" kern="10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蕴含着</a:t>
                </a:r>
                <a:r>
                  <a:rPr lang="en-US" altLang="zh-CN" sz="2000" i="1" kern="100" dirty="0">
                    <a:latin typeface="+mn-lt"/>
                    <a:ea typeface="黑体" panose="02010609060101010101" pitchFamily="49" charset="-122"/>
                  </a:rPr>
                  <a:t>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en-US" altLang="zh-CN" sz="20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2000" i="1" kern="100" dirty="0">
                    <a:latin typeface="+mn-lt"/>
                    <a:ea typeface="黑体" panose="02010609060101010101" pitchFamily="49" charset="-122"/>
                    <a:cs typeface="Times New Roman" panose="02020603050405020304" pitchFamily="18" charset="0"/>
                    <a:sym typeface="Symbol" panose="05050102010706020507" pitchFamily="18" charset="2"/>
                  </a:rPr>
                  <a:t> </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endParaRPr lang="en-US" altLang="zh-CN" sz="2000" kern="100" dirty="0">
                  <a:latin typeface="+mn-lt"/>
                  <a:ea typeface="黑体" panose="02010609060101010101" pitchFamily="49" charset="-122"/>
                  <a:cs typeface="Times New Roman" panose="02020603050405020304" pitchFamily="18" charset="0"/>
                </a:endParaRPr>
              </a:p>
              <a:p>
                <a:pPr>
                  <a:spcBef>
                    <a:spcPts val="1200"/>
                  </a:spcBef>
                </a:pPr>
                <a:r>
                  <a:rPr lang="en-US" altLang="zh-CN" sz="2000" i="1" kern="100" dirty="0">
                    <a:latin typeface="+mn-lt"/>
                    <a:ea typeface="黑体" panose="02010609060101010101" pitchFamily="49" charset="-122"/>
                  </a:rPr>
                  <a:t>- 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的增长至少与</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的某个常数倍一样快</a:t>
                </a:r>
                <a:endParaRPr lang="zh-CN" altLang="en-US" sz="2000" dirty="0">
                  <a:latin typeface="+mn-lt"/>
                  <a:ea typeface="黑体" panose="02010609060101010101" pitchFamily="49" charset="-122"/>
                </a:endParaRPr>
              </a:p>
            </p:txBody>
          </p:sp>
        </mc:Choice>
        <mc:Fallback xmlns="">
          <p:sp>
            <p:nvSpPr>
              <p:cNvPr id="13" name="矩形 12">
                <a:extLst>
                  <a:ext uri="{FF2B5EF4-FFF2-40B4-BE49-F238E27FC236}">
                    <a16:creationId xmlns:a16="http://schemas.microsoft.com/office/drawing/2014/main" id="{4CE6315F-DD06-434A-92A2-127D44DEC3CD}"/>
                  </a:ext>
                </a:extLst>
              </p:cNvPr>
              <p:cNvSpPr>
                <a:spLocks noRot="1" noChangeAspect="1" noMove="1" noResize="1" noEditPoints="1" noAdjustHandles="1" noChangeArrowheads="1" noChangeShapeType="1" noTextEdit="1"/>
              </p:cNvSpPr>
              <p:nvPr/>
            </p:nvSpPr>
            <p:spPr>
              <a:xfrm>
                <a:off x="836455" y="4921949"/>
                <a:ext cx="8136904" cy="1051955"/>
              </a:xfrm>
              <a:prstGeom prst="rect">
                <a:avLst/>
              </a:prstGeom>
              <a:blipFill>
                <a:blip r:embed="rId3"/>
                <a:stretch>
                  <a:fillRect l="-749" b="-92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15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2"/>
          <p:cNvSpPr>
            <a:spLocks noGrp="1" noChangeArrowheads="1"/>
          </p:cNvSpPr>
          <p:nvPr>
            <p:ph type="title"/>
          </p:nvPr>
        </p:nvSpPr>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(6)</a:t>
            </a:r>
            <a:endParaRPr lang="en-US" altLang="zh-CN" dirty="0"/>
          </a:p>
        </p:txBody>
      </p:sp>
      <p:sp>
        <p:nvSpPr>
          <p:cNvPr id="26634" name="Rectangle 3"/>
          <p:cNvSpPr>
            <a:spLocks noGrp="1" noChangeArrowheads="1"/>
          </p:cNvSpPr>
          <p:nvPr>
            <p:ph type="body" idx="1"/>
          </p:nvPr>
        </p:nvSpPr>
        <p:spPr>
          <a:xfrm>
            <a:off x="827584" y="2132856"/>
            <a:ext cx="7722815" cy="4035152"/>
          </a:xfrm>
        </p:spPr>
        <p:txBody>
          <a:bodyPr/>
          <a:lstStyle/>
          <a:p>
            <a:pPr marL="0" indent="0" eaLnBrk="1" hangingPunct="1">
              <a:lnSpc>
                <a:spcPct val="90000"/>
              </a:lnSpc>
              <a:spcBef>
                <a:spcPts val="0"/>
              </a:spcBef>
              <a:spcAft>
                <a:spcPts val="600"/>
              </a:spcAft>
              <a:buNone/>
            </a:pPr>
            <a:r>
              <a:rPr lang="en-US" altLang="zh-CN" sz="2000" b="1" dirty="0">
                <a:solidFill>
                  <a:srgbClr val="0000CC"/>
                </a:solidFill>
                <a:ea typeface="黑体" panose="02010609060101010101" pitchFamily="49" charset="-122"/>
              </a:rPr>
              <a:t>(2)</a:t>
            </a:r>
            <a:r>
              <a:rPr lang="zh-CN" altLang="en-US" sz="2000" b="1" dirty="0">
                <a:solidFill>
                  <a:srgbClr val="0000CC"/>
                </a:solidFill>
                <a:ea typeface="黑体" panose="02010609060101010101" pitchFamily="49" charset="-122"/>
              </a:rPr>
              <a:t> </a:t>
            </a:r>
            <a:r>
              <a:rPr lang="en-US" altLang="zh-CN" sz="2000" b="1" i="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O </a:t>
            </a:r>
            <a:r>
              <a:rPr lang="zh-CN" altLang="en-US" sz="2000" b="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符号（</a:t>
            </a:r>
            <a:r>
              <a:rPr lang="en-US" altLang="zh-CN" sz="2000" b="1" dirty="0">
                <a:solidFill>
                  <a:srgbClr val="0000CC"/>
                </a:solidFill>
                <a:ea typeface="黑体" panose="02010609060101010101" pitchFamily="49" charset="-122"/>
              </a:rPr>
              <a:t>Big Oh</a:t>
            </a:r>
            <a:r>
              <a:rPr lang="zh-CN" altLang="en-US" sz="2000" b="1" dirty="0">
                <a:solidFill>
                  <a:srgbClr val="0000CC"/>
                </a:solidFill>
                <a:ea typeface="黑体" panose="02010609060101010101" pitchFamily="49" charset="-122"/>
              </a:rPr>
              <a:t>）</a:t>
            </a:r>
            <a:endParaRPr lang="en-US" altLang="zh-CN" sz="2000" b="1" dirty="0">
              <a:solidFill>
                <a:srgbClr val="0000CC"/>
              </a:solidFill>
              <a:ea typeface="黑体" panose="02010609060101010101" pitchFamily="49" charset="-122"/>
            </a:endParaRPr>
          </a:p>
          <a:p>
            <a:pPr marL="0" indent="0" eaLnBrk="1" hangingPunct="1">
              <a:lnSpc>
                <a:spcPct val="90000"/>
              </a:lnSpc>
              <a:buNone/>
            </a:pPr>
            <a:r>
              <a:rPr lang="en-US" altLang="zh-CN" sz="2000" dirty="0">
                <a:ea typeface="黑体" panose="02010609060101010101" pitchFamily="49" charset="-122"/>
              </a:rPr>
              <a:t>  - </a:t>
            </a: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a:ea typeface="黑体" panose="02010609060101010101" pitchFamily="49" charset="-122"/>
              </a:rPr>
              <a:t>f</a:t>
            </a:r>
            <a:r>
              <a:rPr lang="en-US" altLang="zh-CN" sz="2000" dirty="0">
                <a:ea typeface="黑体" panose="02010609060101010101" pitchFamily="49" charset="-122"/>
              </a:rPr>
              <a:t>)</a:t>
            </a:r>
            <a:r>
              <a:rPr lang="zh-CN" altLang="en-US" sz="2000" dirty="0">
                <a:ea typeface="黑体" panose="02010609060101010101" pitchFamily="49" charset="-122"/>
              </a:rPr>
              <a:t>：增长不比</a:t>
            </a:r>
            <a:r>
              <a:rPr lang="en-US" altLang="zh-CN" sz="2000" i="1" dirty="0">
                <a:ea typeface="黑体" panose="02010609060101010101" pitchFamily="49" charset="-122"/>
              </a:rPr>
              <a:t>f</a:t>
            </a:r>
            <a:r>
              <a:rPr lang="zh-CN" altLang="en-US" sz="2000" dirty="0">
                <a:ea typeface="黑体" panose="02010609060101010101" pitchFamily="49" charset="-122"/>
              </a:rPr>
              <a:t>快的函数</a:t>
            </a:r>
            <a:r>
              <a:rPr lang="zh-CN" altLang="en-US" sz="2000" b="1" dirty="0">
                <a:solidFill>
                  <a:srgbClr val="FF0000"/>
                </a:solidFill>
                <a:ea typeface="黑体" panose="02010609060101010101" pitchFamily="49" charset="-122"/>
              </a:rPr>
              <a:t>（增长不比</a:t>
            </a:r>
            <a:r>
              <a:rPr lang="en-US" altLang="zh-CN" sz="2000" b="1" i="1" dirty="0">
                <a:solidFill>
                  <a:srgbClr val="FF0000"/>
                </a:solidFill>
                <a:ea typeface="黑体" panose="02010609060101010101" pitchFamily="49" charset="-122"/>
              </a:rPr>
              <a:t>f</a:t>
            </a:r>
            <a:r>
              <a:rPr lang="zh-CN" altLang="en-US" sz="2000" b="1" dirty="0">
                <a:solidFill>
                  <a:srgbClr val="FF0000"/>
                </a:solidFill>
                <a:ea typeface="黑体" panose="02010609060101010101" pitchFamily="49" charset="-122"/>
              </a:rPr>
              <a:t>快，效率不比</a:t>
            </a:r>
            <a:r>
              <a:rPr lang="en-US" altLang="zh-CN" sz="2000" b="1" i="1" dirty="0">
                <a:solidFill>
                  <a:srgbClr val="FF0000"/>
                </a:solidFill>
                <a:ea typeface="黑体" panose="02010609060101010101" pitchFamily="49" charset="-122"/>
              </a:rPr>
              <a:t>f</a:t>
            </a:r>
            <a:r>
              <a:rPr lang="zh-CN" altLang="en-US" sz="2000" b="1" dirty="0">
                <a:solidFill>
                  <a:srgbClr val="FF0000"/>
                </a:solidFill>
                <a:ea typeface="黑体" panose="02010609060101010101" pitchFamily="49" charset="-122"/>
              </a:rPr>
              <a:t>对应算法低）</a:t>
            </a:r>
            <a:endParaRPr lang="en-US" altLang="zh-CN" sz="2000" b="1" dirty="0">
              <a:solidFill>
                <a:srgbClr val="FF0000"/>
              </a:solidFill>
              <a:ea typeface="黑体" panose="02010609060101010101" pitchFamily="49" charset="-122"/>
            </a:endParaRPr>
          </a:p>
          <a:p>
            <a:pPr eaLnBrk="1" hangingPunct="1">
              <a:lnSpc>
                <a:spcPct val="90000"/>
              </a:lnSpc>
              <a:spcBef>
                <a:spcPct val="40000"/>
              </a:spcBef>
              <a:buFont typeface="Wingdings" pitchFamily="2" charset="2"/>
              <a:buNone/>
            </a:pPr>
            <a:r>
              <a:rPr lang="en-US" altLang="zh-CN" sz="2000" dirty="0">
                <a:ea typeface="黑体" panose="02010609060101010101" pitchFamily="49" charset="-122"/>
              </a:rPr>
              <a:t> </a:t>
            </a:r>
          </a:p>
          <a:p>
            <a:pPr eaLnBrk="1" hangingPunct="1">
              <a:lnSpc>
                <a:spcPct val="90000"/>
              </a:lnSpc>
              <a:spcBef>
                <a:spcPct val="40000"/>
              </a:spcBef>
              <a:buFont typeface="Wingdings" pitchFamily="2" charset="2"/>
              <a:buNone/>
            </a:pPr>
            <a:endParaRPr lang="en-US" altLang="zh-CN" sz="2000" i="1" dirty="0">
              <a:ea typeface="黑体" panose="02010609060101010101" pitchFamily="49" charset="-122"/>
            </a:endParaRPr>
          </a:p>
          <a:p>
            <a:pPr eaLnBrk="1" hangingPunct="1">
              <a:lnSpc>
                <a:spcPct val="90000"/>
              </a:lnSpc>
              <a:spcBef>
                <a:spcPct val="40000"/>
              </a:spcBef>
              <a:buFont typeface="Wingdings" pitchFamily="2" charset="2"/>
              <a:buNone/>
            </a:pPr>
            <a:endParaRPr lang="en-US" altLang="zh-CN" sz="2000" dirty="0">
              <a:ea typeface="黑体" panose="02010609060101010101" pitchFamily="49" charset="-122"/>
            </a:endParaRPr>
          </a:p>
          <a:p>
            <a:pPr eaLnBrk="1" hangingPunct="1">
              <a:lnSpc>
                <a:spcPct val="90000"/>
              </a:lnSpc>
              <a:spcBef>
                <a:spcPct val="40000"/>
              </a:spcBef>
              <a:buFont typeface="Wingdings" pitchFamily="2" charset="2"/>
              <a:buNone/>
            </a:pPr>
            <a:endParaRPr lang="en-US" altLang="zh-CN" sz="2000" dirty="0">
              <a:ea typeface="黑体" panose="02010609060101010101" pitchFamily="49" charset="-122"/>
            </a:endParaRPr>
          </a:p>
          <a:p>
            <a:pPr eaLnBrk="1" hangingPunct="1">
              <a:lnSpc>
                <a:spcPct val="90000"/>
              </a:lnSpc>
              <a:spcBef>
                <a:spcPct val="40000"/>
              </a:spcBef>
              <a:buFont typeface="Wingdings" pitchFamily="2" charset="2"/>
              <a:buNone/>
            </a:pPr>
            <a:endParaRPr lang="en-US" altLang="zh-CN" sz="2000" dirty="0">
              <a:ea typeface="黑体" panose="02010609060101010101" pitchFamily="49" charset="-122"/>
            </a:endParaRPr>
          </a:p>
          <a:p>
            <a:pPr eaLnBrk="1" hangingPunct="1">
              <a:lnSpc>
                <a:spcPct val="90000"/>
              </a:lnSpc>
              <a:buFont typeface="Wingdings" pitchFamily="2" charset="2"/>
              <a:buNone/>
            </a:pPr>
            <a:r>
              <a:rPr lang="en-US" altLang="zh-CN" sz="2000" i="1" dirty="0">
                <a:ea typeface="黑体" panose="02010609060101010101" pitchFamily="49" charset="-122"/>
              </a:rPr>
              <a:t>  </a:t>
            </a:r>
            <a:endParaRPr lang="en-US" altLang="zh-CN" sz="2000" dirty="0">
              <a:ea typeface="黑体" panose="02010609060101010101" pitchFamily="49" charset="-122"/>
            </a:endParaRPr>
          </a:p>
        </p:txBody>
      </p:sp>
      <p:sp>
        <p:nvSpPr>
          <p:cNvPr id="3" name="矩形 2">
            <a:extLst>
              <a:ext uri="{FF2B5EF4-FFF2-40B4-BE49-F238E27FC236}">
                <a16:creationId xmlns:a16="http://schemas.microsoft.com/office/drawing/2014/main" id="{6A1653FC-EA68-4395-B9F4-83E8680FFEF8}"/>
              </a:ext>
            </a:extLst>
          </p:cNvPr>
          <p:cNvSpPr/>
          <p:nvPr/>
        </p:nvSpPr>
        <p:spPr>
          <a:xfrm>
            <a:off x="1187624" y="2946354"/>
            <a:ext cx="7821488" cy="1060547"/>
          </a:xfrm>
          <a:prstGeom prst="rect">
            <a:avLst/>
          </a:prstGeom>
          <a:solidFill>
            <a:schemeClr val="bg2"/>
          </a:solidFill>
        </p:spPr>
        <p:txBody>
          <a:bodyPr wrap="square">
            <a:spAutoFit/>
          </a:bodyPr>
          <a:lstStyle/>
          <a:p>
            <a:pPr algn="just">
              <a:lnSpc>
                <a:spcPts val="2600"/>
              </a:lnSpc>
              <a:spcAft>
                <a:spcPts val="0"/>
              </a:spcAft>
            </a:pPr>
            <a:r>
              <a:rPr lang="zh-CN" altLang="zh-CN" sz="1800" kern="100" dirty="0">
                <a:latin typeface="+mn-lt"/>
                <a:ea typeface="黑体" panose="02010609060101010101" pitchFamily="49" charset="-122"/>
                <a:cs typeface="Times New Roman" panose="02020603050405020304" pitchFamily="18" charset="0"/>
              </a:rPr>
              <a:t>令</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是从自然数集到非负实数集的两个函数，若存在一个自然数</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25000" dirty="0">
                <a:latin typeface="+mn-lt"/>
                <a:ea typeface="黑体" panose="02010609060101010101" pitchFamily="49" charset="-122"/>
                <a:cs typeface="Times New Roman" panose="02020603050405020304" pitchFamily="18" charset="0"/>
              </a:rPr>
              <a:t>0</a:t>
            </a:r>
            <a:r>
              <a:rPr lang="zh-CN" altLang="zh-CN" sz="1800" kern="100" dirty="0">
                <a:latin typeface="+mn-lt"/>
                <a:ea typeface="黑体" panose="02010609060101010101" pitchFamily="49" charset="-122"/>
                <a:cs typeface="Times New Roman" panose="02020603050405020304" pitchFamily="18" charset="0"/>
              </a:rPr>
              <a:t>和一个正常数</a:t>
            </a:r>
            <a:r>
              <a:rPr lang="en-US" altLang="zh-CN" sz="1800" i="1" kern="100" dirty="0">
                <a:latin typeface="+mn-lt"/>
                <a:ea typeface="黑体" panose="02010609060101010101" pitchFamily="49" charset="-122"/>
                <a:cs typeface="Times New Roman" panose="02020603050405020304" pitchFamily="18" charset="0"/>
              </a:rPr>
              <a:t>c</a:t>
            </a:r>
            <a:r>
              <a:rPr lang="zh-CN" altLang="zh-CN" sz="1800" kern="100" dirty="0">
                <a:latin typeface="+mn-lt"/>
                <a:ea typeface="黑体" panose="02010609060101010101" pitchFamily="49" charset="-122"/>
                <a:cs typeface="Times New Roman" panose="02020603050405020304" pitchFamily="18" charset="0"/>
              </a:rPr>
              <a:t>，使得对所有的</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25000" dirty="0">
                <a:latin typeface="+mn-lt"/>
                <a:ea typeface="黑体" panose="02010609060101010101" pitchFamily="49" charset="-122"/>
                <a:cs typeface="Times New Roman" panose="02020603050405020304" pitchFamily="18" charset="0"/>
              </a:rPr>
              <a:t>0</a:t>
            </a:r>
            <a:r>
              <a:rPr lang="zh-CN"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cg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en-US"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则称</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为</a:t>
            </a:r>
            <a:r>
              <a:rPr lang="en-US" altLang="zh-CN" sz="1800" i="1" kern="100" dirty="0">
                <a:latin typeface="+mn-lt"/>
                <a:ea typeface="黑体" panose="02010609060101010101" pitchFamily="49" charset="-122"/>
                <a:cs typeface="Times New Roman" panose="02020603050405020304" pitchFamily="18" charset="0"/>
              </a:rPr>
              <a:t>O</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，记为</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O</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或</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O</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C69FA8B-0B8D-465A-B322-0F4CCE315439}"/>
                  </a:ext>
                </a:extLst>
              </p:cNvPr>
              <p:cNvSpPr/>
              <p:nvPr/>
            </p:nvSpPr>
            <p:spPr>
              <a:xfrm>
                <a:off x="939937" y="4077072"/>
                <a:ext cx="8010450" cy="1359731"/>
              </a:xfrm>
              <a:prstGeom prst="rect">
                <a:avLst/>
              </a:prstGeom>
            </p:spPr>
            <p:txBody>
              <a:bodyPr wrap="square">
                <a:spAutoFit/>
              </a:bodyPr>
              <a:lstStyle/>
              <a:p>
                <a:pPr>
                  <a:spcAft>
                    <a:spcPts val="600"/>
                  </a:spcAft>
                </a:pPr>
                <a:r>
                  <a:rPr lang="en-US" altLang="zh-CN" sz="2000" dirty="0">
                    <a:latin typeface="+mn-lt"/>
                    <a:ea typeface="黑体" panose="02010609060101010101" pitchFamily="49" charset="-122"/>
                  </a:rPr>
                  <a:t>- </a:t>
                </a:r>
                <a:r>
                  <a:rPr lang="zh-CN" altLang="zh-CN" sz="2000" kern="100" dirty="0">
                    <a:latin typeface="+mn-lt"/>
                    <a:ea typeface="黑体" panose="02010609060101010101" pitchFamily="49" charset="-122"/>
                    <a:cs typeface="Times New Roman" panose="02020603050405020304" pitchFamily="18" charset="0"/>
                  </a:rPr>
                  <a:t>描述了一个运行时间的</a:t>
                </a:r>
                <a:r>
                  <a:rPr lang="zh-CN" altLang="en-US" sz="2000" kern="100" dirty="0">
                    <a:latin typeface="+mn-lt"/>
                    <a:ea typeface="黑体" panose="02010609060101010101" pitchFamily="49" charset="-122"/>
                    <a:cs typeface="Times New Roman" panose="02020603050405020304" pitchFamily="18" charset="0"/>
                  </a:rPr>
                  <a:t>上</a:t>
                </a:r>
                <a:r>
                  <a:rPr lang="zh-CN" altLang="zh-CN" sz="2000" kern="100" dirty="0">
                    <a:latin typeface="+mn-lt"/>
                    <a:ea typeface="黑体" panose="02010609060101010101" pitchFamily="49" charset="-122"/>
                    <a:cs typeface="Times New Roman" panose="02020603050405020304" pitchFamily="18" charset="0"/>
                  </a:rPr>
                  <a:t>界</a:t>
                </a:r>
                <a:endParaRPr lang="en-US" altLang="zh-CN" sz="2000" kern="100" dirty="0">
                  <a:latin typeface="+mn-lt"/>
                  <a:ea typeface="黑体" panose="02010609060101010101" pitchFamily="49" charset="-122"/>
                  <a:cs typeface="Times New Roman" panose="02020603050405020304" pitchFamily="18" charset="0"/>
                </a:endParaRPr>
              </a:p>
              <a:p>
                <a:pPr>
                  <a:spcAft>
                    <a:spcPts val="600"/>
                  </a:spcAft>
                </a:pPr>
                <a:r>
                  <a:rPr lang="en-US" altLang="zh-CN" sz="2000" kern="100" dirty="0">
                    <a:latin typeface="+mn-lt"/>
                    <a:ea typeface="黑体" panose="02010609060101010101" pitchFamily="49" charset="-122"/>
                    <a:cs typeface="Times New Roman" panose="02020603050405020304" pitchFamily="18" charset="0"/>
                  </a:rPr>
                  <a:t>- </a:t>
                </a:r>
                <a:r>
                  <a:rPr lang="zh-CN" altLang="zh-CN" sz="2000" kern="100" dirty="0">
                    <a:latin typeface="+mn-lt"/>
                    <a:ea typeface="黑体" panose="02010609060101010101" pitchFamily="49" charset="-122"/>
                    <a:cs typeface="Times New Roman" panose="02020603050405020304" pitchFamily="18" charset="0"/>
                  </a:rPr>
                  <a:t>若</a:t>
                </a:r>
                <a14:m>
                  <m:oMath xmlns:m="http://schemas.openxmlformats.org/officeDocument/2006/math">
                    <m:func>
                      <m:func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lim</m:t>
                            </m:r>
                          </m:e>
                          <m:li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lim>
                        </m:limLow>
                      </m:fName>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den>
                        </m:f>
                      </m:e>
                    </m:func>
                  </m:oMath>
                </a14:m>
                <a:r>
                  <a:rPr lang="zh-CN" altLang="zh-CN" sz="2000" kern="100" dirty="0">
                    <a:latin typeface="+mn-lt"/>
                    <a:ea typeface="黑体" panose="02010609060101010101" pitchFamily="49" charset="-122"/>
                    <a:cs typeface="Times New Roman" panose="02020603050405020304" pitchFamily="18" charset="0"/>
                  </a:rPr>
                  <a:t>存在，则</a:t>
                </a:r>
                <a14:m>
                  <m:oMath xmlns:m="http://schemas.openxmlformats.org/officeDocument/2006/math">
                    <m:func>
                      <m:func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lim</m:t>
                            </m:r>
                          </m:e>
                          <m:li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lim>
                        </m:limLow>
                      </m:fName>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den>
                        </m:f>
                      </m:e>
                    </m:func>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蕴含着</a:t>
                </a:r>
                <a:r>
                  <a:rPr lang="en-US" altLang="zh-CN" sz="2000" i="1" kern="100" dirty="0">
                    <a:latin typeface="+mn-lt"/>
                    <a:ea typeface="黑体" panose="02010609060101010101" pitchFamily="49" charset="-122"/>
                  </a:rPr>
                  <a:t>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O</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p>
              <a:p>
                <a:pPr>
                  <a:spcAft>
                    <a:spcPts val="600"/>
                  </a:spcAft>
                </a:pPr>
                <a:r>
                  <a:rPr lang="en-US" altLang="zh-CN" sz="2000" i="1" kern="100" dirty="0">
                    <a:latin typeface="+mn-lt"/>
                    <a:ea typeface="黑体" panose="02010609060101010101" pitchFamily="49" charset="-122"/>
                  </a:rPr>
                  <a:t>- 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没有</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的某个常数倍增长得快</a:t>
                </a:r>
                <a:endParaRPr lang="zh-CN" altLang="en-US" sz="2000" dirty="0">
                  <a:latin typeface="+mn-lt"/>
                  <a:ea typeface="黑体" panose="02010609060101010101" pitchFamily="49" charset="-122"/>
                </a:endParaRPr>
              </a:p>
            </p:txBody>
          </p:sp>
        </mc:Choice>
        <mc:Fallback xmlns="">
          <p:sp>
            <p:nvSpPr>
              <p:cNvPr id="5" name="矩形 4">
                <a:extLst>
                  <a:ext uri="{FF2B5EF4-FFF2-40B4-BE49-F238E27FC236}">
                    <a16:creationId xmlns:a16="http://schemas.microsoft.com/office/drawing/2014/main" id="{8C69FA8B-0B8D-465A-B322-0F4CCE315439}"/>
                  </a:ext>
                </a:extLst>
              </p:cNvPr>
              <p:cNvSpPr>
                <a:spLocks noRot="1" noChangeAspect="1" noMove="1" noResize="1" noEditPoints="1" noAdjustHandles="1" noChangeArrowheads="1" noChangeShapeType="1" noTextEdit="1"/>
              </p:cNvSpPr>
              <p:nvPr/>
            </p:nvSpPr>
            <p:spPr>
              <a:xfrm>
                <a:off x="939937" y="4077072"/>
                <a:ext cx="8010450" cy="1359731"/>
              </a:xfrm>
              <a:prstGeom prst="rect">
                <a:avLst/>
              </a:prstGeom>
              <a:blipFill>
                <a:blip r:embed="rId3"/>
                <a:stretch>
                  <a:fillRect l="-761" t="-3587" b="-7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4319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A7DEC-1450-485E-BC74-6C3E2CC8A26B}"/>
              </a:ext>
            </a:extLst>
          </p:cNvPr>
          <p:cNvSpPr>
            <a:spLocks noGrp="1"/>
          </p:cNvSpPr>
          <p:nvPr>
            <p:ph type="title"/>
          </p:nvPr>
        </p:nvSpPr>
        <p:spPr/>
        <p:txBody>
          <a:bodyPr/>
          <a:lstStyle/>
          <a:p>
            <a:r>
              <a:rPr lang="zh-CN" altLang="en-US" dirty="0">
                <a:ea typeface="黑体" panose="02010609060101010101" pitchFamily="49" charset="-122"/>
              </a:rPr>
              <a:t>算法效率分析 </a:t>
            </a:r>
            <a:r>
              <a:rPr lang="en-US" altLang="zh-CN" dirty="0">
                <a:ea typeface="黑体" panose="02010609060101010101" pitchFamily="49" charset="-122"/>
              </a:rPr>
              <a:t>(7)</a:t>
            </a:r>
            <a:endParaRPr lang="zh-CN" altLang="en-US" dirty="0"/>
          </a:p>
        </p:txBody>
      </p:sp>
      <p:sp>
        <p:nvSpPr>
          <p:cNvPr id="5" name="矩形 4">
            <a:extLst>
              <a:ext uri="{FF2B5EF4-FFF2-40B4-BE49-F238E27FC236}">
                <a16:creationId xmlns:a16="http://schemas.microsoft.com/office/drawing/2014/main" id="{6355E99B-1497-4D6D-BF19-5E821329FBA1}"/>
              </a:ext>
            </a:extLst>
          </p:cNvPr>
          <p:cNvSpPr/>
          <p:nvPr/>
        </p:nvSpPr>
        <p:spPr>
          <a:xfrm>
            <a:off x="1159732" y="2717245"/>
            <a:ext cx="7802436" cy="1060547"/>
          </a:xfrm>
          <a:prstGeom prst="rect">
            <a:avLst/>
          </a:prstGeom>
          <a:solidFill>
            <a:schemeClr val="accent5"/>
          </a:solidFill>
        </p:spPr>
        <p:txBody>
          <a:bodyPr wrap="square">
            <a:spAutoFit/>
          </a:bodyPr>
          <a:lstStyle/>
          <a:p>
            <a:pPr algn="just">
              <a:lnSpc>
                <a:spcPts val="2600"/>
              </a:lnSpc>
              <a:spcAft>
                <a:spcPts val="0"/>
              </a:spcAft>
            </a:pPr>
            <a:r>
              <a:rPr lang="zh-CN" altLang="zh-CN" sz="1800" kern="100" dirty="0">
                <a:latin typeface="+mn-lt"/>
                <a:ea typeface="黑体" panose="02010609060101010101" pitchFamily="49" charset="-122"/>
                <a:cs typeface="Times New Roman" panose="02020603050405020304" pitchFamily="18" charset="0"/>
              </a:rPr>
              <a:t>令</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是从自然数集到非负实数集的两个函数，若存在一个自然数</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25000" dirty="0">
                <a:latin typeface="+mn-lt"/>
                <a:ea typeface="黑体" panose="02010609060101010101" pitchFamily="49" charset="-122"/>
                <a:cs typeface="Times New Roman" panose="02020603050405020304" pitchFamily="18" charset="0"/>
              </a:rPr>
              <a:t>0</a:t>
            </a:r>
            <a:r>
              <a:rPr lang="zh-CN" altLang="zh-CN" sz="1800" kern="100" dirty="0">
                <a:latin typeface="+mn-lt"/>
                <a:ea typeface="黑体" panose="02010609060101010101" pitchFamily="49" charset="-122"/>
                <a:cs typeface="Times New Roman" panose="02020603050405020304" pitchFamily="18" charset="0"/>
              </a:rPr>
              <a:t>和两个正常数</a:t>
            </a:r>
            <a:r>
              <a:rPr lang="en-US" altLang="zh-CN" sz="1800" i="1" kern="100" dirty="0">
                <a:latin typeface="+mn-lt"/>
                <a:ea typeface="黑体" panose="02010609060101010101" pitchFamily="49" charset="-122"/>
                <a:cs typeface="Times New Roman" panose="02020603050405020304" pitchFamily="18" charset="0"/>
              </a:rPr>
              <a:t>c</a:t>
            </a:r>
            <a:r>
              <a:rPr lang="en-US" altLang="zh-CN" sz="1800" kern="100" baseline="-25000" dirty="0">
                <a:latin typeface="+mn-lt"/>
                <a:ea typeface="黑体" panose="02010609060101010101" pitchFamily="49" charset="-122"/>
                <a:cs typeface="Times New Roman" panose="02020603050405020304" pitchFamily="18" charset="0"/>
              </a:rPr>
              <a:t>1</a:t>
            </a:r>
            <a:r>
              <a:rPr lang="zh-CN" altLang="zh-CN" sz="1800" kern="100" dirty="0">
                <a:latin typeface="+mn-lt"/>
                <a:ea typeface="黑体" panose="02010609060101010101" pitchFamily="49" charset="-122"/>
                <a:cs typeface="Times New Roman" panose="02020603050405020304" pitchFamily="18" charset="0"/>
              </a:rPr>
              <a:t>和</a:t>
            </a:r>
            <a:r>
              <a:rPr lang="en-US" altLang="zh-CN" sz="1800" i="1" kern="100" dirty="0">
                <a:latin typeface="+mn-lt"/>
                <a:ea typeface="黑体" panose="02010609060101010101" pitchFamily="49" charset="-122"/>
                <a:cs typeface="Times New Roman" panose="02020603050405020304" pitchFamily="18" charset="0"/>
              </a:rPr>
              <a:t>c</a:t>
            </a:r>
            <a:r>
              <a:rPr lang="en-US" altLang="zh-CN" sz="1800" kern="100" baseline="-25000" dirty="0">
                <a:latin typeface="+mn-lt"/>
                <a:ea typeface="黑体" panose="02010609060101010101" pitchFamily="49" charset="-122"/>
                <a:cs typeface="Times New Roman" panose="02020603050405020304" pitchFamily="18" charset="0"/>
              </a:rPr>
              <a:t>2</a:t>
            </a:r>
            <a:r>
              <a:rPr lang="zh-CN" altLang="zh-CN" sz="1800" kern="100" dirty="0">
                <a:latin typeface="+mn-lt"/>
                <a:ea typeface="黑体" panose="02010609060101010101" pitchFamily="49" charset="-122"/>
                <a:cs typeface="Times New Roman" panose="02020603050405020304" pitchFamily="18" charset="0"/>
              </a:rPr>
              <a:t>，使得对所有的</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baseline="-25000" dirty="0">
                <a:latin typeface="+mn-lt"/>
                <a:ea typeface="黑体" panose="02010609060101010101" pitchFamily="49" charset="-122"/>
                <a:cs typeface="Times New Roman" panose="02020603050405020304" pitchFamily="18" charset="0"/>
              </a:rPr>
              <a:t>0</a:t>
            </a:r>
            <a:r>
              <a:rPr lang="zh-CN"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c</a:t>
            </a:r>
            <a:r>
              <a:rPr lang="en-US" altLang="zh-CN" sz="1800" kern="100" baseline="-25000" dirty="0">
                <a:latin typeface="+mn-lt"/>
                <a:ea typeface="黑体" panose="02010609060101010101" pitchFamily="49" charset="-122"/>
                <a:cs typeface="Times New Roman" panose="02020603050405020304" pitchFamily="18" charset="0"/>
              </a:rPr>
              <a:t>1</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i="1" kern="100" dirty="0">
                <a:latin typeface="+mn-lt"/>
                <a:ea typeface="黑体" panose="02010609060101010101" pitchFamily="49" charset="-122"/>
                <a:cs typeface="Times New Roman" panose="02020603050405020304" pitchFamily="18" charset="0"/>
              </a:rPr>
              <a:t>c</a:t>
            </a:r>
            <a:r>
              <a:rPr lang="en-US" altLang="zh-CN" sz="1800" kern="100" baseline="-25000" dirty="0">
                <a:latin typeface="+mn-lt"/>
                <a:ea typeface="黑体" panose="02010609060101010101" pitchFamily="49" charset="-122"/>
                <a:cs typeface="Times New Roman" panose="02020603050405020304" pitchFamily="18" charset="0"/>
              </a:rPr>
              <a:t>2</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en-US"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则称</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为</a:t>
            </a:r>
            <a:r>
              <a:rPr lang="en-US" altLang="zh-CN" sz="1800" i="1"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，记为</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或</a:t>
            </a:r>
            <a:r>
              <a:rPr lang="en-US" altLang="zh-CN" sz="1800" i="1" kern="100" dirty="0">
                <a:latin typeface="+mn-lt"/>
                <a:ea typeface="黑体" panose="02010609060101010101" pitchFamily="49" charset="-122"/>
                <a:cs typeface="Times New Roman" panose="02020603050405020304" pitchFamily="18" charset="0"/>
              </a:rPr>
              <a:t>f</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en-US" altLang="zh-CN" sz="18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g</a:t>
            </a:r>
            <a:r>
              <a:rPr lang="en-US" altLang="zh-CN" sz="1800" kern="100" dirty="0">
                <a:latin typeface="+mn-lt"/>
                <a:ea typeface="黑体" panose="02010609060101010101" pitchFamily="49" charset="-122"/>
                <a:cs typeface="Times New Roman" panose="02020603050405020304" pitchFamily="18" charset="0"/>
              </a:rPr>
              <a:t>(</a:t>
            </a:r>
            <a:r>
              <a:rPr lang="en-US" altLang="zh-CN" sz="1800" i="1" kern="100" dirty="0">
                <a:latin typeface="+mn-lt"/>
                <a:ea typeface="黑体" panose="02010609060101010101" pitchFamily="49" charset="-122"/>
                <a:cs typeface="Times New Roman" panose="02020603050405020304" pitchFamily="18" charset="0"/>
              </a:rPr>
              <a:t>n</a:t>
            </a:r>
            <a:r>
              <a:rPr lang="en-US" altLang="zh-CN" sz="1800" kern="100" dirty="0">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E99978E3-85C9-4DB2-B810-6BE1E208673A}"/>
              </a:ext>
            </a:extLst>
          </p:cNvPr>
          <p:cNvSpPr/>
          <p:nvPr/>
        </p:nvSpPr>
        <p:spPr>
          <a:xfrm>
            <a:off x="971600" y="1988840"/>
            <a:ext cx="4572000" cy="728405"/>
          </a:xfrm>
          <a:prstGeom prst="rect">
            <a:avLst/>
          </a:prstGeom>
        </p:spPr>
        <p:txBody>
          <a:bodyPr>
            <a:spAutoFit/>
          </a:bodyPr>
          <a:lstStyle/>
          <a:p>
            <a:pPr marL="0" indent="0" eaLnBrk="1" hangingPunct="1">
              <a:lnSpc>
                <a:spcPts val="2800"/>
              </a:lnSpc>
              <a:spcBef>
                <a:spcPts val="600"/>
              </a:spcBef>
              <a:buNone/>
            </a:pPr>
            <a:r>
              <a:rPr lang="en-US" altLang="zh-CN" sz="2000" b="1" kern="100" dirty="0">
                <a:solidFill>
                  <a:srgbClr val="0000CC"/>
                </a:solidFill>
                <a:ea typeface="黑体" panose="02010609060101010101" pitchFamily="49" charset="-122"/>
                <a:cs typeface="Times New Roman" panose="02020603050405020304" pitchFamily="18" charset="0"/>
              </a:rPr>
              <a:t>(3)</a:t>
            </a:r>
            <a:r>
              <a:rPr lang="zh-CN" altLang="en-US" sz="2000" b="1" kern="100" dirty="0">
                <a:solidFill>
                  <a:srgbClr val="0000CC"/>
                </a:solidFill>
                <a:ea typeface="黑体" panose="02010609060101010101" pitchFamily="49" charset="-122"/>
                <a:cs typeface="Times New Roman" panose="02020603050405020304" pitchFamily="18" charset="0"/>
              </a:rPr>
              <a:t> </a:t>
            </a:r>
            <a:r>
              <a:rPr lang="en-US" altLang="zh-CN" sz="2000" b="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a:t>
            </a:r>
            <a:r>
              <a:rPr lang="zh-CN" altLang="en-US" sz="2000" b="1" kern="100" dirty="0">
                <a:solidFill>
                  <a:srgbClr val="0000CC"/>
                </a:solidFill>
                <a:ea typeface="黑体" panose="02010609060101010101" pitchFamily="49" charset="-122"/>
                <a:cs typeface="Times New Roman" panose="02020603050405020304" pitchFamily="18" charset="0"/>
                <a:sym typeface="Symbol" panose="05050102010706020507" pitchFamily="18" charset="2"/>
              </a:rPr>
              <a:t>符号</a:t>
            </a:r>
            <a:endParaRPr lang="en-US" altLang="zh-CN" sz="2000" b="1" kern="100" dirty="0">
              <a:solidFill>
                <a:srgbClr val="0000CC"/>
              </a:solidFill>
              <a:ea typeface="黑体" panose="02010609060101010101" pitchFamily="49" charset="-122"/>
              <a:cs typeface="Times New Roman" panose="02020603050405020304" pitchFamily="18" charset="0"/>
            </a:endParaRPr>
          </a:p>
          <a:p>
            <a:pPr eaLnBrk="1" hangingPunct="1">
              <a:lnSpc>
                <a:spcPct val="90000"/>
              </a:lnSpc>
              <a:buNone/>
            </a:pPr>
            <a:r>
              <a:rPr lang="en-US" altLang="zh-CN" sz="2000" dirty="0">
                <a:ea typeface="黑体" panose="02010609060101010101" pitchFamily="49" charset="-122"/>
              </a:rPr>
              <a:t>  - </a:t>
            </a:r>
            <a:r>
              <a:rPr lang="en-US" altLang="zh-CN" sz="2000" dirty="0">
                <a:ea typeface="黑体" panose="02010609060101010101" pitchFamily="49" charset="-122"/>
                <a:sym typeface="Symbol" panose="05050102010706020507" pitchFamily="18" charset="2"/>
              </a:rPr>
              <a:t>(</a:t>
            </a:r>
            <a:r>
              <a:rPr lang="en-US" altLang="zh-CN" sz="2000" i="1" dirty="0">
                <a:ea typeface="黑体" panose="02010609060101010101" pitchFamily="49" charset="-122"/>
                <a:sym typeface="Symbol" panose="05050102010706020507" pitchFamily="18" charset="2"/>
              </a:rPr>
              <a:t>f</a:t>
            </a:r>
            <a:r>
              <a:rPr lang="en-US" altLang="zh-CN" sz="2000" dirty="0">
                <a:ea typeface="黑体" panose="02010609060101010101" pitchFamily="49" charset="-122"/>
                <a:sym typeface="Symbol" panose="05050102010706020507" pitchFamily="18" charset="2"/>
              </a:rPr>
              <a:t>)</a:t>
            </a:r>
            <a:r>
              <a:rPr lang="zh-CN" altLang="en-US" sz="2000" dirty="0">
                <a:ea typeface="黑体" panose="02010609060101010101" pitchFamily="49" charset="-122"/>
                <a:sym typeface="Symbol" panose="05050102010706020507" pitchFamily="18" charset="2"/>
              </a:rPr>
              <a:t>：增长与</a:t>
            </a:r>
            <a:r>
              <a:rPr lang="en-US" altLang="zh-CN" sz="2000" i="1" dirty="0">
                <a:ea typeface="黑体" panose="02010609060101010101" pitchFamily="49" charset="-122"/>
                <a:sym typeface="Symbol" panose="05050102010706020507" pitchFamily="18" charset="2"/>
              </a:rPr>
              <a:t>f</a:t>
            </a:r>
            <a:r>
              <a:rPr lang="zh-CN" altLang="en-US" sz="2000" dirty="0">
                <a:ea typeface="黑体" panose="02010609060101010101" pitchFamily="49" charset="-122"/>
                <a:sym typeface="Symbol" panose="05050102010706020507" pitchFamily="18" charset="2"/>
              </a:rPr>
              <a:t>一样快的函数</a:t>
            </a:r>
            <a:endParaRPr lang="en-US" altLang="zh-CN" sz="2000" i="1" dirty="0">
              <a:ea typeface="黑体" panose="02010609060101010101" pitchFamily="49"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F9CF276-FBCC-423D-9E42-543DE23536C3}"/>
                  </a:ext>
                </a:extLst>
              </p:cNvPr>
              <p:cNvSpPr/>
              <p:nvPr/>
            </p:nvSpPr>
            <p:spPr>
              <a:xfrm>
                <a:off x="993824" y="3777792"/>
                <a:ext cx="7968343" cy="975011"/>
              </a:xfrm>
              <a:prstGeom prst="rect">
                <a:avLst/>
              </a:prstGeom>
            </p:spPr>
            <p:txBody>
              <a:bodyPr wrap="square">
                <a:spAutoFit/>
              </a:bodyPr>
              <a:lstStyle/>
              <a:p>
                <a:pPr>
                  <a:spcAft>
                    <a:spcPts val="600"/>
                  </a:spcAft>
                </a:pPr>
                <a:r>
                  <a:rPr lang="en-US" altLang="zh-CN" sz="2000" kern="100" dirty="0">
                    <a:latin typeface="+mn-lt"/>
                    <a:ea typeface="黑体" panose="02010609060101010101" pitchFamily="49" charset="-122"/>
                    <a:cs typeface="Times New Roman" panose="02020603050405020304" pitchFamily="18" charset="0"/>
                  </a:rPr>
                  <a:t>- </a:t>
                </a:r>
                <a:r>
                  <a:rPr lang="zh-CN" altLang="zh-CN" sz="2000" kern="100" dirty="0">
                    <a:latin typeface="+mn-lt"/>
                    <a:ea typeface="黑体" panose="02010609060101010101" pitchFamily="49" charset="-122"/>
                    <a:cs typeface="Times New Roman" panose="02020603050405020304" pitchFamily="18" charset="0"/>
                  </a:rPr>
                  <a:t>若</a:t>
                </a:r>
                <a14:m>
                  <m:oMath xmlns:m="http://schemas.openxmlformats.org/officeDocument/2006/math">
                    <m:func>
                      <m:func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lim</m:t>
                            </m:r>
                          </m:e>
                          <m:li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lim>
                        </m:limLow>
                      </m:fName>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den>
                        </m:f>
                      </m:e>
                    </m:func>
                  </m:oMath>
                </a14:m>
                <a:r>
                  <a:rPr lang="zh-CN" altLang="zh-CN" sz="2000" kern="100" dirty="0">
                    <a:latin typeface="+mn-lt"/>
                    <a:ea typeface="黑体" panose="02010609060101010101" pitchFamily="49" charset="-122"/>
                    <a:cs typeface="Times New Roman" panose="02020603050405020304" pitchFamily="18" charset="0"/>
                  </a:rPr>
                  <a:t>存在，则</a:t>
                </a:r>
                <a14:m>
                  <m:oMath xmlns:m="http://schemas.openxmlformats.org/officeDocument/2006/math">
                    <m:func>
                      <m:func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lim</m:t>
                            </m:r>
                          </m:e>
                          <m:li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lim>
                        </m:limLow>
                      </m:fName>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den>
                        </m:f>
                      </m:e>
                    </m:func>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zh-CN" sz="2000" kern="100" dirty="0">
                    <a:latin typeface="+mn-lt"/>
                    <a:ea typeface="黑体" panose="02010609060101010101" pitchFamily="49" charset="-122"/>
                    <a:cs typeface="Times New Roman" panose="02020603050405020304" pitchFamily="18" charset="0"/>
                  </a:rPr>
                  <a:t>蕴含着</a:t>
                </a:r>
                <a:r>
                  <a:rPr lang="en-US" altLang="zh-CN" sz="2000" i="1" kern="100" dirty="0">
                    <a:latin typeface="+mn-lt"/>
                    <a:ea typeface="黑体" panose="02010609060101010101" pitchFamily="49" charset="-122"/>
                  </a:rPr>
                  <a:t>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en-US" altLang="zh-CN" sz="20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，其中</a:t>
                </a:r>
                <a:r>
                  <a:rPr lang="en-US" altLang="zh-CN" sz="2000" i="1" kern="100" dirty="0">
                    <a:latin typeface="+mn-lt"/>
                    <a:ea typeface="黑体" panose="02010609060101010101" pitchFamily="49" charset="-122"/>
                  </a:rPr>
                  <a:t>c</a:t>
                </a:r>
                <a:r>
                  <a:rPr lang="zh-CN" altLang="zh-CN" sz="2000" kern="100" dirty="0">
                    <a:latin typeface="+mn-lt"/>
                    <a:ea typeface="黑体" panose="02010609060101010101" pitchFamily="49" charset="-122"/>
                    <a:cs typeface="Times New Roman" panose="02020603050405020304" pitchFamily="18" charset="0"/>
                  </a:rPr>
                  <a:t>为正常数</a:t>
                </a:r>
                <a:endParaRPr lang="en-US" altLang="zh-CN" sz="2000" kern="100" dirty="0">
                  <a:latin typeface="+mn-lt"/>
                  <a:ea typeface="黑体" panose="02010609060101010101" pitchFamily="49" charset="-122"/>
                  <a:cs typeface="Times New Roman" panose="02020603050405020304" pitchFamily="18" charset="0"/>
                </a:endParaRPr>
              </a:p>
              <a:p>
                <a:r>
                  <a:rPr lang="en-US" altLang="zh-CN" sz="2000" kern="100" dirty="0">
                    <a:latin typeface="+mn-lt"/>
                    <a:ea typeface="黑体" panose="02010609060101010101" pitchFamily="49" charset="-122"/>
                    <a:cs typeface="Times New Roman" panose="02020603050405020304" pitchFamily="18" charset="0"/>
                  </a:rPr>
                  <a:t>- </a:t>
                </a:r>
                <a:r>
                  <a:rPr lang="en-US" altLang="zh-CN" sz="2000" i="1" kern="100" dirty="0">
                    <a:latin typeface="+mn-lt"/>
                    <a:ea typeface="黑体" panose="02010609060101010101" pitchFamily="49" charset="-122"/>
                  </a:rPr>
                  <a:t>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en-US" altLang="zh-CN" sz="20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当且仅当</a:t>
                </a:r>
                <a:r>
                  <a:rPr lang="en-US" altLang="zh-CN" sz="2000" i="1" kern="100" dirty="0">
                    <a:latin typeface="+mn-lt"/>
                    <a:ea typeface="黑体" panose="02010609060101010101" pitchFamily="49" charset="-122"/>
                  </a:rPr>
                  <a:t>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O</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zh-CN" altLang="zh-CN" sz="2000" kern="100" dirty="0">
                    <a:latin typeface="+mn-lt"/>
                    <a:ea typeface="黑体" panose="02010609060101010101" pitchFamily="49" charset="-122"/>
                    <a:cs typeface="Times New Roman" panose="02020603050405020304" pitchFamily="18" charset="0"/>
                  </a:rPr>
                  <a:t>且</a:t>
                </a:r>
                <a:r>
                  <a:rPr lang="en-US" altLang="zh-CN" sz="2000" i="1" kern="100" dirty="0">
                    <a:latin typeface="+mn-lt"/>
                    <a:ea typeface="黑体" panose="02010609060101010101" pitchFamily="49" charset="-122"/>
                  </a:rPr>
                  <a:t>f</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r>
                  <a:rPr lang="en-US" altLang="zh-CN" sz="2000" kern="100" dirty="0">
                    <a:latin typeface="+mn-lt"/>
                    <a:ea typeface="黑体" panose="02010609060101010101" pitchFamily="49" charset="-122"/>
                    <a:cs typeface="Times New Roman" panose="02020603050405020304" pitchFamily="18" charset="0"/>
                    <a:sym typeface="Symbol" panose="05050102010706020507" pitchFamily="18" charset="2"/>
                  </a:rPr>
                  <a:t></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g</a:t>
                </a:r>
                <a:r>
                  <a:rPr lang="en-US" altLang="zh-CN" sz="2000" kern="100" dirty="0">
                    <a:latin typeface="+mn-lt"/>
                    <a:ea typeface="黑体" panose="02010609060101010101" pitchFamily="49" charset="-122"/>
                  </a:rPr>
                  <a:t>(</a:t>
                </a:r>
                <a:r>
                  <a:rPr lang="en-US" altLang="zh-CN" sz="2000" i="1" kern="100" dirty="0">
                    <a:latin typeface="+mn-lt"/>
                    <a:ea typeface="黑体" panose="02010609060101010101" pitchFamily="49" charset="-122"/>
                  </a:rPr>
                  <a:t>n</a:t>
                </a:r>
                <a:r>
                  <a:rPr lang="en-US" altLang="zh-CN" sz="2000" kern="100" dirty="0">
                    <a:latin typeface="+mn-lt"/>
                    <a:ea typeface="黑体" panose="02010609060101010101" pitchFamily="49" charset="-122"/>
                  </a:rPr>
                  <a:t>))</a:t>
                </a:r>
                <a:endParaRPr lang="zh-CN" altLang="en-US" sz="2000" dirty="0">
                  <a:latin typeface="+mn-lt"/>
                  <a:ea typeface="黑体" panose="02010609060101010101" pitchFamily="49" charset="-122"/>
                </a:endParaRPr>
              </a:p>
            </p:txBody>
          </p:sp>
        </mc:Choice>
        <mc:Fallback xmlns="">
          <p:sp>
            <p:nvSpPr>
              <p:cNvPr id="8" name="矩形 7">
                <a:extLst>
                  <a:ext uri="{FF2B5EF4-FFF2-40B4-BE49-F238E27FC236}">
                    <a16:creationId xmlns:a16="http://schemas.microsoft.com/office/drawing/2014/main" id="{2F9CF276-FBCC-423D-9E42-543DE23536C3}"/>
                  </a:ext>
                </a:extLst>
              </p:cNvPr>
              <p:cNvSpPr>
                <a:spLocks noRot="1" noChangeAspect="1" noMove="1" noResize="1" noEditPoints="1" noAdjustHandles="1" noChangeArrowheads="1" noChangeShapeType="1" noTextEdit="1"/>
              </p:cNvSpPr>
              <p:nvPr/>
            </p:nvSpPr>
            <p:spPr>
              <a:xfrm>
                <a:off x="993824" y="3777792"/>
                <a:ext cx="7968343" cy="975011"/>
              </a:xfrm>
              <a:prstGeom prst="rect">
                <a:avLst/>
              </a:prstGeom>
              <a:blipFill>
                <a:blip r:embed="rId2"/>
                <a:stretch>
                  <a:fillRect l="-765" b="-1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2B2FA34-B7FD-4E0C-BAAE-C76622FC9BFF}"/>
                  </a:ext>
                </a:extLst>
              </p:cNvPr>
              <p:cNvSpPr/>
              <p:nvPr/>
            </p:nvSpPr>
            <p:spPr>
              <a:xfrm>
                <a:off x="899592" y="4806316"/>
                <a:ext cx="7992888" cy="1574085"/>
              </a:xfrm>
              <a:prstGeom prst="rect">
                <a:avLst/>
              </a:prstGeom>
            </p:spPr>
            <p:txBody>
              <a:bodyPr wrap="square">
                <a:spAutoFit/>
              </a:bodyPr>
              <a:lstStyle/>
              <a:p>
                <a:pPr>
                  <a:lnSpc>
                    <a:spcPts val="2800"/>
                  </a:lnSpc>
                  <a:spcAft>
                    <a:spcPts val="600"/>
                  </a:spcAft>
                </a:pPr>
                <a:r>
                  <a:rPr lang="zh-CN" altLang="en-US" sz="2000" b="1" kern="100" dirty="0">
                    <a:solidFill>
                      <a:srgbClr val="0000CC"/>
                    </a:solidFill>
                    <a:latin typeface="+mn-lt"/>
                    <a:ea typeface="黑体" panose="02010609060101010101" pitchFamily="49" charset="-122"/>
                    <a:cs typeface="Times New Roman" panose="02020603050405020304" pitchFamily="18" charset="0"/>
                  </a:rPr>
                  <a:t>例如：</a:t>
                </a:r>
                <a:endParaRPr lang="en-US" altLang="zh-CN" sz="2000" b="1" kern="100" dirty="0">
                  <a:solidFill>
                    <a:srgbClr val="0000CC"/>
                  </a:solidFill>
                  <a:latin typeface="+mn-lt"/>
                  <a:ea typeface="黑体" panose="02010609060101010101" pitchFamily="49" charset="-122"/>
                  <a:cs typeface="Times New Roman" panose="02020603050405020304" pitchFamily="18" charset="0"/>
                </a:endParaRPr>
              </a:p>
              <a:p>
                <a:pPr>
                  <a:lnSpc>
                    <a:spcPts val="2800"/>
                  </a:lnSpc>
                  <a:spcAft>
                    <a:spcPts val="600"/>
                  </a:spcAft>
                </a:pPr>
                <a:r>
                  <a:rPr lang="zh-CN" altLang="zh-CN" sz="2000" kern="100" dirty="0">
                    <a:latin typeface="+mn-lt"/>
                    <a:ea typeface="黑体" panose="02010609060101010101" pitchFamily="49" charset="-122"/>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rad>
                      <m:radPr>
                        <m:degHide m:val="on"/>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rad>
                  </m:oMath>
                </a14:m>
                <a:r>
                  <a:rPr lang="zh-CN" altLang="zh-CN" sz="2000" kern="100" dirty="0">
                    <a:latin typeface="+mn-lt"/>
                    <a:ea typeface="黑体" panose="02010609060101010101" pitchFamily="49" charset="-122"/>
                    <a:cs typeface="Times New Roman" panose="02020603050405020304" pitchFamily="18" charset="0"/>
                  </a:rPr>
                  <a:t>，</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000" kern="100" dirty="0">
                    <a:latin typeface="+mn-lt"/>
                    <a:ea typeface="黑体" panose="02010609060101010101" pitchFamily="49" charset="-122"/>
                    <a:cs typeface="Times New Roman" panose="02020603050405020304" pitchFamily="18" charset="0"/>
                  </a:rPr>
                  <a:t>，则</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𝑂</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0" kern="100">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2000" kern="100" dirty="0">
                    <a:latin typeface="+mn-lt"/>
                    <a:ea typeface="黑体" panose="02010609060101010101" pitchFamily="49" charset="-122"/>
                    <a:cs typeface="Times New Roman" panose="02020603050405020304" pitchFamily="18" charset="0"/>
                  </a:rPr>
                  <a:t>，</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rad>
                  </m:oMath>
                </a14:m>
                <a:r>
                  <a:rPr lang="zh-CN" altLang="zh-CN" sz="2000" kern="100" dirty="0">
                    <a:latin typeface="+mn-lt"/>
                    <a:ea typeface="黑体" panose="02010609060101010101" pitchFamily="49" charset="-122"/>
                    <a:cs typeface="Times New Roman" panose="02020603050405020304" pitchFamily="18" charset="0"/>
                  </a:rPr>
                  <a:t>，则</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𝑂</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；若</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10</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2000" kern="100" dirty="0">
                    <a:latin typeface="+mn-lt"/>
                    <a:ea typeface="黑体" panose="02010609060101010101" pitchFamily="49" charset="-122"/>
                    <a:cs typeface="Times New Roman" panose="02020603050405020304" pitchFamily="18" charset="0"/>
                  </a:rPr>
                  <a:t>，</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30</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2000" kern="100" dirty="0">
                    <a:latin typeface="+mn-lt"/>
                    <a:ea typeface="黑体" panose="02010609060101010101" pitchFamily="49" charset="-122"/>
                    <a:cs typeface="Times New Roman" panose="02020603050405020304" pitchFamily="18" charset="0"/>
                  </a:rPr>
                  <a:t>，则</a:t>
                </a:r>
                <a14:m>
                  <m:oMath xmlns:m="http://schemas.openxmlformats.org/officeDocument/2006/math">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𝑔</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latin typeface="+mn-lt"/>
                    <a:ea typeface="黑体" panose="02010609060101010101" pitchFamily="49" charset="-122"/>
                    <a:cs typeface="Times New Roman" panose="02020603050405020304" pitchFamily="18" charset="0"/>
                  </a:rPr>
                  <a:t>。</a:t>
                </a:r>
                <a:endParaRPr lang="zh-CN" altLang="en-US" sz="2000" dirty="0">
                  <a:latin typeface="+mn-lt"/>
                  <a:ea typeface="黑体" panose="02010609060101010101" pitchFamily="49" charset="-122"/>
                </a:endParaRPr>
              </a:p>
            </p:txBody>
          </p:sp>
        </mc:Choice>
        <mc:Fallback xmlns="">
          <p:sp>
            <p:nvSpPr>
              <p:cNvPr id="10" name="矩形 9">
                <a:extLst>
                  <a:ext uri="{FF2B5EF4-FFF2-40B4-BE49-F238E27FC236}">
                    <a16:creationId xmlns:a16="http://schemas.microsoft.com/office/drawing/2014/main" id="{E2B2FA34-B7FD-4E0C-BAAE-C76622FC9BFF}"/>
                  </a:ext>
                </a:extLst>
              </p:cNvPr>
              <p:cNvSpPr>
                <a:spLocks noRot="1" noChangeAspect="1" noMove="1" noResize="1" noEditPoints="1" noAdjustHandles="1" noChangeArrowheads="1" noChangeShapeType="1" noTextEdit="1"/>
              </p:cNvSpPr>
              <p:nvPr/>
            </p:nvSpPr>
            <p:spPr>
              <a:xfrm>
                <a:off x="899592" y="4806316"/>
                <a:ext cx="7992888" cy="1574085"/>
              </a:xfrm>
              <a:prstGeom prst="rect">
                <a:avLst/>
              </a:prstGeom>
              <a:blipFill>
                <a:blip r:embed="rId3"/>
                <a:stretch>
                  <a:fillRect l="-839" t="-1544" r="-3966" b="-46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11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(8)</a:t>
            </a:r>
            <a:endParaRPr lang="en-US" altLang="zh-CN" dirty="0"/>
          </a:p>
        </p:txBody>
      </p:sp>
      <p:sp>
        <p:nvSpPr>
          <p:cNvPr id="57347" name="Rectangle 3"/>
          <p:cNvSpPr>
            <a:spLocks noGrp="1" noChangeArrowheads="1"/>
          </p:cNvSpPr>
          <p:nvPr>
            <p:ph type="body" idx="1"/>
          </p:nvPr>
        </p:nvSpPr>
        <p:spPr>
          <a:xfrm>
            <a:off x="822201" y="4096110"/>
            <a:ext cx="7958138" cy="2736304"/>
          </a:xfrm>
        </p:spPr>
        <p:txBody>
          <a:bodyPr/>
          <a:lstStyle/>
          <a:p>
            <a:pPr eaLnBrk="1" hangingPunct="1">
              <a:buFont typeface="Wingdings" pitchFamily="2" charset="2"/>
              <a:buNone/>
            </a:pPr>
            <a:r>
              <a:rPr lang="en-US" altLang="zh-CN" sz="2000" dirty="0"/>
              <a:t>  (1) </a:t>
            </a:r>
            <a:r>
              <a:rPr lang="en-US" altLang="zh-CN" sz="2000" i="1" dirty="0"/>
              <a:t>f</a:t>
            </a:r>
            <a:r>
              <a:rPr lang="en-US" altLang="zh-CN" sz="2000" dirty="0"/>
              <a:t>(</a:t>
            </a:r>
            <a:r>
              <a:rPr lang="en-US" altLang="zh-CN" sz="2000" i="1" dirty="0"/>
              <a:t>n</a:t>
            </a:r>
            <a:r>
              <a:rPr lang="en-US" altLang="zh-CN" sz="2000" dirty="0"/>
              <a:t>)=(</a:t>
            </a:r>
            <a:r>
              <a:rPr lang="en-US" altLang="zh-CN" sz="2000" i="1" dirty="0"/>
              <a:t>n</a:t>
            </a:r>
            <a:r>
              <a:rPr lang="en-US" altLang="zh-CN" sz="2000" baseline="30000" dirty="0"/>
              <a:t>2</a:t>
            </a:r>
            <a:r>
              <a:rPr lang="en-US" altLang="zh-CN" sz="2000" dirty="0">
                <a:sym typeface="Symbol" pitchFamily="18" charset="2"/>
              </a:rPr>
              <a:t></a:t>
            </a:r>
            <a:r>
              <a:rPr lang="en-US" altLang="zh-CN" sz="2000" i="1" dirty="0"/>
              <a:t>n</a:t>
            </a:r>
            <a:r>
              <a:rPr lang="en-US" altLang="zh-CN" sz="2000" dirty="0"/>
              <a:t>)/2, </a:t>
            </a:r>
            <a:r>
              <a:rPr lang="en-US" altLang="zh-CN" sz="2000" i="1" dirty="0"/>
              <a:t>g</a:t>
            </a:r>
            <a:r>
              <a:rPr lang="en-US" altLang="zh-CN" sz="2000" dirty="0"/>
              <a:t>(</a:t>
            </a:r>
            <a:r>
              <a:rPr lang="en-US" altLang="zh-CN" sz="2000" i="1" dirty="0"/>
              <a:t>n</a:t>
            </a:r>
            <a:r>
              <a:rPr lang="en-US" altLang="zh-CN" sz="2000" dirty="0"/>
              <a:t>)=6</a:t>
            </a:r>
            <a:r>
              <a:rPr lang="en-US" altLang="zh-CN" sz="2000" i="1" dirty="0"/>
              <a:t>n</a:t>
            </a:r>
            <a:r>
              <a:rPr lang="en-US" altLang="zh-CN" sz="2000" dirty="0"/>
              <a:t>. </a:t>
            </a:r>
            <a:r>
              <a:rPr lang="en-US" altLang="zh-CN" sz="2000" i="1" dirty="0"/>
              <a:t>f</a:t>
            </a:r>
            <a:r>
              <a:rPr lang="en-US" altLang="zh-CN" sz="2000" dirty="0"/>
              <a:t>(</a:t>
            </a:r>
            <a:r>
              <a:rPr lang="en-US" altLang="zh-CN" sz="2000" i="1" dirty="0"/>
              <a:t>n</a:t>
            </a:r>
            <a:r>
              <a:rPr lang="en-US" altLang="zh-CN" sz="2000" dirty="0"/>
              <a:t>)=</a:t>
            </a:r>
            <a:r>
              <a:rPr lang="en-US" altLang="zh-CN" sz="2000" i="1" dirty="0"/>
              <a:t>O</a:t>
            </a:r>
            <a:r>
              <a:rPr lang="en-US" altLang="zh-CN" sz="2000" dirty="0"/>
              <a:t>(</a:t>
            </a:r>
            <a:r>
              <a:rPr lang="en-US" altLang="zh-CN" sz="2000" i="1" dirty="0"/>
              <a:t>g</a:t>
            </a:r>
            <a:r>
              <a:rPr lang="en-US" altLang="zh-CN" sz="2000" dirty="0"/>
              <a:t>(</a:t>
            </a:r>
            <a:r>
              <a:rPr lang="en-US" altLang="zh-CN" sz="2000" i="1" dirty="0"/>
              <a:t>n</a:t>
            </a:r>
            <a:r>
              <a:rPr lang="en-US" altLang="zh-CN" sz="2000" dirty="0"/>
              <a:t>))? </a:t>
            </a:r>
            <a:r>
              <a:rPr lang="en-US" altLang="zh-CN" sz="2000" i="1" dirty="0"/>
              <a:t>g</a:t>
            </a:r>
            <a:r>
              <a:rPr lang="en-US" altLang="zh-CN" sz="2000" dirty="0"/>
              <a:t>(</a:t>
            </a:r>
            <a:r>
              <a:rPr lang="en-US" altLang="zh-CN" sz="2000" i="1" dirty="0"/>
              <a:t>n</a:t>
            </a:r>
            <a:r>
              <a:rPr lang="en-US" altLang="zh-CN" sz="2000" dirty="0"/>
              <a:t>)=</a:t>
            </a:r>
            <a:r>
              <a:rPr lang="en-US" altLang="zh-CN" sz="2000" i="1" dirty="0"/>
              <a:t>O</a:t>
            </a:r>
            <a:r>
              <a:rPr lang="en-US" altLang="zh-CN" sz="2000" dirty="0"/>
              <a:t>(</a:t>
            </a:r>
            <a:r>
              <a:rPr lang="en-US" altLang="zh-CN" sz="2000" i="1" dirty="0"/>
              <a:t>f</a:t>
            </a:r>
            <a:r>
              <a:rPr lang="en-US" altLang="zh-CN" sz="2000" dirty="0"/>
              <a:t>(</a:t>
            </a:r>
            <a:r>
              <a:rPr lang="en-US" altLang="zh-CN" sz="2000" i="1" dirty="0"/>
              <a:t>n</a:t>
            </a:r>
            <a:r>
              <a:rPr lang="en-US" altLang="zh-CN" sz="2000" dirty="0"/>
              <a:t>))?</a:t>
            </a:r>
          </a:p>
          <a:p>
            <a:pPr eaLnBrk="1" hangingPunct="1">
              <a:buFont typeface="Wingdings" pitchFamily="2" charset="2"/>
              <a:buNone/>
            </a:pPr>
            <a:r>
              <a:rPr lang="en-US" altLang="zh-CN" sz="2000" dirty="0"/>
              <a:t>                                                              </a:t>
            </a:r>
          </a:p>
        </p:txBody>
      </p:sp>
      <p:graphicFrame>
        <p:nvGraphicFramePr>
          <p:cNvPr id="57344" name="Object 0"/>
          <p:cNvGraphicFramePr>
            <a:graphicFrameLocks noChangeAspect="1"/>
          </p:cNvGraphicFramePr>
          <p:nvPr>
            <p:extLst>
              <p:ext uri="{D42A27DB-BD31-4B8C-83A1-F6EECF244321}">
                <p14:modId xmlns:p14="http://schemas.microsoft.com/office/powerpoint/2010/main" val="3532759817"/>
              </p:ext>
            </p:extLst>
          </p:nvPr>
        </p:nvGraphicFramePr>
        <p:xfrm>
          <a:off x="1355725" y="4602163"/>
          <a:ext cx="3360291" cy="601662"/>
        </p:xfrm>
        <a:graphic>
          <a:graphicData uri="http://schemas.openxmlformats.org/presentationml/2006/ole">
            <mc:AlternateContent xmlns:mc="http://schemas.openxmlformats.org/markup-compatibility/2006">
              <mc:Choice xmlns:v="urn:schemas-microsoft-com:vml" Requires="v">
                <p:oleObj spid="_x0000_s112720" name="Equation" r:id="rId3" imgW="3035160" imgH="660240" progId="Equation.DSMT4">
                  <p:embed/>
                </p:oleObj>
              </mc:Choice>
              <mc:Fallback>
                <p:oleObj name="Equation" r:id="rId3" imgW="3035160" imgH="660240" progId="Equation.DSMT4">
                  <p:embed/>
                  <p:pic>
                    <p:nvPicPr>
                      <p:cNvPr id="57344" name="Object 0"/>
                      <p:cNvPicPr>
                        <a:picLocks noChangeAspect="1" noChangeArrowheads="1"/>
                      </p:cNvPicPr>
                      <p:nvPr/>
                    </p:nvPicPr>
                    <p:blipFill>
                      <a:blip r:embed="rId4"/>
                      <a:srcRect/>
                      <a:stretch>
                        <a:fillRect/>
                      </a:stretch>
                    </p:blipFill>
                    <p:spPr bwMode="auto">
                      <a:xfrm>
                        <a:off x="1355725" y="4602163"/>
                        <a:ext cx="3360291" cy="601662"/>
                      </a:xfrm>
                      <a:prstGeom prst="rect">
                        <a:avLst/>
                      </a:prstGeom>
                      <a:noFill/>
                      <a:extLst/>
                    </p:spPr>
                  </p:pic>
                </p:oleObj>
              </mc:Fallback>
            </mc:AlternateContent>
          </a:graphicData>
        </a:graphic>
      </p:graphicFrame>
      <p:sp>
        <p:nvSpPr>
          <p:cNvPr id="57352" name="Rectangle 5"/>
          <p:cNvSpPr>
            <a:spLocks noChangeArrowheads="1"/>
          </p:cNvSpPr>
          <p:nvPr/>
        </p:nvSpPr>
        <p:spPr bwMode="auto">
          <a:xfrm>
            <a:off x="1341909" y="5254605"/>
            <a:ext cx="1479892" cy="400110"/>
          </a:xfrm>
          <a:prstGeom prst="rect">
            <a:avLst/>
          </a:prstGeom>
          <a:noFill/>
          <a:ln w="9525">
            <a:noFill/>
            <a:miter lim="800000"/>
            <a:headEnd/>
            <a:tailEnd/>
          </a:ln>
        </p:spPr>
        <p:txBody>
          <a:bodyPr wrap="none">
            <a:spAutoFit/>
          </a:bodyPr>
          <a:lstStyle/>
          <a:p>
            <a:r>
              <a:rPr lang="en-US" altLang="zh-CN" sz="2000" i="1" dirty="0"/>
              <a:t>g</a:t>
            </a:r>
            <a:r>
              <a:rPr lang="en-US" altLang="zh-CN" sz="2000" dirty="0"/>
              <a:t>(</a:t>
            </a:r>
            <a:r>
              <a:rPr lang="en-US" altLang="zh-CN" sz="2000" i="1" dirty="0"/>
              <a:t>n</a:t>
            </a:r>
            <a:r>
              <a:rPr lang="en-US" altLang="zh-CN" sz="2000" dirty="0"/>
              <a:t>)=</a:t>
            </a:r>
            <a:r>
              <a:rPr lang="en-US" altLang="zh-CN" sz="2000" i="1" dirty="0"/>
              <a:t>O</a:t>
            </a:r>
            <a:r>
              <a:rPr lang="en-US" altLang="zh-CN" sz="2000" dirty="0"/>
              <a:t>(</a:t>
            </a:r>
            <a:r>
              <a:rPr lang="en-US" altLang="zh-CN" sz="2000" i="1" dirty="0"/>
              <a:t>f</a:t>
            </a:r>
            <a:r>
              <a:rPr lang="en-US" altLang="zh-CN" sz="2000" dirty="0"/>
              <a:t>(</a:t>
            </a:r>
            <a:r>
              <a:rPr lang="en-US" altLang="zh-CN" sz="2000" i="1" dirty="0"/>
              <a:t>n</a:t>
            </a:r>
            <a:r>
              <a:rPr lang="en-US" altLang="zh-CN" sz="2000" dirty="0"/>
              <a:t>))</a:t>
            </a:r>
          </a:p>
        </p:txBody>
      </p:sp>
      <p:grpSp>
        <p:nvGrpSpPr>
          <p:cNvPr id="46089" name="Group 9"/>
          <p:cNvGrpSpPr>
            <a:grpSpLocks/>
          </p:cNvGrpSpPr>
          <p:nvPr/>
        </p:nvGrpSpPr>
        <p:grpSpPr bwMode="auto">
          <a:xfrm>
            <a:off x="914400" y="5733255"/>
            <a:ext cx="5475288" cy="835183"/>
            <a:chOff x="576" y="2880"/>
            <a:chExt cx="3449" cy="532"/>
          </a:xfrm>
        </p:grpSpPr>
        <p:sp>
          <p:nvSpPr>
            <p:cNvPr id="57350" name="Rectangle 6"/>
            <p:cNvSpPr>
              <a:spLocks noChangeArrowheads="1"/>
            </p:cNvSpPr>
            <p:nvPr/>
          </p:nvSpPr>
          <p:spPr bwMode="auto">
            <a:xfrm>
              <a:off x="576" y="2880"/>
              <a:ext cx="3449" cy="255"/>
            </a:xfrm>
            <a:prstGeom prst="rect">
              <a:avLst/>
            </a:prstGeom>
            <a:noFill/>
            <a:ln w="9525">
              <a:noFill/>
              <a:miter lim="800000"/>
              <a:headEnd/>
              <a:tailEnd/>
            </a:ln>
          </p:spPr>
          <p:txBody>
            <a:bodyPr wrap="none">
              <a:spAutoFit/>
            </a:bodyPr>
            <a:lstStyle/>
            <a:p>
              <a:pPr>
                <a:spcBef>
                  <a:spcPct val="20000"/>
                </a:spcBef>
                <a:buClr>
                  <a:schemeClr val="accent2"/>
                </a:buClr>
                <a:buFont typeface="Wingdings" pitchFamily="2" charset="2"/>
                <a:buNone/>
              </a:pPr>
              <a:r>
                <a:rPr lang="en-US" altLang="zh-CN" sz="2000" dirty="0"/>
                <a:t> (2) </a:t>
              </a:r>
              <a:r>
                <a:rPr lang="en-US" altLang="zh-CN" sz="2000" i="1" dirty="0"/>
                <a:t>f</a:t>
              </a:r>
              <a:r>
                <a:rPr lang="en-US" altLang="zh-CN" sz="2000" dirty="0"/>
                <a:t>(</a:t>
              </a:r>
              <a:r>
                <a:rPr lang="en-US" altLang="zh-CN" sz="2000" i="1" dirty="0"/>
                <a:t>n</a:t>
              </a:r>
              <a:r>
                <a:rPr lang="en-US" altLang="zh-CN" sz="2000" dirty="0"/>
                <a:t>)=</a:t>
              </a:r>
              <a:r>
                <a:rPr lang="en-US" altLang="zh-CN" sz="2000" i="1" dirty="0"/>
                <a:t>n</a:t>
              </a:r>
              <a:r>
                <a:rPr lang="en-US" altLang="zh-CN" sz="2000" baseline="30000" dirty="0"/>
                <a:t>4</a:t>
              </a:r>
              <a:r>
                <a:rPr lang="en-US" altLang="zh-CN" sz="2000" dirty="0"/>
                <a:t>+3, </a:t>
              </a:r>
              <a:r>
                <a:rPr lang="en-US" altLang="zh-CN" sz="2000" i="1" dirty="0"/>
                <a:t>g</a:t>
              </a:r>
              <a:r>
                <a:rPr lang="en-US" altLang="zh-CN" sz="2000" dirty="0"/>
                <a:t>(</a:t>
              </a:r>
              <a:r>
                <a:rPr lang="en-US" altLang="zh-CN" sz="2000" i="1" dirty="0"/>
                <a:t>n</a:t>
              </a:r>
              <a:r>
                <a:rPr lang="en-US" altLang="zh-CN" sz="2000" dirty="0"/>
                <a:t>)=</a:t>
              </a:r>
              <a:r>
                <a:rPr lang="en-US" altLang="zh-CN" sz="2000" i="1" dirty="0"/>
                <a:t>n</a:t>
              </a:r>
              <a:r>
                <a:rPr lang="en-US" altLang="zh-CN" sz="2000" baseline="30000" dirty="0"/>
                <a:t>5</a:t>
              </a:r>
              <a:r>
                <a:rPr lang="en-US" altLang="zh-CN" sz="2000" dirty="0"/>
                <a:t>. </a:t>
              </a:r>
              <a:r>
                <a:rPr lang="en-US" altLang="zh-CN" sz="2000" i="1" dirty="0"/>
                <a:t>f</a:t>
              </a:r>
              <a:r>
                <a:rPr lang="en-US" altLang="zh-CN" sz="2000" dirty="0"/>
                <a:t>(</a:t>
              </a:r>
              <a:r>
                <a:rPr lang="en-US" altLang="zh-CN" sz="2000" i="1" dirty="0"/>
                <a:t>n</a:t>
              </a:r>
              <a:r>
                <a:rPr lang="en-US" altLang="zh-CN" sz="2000" dirty="0"/>
                <a:t>)=</a:t>
              </a:r>
              <a:r>
                <a:rPr lang="en-US" altLang="zh-CN" sz="2000" i="1" dirty="0"/>
                <a:t>O</a:t>
              </a:r>
              <a:r>
                <a:rPr lang="en-US" altLang="zh-CN" sz="2000" dirty="0"/>
                <a:t>(</a:t>
              </a:r>
              <a:r>
                <a:rPr lang="en-US" altLang="zh-CN" sz="2000" i="1" dirty="0"/>
                <a:t>f</a:t>
              </a:r>
              <a:r>
                <a:rPr lang="en-US" altLang="zh-CN" sz="2000" dirty="0"/>
                <a:t>(</a:t>
              </a:r>
              <a:r>
                <a:rPr lang="en-US" altLang="zh-CN" sz="2000" i="1" dirty="0"/>
                <a:t>n</a:t>
              </a:r>
              <a:r>
                <a:rPr lang="en-US" altLang="zh-CN" sz="2000" dirty="0"/>
                <a:t>))? </a:t>
              </a:r>
              <a:r>
                <a:rPr lang="en-US" altLang="zh-CN" sz="2000" i="1" dirty="0"/>
                <a:t>g</a:t>
              </a:r>
              <a:r>
                <a:rPr lang="en-US" altLang="zh-CN" sz="2000" dirty="0"/>
                <a:t>(</a:t>
              </a:r>
              <a:r>
                <a:rPr lang="en-US" altLang="zh-CN" sz="2000" i="1" dirty="0"/>
                <a:t>n</a:t>
              </a:r>
              <a:r>
                <a:rPr lang="en-US" altLang="zh-CN" sz="2000" dirty="0"/>
                <a:t>)=</a:t>
              </a:r>
              <a:r>
                <a:rPr lang="en-US" altLang="zh-CN" sz="2000" i="1" dirty="0"/>
                <a:t>O</a:t>
              </a:r>
              <a:r>
                <a:rPr lang="en-US" altLang="zh-CN" sz="2000" dirty="0"/>
                <a:t>(</a:t>
              </a:r>
              <a:r>
                <a:rPr lang="en-US" altLang="zh-CN" sz="2000" i="1" dirty="0"/>
                <a:t>f</a:t>
              </a:r>
              <a:r>
                <a:rPr lang="en-US" altLang="zh-CN" sz="2000" dirty="0"/>
                <a:t>(</a:t>
              </a:r>
              <a:r>
                <a:rPr lang="en-US" altLang="zh-CN" sz="2000" i="1" dirty="0"/>
                <a:t>n</a:t>
              </a:r>
              <a:r>
                <a:rPr lang="en-US" altLang="zh-CN" sz="2000" dirty="0"/>
                <a:t>))?</a:t>
              </a:r>
            </a:p>
          </p:txBody>
        </p:sp>
        <p:sp>
          <p:nvSpPr>
            <p:cNvPr id="57351" name="Rectangle 7"/>
            <p:cNvSpPr>
              <a:spLocks noChangeArrowheads="1"/>
            </p:cNvSpPr>
            <p:nvPr/>
          </p:nvSpPr>
          <p:spPr bwMode="auto">
            <a:xfrm>
              <a:off x="854" y="3157"/>
              <a:ext cx="932" cy="255"/>
            </a:xfrm>
            <a:prstGeom prst="rect">
              <a:avLst/>
            </a:prstGeom>
            <a:noFill/>
            <a:ln w="9525">
              <a:noFill/>
              <a:miter lim="800000"/>
              <a:headEnd/>
              <a:tailEnd/>
            </a:ln>
          </p:spPr>
          <p:txBody>
            <a:bodyPr wrap="none">
              <a:spAutoFit/>
            </a:bodyPr>
            <a:lstStyle/>
            <a:p>
              <a:r>
                <a:rPr lang="en-US" altLang="zh-CN" sz="2000" i="1" dirty="0"/>
                <a:t>f</a:t>
              </a:r>
              <a:r>
                <a:rPr lang="en-US" altLang="zh-CN" sz="2000" dirty="0"/>
                <a:t>(</a:t>
              </a:r>
              <a:r>
                <a:rPr lang="en-US" altLang="zh-CN" sz="2000" i="1" dirty="0"/>
                <a:t>n</a:t>
              </a:r>
              <a:r>
                <a:rPr lang="en-US" altLang="zh-CN" sz="2000" dirty="0"/>
                <a:t>)=</a:t>
              </a:r>
              <a:r>
                <a:rPr lang="en-US" altLang="zh-CN" sz="2000" i="1" dirty="0"/>
                <a:t>O</a:t>
              </a:r>
              <a:r>
                <a:rPr lang="en-US" altLang="zh-CN" sz="2000" dirty="0"/>
                <a:t>(</a:t>
              </a:r>
              <a:r>
                <a:rPr lang="en-US" altLang="zh-CN" sz="2000" i="1" dirty="0"/>
                <a:t>g</a:t>
              </a:r>
              <a:r>
                <a:rPr lang="en-US" altLang="zh-CN" sz="2000" dirty="0"/>
                <a:t>(</a:t>
              </a:r>
              <a:r>
                <a:rPr lang="en-US" altLang="zh-CN" sz="2000" i="1" dirty="0"/>
                <a:t>n</a:t>
              </a:r>
              <a:r>
                <a:rPr lang="en-US" altLang="zh-CN" sz="2000" dirty="0"/>
                <a:t>))</a:t>
              </a:r>
            </a:p>
          </p:txBody>
        </p:sp>
      </p:grpSp>
      <p:graphicFrame>
        <p:nvGraphicFramePr>
          <p:cNvPr id="2" name="Object 4"/>
          <p:cNvGraphicFramePr>
            <a:graphicFrameLocks noChangeAspect="1"/>
          </p:cNvGraphicFramePr>
          <p:nvPr>
            <p:extLst>
              <p:ext uri="{D42A27DB-BD31-4B8C-83A1-F6EECF244321}">
                <p14:modId xmlns:p14="http://schemas.microsoft.com/office/powerpoint/2010/main" val="3382349857"/>
              </p:ext>
            </p:extLst>
          </p:nvPr>
        </p:nvGraphicFramePr>
        <p:xfrm>
          <a:off x="1187624" y="2448629"/>
          <a:ext cx="5976664" cy="1566414"/>
        </p:xfrm>
        <a:graphic>
          <a:graphicData uri="http://schemas.openxmlformats.org/presentationml/2006/ole">
            <mc:AlternateContent xmlns:mc="http://schemas.openxmlformats.org/markup-compatibility/2006">
              <mc:Choice xmlns:v="urn:schemas-microsoft-com:vml" Requires="v">
                <p:oleObj spid="_x0000_s112721" name="Equation" r:id="rId5" imgW="3682800" imgH="965160" progId="Equation.DSMT4">
                  <p:embed/>
                </p:oleObj>
              </mc:Choice>
              <mc:Fallback>
                <p:oleObj name="Equation" r:id="rId5" imgW="3682800" imgH="965160" progId="Equation.DSMT4">
                  <p:embed/>
                  <p:pic>
                    <p:nvPicPr>
                      <p:cNvPr id="2" name="Object 4"/>
                      <p:cNvPicPr>
                        <a:picLocks noChangeAspect="1" noChangeArrowheads="1"/>
                      </p:cNvPicPr>
                      <p:nvPr/>
                    </p:nvPicPr>
                    <p:blipFill>
                      <a:blip r:embed="rId6"/>
                      <a:srcRect/>
                      <a:stretch>
                        <a:fillRect/>
                      </a:stretch>
                    </p:blipFill>
                    <p:spPr bwMode="auto">
                      <a:xfrm>
                        <a:off x="1187624" y="2448629"/>
                        <a:ext cx="5976664" cy="1566414"/>
                      </a:xfrm>
                      <a:prstGeom prst="rect">
                        <a:avLst/>
                      </a:prstGeom>
                      <a:noFill/>
                      <a:extLst/>
                    </p:spPr>
                  </p:pic>
                </p:oleObj>
              </mc:Fallback>
            </mc:AlternateContent>
          </a:graphicData>
        </a:graphic>
      </p:graphicFrame>
      <p:sp>
        <p:nvSpPr>
          <p:cNvPr id="3" name="矩形 2">
            <a:extLst>
              <a:ext uri="{FF2B5EF4-FFF2-40B4-BE49-F238E27FC236}">
                <a16:creationId xmlns:a16="http://schemas.microsoft.com/office/drawing/2014/main" id="{56D50586-22B5-418B-BF21-A32CBD54C131}"/>
              </a:ext>
            </a:extLst>
          </p:cNvPr>
          <p:cNvSpPr/>
          <p:nvPr/>
        </p:nvSpPr>
        <p:spPr>
          <a:xfrm>
            <a:off x="822201" y="1953166"/>
            <a:ext cx="2749471" cy="400110"/>
          </a:xfrm>
          <a:prstGeom prst="rect">
            <a:avLst/>
          </a:prstGeom>
        </p:spPr>
        <p:txBody>
          <a:bodyPr wrap="none">
            <a:spAutoFit/>
          </a:bodyPr>
          <a:lstStyle/>
          <a:p>
            <a:r>
              <a:rPr lang="zh-CN" altLang="en-US" sz="2000" b="1" dirty="0">
                <a:solidFill>
                  <a:srgbClr val="0000CC"/>
                </a:solidFill>
                <a:latin typeface="黑体" panose="02010609060101010101" pitchFamily="49" charset="-122"/>
                <a:ea typeface="黑体" panose="02010609060101010101" pitchFamily="49" charset="-122"/>
              </a:rPr>
              <a:t>利用极限比较增长次数</a:t>
            </a:r>
          </a:p>
        </p:txBody>
      </p:sp>
    </p:spTree>
    <p:extLst>
      <p:ext uri="{BB962C8B-B14F-4D97-AF65-F5344CB8AC3E}">
        <p14:creationId xmlns:p14="http://schemas.microsoft.com/office/powerpoint/2010/main" val="193388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dissolve">
                                      <p:cBhvr>
                                        <p:cTn id="7" dur="5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(9)</a:t>
            </a:r>
            <a:endParaRPr lang="en-US" altLang="zh-CN" b="1"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5FF1DBA-EA57-4921-B846-26FCC52DF165}"/>
                  </a:ext>
                </a:extLst>
              </p:cNvPr>
              <p:cNvSpPr/>
              <p:nvPr/>
            </p:nvSpPr>
            <p:spPr>
              <a:xfrm>
                <a:off x="2843808" y="2132856"/>
                <a:ext cx="4572000" cy="2552622"/>
              </a:xfrm>
              <a:prstGeom prst="rect">
                <a:avLst/>
              </a:prstGeom>
            </p:spPr>
            <p:txBody>
              <a:bodyPr>
                <a:spAutoFit/>
              </a:bodyPr>
              <a:lstStyle/>
              <a:p>
                <a:pPr algn="just">
                  <a:lnSpc>
                    <a:spcPct val="150000"/>
                  </a:lnSpc>
                  <a:spcAft>
                    <a:spcPts val="0"/>
                  </a:spcAft>
                </a:pPr>
                <a:r>
                  <a:rPr lang="zh-CN" altLang="zh-CN" sz="2000" kern="100" dirty="0">
                    <a:solidFill>
                      <a:srgbClr val="0000CC"/>
                    </a:solidFill>
                    <a:latin typeface="+mn-lt"/>
                    <a:ea typeface="黑体" panose="02010609060101010101" pitchFamily="49" charset="-122"/>
                    <a:cs typeface="Times New Roman" panose="02020603050405020304" pitchFamily="18" charset="0"/>
                  </a:rPr>
                  <a:t>一些常用的结论：</a:t>
                </a:r>
              </a:p>
              <a:p>
                <a:pPr marL="342900" lvl="0" indent="-342900" algn="just">
                  <a:lnSpc>
                    <a:spcPct val="150000"/>
                  </a:lnSpc>
                  <a:spcAft>
                    <a:spcPts val="0"/>
                  </a:spcAft>
                  <a:buFont typeface="Wingdings" panose="05000000000000000000" pitchFamily="2" charset="2"/>
                  <a:buChar char=""/>
                </a:pPr>
                <a14:m>
                  <m:oMath xmlns:m="http://schemas.openxmlformats.org/officeDocument/2006/math">
                    <m:nary>
                      <m:naryPr>
                        <m:chr m:val="∑"/>
                        <m:limLoc m:val="undOv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sup>
                      <m:e>
                        <m:sSup>
                          <m:s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e>
                    </m:nary>
                  </m:oMath>
                </a14:m>
                <a:endParaRPr lang="zh-CN" altLang="zh-CN" sz="2000" kern="100" dirty="0">
                  <a:latin typeface="+mn-lt"/>
                  <a:ea typeface="黑体" panose="02010609060101010101" pitchFamily="49"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14:m>
                  <m:oMath xmlns:m="http://schemas.openxmlformats.org/officeDocument/2006/math">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sSup>
                      <m:s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𝑘</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𝛩</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2000" kern="100" dirty="0">
                  <a:latin typeface="+mn-lt"/>
                  <a:ea typeface="黑体" panose="02010609060101010101" pitchFamily="49"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14:m>
                  <m:oMath xmlns:m="http://schemas.openxmlformats.org/officeDocument/2006/math">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p>
                      <m:e>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e>
                    </m:nary>
                  </m:oMath>
                </a14:m>
                <a:endParaRPr lang="en-US" altLang="zh-CN" sz="2000" i="1" kern="100" dirty="0">
                  <a:latin typeface="+mn-lt"/>
                  <a:ea typeface="黑体" panose="02010609060101010101" pitchFamily="49" charset="-122"/>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14:m>
                  <m:oMath xmlns:m="http://schemas.openxmlformats.org/officeDocument/2006/math">
                    <m:nary>
                      <m:naryPr>
                        <m:chr m:val="∑"/>
                        <m:limLoc m:val="undOv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sup>
                      <m:e>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𝑖</m:t>
                            </m:r>
                          </m:den>
                        </m:f>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log</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𝑛</m:t>
                            </m:r>
                          </m:e>
                        </m:d>
                      </m:e>
                    </m:nary>
                  </m:oMath>
                </a14:m>
                <a:endParaRPr lang="zh-CN" altLang="en-US" sz="2000" dirty="0">
                  <a:latin typeface="+mn-lt"/>
                  <a:ea typeface="黑体" panose="02010609060101010101" pitchFamily="49" charset="-122"/>
                </a:endParaRPr>
              </a:p>
            </p:txBody>
          </p:sp>
        </mc:Choice>
        <mc:Fallback xmlns="">
          <p:sp>
            <p:nvSpPr>
              <p:cNvPr id="5" name="矩形 4">
                <a:extLst>
                  <a:ext uri="{FF2B5EF4-FFF2-40B4-BE49-F238E27FC236}">
                    <a16:creationId xmlns:a16="http://schemas.microsoft.com/office/drawing/2014/main" id="{75FF1DBA-EA57-4921-B846-26FCC52DF165}"/>
                  </a:ext>
                </a:extLst>
              </p:cNvPr>
              <p:cNvSpPr>
                <a:spLocks noRot="1" noChangeAspect="1" noMove="1" noResize="1" noEditPoints="1" noAdjustHandles="1" noChangeArrowheads="1" noChangeShapeType="1" noTextEdit="1"/>
              </p:cNvSpPr>
              <p:nvPr/>
            </p:nvSpPr>
            <p:spPr>
              <a:xfrm>
                <a:off x="2843808" y="2132856"/>
                <a:ext cx="4572000" cy="2552622"/>
              </a:xfrm>
              <a:prstGeom prst="rect">
                <a:avLst/>
              </a:prstGeom>
              <a:blipFill>
                <a:blip r:embed="rId2"/>
                <a:stretch>
                  <a:fillRect l="-1467" b="-255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56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dirty="0">
                <a:ea typeface="黑体" panose="02010609060101010101" pitchFamily="49" charset="-122"/>
              </a:rPr>
              <a:t>算法效率分析 </a:t>
            </a:r>
            <a:r>
              <a:rPr lang="en-US" altLang="zh-CN" dirty="0">
                <a:ea typeface="黑体" panose="02010609060101010101" pitchFamily="49" charset="-122"/>
              </a:rPr>
              <a:t>(10)</a:t>
            </a:r>
            <a:endParaRPr lang="en-US" altLang="zh-CN" b="1" dirty="0"/>
          </a:p>
        </p:txBody>
      </p:sp>
      <p:sp>
        <p:nvSpPr>
          <p:cNvPr id="47107" name="Rectangle 3"/>
          <p:cNvSpPr>
            <a:spLocks noGrp="1" noChangeArrowheads="1"/>
          </p:cNvSpPr>
          <p:nvPr>
            <p:ph type="body" idx="1"/>
          </p:nvPr>
        </p:nvSpPr>
        <p:spPr>
          <a:xfrm>
            <a:off x="707008" y="2420888"/>
            <a:ext cx="8158163" cy="4328120"/>
          </a:xfrm>
        </p:spPr>
        <p:txBody>
          <a:bodyPr/>
          <a:lstStyle/>
          <a:p>
            <a:pPr eaLnBrk="1" hangingPunct="1">
              <a:spcBef>
                <a:spcPts val="0"/>
              </a:spcBef>
              <a:spcAft>
                <a:spcPts val="600"/>
              </a:spcAft>
            </a:pP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a:ea typeface="黑体" panose="02010609060101010101" pitchFamily="49" charset="-122"/>
              </a:rPr>
              <a:t>f</a:t>
            </a:r>
            <a:r>
              <a:rPr lang="en-US" altLang="zh-CN" sz="2000" dirty="0">
                <a:ea typeface="黑体" panose="02010609060101010101" pitchFamily="49" charset="-122"/>
              </a:rPr>
              <a:t>)+</a:t>
            </a: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a:ea typeface="黑体" panose="02010609060101010101" pitchFamily="49" charset="-122"/>
              </a:rPr>
              <a:t>g</a:t>
            </a:r>
            <a:r>
              <a:rPr lang="en-US" altLang="zh-CN" sz="2000" dirty="0">
                <a:ea typeface="黑体" panose="02010609060101010101" pitchFamily="49" charset="-122"/>
              </a:rPr>
              <a:t>)=</a:t>
            </a: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err="1">
                <a:ea typeface="黑体" panose="02010609060101010101" pitchFamily="49" charset="-122"/>
              </a:rPr>
              <a:t>f</a:t>
            </a:r>
            <a:r>
              <a:rPr lang="en-US" altLang="zh-CN" sz="2000" dirty="0" err="1">
                <a:ea typeface="黑体" panose="02010609060101010101" pitchFamily="49" charset="-122"/>
              </a:rPr>
              <a:t>+</a:t>
            </a:r>
            <a:r>
              <a:rPr lang="en-US" altLang="zh-CN" sz="2000" i="1" dirty="0" err="1">
                <a:ea typeface="黑体" panose="02010609060101010101" pitchFamily="49" charset="-122"/>
              </a:rPr>
              <a:t>g</a:t>
            </a:r>
            <a:r>
              <a:rPr lang="en-US" altLang="zh-CN" sz="2000" dirty="0">
                <a:ea typeface="黑体" panose="02010609060101010101" pitchFamily="49" charset="-122"/>
              </a:rPr>
              <a:t>)</a:t>
            </a:r>
          </a:p>
          <a:p>
            <a:pPr eaLnBrk="1" hangingPunct="1">
              <a:spcBef>
                <a:spcPts val="0"/>
              </a:spcBef>
              <a:spcAft>
                <a:spcPts val="600"/>
              </a:spcAft>
              <a:buFont typeface="Wingdings" pitchFamily="2" charset="2"/>
              <a:buNone/>
            </a:pPr>
            <a:r>
              <a:rPr lang="en-US" altLang="zh-CN" sz="2000" b="1" dirty="0">
                <a:ea typeface="黑体" panose="02010609060101010101" pitchFamily="49" charset="-122"/>
              </a:rPr>
              <a:t>   </a:t>
            </a:r>
            <a:r>
              <a:rPr lang="zh-CN" altLang="en-US" sz="2000" b="1" dirty="0">
                <a:ea typeface="黑体" panose="02010609060101010101" pitchFamily="49" charset="-122"/>
              </a:rPr>
              <a:t>证明</a:t>
            </a:r>
            <a:r>
              <a:rPr lang="zh-CN" altLang="en-US" sz="2000" dirty="0">
                <a:ea typeface="黑体" panose="02010609060101010101" pitchFamily="49" charset="-122"/>
              </a:rPr>
              <a:t>（根据</a:t>
            </a:r>
            <a:r>
              <a:rPr lang="en-US" altLang="zh-CN" sz="2000" i="1" dirty="0">
                <a:ea typeface="黑体" panose="02010609060101010101" pitchFamily="49" charset="-122"/>
              </a:rPr>
              <a:t>O</a:t>
            </a:r>
            <a:r>
              <a:rPr lang="zh-CN" altLang="en-US" sz="2000" dirty="0">
                <a:ea typeface="黑体" panose="02010609060101010101" pitchFamily="49" charset="-122"/>
              </a:rPr>
              <a:t>的定义证明）</a:t>
            </a:r>
            <a:r>
              <a:rPr lang="en-US" altLang="zh-CN" sz="2000" dirty="0">
                <a:ea typeface="黑体" panose="02010609060101010101" pitchFamily="49" charset="-122"/>
              </a:rPr>
              <a:t>:</a:t>
            </a:r>
          </a:p>
          <a:p>
            <a:pPr eaLnBrk="1" hangingPunct="1">
              <a:spcBef>
                <a:spcPts val="0"/>
              </a:spcBef>
              <a:spcAft>
                <a:spcPts val="600"/>
              </a:spcAft>
              <a:buFont typeface="Wingdings" pitchFamily="2" charset="2"/>
              <a:buNone/>
            </a:pPr>
            <a:r>
              <a:rPr lang="en-US" altLang="zh-CN" sz="2000" dirty="0">
                <a:solidFill>
                  <a:srgbClr val="000000"/>
                </a:solidFill>
                <a:ea typeface="黑体" panose="02010609060101010101" pitchFamily="49" charset="-122"/>
              </a:rPr>
              <a:t>   </a:t>
            </a:r>
            <a:r>
              <a:rPr lang="zh-CN" altLang="en-US" sz="2000" dirty="0">
                <a:solidFill>
                  <a:srgbClr val="000000"/>
                </a:solidFill>
                <a:ea typeface="黑体" panose="02010609060101010101" pitchFamily="49" charset="-122"/>
              </a:rPr>
              <a:t>假设</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p>
          <a:p>
            <a:pPr eaLnBrk="1" hangingPunct="1">
              <a:spcBef>
                <a:spcPts val="0"/>
              </a:spcBef>
              <a:spcAft>
                <a:spcPts val="600"/>
              </a:spcAft>
              <a:buNone/>
            </a:pPr>
            <a:r>
              <a:rPr lang="en-US" altLang="zh-CN" sz="2000" dirty="0">
                <a:solidFill>
                  <a:srgbClr val="000000"/>
                </a:solidFill>
                <a:ea typeface="黑体" panose="02010609060101010101" pitchFamily="49" charset="-122"/>
              </a:rPr>
              <a:t>   </a:t>
            </a:r>
            <a:r>
              <a:rPr lang="zh-CN" altLang="en-US" sz="2000" dirty="0">
                <a:solidFill>
                  <a:srgbClr val="000000"/>
                </a:solidFill>
                <a:ea typeface="黑体" panose="02010609060101010101" pitchFamily="49" charset="-122"/>
              </a:rPr>
              <a:t>那么，存在</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1</a:t>
            </a:r>
            <a:r>
              <a:rPr lang="zh-CN" altLang="en-US" sz="2000" dirty="0">
                <a:solidFill>
                  <a:srgbClr val="000000"/>
                </a:solidFill>
                <a:ea typeface="黑体" panose="02010609060101010101" pitchFamily="49" charset="-122"/>
              </a:rPr>
              <a:t>和</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1</a:t>
            </a:r>
            <a:r>
              <a:rPr lang="zh-CN" altLang="en-US" sz="2000" dirty="0">
                <a:solidFill>
                  <a:srgbClr val="000000"/>
                </a:solidFill>
                <a:ea typeface="黑体" panose="02010609060101010101" pitchFamily="49" charset="-122"/>
              </a:rPr>
              <a:t>，使得</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sym typeface="Symbol" pitchFamily="18" charset="2"/>
              </a:rPr>
              <a:t></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1</a:t>
            </a:r>
            <a:r>
              <a:rPr lang="zh-CN" altLang="en-US" sz="2000" dirty="0">
                <a:solidFill>
                  <a:srgbClr val="000000"/>
                </a:solidFill>
                <a:ea typeface="黑体" panose="02010609060101010101" pitchFamily="49" charset="-122"/>
              </a:rPr>
              <a:t>时，有</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en-US" altLang="zh-CN" sz="2000" dirty="0">
                <a:solidFill>
                  <a:srgbClr val="000000"/>
                </a:solidFill>
                <a:ea typeface="黑体" panose="02010609060101010101" pitchFamily="49" charset="-122"/>
                <a:sym typeface="Symbol" pitchFamily="18" charset="2"/>
              </a:rPr>
              <a:t></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1 </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a:t>
            </a:r>
            <a:r>
              <a:rPr lang="en-US" altLang="zh-CN" sz="2000" dirty="0">
                <a:solidFill>
                  <a:srgbClr val="000000"/>
                </a:solidFill>
                <a:ea typeface="黑体" panose="02010609060101010101" pitchFamily="49" charset="-122"/>
              </a:rPr>
              <a:t> </a:t>
            </a:r>
          </a:p>
          <a:p>
            <a:pPr eaLnBrk="1" hangingPunct="1">
              <a:spcBef>
                <a:spcPts val="0"/>
              </a:spcBef>
              <a:spcAft>
                <a:spcPts val="600"/>
              </a:spcAft>
              <a:buNone/>
            </a:pPr>
            <a:r>
              <a:rPr lang="en-US" altLang="zh-CN" sz="2000" dirty="0">
                <a:solidFill>
                  <a:srgbClr val="000000"/>
                </a:solidFill>
                <a:ea typeface="黑体" panose="02010609060101010101" pitchFamily="49" charset="-122"/>
              </a:rPr>
              <a:t>   </a:t>
            </a:r>
            <a:r>
              <a:rPr lang="zh-CN" altLang="en-US" sz="2000" dirty="0">
                <a:solidFill>
                  <a:srgbClr val="000000"/>
                </a:solidFill>
                <a:ea typeface="黑体" panose="02010609060101010101" pitchFamily="49" charset="-122"/>
              </a:rPr>
              <a:t>同理，存在</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2</a:t>
            </a:r>
            <a:r>
              <a:rPr lang="zh-CN" altLang="en-US" sz="2000" dirty="0">
                <a:solidFill>
                  <a:srgbClr val="000000"/>
                </a:solidFill>
                <a:ea typeface="黑体" panose="02010609060101010101" pitchFamily="49" charset="-122"/>
              </a:rPr>
              <a:t>和</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2</a:t>
            </a:r>
            <a:r>
              <a:rPr lang="zh-CN" altLang="en-US" sz="2000" dirty="0">
                <a:solidFill>
                  <a:srgbClr val="000000"/>
                </a:solidFill>
                <a:ea typeface="黑体" panose="02010609060101010101" pitchFamily="49" charset="-122"/>
              </a:rPr>
              <a:t>，使得</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sym typeface="Symbol" pitchFamily="18" charset="2"/>
              </a:rPr>
              <a:t></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2 </a:t>
            </a:r>
            <a:r>
              <a:rPr lang="zh-CN" altLang="en-US" sz="2000" dirty="0">
                <a:solidFill>
                  <a:srgbClr val="000000"/>
                </a:solidFill>
                <a:ea typeface="黑体" panose="02010609060101010101" pitchFamily="49" charset="-122"/>
              </a:rPr>
              <a:t>时，有</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en-US" altLang="zh-CN" sz="2000" dirty="0">
                <a:solidFill>
                  <a:srgbClr val="000000"/>
                </a:solidFill>
                <a:ea typeface="黑体" panose="02010609060101010101" pitchFamily="49" charset="-122"/>
                <a:sym typeface="Symbol" pitchFamily="18" charset="2"/>
              </a:rPr>
              <a:t></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2 </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a:t>
            </a:r>
            <a:endParaRPr lang="en-US" altLang="zh-CN" sz="2000" dirty="0">
              <a:solidFill>
                <a:srgbClr val="000000"/>
              </a:solidFill>
              <a:ea typeface="黑体" panose="02010609060101010101" pitchFamily="49" charset="-122"/>
            </a:endParaRPr>
          </a:p>
          <a:p>
            <a:pPr eaLnBrk="1" hangingPunct="1">
              <a:spcBef>
                <a:spcPts val="0"/>
              </a:spcBef>
              <a:spcAft>
                <a:spcPts val="600"/>
              </a:spcAft>
              <a:buFont typeface="Wingdings" pitchFamily="2" charset="2"/>
              <a:buNone/>
            </a:pPr>
            <a:r>
              <a:rPr lang="zh-CN" altLang="en-US" sz="2000" dirty="0">
                <a:solidFill>
                  <a:srgbClr val="000000"/>
                </a:solidFill>
                <a:ea typeface="黑体" panose="02010609060101010101" pitchFamily="49" charset="-122"/>
              </a:rPr>
              <a:t>   假设</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3</a:t>
            </a:r>
            <a:r>
              <a:rPr lang="en-US" altLang="zh-CN" sz="2000" dirty="0">
                <a:solidFill>
                  <a:srgbClr val="000000"/>
                </a:solidFill>
                <a:ea typeface="黑体" panose="02010609060101010101" pitchFamily="49" charset="-122"/>
              </a:rPr>
              <a:t>=max{</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1</a:t>
            </a: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2</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3</a:t>
            </a:r>
            <a:r>
              <a:rPr lang="en-US" altLang="zh-CN" sz="2000" dirty="0">
                <a:solidFill>
                  <a:srgbClr val="000000"/>
                </a:solidFill>
                <a:ea typeface="黑体" panose="02010609060101010101" pitchFamily="49" charset="-122"/>
              </a:rPr>
              <a:t>=max{</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1</a:t>
            </a: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2</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，当</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sym typeface="Symbol" pitchFamily="18" charset="2"/>
              </a:rPr>
              <a:t></a:t>
            </a:r>
            <a:r>
              <a:rPr lang="en-US" altLang="zh-CN" sz="2000" i="1" dirty="0">
                <a:solidFill>
                  <a:srgbClr val="000000"/>
                </a:solidFill>
                <a:ea typeface="黑体" panose="02010609060101010101" pitchFamily="49" charset="-122"/>
              </a:rPr>
              <a:t>n</a:t>
            </a:r>
            <a:r>
              <a:rPr lang="en-US" altLang="zh-CN" sz="2000" baseline="-25000" dirty="0">
                <a:solidFill>
                  <a:srgbClr val="000000"/>
                </a:solidFill>
                <a:ea typeface="黑体" panose="02010609060101010101" pitchFamily="49" charset="-122"/>
              </a:rPr>
              <a:t>3</a:t>
            </a:r>
            <a:r>
              <a:rPr lang="zh-CN" altLang="en-US" sz="2000" dirty="0">
                <a:solidFill>
                  <a:srgbClr val="000000"/>
                </a:solidFill>
                <a:ea typeface="黑体" panose="02010609060101010101" pitchFamily="49" charset="-122"/>
              </a:rPr>
              <a:t>时有</a:t>
            </a:r>
            <a:endParaRPr lang="en-US" altLang="zh-CN" sz="2000" dirty="0">
              <a:solidFill>
                <a:srgbClr val="000000"/>
              </a:solidFill>
              <a:ea typeface="黑体" panose="02010609060101010101" pitchFamily="49" charset="-122"/>
            </a:endParaRPr>
          </a:p>
          <a:p>
            <a:pPr eaLnBrk="1" hangingPunct="1">
              <a:spcBef>
                <a:spcPts val="0"/>
              </a:spcBef>
              <a:spcAft>
                <a:spcPts val="600"/>
              </a:spcAft>
              <a:buFont typeface="Wingdings" pitchFamily="2" charset="2"/>
              <a:buNone/>
            </a:pP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 = </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 </a:t>
            </a:r>
            <a:r>
              <a:rPr lang="en-US" altLang="zh-CN" sz="2000" dirty="0">
                <a:solidFill>
                  <a:srgbClr val="000000"/>
                </a:solidFill>
                <a:ea typeface="黑体" panose="02010609060101010101" pitchFamily="49" charset="-122"/>
                <a:sym typeface="Symbol" pitchFamily="18" charset="2"/>
              </a:rPr>
              <a:t></a:t>
            </a: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1 </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 + </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2 </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en-US" altLang="zh-CN" sz="2000" dirty="0">
                <a:solidFill>
                  <a:srgbClr val="000000"/>
                </a:solidFill>
                <a:ea typeface="黑体" panose="02010609060101010101" pitchFamily="49" charset="-122"/>
                <a:sym typeface="Symbol" pitchFamily="18" charset="2"/>
              </a:rPr>
              <a:t></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3</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 + </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a:t>
            </a:r>
            <a:endParaRPr lang="en-US" altLang="zh-CN" sz="2000" dirty="0">
              <a:solidFill>
                <a:srgbClr val="000000"/>
              </a:solidFill>
              <a:ea typeface="黑体" panose="02010609060101010101" pitchFamily="49" charset="-122"/>
            </a:endParaRPr>
          </a:p>
          <a:p>
            <a:pPr eaLnBrk="1" hangingPunct="1">
              <a:spcBef>
                <a:spcPts val="0"/>
              </a:spcBef>
              <a:spcAft>
                <a:spcPts val="600"/>
              </a:spcAft>
              <a:buFont typeface="Wingdings" pitchFamily="2" charset="2"/>
              <a:buNone/>
            </a:pPr>
            <a:r>
              <a:rPr lang="en-US" altLang="zh-CN" sz="2000" dirty="0">
                <a:solidFill>
                  <a:srgbClr val="000000"/>
                </a:solidFill>
                <a:ea typeface="黑体" panose="02010609060101010101" pitchFamily="49" charset="-122"/>
              </a:rPr>
              <a:t>   </a:t>
            </a:r>
            <a:r>
              <a:rPr lang="zh-CN" altLang="en-US" sz="2000" dirty="0">
                <a:solidFill>
                  <a:srgbClr val="000000"/>
                </a:solidFill>
                <a:ea typeface="黑体" panose="02010609060101010101" pitchFamily="49" charset="-122"/>
              </a:rPr>
              <a:t>即</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 </a:t>
            </a:r>
            <a:r>
              <a:rPr lang="en-US" altLang="zh-CN" sz="2000" dirty="0">
                <a:solidFill>
                  <a:srgbClr val="000000"/>
                </a:solidFill>
                <a:ea typeface="黑体" panose="02010609060101010101" pitchFamily="49" charset="-122"/>
                <a:sym typeface="Symbol" pitchFamily="18" charset="2"/>
              </a:rPr>
              <a:t></a:t>
            </a:r>
            <a:r>
              <a:rPr lang="en-US" altLang="zh-CN" sz="2000" dirty="0">
                <a:solidFill>
                  <a:srgbClr val="000000"/>
                </a:solidFill>
                <a:ea typeface="黑体" panose="02010609060101010101" pitchFamily="49" charset="-122"/>
              </a:rPr>
              <a:t> </a:t>
            </a:r>
            <a:r>
              <a:rPr lang="en-US" altLang="zh-CN" sz="2000" i="1" dirty="0">
                <a:solidFill>
                  <a:srgbClr val="000000"/>
                </a:solidFill>
                <a:ea typeface="黑体" panose="02010609060101010101" pitchFamily="49" charset="-122"/>
              </a:rPr>
              <a:t>c</a:t>
            </a:r>
            <a:r>
              <a:rPr lang="en-US" altLang="zh-CN" sz="2000" baseline="-25000" dirty="0">
                <a:solidFill>
                  <a:srgbClr val="000000"/>
                </a:solidFill>
                <a:ea typeface="黑体" panose="02010609060101010101" pitchFamily="49" charset="-122"/>
              </a:rPr>
              <a:t>3 </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 + </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n</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a:t>
            </a:r>
            <a:endParaRPr lang="en-US" altLang="zh-CN" sz="2000" dirty="0">
              <a:solidFill>
                <a:srgbClr val="000000"/>
              </a:solidFill>
              <a:ea typeface="黑体" panose="02010609060101010101" pitchFamily="49" charset="-122"/>
            </a:endParaRPr>
          </a:p>
          <a:p>
            <a:pPr eaLnBrk="1" hangingPunct="1">
              <a:spcBef>
                <a:spcPts val="0"/>
              </a:spcBef>
              <a:spcAft>
                <a:spcPts val="600"/>
              </a:spcAft>
              <a:buFont typeface="Wingdings" pitchFamily="2" charset="2"/>
              <a:buNone/>
            </a:pPr>
            <a:r>
              <a:rPr lang="en-US" altLang="zh-CN" sz="2000" dirty="0">
                <a:solidFill>
                  <a:srgbClr val="000000"/>
                </a:solidFill>
                <a:ea typeface="黑体" panose="02010609060101010101" pitchFamily="49" charset="-122"/>
              </a:rPr>
              <a:t>   </a:t>
            </a:r>
            <a:r>
              <a:rPr lang="zh-CN" altLang="en-US" sz="2000" dirty="0">
                <a:solidFill>
                  <a:srgbClr val="000000"/>
                </a:solidFill>
                <a:ea typeface="黑体" panose="02010609060101010101" pitchFamily="49" charset="-122"/>
              </a:rPr>
              <a:t>因此，</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f</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 = </a:t>
            </a:r>
            <a:r>
              <a:rPr lang="en-US" altLang="zh-CN" sz="2000" i="1" dirty="0">
                <a:solidFill>
                  <a:srgbClr val="000000"/>
                </a:solidFill>
                <a:ea typeface="黑体" panose="02010609060101010101" pitchFamily="49" charset="-122"/>
              </a:rPr>
              <a:t>O</a:t>
            </a:r>
            <a:r>
              <a:rPr lang="en-US" altLang="zh-CN" sz="2000" dirty="0">
                <a:solidFill>
                  <a:srgbClr val="000000"/>
                </a:solidFill>
                <a:ea typeface="黑体" panose="02010609060101010101" pitchFamily="49" charset="-122"/>
              </a:rPr>
              <a:t>(</a:t>
            </a:r>
            <a:r>
              <a:rPr lang="en-US" altLang="zh-CN" sz="2000" i="1" dirty="0" err="1">
                <a:solidFill>
                  <a:srgbClr val="000000"/>
                </a:solidFill>
                <a:ea typeface="黑体" panose="02010609060101010101" pitchFamily="49" charset="-122"/>
              </a:rPr>
              <a:t>f</a:t>
            </a:r>
            <a:r>
              <a:rPr lang="en-US" altLang="zh-CN" sz="2000" dirty="0" err="1">
                <a:solidFill>
                  <a:srgbClr val="000000"/>
                </a:solidFill>
                <a:ea typeface="黑体" panose="02010609060101010101" pitchFamily="49" charset="-122"/>
              </a:rPr>
              <a:t>+</a:t>
            </a:r>
            <a:r>
              <a:rPr lang="en-US" altLang="zh-CN" sz="2000" i="1" dirty="0" err="1">
                <a:solidFill>
                  <a:srgbClr val="000000"/>
                </a:solidFill>
                <a:ea typeface="黑体" panose="02010609060101010101" pitchFamily="49" charset="-122"/>
              </a:rPr>
              <a:t>g</a:t>
            </a:r>
            <a:r>
              <a:rPr lang="en-US" altLang="zh-CN" sz="2000" dirty="0">
                <a:solidFill>
                  <a:srgbClr val="000000"/>
                </a:solidFill>
                <a:ea typeface="黑体" panose="02010609060101010101" pitchFamily="49" charset="-122"/>
              </a:rPr>
              <a:t>)</a:t>
            </a:r>
            <a:r>
              <a:rPr lang="zh-CN" altLang="en-US" sz="2000" dirty="0">
                <a:solidFill>
                  <a:srgbClr val="000000"/>
                </a:solidFill>
                <a:ea typeface="黑体" panose="02010609060101010101" pitchFamily="49" charset="-122"/>
              </a:rPr>
              <a:t>。</a:t>
            </a:r>
            <a:endParaRPr lang="en-US" altLang="zh-CN" sz="2000" baseline="-25000" dirty="0">
              <a:solidFill>
                <a:srgbClr val="000000"/>
              </a:solidFill>
              <a:ea typeface="黑体" panose="02010609060101010101" pitchFamily="49" charset="-122"/>
            </a:endParaRPr>
          </a:p>
          <a:p>
            <a:pPr eaLnBrk="1" hangingPunct="1">
              <a:spcBef>
                <a:spcPts val="600"/>
              </a:spcBef>
              <a:spcAft>
                <a:spcPts val="600"/>
              </a:spcAft>
              <a:buSzPct val="50000"/>
              <a:buFont typeface="Wingdings" panose="05000000000000000000" pitchFamily="2" charset="2"/>
              <a:buChar char="u"/>
            </a:pP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a:ea typeface="黑体" panose="02010609060101010101" pitchFamily="49" charset="-122"/>
              </a:rPr>
              <a:t>f</a:t>
            </a:r>
            <a:r>
              <a:rPr lang="en-US" altLang="zh-CN" sz="2000" dirty="0">
                <a:ea typeface="黑体" panose="02010609060101010101" pitchFamily="49" charset="-122"/>
              </a:rPr>
              <a:t>)·</a:t>
            </a: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a:ea typeface="黑体" panose="02010609060101010101" pitchFamily="49" charset="-122"/>
              </a:rPr>
              <a:t>g</a:t>
            </a:r>
            <a:r>
              <a:rPr lang="en-US" altLang="zh-CN" sz="2000" dirty="0">
                <a:ea typeface="黑体" panose="02010609060101010101" pitchFamily="49" charset="-122"/>
              </a:rPr>
              <a:t>)=</a:t>
            </a:r>
            <a:r>
              <a:rPr lang="en-US" altLang="zh-CN" sz="2000" i="1" dirty="0">
                <a:ea typeface="黑体" panose="02010609060101010101" pitchFamily="49" charset="-122"/>
              </a:rPr>
              <a:t>O</a:t>
            </a:r>
            <a:r>
              <a:rPr lang="en-US" altLang="zh-CN" sz="2000" dirty="0">
                <a:ea typeface="黑体" panose="02010609060101010101" pitchFamily="49" charset="-122"/>
              </a:rPr>
              <a:t>(</a:t>
            </a:r>
            <a:r>
              <a:rPr lang="en-US" altLang="zh-CN" sz="2000" i="1" dirty="0" err="1">
                <a:ea typeface="黑体" panose="02010609060101010101" pitchFamily="49" charset="-122"/>
              </a:rPr>
              <a:t>f</a:t>
            </a:r>
            <a:r>
              <a:rPr lang="en-US" altLang="zh-CN" sz="2000" dirty="0" err="1">
                <a:ea typeface="黑体" panose="02010609060101010101" pitchFamily="49" charset="-122"/>
              </a:rPr>
              <a:t>·</a:t>
            </a:r>
            <a:r>
              <a:rPr lang="en-US" altLang="zh-CN" sz="2000" i="1" dirty="0" err="1">
                <a:ea typeface="黑体" panose="02010609060101010101" pitchFamily="49" charset="-122"/>
              </a:rPr>
              <a:t>g</a:t>
            </a:r>
            <a:r>
              <a:rPr lang="en-US" altLang="zh-CN" sz="2000" dirty="0">
                <a:ea typeface="黑体" panose="02010609060101010101" pitchFamily="49" charset="-122"/>
              </a:rPr>
              <a:t>)</a:t>
            </a:r>
          </a:p>
        </p:txBody>
      </p:sp>
      <p:sp>
        <p:nvSpPr>
          <p:cNvPr id="5" name="矩形 4"/>
          <p:cNvSpPr/>
          <p:nvPr/>
        </p:nvSpPr>
        <p:spPr>
          <a:xfrm>
            <a:off x="4283968" y="2492896"/>
            <a:ext cx="4608512" cy="990015"/>
          </a:xfrm>
          <a:prstGeom prst="rect">
            <a:avLst/>
          </a:prstGeom>
        </p:spPr>
        <p:txBody>
          <a:bodyPr wrap="square">
            <a:spAutoFit/>
          </a:bodyPr>
          <a:lstStyle/>
          <a:p>
            <a:pPr marL="0" lvl="2" eaLnBrk="1" hangingPunct="1">
              <a:lnSpc>
                <a:spcPts val="2400"/>
              </a:lnSpc>
              <a:buFont typeface="Wingdings" pitchFamily="2" charset="2"/>
              <a:buNone/>
              <a:defRPr/>
            </a:pPr>
            <a:r>
              <a:rPr lang="zh-CN" altLang="en-US" sz="1800" b="1" dirty="0">
                <a:solidFill>
                  <a:srgbClr val="FF0000"/>
                </a:solidFill>
                <a:latin typeface="+mn-lt"/>
                <a:ea typeface="黑体" panose="02010609060101010101" pitchFamily="49" charset="-122"/>
              </a:rPr>
              <a:t>特性：</a:t>
            </a:r>
            <a:r>
              <a:rPr lang="zh-CN" altLang="en-US" sz="1800" b="1" dirty="0">
                <a:solidFill>
                  <a:srgbClr val="0000CC"/>
                </a:solidFill>
                <a:latin typeface="+mn-lt"/>
                <a:ea typeface="黑体" panose="02010609060101010101" pitchFamily="49" charset="-122"/>
              </a:rPr>
              <a:t>某些算法是由两个（以上）执行部分组成，该算法的整体效率由具有较大增长率的部分决定，即它效率最差的部分</a:t>
            </a:r>
          </a:p>
        </p:txBody>
      </p:sp>
      <p:sp>
        <p:nvSpPr>
          <p:cNvPr id="2" name="矩形 1">
            <a:extLst>
              <a:ext uri="{FF2B5EF4-FFF2-40B4-BE49-F238E27FC236}">
                <a16:creationId xmlns:a16="http://schemas.microsoft.com/office/drawing/2014/main" id="{ABDC7365-AD07-4FDB-9C0F-245D0CE60E46}"/>
              </a:ext>
            </a:extLst>
          </p:cNvPr>
          <p:cNvSpPr/>
          <p:nvPr/>
        </p:nvSpPr>
        <p:spPr>
          <a:xfrm>
            <a:off x="683568" y="1988840"/>
            <a:ext cx="2507418" cy="400110"/>
          </a:xfrm>
          <a:prstGeom prst="rect">
            <a:avLst/>
          </a:prstGeom>
        </p:spPr>
        <p:txBody>
          <a:bodyPr wrap="none">
            <a:spAutoFit/>
          </a:bodyPr>
          <a:lstStyle/>
          <a:p>
            <a:r>
              <a:rPr lang="zh-CN" altLang="en-US" sz="2000" b="1" dirty="0">
                <a:solidFill>
                  <a:srgbClr val="0000CC"/>
                </a:solidFill>
                <a:latin typeface="黑体" panose="02010609060101010101" pitchFamily="49" charset="-122"/>
                <a:ea typeface="黑体" panose="02010609060101010101" pitchFamily="49" charset="-122"/>
              </a:rPr>
              <a:t>渐进符号的</a:t>
            </a:r>
            <a:r>
              <a:rPr lang="zh-CN" altLang="en-US" sz="2000" b="1">
                <a:solidFill>
                  <a:srgbClr val="0000CC"/>
                </a:solidFill>
                <a:latin typeface="黑体" panose="02010609060101010101" pitchFamily="49" charset="-122"/>
                <a:ea typeface="黑体" panose="02010609060101010101" pitchFamily="49" charset="-122"/>
              </a:rPr>
              <a:t>有用特性</a:t>
            </a:r>
            <a:endParaRPr lang="zh-CN" altLang="en-US" sz="20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0344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dissolve">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dissolve">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dissolve">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dissolve">
                                      <p:cBhvr>
                                        <p:cTn id="22" dur="500"/>
                                        <p:tgtEl>
                                          <p:spTgt spid="47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dissolve">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dissolve">
                                      <p:cBhvr>
                                        <p:cTn id="32" dur="500"/>
                                        <p:tgtEl>
                                          <p:spTgt spid="47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107">
                                            <p:txEl>
                                              <p:pRg st="6" end="6"/>
                                            </p:txEl>
                                          </p:spTgt>
                                        </p:tgtEl>
                                        <p:attrNameLst>
                                          <p:attrName>style.visibility</p:attrName>
                                        </p:attrNameLst>
                                      </p:cBhvr>
                                      <p:to>
                                        <p:strVal val="visible"/>
                                      </p:to>
                                    </p:set>
                                    <p:animEffect transition="in" filter="dissolve">
                                      <p:cBhvr>
                                        <p:cTn id="37" dur="500"/>
                                        <p:tgtEl>
                                          <p:spTgt spid="471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107">
                                            <p:txEl>
                                              <p:pRg st="7" end="7"/>
                                            </p:txEl>
                                          </p:spTgt>
                                        </p:tgtEl>
                                        <p:attrNameLst>
                                          <p:attrName>style.visibility</p:attrName>
                                        </p:attrNameLst>
                                      </p:cBhvr>
                                      <p:to>
                                        <p:strVal val="visible"/>
                                      </p:to>
                                    </p:set>
                                    <p:animEffect transition="in" filter="dissolve">
                                      <p:cBhvr>
                                        <p:cTn id="42" dur="500"/>
                                        <p:tgtEl>
                                          <p:spTgt spid="471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107">
                                            <p:txEl>
                                              <p:pRg st="8" end="8"/>
                                            </p:txEl>
                                          </p:spTgt>
                                        </p:tgtEl>
                                        <p:attrNameLst>
                                          <p:attrName>style.visibility</p:attrName>
                                        </p:attrNameLst>
                                      </p:cBhvr>
                                      <p:to>
                                        <p:strVal val="visible"/>
                                      </p:to>
                                    </p:set>
                                    <p:animEffect transition="in" filter="dissolve">
                                      <p:cBhvr>
                                        <p:cTn id="47" dur="500"/>
                                        <p:tgtEl>
                                          <p:spTgt spid="471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107">
                                            <p:txEl>
                                              <p:pRg st="9" end="9"/>
                                            </p:txEl>
                                          </p:spTgt>
                                        </p:tgtEl>
                                        <p:attrNameLst>
                                          <p:attrName>style.visibility</p:attrName>
                                        </p:attrNameLst>
                                      </p:cBhvr>
                                      <p:to>
                                        <p:strVal val="visible"/>
                                      </p:to>
                                    </p:set>
                                    <p:animEffect transition="in" filter="dissolve">
                                      <p:cBhvr>
                                        <p:cTn id="52" dur="500"/>
                                        <p:tgtEl>
                                          <p:spTgt spid="471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dissolv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提纲</a:t>
            </a:r>
            <a:endParaRPr lang="en-US"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2438400" y="2214563"/>
            <a:ext cx="5517976" cy="3881437"/>
          </a:xfrm>
        </p:spPr>
        <p:txBody>
          <a:bodyPr/>
          <a:lstStyle/>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概述</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算法的基本概念</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算法效率分析</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FF0000"/>
                </a:solidFill>
                <a:latin typeface="黑体" panose="02010609060101010101" pitchFamily="49" charset="-122"/>
                <a:ea typeface="黑体" panose="02010609060101010101" pitchFamily="49" charset="-122"/>
              </a:rPr>
              <a:t>算法的最优、最坏和平均效率</a:t>
            </a:r>
            <a:endParaRPr lang="en-US" altLang="zh-CN" sz="2200" dirty="0">
              <a:solidFill>
                <a:srgbClr val="FF000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算法运行时间估计</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总结</a:t>
            </a:r>
            <a:endParaRPr lang="en-US" altLang="zh-CN"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392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提纲</a:t>
            </a:r>
            <a:endParaRPr lang="en-US"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2438400" y="2214563"/>
            <a:ext cx="5517976" cy="3881437"/>
          </a:xfrm>
        </p:spPr>
        <p:txBody>
          <a:bodyPr/>
          <a:lstStyle/>
          <a:p>
            <a:pPr eaLnBrk="1" hangingPunct="1">
              <a:lnSpc>
                <a:spcPts val="2800"/>
              </a:lnSpc>
              <a:spcBef>
                <a:spcPts val="0"/>
              </a:spcBef>
              <a:spcAft>
                <a:spcPts val="600"/>
              </a:spcAft>
            </a:pPr>
            <a:r>
              <a:rPr lang="zh-CN" altLang="en-US" sz="2200" dirty="0">
                <a:solidFill>
                  <a:srgbClr val="FF0000"/>
                </a:solidFill>
                <a:latin typeface="黑体" panose="02010609060101010101" pitchFamily="49" charset="-122"/>
                <a:ea typeface="黑体" panose="02010609060101010101" pitchFamily="49" charset="-122"/>
              </a:rPr>
              <a:t>概述</a:t>
            </a:r>
            <a:endParaRPr lang="en-US" altLang="zh-CN" sz="2200" dirty="0">
              <a:solidFill>
                <a:srgbClr val="FF000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算法的基本概念</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算法效率分析</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算法的最优、最坏和平均效率</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算法运行时间估计</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总结</a:t>
            </a:r>
            <a:endParaRPr lang="en-US" altLang="zh-CN" sz="2200"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331640" y="609600"/>
            <a:ext cx="7704856" cy="1143000"/>
          </a:xfrm>
        </p:spPr>
        <p:txBody>
          <a:bodyPr lIns="0" rIns="0"/>
          <a:lstStyle/>
          <a:p>
            <a:pPr eaLnBrk="1" hangingPunct="1">
              <a:lnSpc>
                <a:spcPct val="100000"/>
              </a:lnSpc>
            </a:pPr>
            <a:r>
              <a:rPr lang="zh-CN" altLang="en-US" sz="4200" dirty="0">
                <a:latin typeface="+mn-lt"/>
                <a:ea typeface="黑体" panose="02010609060101010101" pitchFamily="49" charset="-122"/>
              </a:rPr>
              <a:t>算法的最优、最坏和平均效率 </a:t>
            </a:r>
            <a:r>
              <a:rPr lang="en-US" altLang="zh-CN" sz="4200" dirty="0">
                <a:latin typeface="+mn-lt"/>
                <a:ea typeface="黑体" panose="02010609060101010101" pitchFamily="49" charset="-122"/>
              </a:rPr>
              <a:t>(1)</a:t>
            </a:r>
          </a:p>
        </p:txBody>
      </p:sp>
      <p:sp>
        <p:nvSpPr>
          <p:cNvPr id="54276" name="Rectangle 3"/>
          <p:cNvSpPr>
            <a:spLocks noGrp="1" noChangeArrowheads="1"/>
          </p:cNvSpPr>
          <p:nvPr>
            <p:ph type="body" idx="1"/>
          </p:nvPr>
        </p:nvSpPr>
        <p:spPr>
          <a:xfrm>
            <a:off x="809625" y="2388950"/>
            <a:ext cx="8226870" cy="3992378"/>
          </a:xfrm>
        </p:spPr>
        <p:txBody>
          <a:bodyPr/>
          <a:lstStyle/>
          <a:p>
            <a:pPr eaLnBrk="1" hangingPunct="1">
              <a:lnSpc>
                <a:spcPts val="2800"/>
              </a:lnSpc>
              <a:spcBef>
                <a:spcPts val="0"/>
              </a:spcBef>
              <a:spcAft>
                <a:spcPts val="400"/>
              </a:spcAft>
            </a:pPr>
            <a:r>
              <a:rPr lang="zh-CN" altLang="en-US" sz="2200" b="1" dirty="0">
                <a:solidFill>
                  <a:srgbClr val="0000CC"/>
                </a:solidFill>
                <a:ea typeface="黑体" panose="02010609060101010101" pitchFamily="49" charset="-122"/>
              </a:rPr>
              <a:t>最优情况</a:t>
            </a:r>
            <a:endParaRPr lang="en-US" altLang="zh-CN" sz="2200" b="1" dirty="0">
              <a:solidFill>
                <a:srgbClr val="0000CC"/>
              </a:solidFill>
              <a:ea typeface="黑体" panose="02010609060101010101" pitchFamily="49" charset="-122"/>
            </a:endParaRPr>
          </a:p>
          <a:p>
            <a:pPr marL="0" indent="0" eaLnBrk="1" hangingPunct="1">
              <a:lnSpc>
                <a:spcPts val="28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当输入规模为</a:t>
            </a:r>
            <a:r>
              <a:rPr lang="en-US" altLang="zh-CN" sz="2000" i="1" dirty="0">
                <a:ea typeface="黑体" panose="02010609060101010101" pitchFamily="49" charset="-122"/>
              </a:rPr>
              <a:t>n</a:t>
            </a:r>
            <a:r>
              <a:rPr lang="zh-CN" altLang="en-US" sz="2000" dirty="0">
                <a:ea typeface="黑体" panose="02010609060101010101" pitchFamily="49" charset="-122"/>
              </a:rPr>
              <a:t>时算法的最短运行时间 </a:t>
            </a:r>
            <a:endParaRPr lang="en-US" altLang="zh-CN" sz="2000" dirty="0">
              <a:ea typeface="黑体" panose="02010609060101010101" pitchFamily="49" charset="-122"/>
            </a:endParaRPr>
          </a:p>
          <a:p>
            <a:pPr eaLnBrk="1" hangingPunct="1">
              <a:lnSpc>
                <a:spcPts val="28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无法有效描述算法在一般情况下的时间复杂度，实际中一般不予考虑</a:t>
            </a:r>
            <a:endParaRPr lang="en-US" altLang="zh-CN" sz="2000" dirty="0">
              <a:ea typeface="黑体" panose="02010609060101010101" pitchFamily="49" charset="-122"/>
            </a:endParaRPr>
          </a:p>
          <a:p>
            <a:pPr eaLnBrk="1" hangingPunct="1">
              <a:lnSpc>
                <a:spcPts val="2800"/>
              </a:lnSpc>
              <a:spcBef>
                <a:spcPts val="0"/>
              </a:spcBef>
              <a:spcAft>
                <a:spcPts val="400"/>
              </a:spcAft>
            </a:pPr>
            <a:r>
              <a:rPr lang="zh-CN" altLang="en-US" sz="2000" b="1" dirty="0">
                <a:solidFill>
                  <a:srgbClr val="0000CC"/>
                </a:solidFill>
                <a:ea typeface="黑体" panose="02010609060101010101" pitchFamily="49" charset="-122"/>
              </a:rPr>
              <a:t>最坏情况</a:t>
            </a:r>
            <a:endParaRPr lang="en-US" altLang="zh-CN" sz="2000" b="1" dirty="0">
              <a:solidFill>
                <a:srgbClr val="0000CC"/>
              </a:solidFill>
              <a:ea typeface="黑体" panose="02010609060101010101" pitchFamily="49" charset="-122"/>
            </a:endParaRPr>
          </a:p>
          <a:p>
            <a:pPr marL="0" indent="0" eaLnBrk="1" hangingPunct="1">
              <a:lnSpc>
                <a:spcPts val="28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当输入规模为</a:t>
            </a:r>
            <a:r>
              <a:rPr lang="en-US" altLang="zh-CN" sz="2000" i="1" dirty="0">
                <a:ea typeface="黑体" panose="02010609060101010101" pitchFamily="49" charset="-122"/>
              </a:rPr>
              <a:t>n</a:t>
            </a:r>
            <a:r>
              <a:rPr lang="zh-CN" altLang="en-US" sz="2000" dirty="0">
                <a:ea typeface="黑体" panose="02010609060101010101" pitchFamily="49" charset="-122"/>
              </a:rPr>
              <a:t>时算法的最长运行时间 </a:t>
            </a:r>
            <a:endParaRPr lang="en-US" altLang="zh-CN" sz="2000" dirty="0">
              <a:ea typeface="黑体" panose="02010609060101010101" pitchFamily="49" charset="-122"/>
            </a:endParaRPr>
          </a:p>
          <a:p>
            <a:pPr eaLnBrk="1" hangingPunct="1">
              <a:lnSpc>
                <a:spcPts val="28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算法运行时间的上界</a:t>
            </a:r>
            <a:endParaRPr lang="en-US" altLang="zh-CN" sz="2000" dirty="0">
              <a:ea typeface="黑体" panose="02010609060101010101" pitchFamily="49" charset="-122"/>
            </a:endParaRPr>
          </a:p>
          <a:p>
            <a:pPr eaLnBrk="1" hangingPunct="1">
              <a:lnSpc>
                <a:spcPts val="2800"/>
              </a:lnSpc>
              <a:spcBef>
                <a:spcPts val="0"/>
              </a:spcBef>
              <a:spcAft>
                <a:spcPts val="400"/>
              </a:spcAft>
            </a:pPr>
            <a:r>
              <a:rPr lang="zh-CN" altLang="en-US" sz="2000" b="1" dirty="0">
                <a:solidFill>
                  <a:srgbClr val="0000CC"/>
                </a:solidFill>
                <a:ea typeface="黑体" panose="02010609060101010101" pitchFamily="49" charset="-122"/>
              </a:rPr>
              <a:t>平均情况</a:t>
            </a:r>
            <a:endParaRPr lang="en-US" altLang="zh-CN" sz="2000" b="1" dirty="0">
              <a:solidFill>
                <a:srgbClr val="0000CC"/>
              </a:solidFill>
              <a:ea typeface="黑体" panose="02010609060101010101" pitchFamily="49" charset="-122"/>
            </a:endParaRPr>
          </a:p>
          <a:p>
            <a:pPr eaLnBrk="1" hangingPunct="1">
              <a:lnSpc>
                <a:spcPts val="28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所有规模为</a:t>
            </a:r>
            <a:r>
              <a:rPr lang="en-US" altLang="zh-CN" sz="2000" i="1" dirty="0">
                <a:ea typeface="黑体" panose="02010609060101010101" pitchFamily="49" charset="-122"/>
              </a:rPr>
              <a:t>n</a:t>
            </a:r>
            <a:r>
              <a:rPr lang="zh-CN" altLang="en-US" sz="2000" dirty="0">
                <a:ea typeface="黑体" panose="02010609060101010101" pitchFamily="49" charset="-122"/>
              </a:rPr>
              <a:t>的输入的平均运行时间</a:t>
            </a:r>
            <a:endParaRPr lang="en-US" altLang="zh-CN" sz="2000" dirty="0">
              <a:ea typeface="黑体" panose="02010609060101010101" pitchFamily="49" charset="-122"/>
            </a:endParaRPr>
          </a:p>
          <a:p>
            <a:pPr marL="180975" indent="-180975" eaLnBrk="1" hangingPunct="1">
              <a:lnSpc>
                <a:spcPts val="28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实际上，考虑以计算时间为依据的不同输入类（计算时间意义上的等价类），计算所有不同输入类的平均运行时间</a:t>
            </a:r>
          </a:p>
        </p:txBody>
      </p:sp>
      <p:sp>
        <p:nvSpPr>
          <p:cNvPr id="3" name="矩形 2">
            <a:extLst>
              <a:ext uri="{FF2B5EF4-FFF2-40B4-BE49-F238E27FC236}">
                <a16:creationId xmlns:a16="http://schemas.microsoft.com/office/drawing/2014/main" id="{265F6543-F3BF-4140-B805-22B9444D0373}"/>
              </a:ext>
            </a:extLst>
          </p:cNvPr>
          <p:cNvSpPr/>
          <p:nvPr/>
        </p:nvSpPr>
        <p:spPr>
          <a:xfrm>
            <a:off x="828677" y="1988840"/>
            <a:ext cx="6714703" cy="400110"/>
          </a:xfrm>
          <a:prstGeom prst="rect">
            <a:avLst/>
          </a:prstGeom>
        </p:spPr>
        <p:txBody>
          <a:bodyPr wrap="square">
            <a:spAutoFit/>
          </a:bodyPr>
          <a:lstStyle/>
          <a:p>
            <a:r>
              <a:rPr lang="zh-CN" altLang="zh-CN" sz="2000" b="1" kern="100" dirty="0">
                <a:solidFill>
                  <a:srgbClr val="00B050"/>
                </a:solidFill>
                <a:latin typeface="+mn-lt"/>
                <a:ea typeface="黑体" panose="02010609060101010101" pitchFamily="49" charset="-122"/>
                <a:cs typeface="Times New Roman" panose="02020603050405020304" pitchFamily="18" charset="0"/>
              </a:rPr>
              <a:t>算法的执行时间只与问题的规模有关、而与输入值无关</a:t>
            </a:r>
            <a:endParaRPr lang="zh-CN" altLang="en-US" sz="2000" b="1" dirty="0">
              <a:solidFill>
                <a:srgbClr val="00B050"/>
              </a:solidFill>
              <a:latin typeface="+mn-lt"/>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609600"/>
            <a:ext cx="7920880" cy="1143000"/>
          </a:xfrm>
        </p:spPr>
        <p:txBody>
          <a:bodyPr/>
          <a:lstStyle/>
          <a:p>
            <a:r>
              <a:rPr lang="zh-CN" altLang="en-US" sz="4200" dirty="0">
                <a:ea typeface="黑体" panose="02010609060101010101" pitchFamily="49" charset="-122"/>
              </a:rPr>
              <a:t>算法的最优、最坏和平均效率 </a:t>
            </a:r>
            <a:r>
              <a:rPr lang="en-US" altLang="zh-CN" sz="4200" dirty="0">
                <a:ea typeface="黑体" panose="02010609060101010101" pitchFamily="49" charset="-122"/>
              </a:rPr>
              <a:t>(2)</a:t>
            </a:r>
            <a:endParaRPr lang="zh-CN" altLang="en-US" sz="4200" b="1" dirty="0"/>
          </a:p>
        </p:txBody>
      </p:sp>
      <p:sp>
        <p:nvSpPr>
          <p:cNvPr id="3" name="内容占位符 2"/>
          <p:cNvSpPr>
            <a:spLocks noGrp="1"/>
          </p:cNvSpPr>
          <p:nvPr>
            <p:ph idx="1"/>
          </p:nvPr>
        </p:nvSpPr>
        <p:spPr>
          <a:xfrm>
            <a:off x="1084733" y="2198711"/>
            <a:ext cx="7683029" cy="4038601"/>
          </a:xfrm>
        </p:spPr>
        <p:txBody>
          <a:bodyPr/>
          <a:lstStyle/>
          <a:p>
            <a:pPr>
              <a:spcBef>
                <a:spcPts val="600"/>
              </a:spcBef>
              <a:spcAft>
                <a:spcPts val="600"/>
              </a:spcAft>
              <a:buNone/>
            </a:pPr>
            <a:r>
              <a:rPr lang="zh-CN" altLang="en-US" sz="2200" b="1" dirty="0">
                <a:solidFill>
                  <a:srgbClr val="0000CC"/>
                </a:solidFill>
                <a:ea typeface="黑体" panose="02010609060101010101" pitchFamily="49" charset="-122"/>
              </a:rPr>
              <a:t>顺序搜索算法的效率分析</a:t>
            </a:r>
            <a:endParaRPr lang="en-US" altLang="zh-CN" sz="2200" b="1" dirty="0">
              <a:solidFill>
                <a:srgbClr val="0000CC"/>
              </a:solidFill>
              <a:ea typeface="黑体" panose="02010609060101010101" pitchFamily="49" charset="-122"/>
            </a:endParaRPr>
          </a:p>
          <a:p>
            <a:pPr>
              <a:spcBef>
                <a:spcPts val="600"/>
              </a:spcBef>
              <a:spcAft>
                <a:spcPts val="600"/>
              </a:spcAft>
            </a:pPr>
            <a:r>
              <a:rPr lang="zh-CN" altLang="en-US" sz="2000" b="1" dirty="0">
                <a:solidFill>
                  <a:srgbClr val="0000CC"/>
                </a:solidFill>
                <a:ea typeface="黑体" panose="02010609060101010101" pitchFamily="49" charset="-122"/>
              </a:rPr>
              <a:t>假设</a:t>
            </a:r>
            <a:endParaRPr lang="en-US" altLang="zh-CN" sz="2000" b="1" dirty="0">
              <a:solidFill>
                <a:srgbClr val="0000CC"/>
              </a:solidFill>
              <a:ea typeface="黑体" panose="02010609060101010101" pitchFamily="49" charset="-122"/>
            </a:endParaRPr>
          </a:p>
          <a:p>
            <a:pPr marL="0" indent="0">
              <a:lnSpc>
                <a:spcPts val="2600"/>
              </a:lnSpc>
              <a:spcBef>
                <a:spcPts val="0"/>
              </a:spcBef>
              <a:spcAft>
                <a:spcPts val="600"/>
              </a:spcAft>
              <a:buNone/>
            </a:pPr>
            <a:r>
              <a:rPr lang="en-US" altLang="zh-CN" sz="2000" dirty="0">
                <a:ea typeface="黑体" panose="02010609060101010101" pitchFamily="49" charset="-122"/>
              </a:rPr>
              <a:t> - </a:t>
            </a:r>
            <a:r>
              <a:rPr lang="zh-CN" altLang="en-US" sz="2000" dirty="0">
                <a:ea typeface="黑体" panose="02010609060101010101" pitchFamily="49" charset="-122"/>
              </a:rPr>
              <a:t>列表</a:t>
            </a:r>
            <a:r>
              <a:rPr lang="en-US" altLang="zh-CN" sz="2000" i="1" dirty="0">
                <a:ea typeface="黑体" panose="02010609060101010101" pitchFamily="49" charset="-122"/>
              </a:rPr>
              <a:t>list</a:t>
            </a:r>
            <a:r>
              <a:rPr lang="en-US" altLang="zh-CN" sz="2000" dirty="0">
                <a:ea typeface="黑体" panose="02010609060101010101" pitchFamily="49" charset="-122"/>
              </a:rPr>
              <a:t>[1</a:t>
            </a:r>
            <a:r>
              <a:rPr lang="en-US" altLang="zh-CN" sz="2000" dirty="0">
                <a:ea typeface="黑体" panose="02010609060101010101" pitchFamily="49" charset="-122"/>
                <a:sym typeface="Symbol" panose="05050102010706020507" pitchFamily="18" charset="2"/>
              </a:rPr>
              <a:t> </a:t>
            </a:r>
            <a:r>
              <a:rPr lang="en-US" altLang="zh-CN" sz="2000" i="1" dirty="0">
                <a:ea typeface="黑体" panose="02010609060101010101" pitchFamily="49" charset="-122"/>
                <a:sym typeface="Symbol" panose="05050102010706020507" pitchFamily="18" charset="2"/>
              </a:rPr>
              <a:t>n</a:t>
            </a:r>
            <a:r>
              <a:rPr lang="en-US" altLang="zh-CN" sz="2000" dirty="0">
                <a:ea typeface="黑体" panose="02010609060101010101" pitchFamily="49" charset="-122"/>
              </a:rPr>
              <a:t>]</a:t>
            </a:r>
            <a:r>
              <a:rPr lang="zh-CN" altLang="en-US" sz="2000" dirty="0">
                <a:ea typeface="黑体" panose="02010609060101010101" pitchFamily="49" charset="-122"/>
              </a:rPr>
              <a:t>，无重复元素</a:t>
            </a:r>
            <a:endParaRPr lang="en-US" altLang="zh-CN" sz="2000" i="1" dirty="0">
              <a:ea typeface="黑体" panose="02010609060101010101" pitchFamily="49" charset="-122"/>
            </a:endParaRPr>
          </a:p>
          <a:p>
            <a:pPr>
              <a:lnSpc>
                <a:spcPts val="2600"/>
              </a:lnSpc>
              <a:spcBef>
                <a:spcPts val="0"/>
              </a:spcBef>
              <a:spcAft>
                <a:spcPts val="600"/>
              </a:spcAft>
              <a:buNone/>
            </a:pPr>
            <a:r>
              <a:rPr lang="en-US" altLang="zh-CN" sz="2000" dirty="0">
                <a:ea typeface="黑体" panose="02010609060101010101" pitchFamily="49" charset="-122"/>
              </a:rPr>
              <a:t> - </a:t>
            </a:r>
            <a:r>
              <a:rPr lang="zh-CN" altLang="en-US" sz="2000" dirty="0">
                <a:ea typeface="黑体" panose="02010609060101010101" pitchFamily="49" charset="-122"/>
              </a:rPr>
              <a:t>目标不在列表中，则返回</a:t>
            </a:r>
            <a:r>
              <a:rPr lang="en-US" altLang="zh-CN" sz="2000" dirty="0">
                <a:ea typeface="黑体" panose="02010609060101010101" pitchFamily="49" charset="-122"/>
              </a:rPr>
              <a:t>0</a:t>
            </a:r>
          </a:p>
          <a:p>
            <a:pPr>
              <a:spcBef>
                <a:spcPts val="600"/>
              </a:spcBef>
              <a:spcAft>
                <a:spcPts val="600"/>
              </a:spcAft>
            </a:pPr>
            <a:r>
              <a:rPr lang="zh-CN" altLang="en-US" sz="2000" b="1" dirty="0">
                <a:solidFill>
                  <a:srgbClr val="0000CC"/>
                </a:solidFill>
                <a:ea typeface="黑体" panose="02010609060101010101" pitchFamily="49" charset="-122"/>
              </a:rPr>
              <a:t>算法</a:t>
            </a:r>
            <a:endParaRPr lang="en-US" altLang="zh-CN" sz="2000" b="1" dirty="0">
              <a:solidFill>
                <a:srgbClr val="0000CC"/>
              </a:solidFill>
              <a:ea typeface="黑体" panose="02010609060101010101" pitchFamily="49" charset="-122"/>
            </a:endParaRPr>
          </a:p>
          <a:p>
            <a:pPr>
              <a:lnSpc>
                <a:spcPts val="2160"/>
              </a:lnSpc>
              <a:spcBef>
                <a:spcPts val="0"/>
              </a:spcBef>
              <a:spcAft>
                <a:spcPts val="0"/>
              </a:spcAft>
              <a:buNone/>
            </a:pPr>
            <a:r>
              <a:rPr lang="zh-CN" altLang="en-US" sz="1800" dirty="0">
                <a:ea typeface="黑体" panose="02010609060101010101" pitchFamily="49" charset="-122"/>
              </a:rPr>
              <a:t> </a:t>
            </a:r>
            <a:r>
              <a:rPr lang="en-US" altLang="zh-CN" sz="1800" u="sng" dirty="0" err="1">
                <a:solidFill>
                  <a:srgbClr val="000000"/>
                </a:solidFill>
                <a:ea typeface="黑体" panose="02010609060101010101" pitchFamily="49" charset="-122"/>
              </a:rPr>
              <a:t>SequentialSearch</a:t>
            </a:r>
            <a:r>
              <a:rPr lang="en-US" altLang="zh-CN" sz="1800" u="sng" dirty="0">
                <a:solidFill>
                  <a:srgbClr val="000000"/>
                </a:solidFill>
                <a:ea typeface="黑体" panose="02010609060101010101" pitchFamily="49" charset="-122"/>
              </a:rPr>
              <a:t> (</a:t>
            </a:r>
            <a:r>
              <a:rPr lang="en-US" altLang="zh-CN" sz="1800" i="1" u="sng" dirty="0">
                <a:solidFill>
                  <a:srgbClr val="000000"/>
                </a:solidFill>
                <a:ea typeface="黑体" panose="02010609060101010101" pitchFamily="49" charset="-122"/>
              </a:rPr>
              <a:t>list</a:t>
            </a:r>
            <a:r>
              <a:rPr lang="en-US" altLang="zh-CN" sz="1800" u="sng" dirty="0">
                <a:solidFill>
                  <a:srgbClr val="000000"/>
                </a:solidFill>
                <a:ea typeface="黑体" panose="02010609060101010101" pitchFamily="49" charset="-122"/>
              </a:rPr>
              <a:t>, </a:t>
            </a:r>
            <a:r>
              <a:rPr lang="en-US" altLang="zh-CN" sz="1800" i="1" u="sng" dirty="0">
                <a:solidFill>
                  <a:srgbClr val="000000"/>
                </a:solidFill>
                <a:ea typeface="黑体" panose="02010609060101010101" pitchFamily="49" charset="-122"/>
              </a:rPr>
              <a:t>target</a:t>
            </a:r>
            <a:r>
              <a:rPr lang="en-US" altLang="zh-CN" sz="1800" u="sng" dirty="0">
                <a:solidFill>
                  <a:srgbClr val="000000"/>
                </a:solidFill>
                <a:ea typeface="黑体" panose="02010609060101010101" pitchFamily="49" charset="-122"/>
              </a:rPr>
              <a:t>, </a:t>
            </a:r>
            <a:r>
              <a:rPr lang="en-US" altLang="zh-CN" sz="1800" i="1" u="sng" dirty="0">
                <a:solidFill>
                  <a:srgbClr val="000000"/>
                </a:solidFill>
                <a:ea typeface="黑体" panose="02010609060101010101" pitchFamily="49" charset="-122"/>
              </a:rPr>
              <a:t>n</a:t>
            </a:r>
            <a:r>
              <a:rPr lang="en-US" altLang="zh-CN" sz="1800" u="sng" dirty="0">
                <a:solidFill>
                  <a:srgbClr val="000000"/>
                </a:solidFill>
                <a:ea typeface="黑体" panose="02010609060101010101" pitchFamily="49" charset="-122"/>
              </a:rPr>
              <a:t>)</a:t>
            </a:r>
          </a:p>
          <a:p>
            <a:pPr>
              <a:lnSpc>
                <a:spcPts val="2160"/>
              </a:lnSpc>
              <a:spcBef>
                <a:spcPts val="0"/>
              </a:spcBef>
              <a:spcAft>
                <a:spcPts val="0"/>
              </a:spcAft>
              <a:buNone/>
            </a:pPr>
            <a:r>
              <a:rPr lang="en-US" altLang="zh-CN" sz="1800" dirty="0">
                <a:solidFill>
                  <a:srgbClr val="000000"/>
                </a:solidFill>
                <a:ea typeface="黑体" panose="02010609060101010101" pitchFamily="49" charset="-122"/>
              </a:rPr>
              <a:t>  for </a:t>
            </a:r>
            <a:r>
              <a:rPr lang="en-US" altLang="zh-CN" sz="1800" i="1" dirty="0" err="1">
                <a:solidFill>
                  <a:srgbClr val="000000"/>
                </a:solidFill>
                <a:ea typeface="黑体" panose="02010609060101010101" pitchFamily="49" charset="-122"/>
              </a:rPr>
              <a:t>i</a:t>
            </a:r>
            <a:r>
              <a:rPr lang="en-US" altLang="zh-CN" sz="1800" dirty="0">
                <a:solidFill>
                  <a:srgbClr val="000000"/>
                </a:solidFill>
                <a:ea typeface="黑体" panose="02010609060101010101" pitchFamily="49" charset="-122"/>
              </a:rPr>
              <a:t>=1 to </a:t>
            </a:r>
            <a:r>
              <a:rPr lang="en-US" altLang="zh-CN" sz="1800" i="1" dirty="0">
                <a:solidFill>
                  <a:srgbClr val="000000"/>
                </a:solidFill>
                <a:ea typeface="黑体" panose="02010609060101010101" pitchFamily="49" charset="-122"/>
              </a:rPr>
              <a:t>n</a:t>
            </a:r>
            <a:r>
              <a:rPr lang="en-US" altLang="zh-CN" sz="1800" dirty="0">
                <a:solidFill>
                  <a:srgbClr val="000000"/>
                </a:solidFill>
                <a:ea typeface="黑体" panose="02010609060101010101" pitchFamily="49" charset="-122"/>
              </a:rPr>
              <a:t> do</a:t>
            </a:r>
          </a:p>
          <a:p>
            <a:pPr>
              <a:lnSpc>
                <a:spcPts val="2160"/>
              </a:lnSpc>
              <a:spcBef>
                <a:spcPts val="0"/>
              </a:spcBef>
              <a:spcAft>
                <a:spcPts val="0"/>
              </a:spcAft>
              <a:buNone/>
            </a:pPr>
            <a:r>
              <a:rPr lang="en-US" altLang="zh-CN" sz="1800" dirty="0">
                <a:solidFill>
                  <a:srgbClr val="FF0000"/>
                </a:solidFill>
                <a:ea typeface="黑体" panose="02010609060101010101" pitchFamily="49" charset="-122"/>
              </a:rPr>
              <a:t>    if (</a:t>
            </a:r>
            <a:r>
              <a:rPr lang="en-US" altLang="zh-CN" sz="1800" i="1" dirty="0">
                <a:solidFill>
                  <a:srgbClr val="FF0000"/>
                </a:solidFill>
                <a:ea typeface="黑体" panose="02010609060101010101" pitchFamily="49" charset="-122"/>
              </a:rPr>
              <a:t>target</a:t>
            </a:r>
            <a:r>
              <a:rPr lang="en-US" altLang="zh-CN" sz="1800" dirty="0">
                <a:solidFill>
                  <a:srgbClr val="FF0000"/>
                </a:solidFill>
                <a:ea typeface="黑体" panose="02010609060101010101" pitchFamily="49" charset="-122"/>
              </a:rPr>
              <a:t>=</a:t>
            </a:r>
            <a:r>
              <a:rPr lang="en-US" altLang="zh-CN" sz="1800" i="1" dirty="0">
                <a:solidFill>
                  <a:srgbClr val="FF0000"/>
                </a:solidFill>
                <a:ea typeface="黑体" panose="02010609060101010101" pitchFamily="49" charset="-122"/>
              </a:rPr>
              <a:t>list</a:t>
            </a:r>
            <a:r>
              <a:rPr lang="en-US" altLang="zh-CN" sz="1800" dirty="0">
                <a:solidFill>
                  <a:srgbClr val="FF0000"/>
                </a:solidFill>
                <a:ea typeface="黑体" panose="02010609060101010101" pitchFamily="49" charset="-122"/>
              </a:rPr>
              <a:t>[</a:t>
            </a:r>
            <a:r>
              <a:rPr lang="en-US" altLang="zh-CN" sz="1800" i="1" dirty="0" err="1">
                <a:solidFill>
                  <a:srgbClr val="FF0000"/>
                </a:solidFill>
                <a:ea typeface="黑体" panose="02010609060101010101" pitchFamily="49" charset="-122"/>
              </a:rPr>
              <a:t>i</a:t>
            </a:r>
            <a:r>
              <a:rPr lang="en-US" altLang="zh-CN" sz="1800" dirty="0">
                <a:solidFill>
                  <a:srgbClr val="FF0000"/>
                </a:solidFill>
                <a:ea typeface="黑体" panose="02010609060101010101" pitchFamily="49" charset="-122"/>
              </a:rPr>
              <a:t>]) then</a:t>
            </a:r>
          </a:p>
          <a:p>
            <a:pPr>
              <a:lnSpc>
                <a:spcPts val="2160"/>
              </a:lnSpc>
              <a:spcBef>
                <a:spcPts val="0"/>
              </a:spcBef>
              <a:spcAft>
                <a:spcPts val="0"/>
              </a:spcAft>
              <a:buNone/>
            </a:pPr>
            <a:r>
              <a:rPr lang="en-US" altLang="zh-CN" sz="1800" dirty="0">
                <a:solidFill>
                  <a:srgbClr val="000000"/>
                </a:solidFill>
                <a:ea typeface="黑体" panose="02010609060101010101" pitchFamily="49" charset="-122"/>
              </a:rPr>
              <a:t>      return </a:t>
            </a:r>
            <a:r>
              <a:rPr lang="en-US" altLang="zh-CN" sz="1800" i="1" dirty="0" err="1">
                <a:solidFill>
                  <a:srgbClr val="000000"/>
                </a:solidFill>
                <a:ea typeface="黑体" panose="02010609060101010101" pitchFamily="49" charset="-122"/>
              </a:rPr>
              <a:t>i</a:t>
            </a:r>
            <a:endParaRPr lang="en-US" altLang="zh-CN" sz="1800" i="1" dirty="0">
              <a:solidFill>
                <a:srgbClr val="000000"/>
              </a:solidFill>
              <a:ea typeface="黑体" panose="02010609060101010101" pitchFamily="49" charset="-122"/>
            </a:endParaRPr>
          </a:p>
          <a:p>
            <a:pPr>
              <a:lnSpc>
                <a:spcPts val="2160"/>
              </a:lnSpc>
              <a:spcBef>
                <a:spcPts val="0"/>
              </a:spcBef>
              <a:spcAft>
                <a:spcPts val="0"/>
              </a:spcAft>
              <a:buNone/>
            </a:pPr>
            <a:r>
              <a:rPr lang="en-US" altLang="zh-CN" sz="1800" dirty="0">
                <a:solidFill>
                  <a:srgbClr val="000000"/>
                </a:solidFill>
                <a:ea typeface="黑体" panose="02010609060101010101" pitchFamily="49" charset="-122"/>
              </a:rPr>
              <a:t>    end if</a:t>
            </a:r>
          </a:p>
          <a:p>
            <a:pPr>
              <a:lnSpc>
                <a:spcPts val="2160"/>
              </a:lnSpc>
              <a:spcBef>
                <a:spcPts val="0"/>
              </a:spcBef>
              <a:spcAft>
                <a:spcPts val="0"/>
              </a:spcAft>
              <a:buNone/>
            </a:pPr>
            <a:r>
              <a:rPr lang="en-US" altLang="zh-CN" sz="1800" dirty="0">
                <a:solidFill>
                  <a:srgbClr val="000000"/>
                </a:solidFill>
                <a:ea typeface="黑体" panose="02010609060101010101" pitchFamily="49" charset="-122"/>
              </a:rPr>
              <a:t>  end for</a:t>
            </a:r>
          </a:p>
          <a:p>
            <a:pPr>
              <a:lnSpc>
                <a:spcPts val="2160"/>
              </a:lnSpc>
              <a:spcBef>
                <a:spcPts val="0"/>
              </a:spcBef>
              <a:spcAft>
                <a:spcPts val="0"/>
              </a:spcAft>
              <a:buNone/>
            </a:pPr>
            <a:r>
              <a:rPr lang="en-US" altLang="zh-CN" sz="1800" dirty="0">
                <a:solidFill>
                  <a:srgbClr val="000000"/>
                </a:solidFill>
                <a:ea typeface="黑体" panose="02010609060101010101" pitchFamily="49" charset="-122"/>
              </a:rPr>
              <a:t>  return 0</a:t>
            </a:r>
            <a:endParaRPr lang="zh-CN" altLang="en-US" sz="1800" dirty="0">
              <a:ea typeface="黑体" panose="02010609060101010101" pitchFamily="49" charset="-122"/>
            </a:endParaRPr>
          </a:p>
        </p:txBody>
      </p:sp>
      <p:grpSp>
        <p:nvGrpSpPr>
          <p:cNvPr id="12" name="组合 11">
            <a:extLst>
              <a:ext uri="{FF2B5EF4-FFF2-40B4-BE49-F238E27FC236}">
                <a16:creationId xmlns:a16="http://schemas.microsoft.com/office/drawing/2014/main" id="{8305AF01-5F63-47FA-B691-FF9BEF5577FD}"/>
              </a:ext>
            </a:extLst>
          </p:cNvPr>
          <p:cNvGrpSpPr/>
          <p:nvPr/>
        </p:nvGrpSpPr>
        <p:grpSpPr>
          <a:xfrm>
            <a:off x="5076056" y="2780928"/>
            <a:ext cx="3327649" cy="3881437"/>
            <a:chOff x="5132783" y="2708920"/>
            <a:chExt cx="3327649" cy="3881437"/>
          </a:xfrm>
        </p:grpSpPr>
        <p:sp>
          <p:nvSpPr>
            <p:cNvPr id="4" name="Rectangle 3">
              <a:extLst>
                <a:ext uri="{FF2B5EF4-FFF2-40B4-BE49-F238E27FC236}">
                  <a16:creationId xmlns:a16="http://schemas.microsoft.com/office/drawing/2014/main" id="{713B563F-DD12-4937-84C8-16A4CEC7D145}"/>
                </a:ext>
              </a:extLst>
            </p:cNvPr>
            <p:cNvSpPr txBox="1">
              <a:spLocks noChangeArrowheads="1"/>
            </p:cNvSpPr>
            <p:nvPr/>
          </p:nvSpPr>
          <p:spPr bwMode="auto">
            <a:xfrm>
              <a:off x="5132783" y="2708920"/>
              <a:ext cx="3327649"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a:solidFill>
                    <a:schemeClr val="tx1"/>
                  </a:solidFill>
                  <a:latin typeface="+mn-lt"/>
                  <a:ea typeface="+mn-ea"/>
                </a:defRPr>
              </a:lvl9pPr>
            </a:lstStyle>
            <a:p>
              <a:r>
                <a:rPr lang="en-US" altLang="zh-CN" sz="2000" b="1" i="1" kern="0" dirty="0">
                  <a:ea typeface="黑体" panose="02010609060101010101" pitchFamily="49" charset="-122"/>
                </a:rPr>
                <a:t>list</a:t>
              </a:r>
              <a:r>
                <a:rPr lang="en-US" altLang="zh-CN" sz="2000" b="1" kern="0" dirty="0">
                  <a:ea typeface="黑体" panose="02010609060101010101" pitchFamily="49" charset="-122"/>
                </a:rPr>
                <a:t>:</a:t>
              </a:r>
              <a:r>
                <a:rPr lang="en-US" altLang="zh-CN" sz="2000" kern="0" dirty="0">
                  <a:ea typeface="黑体" panose="02010609060101010101" pitchFamily="49" charset="-122"/>
                </a:rPr>
                <a:t> 12, 5, 6, 3, 9, 10, 2, 11</a:t>
              </a:r>
            </a:p>
            <a:p>
              <a:pPr>
                <a:buFont typeface="Wingdings" pitchFamily="2" charset="2"/>
                <a:buNone/>
              </a:pPr>
              <a:r>
                <a:rPr lang="en-US" altLang="zh-CN" sz="2000" kern="0" dirty="0">
                  <a:ea typeface="黑体" panose="02010609060101010101" pitchFamily="49" charset="-122"/>
                </a:rPr>
                <a:t>     </a:t>
              </a:r>
              <a:r>
                <a:rPr lang="en-US" altLang="zh-CN" sz="2000" b="1" i="1" kern="0" dirty="0">
                  <a:ea typeface="黑体" panose="02010609060101010101" pitchFamily="49" charset="-122"/>
                </a:rPr>
                <a:t>target</a:t>
              </a:r>
              <a:r>
                <a:rPr lang="en-US" altLang="zh-CN" sz="2000" b="1" kern="0" dirty="0">
                  <a:ea typeface="黑体" panose="02010609060101010101" pitchFamily="49" charset="-122"/>
                </a:rPr>
                <a:t>:</a:t>
              </a:r>
              <a:r>
                <a:rPr lang="en-US" altLang="zh-CN" sz="2000" kern="0" dirty="0">
                  <a:ea typeface="黑体" panose="02010609060101010101" pitchFamily="49" charset="-122"/>
                </a:rPr>
                <a:t> 10</a:t>
              </a:r>
            </a:p>
            <a:p>
              <a:pPr>
                <a:buFont typeface="Wingdings" pitchFamily="2" charset="2"/>
                <a:buNone/>
              </a:pPr>
              <a:r>
                <a:rPr lang="en-US" altLang="zh-CN" sz="2000" kern="0" dirty="0">
                  <a:ea typeface="黑体" panose="02010609060101010101" pitchFamily="49" charset="-122"/>
                </a:rPr>
                <a:t>    </a:t>
              </a:r>
            </a:p>
          </p:txBody>
        </p:sp>
        <p:sp>
          <p:nvSpPr>
            <p:cNvPr id="5" name="Rectangle 5">
              <a:extLst>
                <a:ext uri="{FF2B5EF4-FFF2-40B4-BE49-F238E27FC236}">
                  <a16:creationId xmlns:a16="http://schemas.microsoft.com/office/drawing/2014/main" id="{8FCD6C5B-91F5-4D7B-8C98-A73000274146}"/>
                </a:ext>
              </a:extLst>
            </p:cNvPr>
            <p:cNvSpPr>
              <a:spLocks noChangeArrowheads="1"/>
            </p:cNvSpPr>
            <p:nvPr/>
          </p:nvSpPr>
          <p:spPr bwMode="auto">
            <a:xfrm>
              <a:off x="5144193" y="3496839"/>
              <a:ext cx="2971800" cy="425203"/>
            </a:xfrm>
            <a:prstGeom prst="rect">
              <a:avLst/>
            </a:prstGeom>
            <a:noFill/>
            <a:ln w="9525">
              <a:noFill/>
              <a:miter lim="800000"/>
              <a:headEnd/>
              <a:tailEnd/>
            </a:ln>
            <a:effectLst/>
          </p:spPr>
          <p:txBody>
            <a:bodyPr wrap="none" anchor="ctr"/>
            <a:lstStyle/>
            <a:p>
              <a:pPr algn="l">
                <a:spcBef>
                  <a:spcPct val="20000"/>
                </a:spcBef>
                <a:buClr>
                  <a:schemeClr val="accent2"/>
                </a:buClr>
                <a:buFont typeface="Wingdings" pitchFamily="2" charset="2"/>
                <a:buChar char="w"/>
              </a:pPr>
              <a:r>
                <a:rPr lang="en-US" altLang="zh-CN" sz="2000" dirty="0"/>
                <a:t>  </a:t>
              </a:r>
              <a:r>
                <a:rPr lang="zh-CN" altLang="en-US" sz="2000" dirty="0">
                  <a:latin typeface="黑体" panose="02010609060101010101" pitchFamily="49" charset="-122"/>
                  <a:ea typeface="黑体" panose="02010609060101010101" pitchFamily="49" charset="-122"/>
                </a:rPr>
                <a:t>搜索过程</a:t>
              </a:r>
              <a:endParaRPr lang="zh-CN" altLang="en-US" sz="2000" baseline="30000" dirty="0">
                <a:latin typeface="黑体" panose="02010609060101010101" pitchFamily="49" charset="-122"/>
                <a:ea typeface="黑体" panose="02010609060101010101" pitchFamily="49" charset="-122"/>
              </a:endParaRPr>
            </a:p>
          </p:txBody>
        </p:sp>
        <p:sp>
          <p:nvSpPr>
            <p:cNvPr id="6" name="Rectangle 6">
              <a:extLst>
                <a:ext uri="{FF2B5EF4-FFF2-40B4-BE49-F238E27FC236}">
                  <a16:creationId xmlns:a16="http://schemas.microsoft.com/office/drawing/2014/main" id="{BF0DBE9E-E292-46C2-A6A3-428CC65CF8B9}"/>
                </a:ext>
              </a:extLst>
            </p:cNvPr>
            <p:cNvSpPr>
              <a:spLocks noChangeArrowheads="1"/>
            </p:cNvSpPr>
            <p:nvPr/>
          </p:nvSpPr>
          <p:spPr bwMode="auto">
            <a:xfrm>
              <a:off x="5282183" y="3948509"/>
              <a:ext cx="3048000" cy="304800"/>
            </a:xfrm>
            <a:prstGeom prst="rect">
              <a:avLst/>
            </a:prstGeom>
            <a:noFill/>
            <a:ln w="9525">
              <a:noFill/>
              <a:miter lim="800000"/>
              <a:headEnd/>
              <a:tailEnd/>
            </a:ln>
            <a:effectLst/>
          </p:spPr>
          <p:txBody>
            <a:bodyPr wrap="none" anchor="ctr"/>
            <a:lstStyle/>
            <a:p>
              <a:r>
                <a:rPr lang="zh-CN" altLang="en-US" sz="2000" dirty="0">
                  <a:solidFill>
                    <a:schemeClr val="folHlink"/>
                  </a:solidFill>
                </a:rPr>
                <a:t>12</a:t>
              </a:r>
              <a:r>
                <a:rPr lang="zh-CN" altLang="en-US" sz="2000" dirty="0"/>
                <a:t>, 5, 6, 3, 9, 10, 2, 11</a:t>
              </a:r>
            </a:p>
          </p:txBody>
        </p:sp>
        <p:sp>
          <p:nvSpPr>
            <p:cNvPr id="7" name="Rectangle 7">
              <a:extLst>
                <a:ext uri="{FF2B5EF4-FFF2-40B4-BE49-F238E27FC236}">
                  <a16:creationId xmlns:a16="http://schemas.microsoft.com/office/drawing/2014/main" id="{389331E3-4EC7-495E-9C9B-982574A849E9}"/>
                </a:ext>
              </a:extLst>
            </p:cNvPr>
            <p:cNvSpPr>
              <a:spLocks noChangeArrowheads="1"/>
            </p:cNvSpPr>
            <p:nvPr/>
          </p:nvSpPr>
          <p:spPr bwMode="auto">
            <a:xfrm>
              <a:off x="5277358" y="4329509"/>
              <a:ext cx="2895600" cy="304800"/>
            </a:xfrm>
            <a:prstGeom prst="rect">
              <a:avLst/>
            </a:prstGeom>
            <a:noFill/>
            <a:ln w="9525">
              <a:noFill/>
              <a:miter lim="800000"/>
              <a:headEnd/>
              <a:tailEnd/>
            </a:ln>
            <a:effectLst/>
          </p:spPr>
          <p:txBody>
            <a:bodyPr wrap="none" anchor="ctr"/>
            <a:lstStyle/>
            <a:p>
              <a:r>
                <a:rPr lang="zh-CN" altLang="en-US" sz="2000" dirty="0"/>
                <a:t>12, </a:t>
              </a:r>
              <a:r>
                <a:rPr lang="zh-CN" altLang="en-US" sz="2000" dirty="0">
                  <a:solidFill>
                    <a:schemeClr val="folHlink"/>
                  </a:solidFill>
                </a:rPr>
                <a:t>5</a:t>
              </a:r>
              <a:r>
                <a:rPr lang="zh-CN" altLang="en-US" sz="2000" dirty="0"/>
                <a:t>, 6, 3, 9, 10, 2, 11</a:t>
              </a:r>
            </a:p>
          </p:txBody>
        </p:sp>
        <p:sp>
          <p:nvSpPr>
            <p:cNvPr id="8" name="Rectangle 8">
              <a:extLst>
                <a:ext uri="{FF2B5EF4-FFF2-40B4-BE49-F238E27FC236}">
                  <a16:creationId xmlns:a16="http://schemas.microsoft.com/office/drawing/2014/main" id="{B3F45A8A-A11E-4872-9495-62530225B8E9}"/>
                </a:ext>
              </a:extLst>
            </p:cNvPr>
            <p:cNvSpPr>
              <a:spLocks noChangeArrowheads="1"/>
            </p:cNvSpPr>
            <p:nvPr/>
          </p:nvSpPr>
          <p:spPr bwMode="auto">
            <a:xfrm>
              <a:off x="5282183" y="4710509"/>
              <a:ext cx="3048000" cy="304800"/>
            </a:xfrm>
            <a:prstGeom prst="rect">
              <a:avLst/>
            </a:prstGeom>
            <a:noFill/>
            <a:ln w="9525">
              <a:noFill/>
              <a:miter lim="800000"/>
              <a:headEnd/>
              <a:tailEnd/>
            </a:ln>
            <a:effectLst/>
          </p:spPr>
          <p:txBody>
            <a:bodyPr wrap="none" anchor="ctr"/>
            <a:lstStyle/>
            <a:p>
              <a:r>
                <a:rPr lang="zh-CN" altLang="en-US" sz="2000"/>
                <a:t>12, 5, </a:t>
              </a:r>
              <a:r>
                <a:rPr lang="zh-CN" altLang="en-US" sz="2000">
                  <a:solidFill>
                    <a:schemeClr val="folHlink"/>
                  </a:solidFill>
                </a:rPr>
                <a:t>6</a:t>
              </a:r>
              <a:r>
                <a:rPr lang="zh-CN" altLang="en-US" sz="2000"/>
                <a:t>, 3, 9, 10, 2, 11</a:t>
              </a:r>
            </a:p>
          </p:txBody>
        </p:sp>
        <p:sp>
          <p:nvSpPr>
            <p:cNvPr id="9" name="Rectangle 9">
              <a:extLst>
                <a:ext uri="{FF2B5EF4-FFF2-40B4-BE49-F238E27FC236}">
                  <a16:creationId xmlns:a16="http://schemas.microsoft.com/office/drawing/2014/main" id="{0224CA27-CB7A-4666-9ACB-1FB4F47CCD6B}"/>
                </a:ext>
              </a:extLst>
            </p:cNvPr>
            <p:cNvSpPr>
              <a:spLocks noChangeArrowheads="1"/>
            </p:cNvSpPr>
            <p:nvPr/>
          </p:nvSpPr>
          <p:spPr bwMode="auto">
            <a:xfrm>
              <a:off x="5282183" y="5015309"/>
              <a:ext cx="3048000" cy="457200"/>
            </a:xfrm>
            <a:prstGeom prst="rect">
              <a:avLst/>
            </a:prstGeom>
            <a:noFill/>
            <a:ln w="9525">
              <a:noFill/>
              <a:miter lim="800000"/>
              <a:headEnd/>
              <a:tailEnd/>
            </a:ln>
            <a:effectLst/>
          </p:spPr>
          <p:txBody>
            <a:bodyPr wrap="none" anchor="ctr"/>
            <a:lstStyle/>
            <a:p>
              <a:r>
                <a:rPr lang="zh-CN" altLang="en-US" sz="2000"/>
                <a:t>12, 5, 6, </a:t>
              </a:r>
              <a:r>
                <a:rPr lang="zh-CN" altLang="en-US" sz="2000">
                  <a:solidFill>
                    <a:schemeClr val="folHlink"/>
                  </a:solidFill>
                </a:rPr>
                <a:t>3</a:t>
              </a:r>
              <a:r>
                <a:rPr lang="zh-CN" altLang="en-US" sz="2000"/>
                <a:t>, 9, 10, 2, 11</a:t>
              </a:r>
            </a:p>
          </p:txBody>
        </p:sp>
        <p:sp>
          <p:nvSpPr>
            <p:cNvPr id="10" name="Rectangle 10">
              <a:extLst>
                <a:ext uri="{FF2B5EF4-FFF2-40B4-BE49-F238E27FC236}">
                  <a16:creationId xmlns:a16="http://schemas.microsoft.com/office/drawing/2014/main" id="{313E0914-DA43-4FB3-951C-557E71B6A464}"/>
                </a:ext>
              </a:extLst>
            </p:cNvPr>
            <p:cNvSpPr>
              <a:spLocks noChangeArrowheads="1"/>
            </p:cNvSpPr>
            <p:nvPr/>
          </p:nvSpPr>
          <p:spPr bwMode="auto">
            <a:xfrm>
              <a:off x="5282183" y="5396309"/>
              <a:ext cx="3048000" cy="457200"/>
            </a:xfrm>
            <a:prstGeom prst="rect">
              <a:avLst/>
            </a:prstGeom>
            <a:noFill/>
            <a:ln w="9525">
              <a:noFill/>
              <a:miter lim="800000"/>
              <a:headEnd/>
              <a:tailEnd/>
            </a:ln>
            <a:effectLst/>
          </p:spPr>
          <p:txBody>
            <a:bodyPr wrap="none" anchor="ctr"/>
            <a:lstStyle/>
            <a:p>
              <a:r>
                <a:rPr lang="zh-CN" altLang="en-US" sz="2000"/>
                <a:t>12, 5, 6, 3, </a:t>
              </a:r>
              <a:r>
                <a:rPr lang="zh-CN" altLang="en-US" sz="2000">
                  <a:solidFill>
                    <a:schemeClr val="folHlink"/>
                  </a:solidFill>
                </a:rPr>
                <a:t>9</a:t>
              </a:r>
              <a:r>
                <a:rPr lang="zh-CN" altLang="en-US" sz="2000"/>
                <a:t>, 10, 2, 11</a:t>
              </a:r>
            </a:p>
          </p:txBody>
        </p:sp>
        <p:sp>
          <p:nvSpPr>
            <p:cNvPr id="11" name="Rectangle 11">
              <a:extLst>
                <a:ext uri="{FF2B5EF4-FFF2-40B4-BE49-F238E27FC236}">
                  <a16:creationId xmlns:a16="http://schemas.microsoft.com/office/drawing/2014/main" id="{89BA080D-E774-44BE-BFFD-68EB149333DC}"/>
                </a:ext>
              </a:extLst>
            </p:cNvPr>
            <p:cNvSpPr>
              <a:spLocks noChangeArrowheads="1"/>
            </p:cNvSpPr>
            <p:nvPr/>
          </p:nvSpPr>
          <p:spPr bwMode="auto">
            <a:xfrm>
              <a:off x="5282183" y="5777309"/>
              <a:ext cx="3048000" cy="304800"/>
            </a:xfrm>
            <a:prstGeom prst="rect">
              <a:avLst/>
            </a:prstGeom>
            <a:noFill/>
            <a:ln w="9525">
              <a:noFill/>
              <a:miter lim="800000"/>
              <a:headEnd/>
              <a:tailEnd/>
            </a:ln>
            <a:effectLst/>
          </p:spPr>
          <p:txBody>
            <a:bodyPr wrap="none" anchor="ctr"/>
            <a:lstStyle/>
            <a:p>
              <a:r>
                <a:rPr lang="zh-CN" altLang="en-US" sz="2000"/>
                <a:t>12, 5, 6, 3, 9, </a:t>
              </a:r>
              <a:r>
                <a:rPr lang="zh-CN" altLang="en-US" sz="2000">
                  <a:solidFill>
                    <a:schemeClr val="folHlink"/>
                  </a:solidFill>
                </a:rPr>
                <a:t>10</a:t>
              </a:r>
              <a:r>
                <a:rPr lang="zh-CN" altLang="en-US" sz="2000"/>
                <a:t>, 2, 11</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62670" y="548680"/>
            <a:ext cx="7992888" cy="1143000"/>
          </a:xfrm>
        </p:spPr>
        <p:txBody>
          <a:bodyPr/>
          <a:lstStyle/>
          <a:p>
            <a:r>
              <a:rPr lang="zh-CN" altLang="en-US" sz="4200" dirty="0">
                <a:ea typeface="黑体" panose="02010609060101010101" pitchFamily="49" charset="-122"/>
              </a:rPr>
              <a:t>算法的最优、最坏和平均效率 </a:t>
            </a:r>
            <a:r>
              <a:rPr lang="en-US" altLang="zh-CN" sz="4200" dirty="0">
                <a:ea typeface="黑体" panose="02010609060101010101" pitchFamily="49" charset="-122"/>
              </a:rPr>
              <a:t>(3)</a:t>
            </a:r>
            <a:endParaRPr lang="en-US" altLang="zh-CN" sz="4200" b="1" dirty="0"/>
          </a:p>
        </p:txBody>
      </p:sp>
      <p:sp>
        <p:nvSpPr>
          <p:cNvPr id="12291" name="Rectangle 3"/>
          <p:cNvSpPr>
            <a:spLocks noGrp="1" noChangeArrowheads="1"/>
          </p:cNvSpPr>
          <p:nvPr>
            <p:ph type="body" idx="1"/>
          </p:nvPr>
        </p:nvSpPr>
        <p:spPr>
          <a:xfrm>
            <a:off x="539552" y="1988840"/>
            <a:ext cx="8246170" cy="3881438"/>
          </a:xfrm>
        </p:spPr>
        <p:txBody>
          <a:bodyPr/>
          <a:lstStyle/>
          <a:p>
            <a:pPr marL="266700" indent="-266700">
              <a:lnSpc>
                <a:spcPts val="2800"/>
              </a:lnSpc>
              <a:spcBef>
                <a:spcPts val="0"/>
              </a:spcBef>
              <a:spcAft>
                <a:spcPts val="400"/>
              </a:spcAft>
            </a:pPr>
            <a:r>
              <a:rPr lang="zh-CN" altLang="en-US" sz="2200" b="1" dirty="0">
                <a:solidFill>
                  <a:srgbClr val="0000CC"/>
                </a:solidFill>
                <a:ea typeface="黑体" panose="02010609060101010101" pitchFamily="49" charset="-122"/>
              </a:rPr>
              <a:t>最坏情况分析</a:t>
            </a:r>
            <a:endParaRPr lang="en-US" altLang="zh-CN" sz="2200" b="1" dirty="0">
              <a:solidFill>
                <a:srgbClr val="0000CC"/>
              </a:solidFill>
              <a:ea typeface="黑体" panose="02010609060101010101" pitchFamily="49" charset="-122"/>
            </a:endParaRPr>
          </a:p>
          <a:p>
            <a:pPr>
              <a:lnSpc>
                <a:spcPts val="2600"/>
              </a:lnSpc>
              <a:spcBef>
                <a:spcPts val="0"/>
              </a:spcBef>
              <a:spcAft>
                <a:spcPts val="400"/>
              </a:spcAft>
              <a:buFont typeface="Wingdings" pitchFamily="2" charset="2"/>
              <a:buNone/>
            </a:pPr>
            <a:r>
              <a:rPr lang="en-US" altLang="zh-CN" sz="2000" dirty="0">
                <a:ea typeface="黑体" panose="02010609060101010101" pitchFamily="49" charset="-122"/>
              </a:rPr>
              <a:t> - 2</a:t>
            </a:r>
            <a:r>
              <a:rPr lang="zh-CN" altLang="en-US" sz="2000" dirty="0">
                <a:ea typeface="黑体" panose="02010609060101010101" pitchFamily="49" charset="-122"/>
              </a:rPr>
              <a:t>种情况：</a:t>
            </a:r>
            <a:r>
              <a:rPr lang="en-US" altLang="zh-CN" sz="2000" dirty="0">
                <a:ea typeface="黑体" panose="02010609060101010101" pitchFamily="49" charset="-122"/>
              </a:rPr>
              <a:t>target</a:t>
            </a:r>
            <a:r>
              <a:rPr lang="zh-CN" altLang="en-US" sz="2000" dirty="0">
                <a:ea typeface="黑体" panose="02010609060101010101" pitchFamily="49" charset="-122"/>
              </a:rPr>
              <a:t>与</a:t>
            </a:r>
            <a:r>
              <a:rPr lang="en-US" altLang="zh-CN" sz="2000" dirty="0">
                <a:ea typeface="黑体" panose="02010609060101010101" pitchFamily="49" charset="-122"/>
              </a:rPr>
              <a:t>list</a:t>
            </a:r>
            <a:r>
              <a:rPr lang="zh-CN" altLang="en-US" sz="2000" dirty="0">
                <a:ea typeface="黑体" panose="02010609060101010101" pitchFamily="49" charset="-122"/>
              </a:rPr>
              <a:t>中最后一个元素匹配；</a:t>
            </a:r>
            <a:r>
              <a:rPr lang="en-US" altLang="zh-CN" sz="2000" dirty="0">
                <a:ea typeface="黑体" panose="02010609060101010101" pitchFamily="49" charset="-122"/>
              </a:rPr>
              <a:t>target</a:t>
            </a:r>
            <a:r>
              <a:rPr lang="zh-CN" altLang="en-US" sz="2000" dirty="0">
                <a:ea typeface="黑体" panose="02010609060101010101" pitchFamily="49" charset="-122"/>
              </a:rPr>
              <a:t>不在</a:t>
            </a:r>
            <a:r>
              <a:rPr lang="en-US" altLang="zh-CN" sz="2000" dirty="0">
                <a:ea typeface="黑体" panose="02010609060101010101" pitchFamily="49" charset="-122"/>
              </a:rPr>
              <a:t>list</a:t>
            </a:r>
            <a:r>
              <a:rPr lang="zh-CN" altLang="en-US" sz="2000" dirty="0">
                <a:ea typeface="黑体" panose="02010609060101010101" pitchFamily="49" charset="-122"/>
              </a:rPr>
              <a:t>中</a:t>
            </a:r>
            <a:endParaRPr lang="en-US" altLang="zh-CN" sz="2000" dirty="0">
              <a:ea typeface="黑体" panose="02010609060101010101" pitchFamily="49" charset="-122"/>
            </a:endParaRPr>
          </a:p>
          <a:p>
            <a:pPr>
              <a:lnSpc>
                <a:spcPts val="2600"/>
              </a:lnSpc>
              <a:spcBef>
                <a:spcPts val="0"/>
              </a:spcBef>
              <a:spcAft>
                <a:spcPts val="400"/>
              </a:spcAft>
              <a:buFont typeface="Wingdings" pitchFamily="2" charset="2"/>
              <a:buNone/>
            </a:pPr>
            <a:r>
              <a:rPr lang="en-US" altLang="zh-CN" sz="2000" dirty="0">
                <a:ea typeface="黑体" panose="02010609060101010101" pitchFamily="49" charset="-122"/>
              </a:rPr>
              <a:t> - target</a:t>
            </a:r>
            <a:r>
              <a:rPr lang="zh-CN" altLang="en-US" sz="2000" dirty="0">
                <a:ea typeface="黑体" panose="02010609060101010101" pitchFamily="49" charset="-122"/>
              </a:rPr>
              <a:t>与</a:t>
            </a:r>
            <a:r>
              <a:rPr lang="en-US" altLang="zh-CN" sz="2000" dirty="0">
                <a:ea typeface="黑体" panose="02010609060101010101" pitchFamily="49" charset="-122"/>
              </a:rPr>
              <a:t>list</a:t>
            </a:r>
            <a:r>
              <a:rPr lang="zh-CN" altLang="en-US" sz="2000" dirty="0">
                <a:ea typeface="黑体" panose="02010609060101010101" pitchFamily="49" charset="-122"/>
              </a:rPr>
              <a:t>中的每一个元素进行比较</a:t>
            </a:r>
            <a:endParaRPr lang="en-US" altLang="zh-CN" sz="2000" dirty="0">
              <a:ea typeface="黑体" panose="02010609060101010101" pitchFamily="49" charset="-122"/>
            </a:endParaRPr>
          </a:p>
          <a:p>
            <a:pPr>
              <a:lnSpc>
                <a:spcPts val="2600"/>
              </a:lnSpc>
              <a:spcBef>
                <a:spcPts val="0"/>
              </a:spcBef>
              <a:spcAft>
                <a:spcPts val="400"/>
              </a:spcAft>
              <a:buNone/>
            </a:pPr>
            <a:r>
              <a:rPr lang="en-US" altLang="zh-CN" sz="2000" dirty="0">
                <a:ea typeface="黑体" panose="02010609060101010101" pitchFamily="49" charset="-122"/>
              </a:rPr>
              <a:t> - </a:t>
            </a:r>
            <a:r>
              <a:rPr lang="zh-CN" altLang="en-US" sz="2000" dirty="0">
                <a:ea typeface="黑体" panose="02010609060101010101" pitchFamily="49" charset="-122"/>
              </a:rPr>
              <a:t>最多</a:t>
            </a:r>
            <a:r>
              <a:rPr lang="en-US" altLang="zh-CN" sz="2000" i="1" dirty="0">
                <a:ea typeface="黑体" panose="02010609060101010101" pitchFamily="49" charset="-122"/>
              </a:rPr>
              <a:t>n</a:t>
            </a:r>
            <a:r>
              <a:rPr lang="zh-CN" altLang="en-US" sz="2000" dirty="0">
                <a:ea typeface="黑体" panose="02010609060101010101" pitchFamily="49" charset="-122"/>
              </a:rPr>
              <a:t>次比较，时间复杂度为</a:t>
            </a:r>
            <a:r>
              <a:rPr lang="en-US" altLang="zh-CN" sz="2000" b="1" i="1" dirty="0">
                <a:solidFill>
                  <a:srgbClr val="FF0000"/>
                </a:solidFill>
                <a:ea typeface="黑体" panose="02010609060101010101" pitchFamily="49" charset="-122"/>
              </a:rPr>
              <a:t>O</a:t>
            </a:r>
            <a:r>
              <a:rPr lang="en-US" altLang="zh-CN" sz="2000" b="1" dirty="0">
                <a:solidFill>
                  <a:srgbClr val="FF0000"/>
                </a:solidFill>
                <a:ea typeface="黑体" panose="02010609060101010101" pitchFamily="49" charset="-122"/>
              </a:rPr>
              <a:t>(</a:t>
            </a:r>
            <a:r>
              <a:rPr lang="en-US" altLang="zh-CN" sz="2000" b="1" i="1" dirty="0">
                <a:solidFill>
                  <a:srgbClr val="FF0000"/>
                </a:solidFill>
                <a:ea typeface="黑体" panose="02010609060101010101" pitchFamily="49" charset="-122"/>
              </a:rPr>
              <a:t>n</a:t>
            </a:r>
            <a:r>
              <a:rPr lang="en-US" altLang="zh-CN" sz="2000" b="1" dirty="0">
                <a:solidFill>
                  <a:srgbClr val="FF0000"/>
                </a:solidFill>
                <a:ea typeface="黑体" panose="02010609060101010101" pitchFamily="49" charset="-122"/>
              </a:rPr>
              <a:t>)</a:t>
            </a:r>
            <a:r>
              <a:rPr lang="en-US" altLang="zh-CN" sz="2000" dirty="0">
                <a:ea typeface="黑体" panose="02010609060101010101" pitchFamily="49" charset="-122"/>
              </a:rPr>
              <a:t> </a:t>
            </a:r>
          </a:p>
          <a:p>
            <a:pPr marL="266700" indent="-266700">
              <a:lnSpc>
                <a:spcPct val="90000"/>
              </a:lnSpc>
              <a:buSzPct val="50000"/>
              <a:buFont typeface="Wingdings" panose="05000000000000000000" pitchFamily="2" charset="2"/>
              <a:buChar char="u"/>
            </a:pPr>
            <a:r>
              <a:rPr lang="zh-CN" altLang="en-US" sz="2000" b="1" dirty="0">
                <a:solidFill>
                  <a:srgbClr val="0000CC"/>
                </a:solidFill>
                <a:ea typeface="黑体" panose="02010609060101010101" pitchFamily="49" charset="-122"/>
              </a:rPr>
              <a:t>平均情况分析</a:t>
            </a:r>
            <a:endParaRPr lang="en-US" altLang="zh-CN" sz="2000" b="1" dirty="0">
              <a:solidFill>
                <a:srgbClr val="0000CC"/>
              </a:solidFill>
              <a:ea typeface="黑体" panose="02010609060101010101" pitchFamily="49" charset="-122"/>
            </a:endParaRPr>
          </a:p>
          <a:p>
            <a:pPr marL="0" indent="0">
              <a:lnSpc>
                <a:spcPct val="90000"/>
              </a:lnSpc>
              <a:spcBef>
                <a:spcPts val="600"/>
              </a:spcBef>
              <a:spcAft>
                <a:spcPts val="600"/>
              </a:spcAft>
              <a:buNone/>
            </a:pPr>
            <a:r>
              <a:rPr lang="en-US" altLang="zh-CN" sz="2000" b="1" dirty="0">
                <a:solidFill>
                  <a:srgbClr val="00B050"/>
                </a:solidFill>
                <a:ea typeface="黑体" panose="02010609060101010101" pitchFamily="49" charset="-122"/>
              </a:rPr>
              <a:t>  (1) target</a:t>
            </a:r>
            <a:r>
              <a:rPr lang="zh-CN" altLang="en-US" sz="2000" b="1" dirty="0">
                <a:solidFill>
                  <a:srgbClr val="00B050"/>
                </a:solidFill>
                <a:ea typeface="黑体" panose="02010609060101010101" pitchFamily="49" charset="-122"/>
              </a:rPr>
              <a:t>总能成功找到（</a:t>
            </a:r>
            <a:r>
              <a:rPr lang="en-US" altLang="zh-CN" sz="2000" b="1" i="1" dirty="0">
                <a:solidFill>
                  <a:srgbClr val="00B050"/>
                </a:solidFill>
                <a:ea typeface="黑体" panose="02010609060101010101" pitchFamily="49" charset="-122"/>
              </a:rPr>
              <a:t>n</a:t>
            </a:r>
            <a:r>
              <a:rPr lang="zh-CN" altLang="en-US" sz="2000" b="1" dirty="0">
                <a:solidFill>
                  <a:srgbClr val="00B050"/>
                </a:solidFill>
                <a:ea typeface="黑体" panose="02010609060101010101" pitchFamily="49" charset="-122"/>
              </a:rPr>
              <a:t>个位置等概率）</a:t>
            </a:r>
            <a:endParaRPr lang="en-US" altLang="zh-CN" sz="2000" b="1" dirty="0">
              <a:solidFill>
                <a:srgbClr val="00B050"/>
              </a:solidFill>
              <a:ea typeface="黑体" panose="02010609060101010101" pitchFamily="49" charset="-122"/>
            </a:endParaRPr>
          </a:p>
          <a:p>
            <a:pPr marL="0" indent="0">
              <a:lnSpc>
                <a:spcPct val="90000"/>
              </a:lnSpc>
              <a:spcBef>
                <a:spcPts val="600"/>
              </a:spcBef>
              <a:buNone/>
            </a:pPr>
            <a:r>
              <a:rPr lang="en-US" altLang="zh-CN" sz="2000" dirty="0">
                <a:ea typeface="黑体" panose="02010609060101010101" pitchFamily="49" charset="-122"/>
              </a:rPr>
              <a:t>       </a:t>
            </a:r>
            <a:r>
              <a:rPr lang="zh-CN" altLang="en-US" sz="2000" dirty="0">
                <a:ea typeface="黑体" panose="02010609060101010101" pitchFamily="49" charset="-122"/>
              </a:rPr>
              <a:t>第</a:t>
            </a:r>
            <a:r>
              <a:rPr lang="en-US" altLang="zh-CN" sz="2000" i="1" dirty="0" err="1">
                <a:ea typeface="黑体" panose="02010609060101010101" pitchFamily="49" charset="-122"/>
              </a:rPr>
              <a:t>i</a:t>
            </a:r>
            <a:r>
              <a:rPr lang="zh-CN" altLang="en-US" sz="2000" dirty="0">
                <a:ea typeface="黑体" panose="02010609060101010101" pitchFamily="49" charset="-122"/>
              </a:rPr>
              <a:t>个位置匹配，执行</a:t>
            </a:r>
            <a:r>
              <a:rPr lang="en-US" altLang="zh-CN" sz="2000" i="1" dirty="0" err="1">
                <a:ea typeface="黑体" panose="02010609060101010101" pitchFamily="49" charset="-122"/>
              </a:rPr>
              <a:t>i</a:t>
            </a:r>
            <a:r>
              <a:rPr lang="zh-CN" altLang="en-US" sz="2000" dirty="0">
                <a:ea typeface="黑体" panose="02010609060101010101" pitchFamily="49" charset="-122"/>
              </a:rPr>
              <a:t>次元素比较操作</a:t>
            </a:r>
            <a:endParaRPr lang="en-US" altLang="zh-CN" sz="2000" dirty="0">
              <a:ea typeface="黑体" panose="02010609060101010101" pitchFamily="49" charset="-122"/>
            </a:endParaRPr>
          </a:p>
          <a:p>
            <a:pPr>
              <a:lnSpc>
                <a:spcPct val="90000"/>
              </a:lnSpc>
              <a:buFont typeface="Wingdings" pitchFamily="2" charset="2"/>
              <a:buNone/>
            </a:pPr>
            <a:endParaRPr lang="en-US" altLang="zh-CN" sz="2000" dirty="0"/>
          </a:p>
          <a:p>
            <a:pPr>
              <a:lnSpc>
                <a:spcPct val="90000"/>
              </a:lnSpc>
              <a:buFont typeface="Wingdings" pitchFamily="2" charset="2"/>
              <a:buNone/>
            </a:pPr>
            <a:endParaRPr lang="en-US" altLang="zh-CN" sz="2000" dirty="0"/>
          </a:p>
          <a:p>
            <a:pPr>
              <a:lnSpc>
                <a:spcPct val="90000"/>
              </a:lnSpc>
              <a:buFont typeface="Wingdings" pitchFamily="2" charset="2"/>
              <a:buNone/>
            </a:pPr>
            <a:r>
              <a:rPr lang="en-US" altLang="zh-CN" sz="1800" dirty="0"/>
              <a:t> </a:t>
            </a:r>
          </a:p>
        </p:txBody>
      </p:sp>
      <p:graphicFrame>
        <p:nvGraphicFramePr>
          <p:cNvPr id="2" name="对象 1">
            <a:extLst>
              <a:ext uri="{FF2B5EF4-FFF2-40B4-BE49-F238E27FC236}">
                <a16:creationId xmlns:a16="http://schemas.microsoft.com/office/drawing/2014/main" id="{100479C0-B792-488E-908C-FCC6202B5275}"/>
              </a:ext>
            </a:extLst>
          </p:cNvPr>
          <p:cNvGraphicFramePr>
            <a:graphicFrameLocks noChangeAspect="1"/>
          </p:cNvGraphicFramePr>
          <p:nvPr>
            <p:extLst>
              <p:ext uri="{D42A27DB-BD31-4B8C-83A1-F6EECF244321}">
                <p14:modId xmlns:p14="http://schemas.microsoft.com/office/powerpoint/2010/main" val="2822184919"/>
              </p:ext>
            </p:extLst>
          </p:nvPr>
        </p:nvGraphicFramePr>
        <p:xfrm>
          <a:off x="1259632" y="4797152"/>
          <a:ext cx="3226883" cy="616371"/>
        </p:xfrm>
        <a:graphic>
          <a:graphicData uri="http://schemas.openxmlformats.org/presentationml/2006/ole">
            <mc:AlternateContent xmlns:mc="http://schemas.openxmlformats.org/markup-compatibility/2006">
              <mc:Choice xmlns:v="urn:schemas-microsoft-com:vml" Requires="v">
                <p:oleObj spid="_x0000_s113713" name="Equation" r:id="rId3" imgW="2260440" imgH="431640" progId="Equation.DSMT4">
                  <p:embed/>
                </p:oleObj>
              </mc:Choice>
              <mc:Fallback>
                <p:oleObj name="Equation" r:id="rId3" imgW="2260440" imgH="431640" progId="Equation.DSMT4">
                  <p:embed/>
                  <p:pic>
                    <p:nvPicPr>
                      <p:cNvPr id="0" name=""/>
                      <p:cNvPicPr/>
                      <p:nvPr/>
                    </p:nvPicPr>
                    <p:blipFill>
                      <a:blip r:embed="rId4"/>
                      <a:stretch>
                        <a:fillRect/>
                      </a:stretch>
                    </p:blipFill>
                    <p:spPr>
                      <a:xfrm>
                        <a:off x="1259632" y="4797152"/>
                        <a:ext cx="3226883" cy="616371"/>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CA8C3128-F403-4BDD-8231-FE4274B63BEA}"/>
              </a:ext>
            </a:extLst>
          </p:cNvPr>
          <p:cNvSpPr/>
          <p:nvPr/>
        </p:nvSpPr>
        <p:spPr>
          <a:xfrm>
            <a:off x="5508104" y="3875337"/>
            <a:ext cx="3528392" cy="1969770"/>
          </a:xfrm>
          <a:prstGeom prst="rect">
            <a:avLst/>
          </a:prstGeom>
        </p:spPr>
        <p:txBody>
          <a:bodyPr wrap="square">
            <a:spAutoFit/>
          </a:bodyPr>
          <a:lstStyle/>
          <a:p>
            <a:r>
              <a:rPr lang="en-US" altLang="zh-CN" sz="2000" b="1" dirty="0">
                <a:solidFill>
                  <a:srgbClr val="00B050"/>
                </a:solidFill>
                <a:ea typeface="黑体" panose="02010609060101010101" pitchFamily="49" charset="-122"/>
              </a:rPr>
              <a:t> (2) target</a:t>
            </a:r>
            <a:r>
              <a:rPr lang="zh-CN" altLang="en-US" sz="2000" b="1" dirty="0">
                <a:solidFill>
                  <a:srgbClr val="00B050"/>
                </a:solidFill>
                <a:ea typeface="黑体" panose="02010609060101010101" pitchFamily="49" charset="-122"/>
              </a:rPr>
              <a:t>未必能成功找到</a:t>
            </a:r>
            <a:endParaRPr lang="en-US" altLang="zh-CN" sz="2000" b="1" dirty="0">
              <a:solidFill>
                <a:srgbClr val="00B050"/>
              </a:solidFill>
              <a:ea typeface="黑体" panose="02010609060101010101" pitchFamily="49" charset="-122"/>
            </a:endParaRPr>
          </a:p>
          <a:p>
            <a:pPr marL="285750" indent="-195263">
              <a:spcAft>
                <a:spcPts val="600"/>
              </a:spcAft>
              <a:buFont typeface="Wingdings" panose="05000000000000000000" pitchFamily="2" charset="2"/>
              <a:buChar char="ü"/>
            </a:pPr>
            <a:r>
              <a:rPr lang="zh-CN" altLang="en-US" sz="1800" dirty="0">
                <a:solidFill>
                  <a:srgbClr val="002060"/>
                </a:solidFill>
                <a:latin typeface="+mn-lt"/>
                <a:ea typeface="黑体" panose="02010609060101010101" pitchFamily="49" charset="-122"/>
              </a:rPr>
              <a:t> 一共</a:t>
            </a:r>
            <a:r>
              <a:rPr lang="en-US" altLang="zh-CN" sz="1800" i="1" dirty="0">
                <a:solidFill>
                  <a:srgbClr val="002060"/>
                </a:solidFill>
                <a:latin typeface="+mn-lt"/>
                <a:ea typeface="黑体" panose="02010609060101010101" pitchFamily="49" charset="-122"/>
              </a:rPr>
              <a:t>n</a:t>
            </a:r>
            <a:r>
              <a:rPr lang="en-US" altLang="zh-CN" sz="1800" dirty="0">
                <a:solidFill>
                  <a:srgbClr val="002060"/>
                </a:solidFill>
                <a:latin typeface="+mn-lt"/>
                <a:ea typeface="黑体" panose="02010609060101010101" pitchFamily="49" charset="-122"/>
              </a:rPr>
              <a:t>+1</a:t>
            </a:r>
            <a:r>
              <a:rPr lang="zh-CN" altLang="en-US" sz="1800" dirty="0">
                <a:solidFill>
                  <a:srgbClr val="002060"/>
                </a:solidFill>
                <a:latin typeface="+mn-lt"/>
                <a:ea typeface="黑体" panose="02010609060101010101" pitchFamily="49" charset="-122"/>
              </a:rPr>
              <a:t>种情况（</a:t>
            </a:r>
            <a:r>
              <a:rPr lang="en-US" altLang="zh-CN" sz="1800" dirty="0">
                <a:solidFill>
                  <a:srgbClr val="002060"/>
                </a:solidFill>
                <a:latin typeface="+mn-lt"/>
                <a:ea typeface="黑体" panose="02010609060101010101" pitchFamily="49" charset="-122"/>
              </a:rPr>
              <a:t>target</a:t>
            </a:r>
            <a:r>
              <a:rPr lang="zh-CN" altLang="en-US" sz="1800" dirty="0">
                <a:solidFill>
                  <a:srgbClr val="002060"/>
                </a:solidFill>
                <a:latin typeface="+mn-lt"/>
                <a:ea typeface="黑体" panose="02010609060101010101" pitchFamily="49" charset="-122"/>
              </a:rPr>
              <a:t>在</a:t>
            </a:r>
            <a:r>
              <a:rPr lang="en-US" altLang="zh-CN" sz="1800" dirty="0">
                <a:solidFill>
                  <a:srgbClr val="002060"/>
                </a:solidFill>
                <a:latin typeface="+mn-lt"/>
                <a:ea typeface="黑体" panose="02010609060101010101" pitchFamily="49" charset="-122"/>
              </a:rPr>
              <a:t>list</a:t>
            </a:r>
            <a:r>
              <a:rPr lang="zh-CN" altLang="en-US" sz="1800" dirty="0">
                <a:solidFill>
                  <a:srgbClr val="002060"/>
                </a:solidFill>
                <a:latin typeface="+mn-lt"/>
                <a:ea typeface="黑体" panose="02010609060101010101" pitchFamily="49" charset="-122"/>
              </a:rPr>
              <a:t>中：</a:t>
            </a:r>
            <a:r>
              <a:rPr lang="en-US" altLang="zh-CN" sz="1800" i="1" dirty="0">
                <a:solidFill>
                  <a:srgbClr val="002060"/>
                </a:solidFill>
                <a:latin typeface="+mn-lt"/>
                <a:ea typeface="黑体" panose="02010609060101010101" pitchFamily="49" charset="-122"/>
              </a:rPr>
              <a:t>n</a:t>
            </a:r>
            <a:r>
              <a:rPr lang="zh-CN" altLang="en-US" sz="1800" dirty="0">
                <a:solidFill>
                  <a:srgbClr val="002060"/>
                </a:solidFill>
                <a:latin typeface="+mn-lt"/>
                <a:ea typeface="黑体" panose="02010609060101010101" pitchFamily="49" charset="-122"/>
              </a:rPr>
              <a:t>种；</a:t>
            </a:r>
            <a:r>
              <a:rPr lang="en-US" altLang="zh-CN" sz="1800" dirty="0">
                <a:solidFill>
                  <a:srgbClr val="002060"/>
                </a:solidFill>
                <a:latin typeface="+mn-lt"/>
                <a:ea typeface="黑体" panose="02010609060101010101" pitchFamily="49" charset="-122"/>
              </a:rPr>
              <a:t>target</a:t>
            </a:r>
            <a:r>
              <a:rPr lang="zh-CN" altLang="en-US" sz="1800" dirty="0">
                <a:solidFill>
                  <a:srgbClr val="002060"/>
                </a:solidFill>
                <a:latin typeface="+mn-lt"/>
                <a:ea typeface="黑体" panose="02010609060101010101" pitchFamily="49" charset="-122"/>
              </a:rPr>
              <a:t>不在</a:t>
            </a:r>
            <a:r>
              <a:rPr lang="en-US" altLang="zh-CN" sz="1800" dirty="0">
                <a:solidFill>
                  <a:srgbClr val="002060"/>
                </a:solidFill>
                <a:latin typeface="+mn-lt"/>
                <a:ea typeface="黑体" panose="02010609060101010101" pitchFamily="49" charset="-122"/>
              </a:rPr>
              <a:t>list</a:t>
            </a:r>
            <a:r>
              <a:rPr lang="zh-CN" altLang="en-US" sz="1800" dirty="0">
                <a:solidFill>
                  <a:srgbClr val="002060"/>
                </a:solidFill>
                <a:latin typeface="+mn-lt"/>
                <a:ea typeface="黑体" panose="02010609060101010101" pitchFamily="49" charset="-122"/>
              </a:rPr>
              <a:t>中：</a:t>
            </a:r>
            <a:r>
              <a:rPr lang="en-US" altLang="zh-CN" sz="1800" dirty="0">
                <a:solidFill>
                  <a:srgbClr val="002060"/>
                </a:solidFill>
                <a:latin typeface="+mn-lt"/>
                <a:ea typeface="黑体" panose="02010609060101010101" pitchFamily="49" charset="-122"/>
              </a:rPr>
              <a:t>1</a:t>
            </a:r>
            <a:r>
              <a:rPr lang="zh-CN" altLang="en-US" sz="1800" dirty="0">
                <a:solidFill>
                  <a:srgbClr val="002060"/>
                </a:solidFill>
                <a:latin typeface="+mn-lt"/>
                <a:ea typeface="黑体" panose="02010609060101010101" pitchFamily="49" charset="-122"/>
              </a:rPr>
              <a:t>种）</a:t>
            </a:r>
            <a:endParaRPr lang="en-US" altLang="zh-CN" sz="1800" dirty="0">
              <a:solidFill>
                <a:srgbClr val="002060"/>
              </a:solidFill>
              <a:latin typeface="+mn-lt"/>
              <a:ea typeface="黑体" panose="02010609060101010101" pitchFamily="49" charset="-122"/>
            </a:endParaRPr>
          </a:p>
          <a:p>
            <a:pPr marL="285750" indent="-195263">
              <a:spcAft>
                <a:spcPts val="600"/>
              </a:spcAft>
              <a:buFont typeface="Wingdings" panose="05000000000000000000" pitchFamily="2" charset="2"/>
              <a:buChar char="ü"/>
            </a:pPr>
            <a:r>
              <a:rPr lang="en-US" altLang="zh-CN" sz="1800" dirty="0">
                <a:solidFill>
                  <a:srgbClr val="002060"/>
                </a:solidFill>
                <a:latin typeface="+mn-lt"/>
                <a:ea typeface="黑体" panose="02010609060101010101" pitchFamily="49" charset="-122"/>
              </a:rPr>
              <a:t> </a:t>
            </a:r>
            <a:r>
              <a:rPr lang="en-US" altLang="zh-CN" sz="1800" i="1" dirty="0">
                <a:solidFill>
                  <a:srgbClr val="002060"/>
                </a:solidFill>
                <a:latin typeface="+mn-lt"/>
                <a:ea typeface="黑体" panose="02010609060101010101" pitchFamily="49" charset="-122"/>
              </a:rPr>
              <a:t>n</a:t>
            </a:r>
            <a:r>
              <a:rPr lang="en-US" altLang="zh-CN" sz="1800" dirty="0">
                <a:solidFill>
                  <a:srgbClr val="002060"/>
                </a:solidFill>
                <a:latin typeface="+mn-lt"/>
                <a:ea typeface="黑体" panose="02010609060101010101" pitchFamily="49" charset="-122"/>
              </a:rPr>
              <a:t>+1</a:t>
            </a:r>
            <a:r>
              <a:rPr lang="zh-CN" altLang="en-US" sz="1800" dirty="0">
                <a:solidFill>
                  <a:srgbClr val="002060"/>
                </a:solidFill>
                <a:latin typeface="+mn-lt"/>
                <a:ea typeface="黑体" panose="02010609060101010101" pitchFamily="49" charset="-122"/>
              </a:rPr>
              <a:t>种情况等概率，平均比较次数：</a:t>
            </a:r>
            <a:endParaRPr lang="en-US" altLang="zh-CN" sz="1800" dirty="0">
              <a:solidFill>
                <a:srgbClr val="002060"/>
              </a:solidFill>
              <a:latin typeface="+mn-lt"/>
              <a:ea typeface="黑体" panose="02010609060101010101" pitchFamily="49" charset="-122"/>
            </a:endParaRPr>
          </a:p>
          <a:p>
            <a:endParaRPr lang="zh-CN" altLang="en-US" sz="2000" dirty="0"/>
          </a:p>
        </p:txBody>
      </p:sp>
      <p:graphicFrame>
        <p:nvGraphicFramePr>
          <p:cNvPr id="4" name="对象 3">
            <a:extLst>
              <a:ext uri="{FF2B5EF4-FFF2-40B4-BE49-F238E27FC236}">
                <a16:creationId xmlns:a16="http://schemas.microsoft.com/office/drawing/2014/main" id="{6BB36536-DFB9-4498-8B7E-634D3062F3C1}"/>
              </a:ext>
            </a:extLst>
          </p:cNvPr>
          <p:cNvGraphicFramePr>
            <a:graphicFrameLocks noChangeAspect="1"/>
          </p:cNvGraphicFramePr>
          <p:nvPr>
            <p:extLst>
              <p:ext uri="{D42A27DB-BD31-4B8C-83A1-F6EECF244321}">
                <p14:modId xmlns:p14="http://schemas.microsoft.com/office/powerpoint/2010/main" val="35139488"/>
              </p:ext>
            </p:extLst>
          </p:nvPr>
        </p:nvGraphicFramePr>
        <p:xfrm>
          <a:off x="5580112" y="5377416"/>
          <a:ext cx="3513303" cy="1368152"/>
        </p:xfrm>
        <a:graphic>
          <a:graphicData uri="http://schemas.openxmlformats.org/presentationml/2006/ole">
            <mc:AlternateContent xmlns:mc="http://schemas.openxmlformats.org/markup-compatibility/2006">
              <mc:Choice xmlns:v="urn:schemas-microsoft-com:vml" Requires="v">
                <p:oleObj spid="_x0000_s113714" name="Equation" r:id="rId5" imgW="2412720" imgH="939600" progId="Equation.DSMT4">
                  <p:embed/>
                </p:oleObj>
              </mc:Choice>
              <mc:Fallback>
                <p:oleObj name="Equation" r:id="rId5" imgW="2412720" imgH="939600" progId="Equation.DSMT4">
                  <p:embed/>
                  <p:pic>
                    <p:nvPicPr>
                      <p:cNvPr id="0" name=""/>
                      <p:cNvPicPr/>
                      <p:nvPr/>
                    </p:nvPicPr>
                    <p:blipFill>
                      <a:blip r:embed="rId6"/>
                      <a:stretch>
                        <a:fillRect/>
                      </a:stretch>
                    </p:blipFill>
                    <p:spPr>
                      <a:xfrm>
                        <a:off x="5580112" y="5377416"/>
                        <a:ext cx="3513303" cy="1368152"/>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B988350-198B-4A73-814B-177C3DEF0C51}"/>
              </a:ext>
            </a:extLst>
          </p:cNvPr>
          <p:cNvSpPr/>
          <p:nvPr/>
        </p:nvSpPr>
        <p:spPr bwMode="auto">
          <a:xfrm>
            <a:off x="1979712" y="5702612"/>
            <a:ext cx="2448273" cy="792088"/>
          </a:xfrm>
          <a:prstGeom prst="wedgeRoundRectCallout">
            <a:avLst>
              <a:gd name="adj1" fmla="val 89287"/>
              <a:gd name="adj2" fmla="val -6587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a:spcBef>
                <a:spcPts val="0"/>
              </a:spcBef>
            </a:pPr>
            <a:r>
              <a:rPr lang="zh-CN" altLang="en-US" sz="2000" dirty="0">
                <a:ea typeface="黑体" panose="02010609060101010101" pitchFamily="49" charset="-122"/>
              </a:rPr>
              <a:t>平均情况时间复杂度</a:t>
            </a:r>
            <a:endParaRPr lang="en-US" altLang="zh-CN" sz="2000" dirty="0">
              <a:ea typeface="黑体" panose="02010609060101010101" pitchFamily="49" charset="-122"/>
            </a:endParaRPr>
          </a:p>
          <a:p>
            <a:pPr algn="ctr">
              <a:spcBef>
                <a:spcPts val="0"/>
              </a:spcBef>
            </a:pPr>
            <a:r>
              <a:rPr lang="en-US" altLang="zh-CN" sz="2000" b="1" i="1" dirty="0">
                <a:solidFill>
                  <a:srgbClr val="FF0000"/>
                </a:solidFill>
                <a:ea typeface="黑体" panose="02010609060101010101" pitchFamily="49" charset="-122"/>
              </a:rPr>
              <a:t>O</a:t>
            </a:r>
            <a:r>
              <a:rPr lang="en-US" altLang="zh-CN" sz="2000" b="1" dirty="0">
                <a:solidFill>
                  <a:srgbClr val="FF0000"/>
                </a:solidFill>
                <a:ea typeface="黑体" panose="02010609060101010101" pitchFamily="49" charset="-122"/>
              </a:rPr>
              <a:t>(</a:t>
            </a:r>
            <a:r>
              <a:rPr lang="en-US" altLang="zh-CN" sz="2000" b="1" i="1" dirty="0">
                <a:solidFill>
                  <a:srgbClr val="FF0000"/>
                </a:solidFill>
                <a:ea typeface="黑体" panose="02010609060101010101" pitchFamily="49" charset="-122"/>
              </a:rPr>
              <a:t>n</a:t>
            </a:r>
            <a:r>
              <a:rPr lang="en-US" altLang="zh-CN" sz="2000" b="1" dirty="0">
                <a:solidFill>
                  <a:srgbClr val="FF0000"/>
                </a:solidFill>
                <a:ea typeface="黑体" panose="02010609060101010101" pitchFamily="49" charset="-122"/>
              </a:rPr>
              <a:t>)</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提纲</a:t>
            </a:r>
            <a:endParaRPr lang="en-US"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2438400" y="2214563"/>
            <a:ext cx="5517976" cy="3881437"/>
          </a:xfrm>
        </p:spPr>
        <p:txBody>
          <a:bodyPr/>
          <a:lstStyle/>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概述</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算法的基本概念</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算法效率分析</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算法的最优、最坏和平均效率</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FF0000"/>
                </a:solidFill>
                <a:latin typeface="黑体" panose="02010609060101010101" pitchFamily="49" charset="-122"/>
                <a:ea typeface="黑体" panose="02010609060101010101" pitchFamily="49" charset="-122"/>
              </a:rPr>
              <a:t>算法运行时间估计</a:t>
            </a:r>
            <a:endParaRPr lang="en-US" altLang="zh-CN" sz="2200" dirty="0">
              <a:solidFill>
                <a:srgbClr val="FF000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总结</a:t>
            </a:r>
            <a:endParaRPr lang="en-US" altLang="zh-CN"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23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黑体" panose="02010609060101010101" pitchFamily="49" charset="-122"/>
              </a:rPr>
              <a:t>算法运行时间估计 </a:t>
            </a:r>
            <a:r>
              <a:rPr lang="en-US" altLang="zh-CN" dirty="0">
                <a:latin typeface="+mn-lt"/>
                <a:ea typeface="黑体" panose="02010609060101010101" pitchFamily="49" charset="-122"/>
              </a:rPr>
              <a:t>(1)</a:t>
            </a:r>
            <a:endParaRPr lang="zh-CN" altLang="en-US" dirty="0">
              <a:latin typeface="+mn-lt"/>
              <a:ea typeface="黑体" panose="02010609060101010101" pitchFamily="49" charset="-122"/>
            </a:endParaRPr>
          </a:p>
        </p:txBody>
      </p:sp>
      <p:sp>
        <p:nvSpPr>
          <p:cNvPr id="3" name="内容占位符 2"/>
          <p:cNvSpPr>
            <a:spLocks noGrp="1"/>
          </p:cNvSpPr>
          <p:nvPr>
            <p:ph idx="1"/>
          </p:nvPr>
        </p:nvSpPr>
        <p:spPr>
          <a:xfrm>
            <a:off x="971600" y="2132856"/>
            <a:ext cx="7992887" cy="3963144"/>
          </a:xfrm>
        </p:spPr>
        <p:txBody>
          <a:bodyPr/>
          <a:lstStyle/>
          <a:p>
            <a:pPr lvl="2" indent="-1085850" eaLnBrk="1" hangingPunct="1">
              <a:spcAft>
                <a:spcPts val="1200"/>
              </a:spcAft>
              <a:buNone/>
              <a:defRPr/>
            </a:pPr>
            <a:r>
              <a:rPr lang="zh-CN" altLang="en-US" sz="2200" b="1" dirty="0">
                <a:solidFill>
                  <a:srgbClr val="0000CC"/>
                </a:solidFill>
                <a:ea typeface="黑体" panose="02010609060101010101" pitchFamily="49" charset="-122"/>
              </a:rPr>
              <a:t>非递归算法的效率分析步骤：</a:t>
            </a:r>
            <a:endParaRPr lang="en-US" altLang="zh-CN" sz="2200" b="1" dirty="0">
              <a:solidFill>
                <a:srgbClr val="0000CC"/>
              </a:solidFill>
              <a:ea typeface="黑体" panose="02010609060101010101" pitchFamily="49" charset="-122"/>
            </a:endParaRPr>
          </a:p>
          <a:p>
            <a:pPr lvl="2" indent="-1085850" eaLnBrk="1" hangingPunct="1">
              <a:lnSpc>
                <a:spcPts val="2800"/>
              </a:lnSpc>
              <a:spcBef>
                <a:spcPts val="0"/>
              </a:spcBef>
              <a:spcAft>
                <a:spcPts val="600"/>
              </a:spcAft>
              <a:buNone/>
              <a:defRPr/>
            </a:pPr>
            <a:r>
              <a:rPr lang="en-US" altLang="zh-CN" sz="2000" dirty="0">
                <a:ea typeface="黑体" panose="02010609060101010101" pitchFamily="49" charset="-122"/>
              </a:rPr>
              <a:t>1</a:t>
            </a:r>
            <a:r>
              <a:rPr lang="zh-CN" altLang="en-US" sz="2000" dirty="0">
                <a:ea typeface="黑体" panose="02010609060101010101" pitchFamily="49" charset="-122"/>
              </a:rPr>
              <a:t>、确定输入规模；</a:t>
            </a:r>
          </a:p>
          <a:p>
            <a:pPr marL="444500" lvl="2" indent="-444500" eaLnBrk="1" hangingPunct="1">
              <a:lnSpc>
                <a:spcPts val="2800"/>
              </a:lnSpc>
              <a:spcBef>
                <a:spcPts val="0"/>
              </a:spcBef>
              <a:spcAft>
                <a:spcPts val="600"/>
              </a:spcAft>
              <a:buNone/>
              <a:defRPr/>
            </a:pPr>
            <a:r>
              <a:rPr lang="en-US" altLang="zh-CN" sz="2000" dirty="0">
                <a:ea typeface="黑体" panose="02010609060101010101" pitchFamily="49" charset="-122"/>
              </a:rPr>
              <a:t>2</a:t>
            </a:r>
            <a:r>
              <a:rPr lang="zh-CN" altLang="en-US" sz="2000" dirty="0">
                <a:ea typeface="黑体" panose="02010609060101010101" pitchFamily="49" charset="-122"/>
              </a:rPr>
              <a:t>、确定基本操作；</a:t>
            </a:r>
          </a:p>
          <a:p>
            <a:pPr marL="357188" lvl="2" indent="-357188" eaLnBrk="1" hangingPunct="1">
              <a:lnSpc>
                <a:spcPts val="2800"/>
              </a:lnSpc>
              <a:spcBef>
                <a:spcPts val="0"/>
              </a:spcBef>
              <a:spcAft>
                <a:spcPts val="600"/>
              </a:spcAft>
              <a:buNone/>
              <a:defRPr/>
            </a:pPr>
            <a:r>
              <a:rPr lang="en-US" altLang="zh-CN" sz="2000" dirty="0">
                <a:ea typeface="黑体" panose="02010609060101010101" pitchFamily="49" charset="-122"/>
              </a:rPr>
              <a:t>3</a:t>
            </a:r>
            <a:r>
              <a:rPr lang="zh-CN" altLang="en-US" sz="2000" dirty="0">
                <a:ea typeface="黑体" panose="02010609060101010101" pitchFamily="49" charset="-122"/>
              </a:rPr>
              <a:t>、考虑基本操作的执行次数是否仅仅与输入规模有关，则按需要进行最优、最坏和平均效率分析；</a:t>
            </a:r>
          </a:p>
          <a:p>
            <a:pPr marL="534988" lvl="2" indent="-534988" eaLnBrk="1" hangingPunct="1">
              <a:lnSpc>
                <a:spcPts val="2800"/>
              </a:lnSpc>
              <a:spcBef>
                <a:spcPts val="0"/>
              </a:spcBef>
              <a:spcAft>
                <a:spcPts val="600"/>
              </a:spcAft>
              <a:buNone/>
              <a:defRPr/>
            </a:pPr>
            <a:r>
              <a:rPr lang="en-US" altLang="zh-CN" sz="2000" dirty="0">
                <a:ea typeface="黑体" panose="02010609060101010101" pitchFamily="49" charset="-122"/>
              </a:rPr>
              <a:t>4</a:t>
            </a:r>
            <a:r>
              <a:rPr lang="zh-CN" altLang="en-US" sz="2000" dirty="0">
                <a:ea typeface="黑体" panose="02010609060101010101" pitchFamily="49" charset="-122"/>
              </a:rPr>
              <a:t>、建立基本操作执行次数与输入规模 </a:t>
            </a:r>
            <a:r>
              <a:rPr lang="en-US" altLang="zh-CN" sz="2000" i="1" dirty="0">
                <a:ea typeface="黑体" panose="02010609060101010101" pitchFamily="49" charset="-122"/>
              </a:rPr>
              <a:t>n</a:t>
            </a:r>
            <a:r>
              <a:rPr lang="en-US" altLang="zh-CN" sz="2000" dirty="0">
                <a:ea typeface="黑体" panose="02010609060101010101" pitchFamily="49" charset="-122"/>
              </a:rPr>
              <a:t> </a:t>
            </a:r>
            <a:r>
              <a:rPr lang="zh-CN" altLang="en-US" sz="2000" dirty="0">
                <a:ea typeface="黑体" panose="02010609060101010101" pitchFamily="49" charset="-122"/>
              </a:rPr>
              <a:t>的求和表达式，即增长率函数；</a:t>
            </a:r>
          </a:p>
          <a:p>
            <a:pPr lvl="2" indent="-1085850" eaLnBrk="1" hangingPunct="1">
              <a:lnSpc>
                <a:spcPts val="2800"/>
              </a:lnSpc>
              <a:spcBef>
                <a:spcPts val="0"/>
              </a:spcBef>
              <a:spcAft>
                <a:spcPts val="600"/>
              </a:spcAft>
              <a:buNone/>
              <a:defRPr/>
            </a:pPr>
            <a:r>
              <a:rPr lang="en-US" altLang="zh-CN" sz="2000" dirty="0">
                <a:ea typeface="黑体" panose="02010609060101010101" pitchFamily="49" charset="-122"/>
              </a:rPr>
              <a:t>5</a:t>
            </a:r>
            <a:r>
              <a:rPr lang="zh-CN" altLang="en-US" sz="2000" dirty="0">
                <a:ea typeface="黑体" panose="02010609060101010101" pitchFamily="49" charset="-122"/>
              </a:rPr>
              <a:t>、通过数学运算和公式化简，确定增长率。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黑体" panose="02010609060101010101" pitchFamily="49" charset="-122"/>
              </a:rPr>
              <a:t>算法运行时间估计 </a:t>
            </a:r>
            <a:r>
              <a:rPr lang="en-US" altLang="zh-CN" dirty="0">
                <a:latin typeface="+mn-lt"/>
                <a:ea typeface="黑体" panose="02010609060101010101" pitchFamily="49" charset="-122"/>
              </a:rPr>
              <a:t>(2)</a:t>
            </a:r>
            <a:endParaRPr lang="zh-CN" altLang="en-US" dirty="0">
              <a:latin typeface="+mn-lt"/>
              <a:ea typeface="黑体" panose="02010609060101010101" pitchFamily="49" charset="-122"/>
            </a:endParaRPr>
          </a:p>
        </p:txBody>
      </p:sp>
      <p:sp>
        <p:nvSpPr>
          <p:cNvPr id="3" name="内容占位符 2"/>
          <p:cNvSpPr>
            <a:spLocks noGrp="1"/>
          </p:cNvSpPr>
          <p:nvPr>
            <p:ph idx="1"/>
          </p:nvPr>
        </p:nvSpPr>
        <p:spPr>
          <a:xfrm>
            <a:off x="683568" y="2060848"/>
            <a:ext cx="8280920" cy="4037211"/>
          </a:xfrm>
        </p:spPr>
        <p:txBody>
          <a:bodyPr/>
          <a:lstStyle/>
          <a:p>
            <a:pPr lvl="2" indent="-1085850" eaLnBrk="1" hangingPunct="1">
              <a:spcBef>
                <a:spcPts val="0"/>
              </a:spcBef>
              <a:spcAft>
                <a:spcPts val="600"/>
              </a:spcAft>
              <a:buNone/>
              <a:defRPr/>
            </a:pPr>
            <a:r>
              <a:rPr lang="zh-CN" altLang="en-US" sz="2200" b="1" dirty="0">
                <a:solidFill>
                  <a:srgbClr val="0000CC"/>
                </a:solidFill>
                <a:ea typeface="黑体" panose="02010609060101010101" pitchFamily="49" charset="-122"/>
              </a:rPr>
              <a:t>递归算法的效率分析步骤：</a:t>
            </a:r>
            <a:endParaRPr lang="en-US" altLang="zh-CN" sz="2200" b="1" dirty="0">
              <a:solidFill>
                <a:srgbClr val="0000CC"/>
              </a:solidFill>
              <a:ea typeface="黑体" panose="02010609060101010101" pitchFamily="49" charset="-122"/>
            </a:endParaRPr>
          </a:p>
          <a:p>
            <a:pPr lvl="2" indent="-1085850" eaLnBrk="1" hangingPunct="1">
              <a:lnSpc>
                <a:spcPts val="2800"/>
              </a:lnSpc>
              <a:spcBef>
                <a:spcPts val="0"/>
              </a:spcBef>
              <a:spcAft>
                <a:spcPts val="600"/>
              </a:spcAft>
              <a:buNone/>
              <a:defRPr/>
            </a:pPr>
            <a:r>
              <a:rPr lang="en-US" altLang="zh-CN" sz="2000" dirty="0">
                <a:ea typeface="黑体" panose="02010609060101010101" pitchFamily="49" charset="-122"/>
              </a:rPr>
              <a:t>1</a:t>
            </a:r>
            <a:r>
              <a:rPr lang="zh-CN" altLang="en-US" sz="2000" dirty="0">
                <a:ea typeface="黑体" panose="02010609060101010101" pitchFamily="49" charset="-122"/>
              </a:rPr>
              <a:t>、确定输入规模；</a:t>
            </a:r>
            <a:endParaRPr lang="en-US" altLang="zh-CN" sz="2000" dirty="0">
              <a:ea typeface="黑体" panose="02010609060101010101" pitchFamily="49" charset="-122"/>
            </a:endParaRPr>
          </a:p>
          <a:p>
            <a:pPr lvl="2" indent="-1085850" eaLnBrk="1" hangingPunct="1">
              <a:lnSpc>
                <a:spcPts val="2800"/>
              </a:lnSpc>
              <a:spcBef>
                <a:spcPts val="0"/>
              </a:spcBef>
              <a:spcAft>
                <a:spcPts val="600"/>
              </a:spcAft>
              <a:buNone/>
              <a:defRPr/>
            </a:pPr>
            <a:r>
              <a:rPr lang="en-US" altLang="zh-CN" sz="2000" dirty="0">
                <a:ea typeface="黑体" panose="02010609060101010101" pitchFamily="49" charset="-122"/>
              </a:rPr>
              <a:t>2</a:t>
            </a:r>
            <a:r>
              <a:rPr lang="zh-CN" altLang="en-US" sz="2000" dirty="0">
                <a:ea typeface="黑体" panose="02010609060101010101" pitchFamily="49" charset="-122"/>
              </a:rPr>
              <a:t>、确定基本操作；</a:t>
            </a:r>
            <a:endParaRPr lang="en-US" altLang="zh-CN" sz="2000" dirty="0">
              <a:ea typeface="黑体" panose="02010609060101010101" pitchFamily="49" charset="-122"/>
            </a:endParaRPr>
          </a:p>
          <a:p>
            <a:pPr marL="274638" lvl="2" indent="-274638" eaLnBrk="1" hangingPunct="1">
              <a:lnSpc>
                <a:spcPts val="2800"/>
              </a:lnSpc>
              <a:spcBef>
                <a:spcPts val="0"/>
              </a:spcBef>
              <a:spcAft>
                <a:spcPts val="600"/>
              </a:spcAft>
              <a:buNone/>
              <a:defRPr/>
            </a:pPr>
            <a:r>
              <a:rPr lang="en-US" altLang="zh-CN" sz="2000" dirty="0">
                <a:ea typeface="黑体" panose="02010609060101010101" pitchFamily="49" charset="-122"/>
              </a:rPr>
              <a:t>3</a:t>
            </a:r>
            <a:r>
              <a:rPr lang="zh-CN" altLang="en-US" sz="2000" dirty="0">
                <a:ea typeface="黑体" panose="02010609060101010101" pitchFamily="49" charset="-122"/>
              </a:rPr>
              <a:t>、考虑基本操作的执行次数是否仅仅与输入规模有关。若还与其他因素有关，则按需要进行最优、最坏和平均效率分析</a:t>
            </a:r>
            <a:r>
              <a:rPr lang="en-US" altLang="zh-CN" sz="2000" dirty="0">
                <a:ea typeface="黑体" panose="02010609060101010101" pitchFamily="49" charset="-122"/>
              </a:rPr>
              <a:t>;</a:t>
            </a:r>
          </a:p>
          <a:p>
            <a:pPr marL="274638" lvl="2" indent="-274638" eaLnBrk="1" hangingPunct="1">
              <a:lnSpc>
                <a:spcPts val="2800"/>
              </a:lnSpc>
              <a:spcBef>
                <a:spcPts val="0"/>
              </a:spcBef>
              <a:spcAft>
                <a:spcPts val="600"/>
              </a:spcAft>
              <a:buNone/>
              <a:defRPr/>
            </a:pPr>
            <a:r>
              <a:rPr lang="en-US" altLang="zh-CN" sz="2000" dirty="0">
                <a:ea typeface="黑体" panose="02010609060101010101" pitchFamily="49" charset="-122"/>
              </a:rPr>
              <a:t>4</a:t>
            </a:r>
            <a:r>
              <a:rPr lang="zh-CN" altLang="en-US" sz="2000" dirty="0">
                <a:ea typeface="黑体" panose="02010609060101010101" pitchFamily="49" charset="-122"/>
              </a:rPr>
              <a:t>、建立基本操作数与规模的函数关系，即</a:t>
            </a:r>
            <a:r>
              <a:rPr lang="zh-CN" altLang="en-US" sz="2000" dirty="0">
                <a:solidFill>
                  <a:srgbClr val="FF0000"/>
                </a:solidFill>
                <a:ea typeface="黑体" panose="02010609060101010101" pitchFamily="49" charset="-122"/>
              </a:rPr>
              <a:t>递推关系</a:t>
            </a:r>
            <a:r>
              <a:rPr lang="en-US" altLang="zh-CN" sz="2000" dirty="0">
                <a:solidFill>
                  <a:srgbClr val="FF0000"/>
                </a:solidFill>
                <a:ea typeface="黑体" panose="02010609060101010101" pitchFamily="49" charset="-122"/>
              </a:rPr>
              <a:t>/</a:t>
            </a:r>
            <a:r>
              <a:rPr lang="zh-CN" altLang="en-US" sz="2000" dirty="0">
                <a:solidFill>
                  <a:srgbClr val="FF0000"/>
                </a:solidFill>
                <a:ea typeface="黑体" panose="02010609060101010101" pitchFamily="49" charset="-122"/>
              </a:rPr>
              <a:t>递推式（</a:t>
            </a:r>
            <a:r>
              <a:rPr lang="en-US" altLang="zh-CN" sz="2000" dirty="0">
                <a:solidFill>
                  <a:srgbClr val="FF0000"/>
                </a:solidFill>
                <a:ea typeface="黑体" panose="02010609060101010101" pitchFamily="49" charset="-122"/>
              </a:rPr>
              <a:t>Recurrence relation</a:t>
            </a:r>
            <a:r>
              <a:rPr lang="zh-CN" altLang="en-US" sz="2000" dirty="0">
                <a:solidFill>
                  <a:srgbClr val="FF0000"/>
                </a:solidFill>
                <a:ea typeface="黑体" panose="02010609060101010101" pitchFamily="49" charset="-122"/>
              </a:rPr>
              <a:t>）</a:t>
            </a:r>
            <a:r>
              <a:rPr lang="zh-CN" altLang="en-US" sz="2000" dirty="0">
                <a:ea typeface="黑体" panose="02010609060101010101" pitchFamily="49" charset="-122"/>
              </a:rPr>
              <a:t>和初始条件：</a:t>
            </a:r>
            <a:endParaRPr lang="en-US" altLang="zh-CN" sz="2000" dirty="0">
              <a:ea typeface="黑体" panose="02010609060101010101" pitchFamily="49" charset="-122"/>
            </a:endParaRPr>
          </a:p>
          <a:p>
            <a:pPr marL="274638" lvl="2" indent="-274638" eaLnBrk="1" hangingPunct="1">
              <a:lnSpc>
                <a:spcPts val="2800"/>
              </a:lnSpc>
              <a:spcBef>
                <a:spcPts val="0"/>
              </a:spcBef>
              <a:spcAft>
                <a:spcPts val="600"/>
              </a:spcAft>
              <a:buNone/>
              <a:defRPr/>
            </a:pPr>
            <a:endParaRPr lang="en-US" altLang="zh-CN" sz="2000" dirty="0">
              <a:ea typeface="黑体" panose="02010609060101010101" pitchFamily="49" charset="-122"/>
            </a:endParaRPr>
          </a:p>
          <a:p>
            <a:pPr marL="274638" lvl="2" indent="-274638" eaLnBrk="1" hangingPunct="1">
              <a:lnSpc>
                <a:spcPts val="2500"/>
              </a:lnSpc>
              <a:spcBef>
                <a:spcPts val="0"/>
              </a:spcBef>
              <a:spcAft>
                <a:spcPts val="0"/>
              </a:spcAft>
              <a:buNone/>
              <a:defRPr/>
            </a:pPr>
            <a:endParaRPr lang="en-US" altLang="zh-CN" sz="600" dirty="0">
              <a:ea typeface="黑体" panose="02010609060101010101" pitchFamily="49" charset="-122"/>
            </a:endParaRPr>
          </a:p>
          <a:p>
            <a:pPr marL="274638" lvl="2" indent="-274638" eaLnBrk="1" hangingPunct="1">
              <a:lnSpc>
                <a:spcPts val="2800"/>
              </a:lnSpc>
              <a:spcBef>
                <a:spcPts val="0"/>
              </a:spcBef>
              <a:spcAft>
                <a:spcPts val="600"/>
              </a:spcAft>
              <a:buNone/>
              <a:defRPr/>
            </a:pPr>
            <a:r>
              <a:rPr lang="en-US" altLang="zh-CN" sz="2000" dirty="0">
                <a:ea typeface="黑体" panose="02010609060101010101" pitchFamily="49" charset="-122"/>
              </a:rPr>
              <a:t>5. </a:t>
            </a:r>
            <a:r>
              <a:rPr lang="zh-CN" altLang="en-US" sz="2000" dirty="0">
                <a:ea typeface="黑体" panose="02010609060101010101" pitchFamily="49" charset="-122"/>
              </a:rPr>
              <a:t>解递推式，确定增长率。</a:t>
            </a:r>
          </a:p>
        </p:txBody>
      </p:sp>
      <p:sp>
        <p:nvSpPr>
          <p:cNvPr id="5" name="矩形 4">
            <a:extLst>
              <a:ext uri="{FF2B5EF4-FFF2-40B4-BE49-F238E27FC236}">
                <a16:creationId xmlns:a16="http://schemas.microsoft.com/office/drawing/2014/main" id="{3865A62D-C5CD-4CBB-8870-206049E1CD2D}"/>
              </a:ext>
            </a:extLst>
          </p:cNvPr>
          <p:cNvSpPr/>
          <p:nvPr/>
        </p:nvSpPr>
        <p:spPr>
          <a:xfrm>
            <a:off x="931031" y="4869160"/>
            <a:ext cx="8097912" cy="732829"/>
          </a:xfrm>
          <a:prstGeom prst="rect">
            <a:avLst/>
          </a:prstGeom>
        </p:spPr>
        <p:txBody>
          <a:bodyPr wrap="square">
            <a:spAutoFit/>
          </a:bodyPr>
          <a:lstStyle/>
          <a:p>
            <a:pPr>
              <a:lnSpc>
                <a:spcPts val="2600"/>
              </a:lnSpc>
            </a:pPr>
            <a:r>
              <a:rPr lang="zh-CN" altLang="zh-CN" sz="1800" kern="100" dirty="0">
                <a:latin typeface="+mn-lt"/>
                <a:ea typeface="黑体" panose="02010609060101010101" pitchFamily="49" charset="-122"/>
                <a:cs typeface="Times New Roman" panose="02020603050405020304" pitchFamily="18" charset="0"/>
              </a:rPr>
              <a:t>使用递推式描述递归算法的时间复杂度，通过求解递推式得到以</a:t>
            </a:r>
            <a:r>
              <a:rPr lang="en-US" altLang="zh-CN" sz="1800" i="1" kern="100" dirty="0">
                <a:latin typeface="+mn-lt"/>
                <a:ea typeface="黑体" panose="02010609060101010101" pitchFamily="49" charset="-122"/>
              </a:rPr>
              <a:t>n</a:t>
            </a:r>
            <a:r>
              <a:rPr lang="zh-CN" altLang="zh-CN" sz="1800" kern="100" dirty="0">
                <a:latin typeface="+mn-lt"/>
                <a:ea typeface="黑体" panose="02010609060101010101" pitchFamily="49" charset="-122"/>
                <a:cs typeface="Times New Roman" panose="02020603050405020304" pitchFamily="18" charset="0"/>
              </a:rPr>
              <a:t>为自变量的闭合公式、从而估计递归算法的运行时间</a:t>
            </a:r>
            <a:endParaRPr lang="zh-CN" altLang="en-US" sz="1800" dirty="0">
              <a:latin typeface="+mn-lt"/>
              <a:ea typeface="黑体" panose="02010609060101010101" pitchFamily="49" charset="-122"/>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E19D15D-0C89-4B4C-8E5A-C5C76117E9EE}"/>
                  </a:ext>
                </a:extLst>
              </p:cNvPr>
              <p:cNvSpPr/>
              <p:nvPr/>
            </p:nvSpPr>
            <p:spPr>
              <a:xfrm>
                <a:off x="4979987" y="5301208"/>
                <a:ext cx="4032448" cy="1502976"/>
              </a:xfrm>
              <a:prstGeom prst="rect">
                <a:avLst/>
              </a:prstGeom>
              <a:solidFill>
                <a:schemeClr val="accent4">
                  <a:lumMod val="10000"/>
                  <a:lumOff val="90000"/>
                </a:schemeClr>
              </a:solidFill>
            </p:spPr>
            <p:txBody>
              <a:bodyPr wrap="square" lIns="36000" rIns="0">
                <a:spAutoFit/>
              </a:bodyPr>
              <a:lstStyle/>
              <a:p>
                <a:pPr>
                  <a:lnSpc>
                    <a:spcPts val="2200"/>
                  </a:lnSpc>
                  <a:spcAft>
                    <a:spcPts val="0"/>
                  </a:spcAft>
                  <a:tabLst>
                    <a:tab pos="266700" algn="l"/>
                    <a:tab pos="357188" algn="l"/>
                  </a:tabLst>
                </a:pPr>
                <a:r>
                  <a:rPr lang="zh-CN" altLang="en-US"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例如：</a:t>
                </a:r>
                <a:endParaRPr lang="en-US" altLang="zh-CN" sz="1800" b="1" i="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a:p>
                <a:pPr indent="90488">
                  <a:lnSpc>
                    <a:spcPts val="2200"/>
                  </a:lnSpc>
                  <a:spcAft>
                    <a:spcPts val="0"/>
                  </a:spcAft>
                  <a:tabLst>
                    <a:tab pos="266700" algn="l"/>
                    <a:tab pos="357188" algn="l"/>
                  </a:tabLst>
                </a:pPr>
                <a14:m>
                  <m:oMathPara xmlns:m="http://schemas.openxmlformats.org/officeDocument/2006/math">
                    <m:oMathParaPr>
                      <m:jc m:val="left"/>
                    </m:oMathParaPr>
                    <m:oMath xmlns:m="http://schemas.openxmlformats.org/officeDocument/2006/math">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𝑀</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𝑛</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𝑀</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+1</m:t>
                      </m:r>
                    </m:oMath>
                  </m:oMathPara>
                </a14:m>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nSpc>
                    <a:spcPts val="2200"/>
                  </a:lnSpc>
                  <a:spcAft>
                    <a:spcPts val="0"/>
                  </a:spcAft>
                </a:pPr>
                <a14:m>
                  <m:oMathPara xmlns:m="http://schemas.openxmlformats.org/officeDocument/2006/math">
                    <m:oMathParaPr>
                      <m:jc m:val="centerGroup"/>
                    </m:oMathParaPr>
                    <m:oMath xmlns:m="http://schemas.openxmlformats.org/officeDocument/2006/math">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𝑀</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−2</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𝑀</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−2</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+2</m:t>
                      </m:r>
                    </m:oMath>
                  </m:oMathPara>
                </a14:m>
                <a:endParaRPr lang="zh-CN"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266700">
                  <a:lnSpc>
                    <a:spcPts val="2200"/>
                  </a:lnSpc>
                  <a:spcAft>
                    <a:spcPts val="0"/>
                  </a:spcAft>
                </a:pPr>
                <a14:m>
                  <m:oMathPara xmlns:m="http://schemas.openxmlformats.org/officeDocument/2006/math">
                    <m:oMathParaPr>
                      <m:jc m:val="centerGroup"/>
                    </m:oMathParaPr>
                    <m:oMath xmlns:m="http://schemas.openxmlformats.org/officeDocument/2006/math">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𝑀</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−3</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𝑀</m:t>
                      </m:r>
                      <m:d>
                        <m:dPr>
                          <m:ctrlPr>
                            <a:rPr lang="zh-CN" altLang="zh-CN" sz="18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−3</m:t>
                          </m:r>
                        </m:e>
                      </m:d>
                      <m:r>
                        <a:rPr lang="en-US" altLang="zh-CN" sz="18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smtClean="0">
                          <a:latin typeface="Cambria Math" panose="02040503050406030204" pitchFamily="18" charset="0"/>
                          <a:ea typeface="宋体" panose="02010600030101010101" pitchFamily="2" charset="-122"/>
                          <a:cs typeface="Times New Roman" panose="02020603050405020304" pitchFamily="18" charset="0"/>
                        </a:rPr>
                        <m:t>3</m:t>
                      </m:r>
                      <m:r>
                        <a:rPr lang="en-US" altLang="zh-CN" sz="1800"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smtClean="0">
                          <a:latin typeface="Cambria Math" panose="02040503050406030204" pitchFamily="18" charset="0"/>
                          <a:ea typeface="宋体" panose="02010600030101010101" pitchFamily="2" charset="-122"/>
                          <a:cs typeface="Times New Roman" panose="02020603050405020304" pitchFamily="18" charset="0"/>
                        </a:rPr>
                        <m:t>𝑛</m:t>
                      </m:r>
                    </m:oMath>
                  </m:oMathPara>
                </a14:m>
                <a:endParaRPr lang="zh-CN" altLang="zh-CN" sz="1800" i="1"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5E19D15D-0C89-4B4C-8E5A-C5C76117E9EE}"/>
                  </a:ext>
                </a:extLst>
              </p:cNvPr>
              <p:cNvSpPr>
                <a:spLocks noRot="1" noChangeAspect="1" noMove="1" noResize="1" noEditPoints="1" noAdjustHandles="1" noChangeArrowheads="1" noChangeShapeType="1" noTextEdit="1"/>
              </p:cNvSpPr>
              <p:nvPr/>
            </p:nvSpPr>
            <p:spPr>
              <a:xfrm>
                <a:off x="4979987" y="5301208"/>
                <a:ext cx="4032448" cy="1502976"/>
              </a:xfrm>
              <a:prstGeom prst="rect">
                <a:avLst/>
              </a:prstGeom>
              <a:blipFill>
                <a:blip r:embed="rId2"/>
                <a:stretch>
                  <a:fillRect l="-2723" t="-4472"/>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提纲</a:t>
            </a:r>
            <a:endParaRPr lang="en-US"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2438400" y="2214563"/>
            <a:ext cx="5517976" cy="3881437"/>
          </a:xfrm>
        </p:spPr>
        <p:txBody>
          <a:bodyPr/>
          <a:lstStyle/>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概述</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算法的基本概念</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算法效率分析</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算法的最优、最坏和平均效率</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算法运行时间估计</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FF0000"/>
                </a:solidFill>
                <a:latin typeface="黑体" panose="02010609060101010101" pitchFamily="49" charset="-122"/>
                <a:ea typeface="黑体" panose="02010609060101010101" pitchFamily="49" charset="-122"/>
              </a:rPr>
              <a:t>总结</a:t>
            </a:r>
            <a:endParaRPr lang="en-US" altLang="zh-CN" sz="22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63181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C7DB-AE77-468E-B5B3-4239FA502D40}"/>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总结</a:t>
            </a:r>
          </a:p>
        </p:txBody>
      </p:sp>
      <p:sp>
        <p:nvSpPr>
          <p:cNvPr id="3" name="内容占位符 2">
            <a:extLst>
              <a:ext uri="{FF2B5EF4-FFF2-40B4-BE49-F238E27FC236}">
                <a16:creationId xmlns:a16="http://schemas.microsoft.com/office/drawing/2014/main" id="{25435972-46D6-4F0B-B937-1C28DA2EEA02}"/>
              </a:ext>
            </a:extLst>
          </p:cNvPr>
          <p:cNvSpPr>
            <a:spLocks noGrp="1"/>
          </p:cNvSpPr>
          <p:nvPr>
            <p:ph idx="1"/>
          </p:nvPr>
        </p:nvSpPr>
        <p:spPr>
          <a:xfrm>
            <a:off x="827584" y="2132856"/>
            <a:ext cx="8208912" cy="3963144"/>
          </a:xfrm>
        </p:spPr>
        <p:txBody>
          <a:bodyPr/>
          <a:lstStyle/>
          <a:p>
            <a:pPr>
              <a:lnSpc>
                <a:spcPts val="2800"/>
              </a:lnSpc>
              <a:spcBef>
                <a:spcPts val="0"/>
              </a:spcBef>
              <a:spcAft>
                <a:spcPts val="800"/>
              </a:spcAft>
            </a:pPr>
            <a:r>
              <a:rPr lang="zh-CN" altLang="en-US" sz="2200" dirty="0">
                <a:ea typeface="黑体" panose="02010609060101010101" pitchFamily="49" charset="-122"/>
              </a:rPr>
              <a:t>算法是计算机、人工智能等学科领域的灵魂</a:t>
            </a:r>
            <a:endParaRPr lang="en-US" altLang="zh-CN" sz="2200" dirty="0">
              <a:ea typeface="黑体" panose="02010609060101010101" pitchFamily="49" charset="-122"/>
            </a:endParaRPr>
          </a:p>
          <a:p>
            <a:pPr>
              <a:lnSpc>
                <a:spcPts val="2800"/>
              </a:lnSpc>
              <a:spcBef>
                <a:spcPts val="0"/>
              </a:spcBef>
              <a:spcAft>
                <a:spcPts val="800"/>
              </a:spcAft>
            </a:pPr>
            <a:r>
              <a:rPr lang="zh-CN" altLang="en-US" sz="2200" dirty="0">
                <a:ea typeface="黑体" panose="02010609060101010101" pitchFamily="49" charset="-122"/>
              </a:rPr>
              <a:t>问题、算法的基本概念，算法与数据结构、程序的区别与联系</a:t>
            </a:r>
            <a:endParaRPr lang="en-US" altLang="zh-CN" sz="2200" dirty="0">
              <a:ea typeface="黑体" panose="02010609060101010101" pitchFamily="49" charset="-122"/>
            </a:endParaRPr>
          </a:p>
          <a:p>
            <a:pPr>
              <a:lnSpc>
                <a:spcPts val="2800"/>
              </a:lnSpc>
              <a:spcBef>
                <a:spcPts val="0"/>
              </a:spcBef>
              <a:spcAft>
                <a:spcPts val="800"/>
              </a:spcAft>
            </a:pPr>
            <a:r>
              <a:rPr lang="zh-CN" altLang="en-US" sz="2200" dirty="0">
                <a:ea typeface="黑体" panose="02010609060101010101" pitchFamily="49" charset="-122"/>
              </a:rPr>
              <a:t>算法效率分析：渐进时间，增长率，增长率</a:t>
            </a:r>
            <a:endParaRPr lang="en-US" altLang="zh-CN" sz="2200" dirty="0">
              <a:ea typeface="黑体" panose="02010609060101010101" pitchFamily="49" charset="-122"/>
            </a:endParaRPr>
          </a:p>
          <a:p>
            <a:pPr>
              <a:lnSpc>
                <a:spcPts val="2800"/>
              </a:lnSpc>
              <a:spcBef>
                <a:spcPts val="0"/>
              </a:spcBef>
              <a:spcAft>
                <a:spcPts val="800"/>
              </a:spcAft>
            </a:pPr>
            <a:r>
              <a:rPr lang="zh-CN" altLang="en-US" sz="2200" dirty="0">
                <a:ea typeface="黑体" panose="02010609060101010101" pitchFamily="49" charset="-122"/>
              </a:rPr>
              <a:t>渐进时间的符号和性质</a:t>
            </a:r>
            <a:endParaRPr lang="en-US" altLang="zh-CN" sz="2200" dirty="0">
              <a:ea typeface="黑体" panose="02010609060101010101" pitchFamily="49" charset="-122"/>
            </a:endParaRPr>
          </a:p>
          <a:p>
            <a:pPr>
              <a:lnSpc>
                <a:spcPts val="2800"/>
              </a:lnSpc>
              <a:spcBef>
                <a:spcPts val="0"/>
              </a:spcBef>
              <a:spcAft>
                <a:spcPts val="800"/>
              </a:spcAft>
            </a:pPr>
            <a:r>
              <a:rPr lang="zh-CN" altLang="en-US" sz="2200" dirty="0">
                <a:ea typeface="黑体" panose="02010609060101010101" pitchFamily="49" charset="-122"/>
              </a:rPr>
              <a:t>算法的最优、最坏和平均效率分析</a:t>
            </a:r>
            <a:endParaRPr lang="en-US" altLang="zh-CN" sz="2200" dirty="0">
              <a:ea typeface="黑体" panose="02010609060101010101" pitchFamily="49" charset="-122"/>
            </a:endParaRPr>
          </a:p>
          <a:p>
            <a:pPr>
              <a:lnSpc>
                <a:spcPts val="2800"/>
              </a:lnSpc>
              <a:spcBef>
                <a:spcPts val="0"/>
              </a:spcBef>
              <a:spcAft>
                <a:spcPts val="800"/>
              </a:spcAft>
            </a:pPr>
            <a:r>
              <a:rPr lang="zh-CN" altLang="en-US" sz="2200" dirty="0">
                <a:ea typeface="黑体" panose="02010609060101010101" pitchFamily="49" charset="-122"/>
              </a:rPr>
              <a:t>递归和非递归算法的运行时间估计</a:t>
            </a:r>
          </a:p>
        </p:txBody>
      </p:sp>
    </p:spTree>
    <p:extLst>
      <p:ext uri="{BB962C8B-B14F-4D97-AF65-F5344CB8AC3E}">
        <p14:creationId xmlns:p14="http://schemas.microsoft.com/office/powerpoint/2010/main" val="1522002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结语</a:t>
            </a:r>
            <a:endParaRPr lang="en-US" altLang="zh-CN" dirty="0">
              <a:latin typeface="黑体" panose="02010609060101010101" pitchFamily="49" charset="-122"/>
              <a:ea typeface="黑体" panose="02010609060101010101" pitchFamily="49" charset="-122"/>
            </a:endParaRPr>
          </a:p>
        </p:txBody>
      </p:sp>
      <p:sp>
        <p:nvSpPr>
          <p:cNvPr id="91139" name="Rectangle 3"/>
          <p:cNvSpPr>
            <a:spLocks noGrp="1" noChangeArrowheads="1"/>
          </p:cNvSpPr>
          <p:nvPr>
            <p:ph type="body" idx="1"/>
          </p:nvPr>
        </p:nvSpPr>
        <p:spPr>
          <a:xfrm>
            <a:off x="792162" y="2204864"/>
            <a:ext cx="7958138" cy="3881437"/>
          </a:xfrm>
        </p:spPr>
        <p:txBody>
          <a:bodyPr/>
          <a:lstStyle/>
          <a:p>
            <a:pPr eaLnBrk="1" hangingPunct="1">
              <a:buFont typeface="Wingdings" pitchFamily="2" charset="2"/>
              <a:buNone/>
            </a:pPr>
            <a:endParaRPr lang="en-US" altLang="zh-CN" dirty="0">
              <a:latin typeface="黑体" panose="02010609060101010101" pitchFamily="49" charset="-122"/>
              <a:ea typeface="黑体" panose="02010609060101010101" pitchFamily="49" charset="-122"/>
            </a:endParaRPr>
          </a:p>
          <a:p>
            <a:pPr eaLnBrk="1" hangingPunct="1">
              <a:buFont typeface="Wingdings" pitchFamily="2" charset="2"/>
              <a:buNone/>
            </a:pPr>
            <a:r>
              <a:rPr lang="en-US" altLang="zh-CN" dirty="0">
                <a:latin typeface="黑体" panose="02010609060101010101" pitchFamily="49" charset="-122"/>
                <a:ea typeface="黑体" panose="02010609060101010101" pitchFamily="49" charset="-122"/>
              </a:rPr>
              <a:t>                                 </a:t>
            </a:r>
          </a:p>
          <a:p>
            <a:pPr algn="ctr" eaLnBrk="1" hangingPunct="1">
              <a:buFont typeface="Wingdings" pitchFamily="2" charset="2"/>
              <a:buNone/>
            </a:pPr>
            <a:r>
              <a:rPr lang="zh-CN" altLang="en-US" sz="4400" b="1" dirty="0">
                <a:latin typeface="黑体" panose="02010609060101010101" pitchFamily="49" charset="-122"/>
                <a:ea typeface="黑体" panose="02010609060101010101" pitchFamily="49" charset="-122"/>
              </a:rPr>
              <a:t>谢谢！</a:t>
            </a:r>
            <a:r>
              <a:rPr lang="en-US" altLang="zh-CN" dirty="0">
                <a:latin typeface="黑体" panose="02010609060101010101" pitchFamily="49" charset="-122"/>
                <a:ea typeface="黑体" panose="02010609060101010101" pitchFamily="49"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68A81-F081-404C-AF41-99E6F99D2CC8}"/>
              </a:ext>
            </a:extLst>
          </p:cNvPr>
          <p:cNvSpPr>
            <a:spLocks noGrp="1"/>
          </p:cNvSpPr>
          <p:nvPr>
            <p:ph type="title"/>
          </p:nvPr>
        </p:nvSpPr>
        <p:spPr/>
        <p:txBody>
          <a:bodyPr/>
          <a:lstStyle/>
          <a:p>
            <a:r>
              <a:rPr lang="zh-CN" altLang="en-US" dirty="0">
                <a:latin typeface="+mn-lt"/>
                <a:ea typeface="黑体" panose="02010609060101010101" pitchFamily="49" charset="-122"/>
              </a:rPr>
              <a:t>概述 </a:t>
            </a:r>
            <a:r>
              <a:rPr lang="en-US" altLang="zh-CN" dirty="0">
                <a:latin typeface="+mn-lt"/>
                <a:ea typeface="黑体" panose="02010609060101010101" pitchFamily="49" charset="-122"/>
              </a:rPr>
              <a:t>(1)</a:t>
            </a:r>
            <a:endParaRPr lang="zh-CN" altLang="en-US" dirty="0">
              <a:latin typeface="+mn-lt"/>
              <a:ea typeface="黑体" panose="02010609060101010101" pitchFamily="49" charset="-122"/>
            </a:endParaRPr>
          </a:p>
        </p:txBody>
      </p:sp>
      <p:sp>
        <p:nvSpPr>
          <p:cNvPr id="3" name="内容占位符 2">
            <a:extLst>
              <a:ext uri="{FF2B5EF4-FFF2-40B4-BE49-F238E27FC236}">
                <a16:creationId xmlns:a16="http://schemas.microsoft.com/office/drawing/2014/main" id="{9FABBC28-428C-498D-8DA4-55023FE99661}"/>
              </a:ext>
            </a:extLst>
          </p:cNvPr>
          <p:cNvSpPr>
            <a:spLocks noGrp="1"/>
          </p:cNvSpPr>
          <p:nvPr>
            <p:ph idx="1"/>
          </p:nvPr>
        </p:nvSpPr>
        <p:spPr>
          <a:xfrm>
            <a:off x="827584" y="2060848"/>
            <a:ext cx="8208912" cy="4107160"/>
          </a:xfrm>
        </p:spPr>
        <p:txBody>
          <a:bodyPr/>
          <a:lstStyle/>
          <a:p>
            <a:pPr>
              <a:lnSpc>
                <a:spcPts val="2800"/>
              </a:lnSpc>
              <a:spcBef>
                <a:spcPts val="0"/>
              </a:spcBef>
              <a:spcAft>
                <a:spcPts val="0"/>
              </a:spcAft>
            </a:pPr>
            <a:r>
              <a:rPr lang="zh-CN" altLang="en-US" sz="2000" b="1" dirty="0">
                <a:solidFill>
                  <a:srgbClr val="1507C9"/>
                </a:solidFill>
                <a:ea typeface="黑体" panose="02010609060101010101" pitchFamily="49" charset="-122"/>
                <a:cs typeface="Times New Roman" panose="02020603050405020304" pitchFamily="18" charset="0"/>
              </a:rPr>
              <a:t>人工智能的三大基石：</a:t>
            </a:r>
            <a:r>
              <a:rPr lang="zh-CN" altLang="en-US" sz="2000" dirty="0">
                <a:solidFill>
                  <a:srgbClr val="FF0000"/>
                </a:solidFill>
                <a:ea typeface="黑体" panose="02010609060101010101" pitchFamily="49" charset="-122"/>
                <a:cs typeface="Times New Roman" panose="02020603050405020304" pitchFamily="18" charset="0"/>
              </a:rPr>
              <a:t>数据，算法，算力；人工智能的本质是算法；</a:t>
            </a:r>
            <a:r>
              <a:rPr lang="zh-CN" altLang="en-US" sz="2000" dirty="0">
                <a:ea typeface="黑体" panose="02010609060101010101" pitchFamily="49" charset="-122"/>
                <a:cs typeface="Times New Roman" panose="02020603050405020304" pitchFamily="18" charset="0"/>
              </a:rPr>
              <a:t>算法的优劣决定了智能系统水平高低</a:t>
            </a:r>
            <a:endParaRPr lang="en-US" altLang="zh-CN" sz="2000" dirty="0">
              <a:ea typeface="黑体" panose="02010609060101010101" pitchFamily="49" charset="-122"/>
              <a:cs typeface="Times New Roman" panose="02020603050405020304" pitchFamily="18" charset="0"/>
            </a:endParaRPr>
          </a:p>
          <a:p>
            <a:pPr>
              <a:lnSpc>
                <a:spcPts val="2800"/>
              </a:lnSpc>
              <a:spcBef>
                <a:spcPts val="1200"/>
              </a:spcBef>
              <a:spcAft>
                <a:spcPts val="600"/>
              </a:spcAft>
            </a:pPr>
            <a:r>
              <a:rPr lang="zh-CN" altLang="en-US" sz="2000" b="1" dirty="0">
                <a:solidFill>
                  <a:srgbClr val="0000CC"/>
                </a:solidFill>
                <a:ea typeface="黑体" panose="02010609060101010101" pitchFamily="49" charset="-122"/>
              </a:rPr>
              <a:t>算法对工程教育毕业要求的支撑：</a:t>
            </a:r>
            <a:endParaRPr lang="en-US" altLang="zh-CN" sz="2000" b="1" dirty="0">
              <a:solidFill>
                <a:srgbClr val="0000CC"/>
              </a:solidFill>
              <a:ea typeface="黑体" panose="02010609060101010101" pitchFamily="49" charset="-122"/>
            </a:endParaRPr>
          </a:p>
          <a:p>
            <a:pPr marL="180975" indent="-180975">
              <a:lnSpc>
                <a:spcPts val="2800"/>
              </a:lnSpc>
              <a:spcBef>
                <a:spcPts val="0"/>
              </a:spcBef>
              <a:spcAft>
                <a:spcPts val="600"/>
              </a:spcAft>
              <a:buSzPct val="50000"/>
              <a:buNone/>
            </a:pPr>
            <a:r>
              <a:rPr lang="en-US" altLang="zh-CN" sz="2000" b="1" dirty="0">
                <a:solidFill>
                  <a:srgbClr val="00B050"/>
                </a:solidFill>
                <a:ea typeface="黑体" panose="02010609060101010101" pitchFamily="49" charset="-122"/>
                <a:cs typeface="Times New Roman" panose="02020603050405020304" pitchFamily="18" charset="0"/>
              </a:rPr>
              <a:t> - </a:t>
            </a:r>
            <a:r>
              <a:rPr lang="zh-CN" altLang="zh-CN" sz="2000" b="1" dirty="0">
                <a:solidFill>
                  <a:srgbClr val="00B050"/>
                </a:solidFill>
                <a:ea typeface="黑体" panose="02010609060101010101" pitchFamily="49" charset="-122"/>
                <a:cs typeface="Times New Roman" panose="02020603050405020304" pitchFamily="18" charset="0"/>
              </a:rPr>
              <a:t>工程知识：</a:t>
            </a:r>
            <a:r>
              <a:rPr lang="zh-CN" altLang="zh-CN" sz="2000" dirty="0">
                <a:ea typeface="黑体" panose="02010609060101010101" pitchFamily="49" charset="-122"/>
                <a:cs typeface="Times New Roman" panose="02020603050405020304" pitchFamily="18" charset="0"/>
              </a:rPr>
              <a:t>能够将数学、自然科学、工程基础和专业知识用于解决计算机领域的复杂工程问题</a:t>
            </a:r>
            <a:r>
              <a:rPr lang="zh-CN" altLang="en-US" sz="2000" dirty="0">
                <a:ea typeface="黑体" panose="02010609060101010101" pitchFamily="49" charset="-122"/>
                <a:cs typeface="Times New Roman" panose="02020603050405020304" pitchFamily="18" charset="0"/>
              </a:rPr>
              <a:t>。</a:t>
            </a:r>
            <a:endParaRPr lang="en-US" altLang="zh-CN" sz="2000" dirty="0">
              <a:ea typeface="黑体" panose="02010609060101010101" pitchFamily="49" charset="-122"/>
              <a:cs typeface="Times New Roman" panose="02020603050405020304" pitchFamily="18" charset="0"/>
            </a:endParaRPr>
          </a:p>
          <a:p>
            <a:pPr marL="180975" indent="-180975">
              <a:lnSpc>
                <a:spcPts val="2800"/>
              </a:lnSpc>
              <a:spcBef>
                <a:spcPts val="0"/>
              </a:spcBef>
              <a:spcAft>
                <a:spcPts val="600"/>
              </a:spcAft>
              <a:buSzPct val="50000"/>
              <a:buNone/>
            </a:pPr>
            <a:r>
              <a:rPr lang="en-US" altLang="zh-CN" sz="2000" b="1" dirty="0">
                <a:solidFill>
                  <a:srgbClr val="00B050"/>
                </a:solidFill>
                <a:ea typeface="黑体" panose="02010609060101010101" pitchFamily="49" charset="-122"/>
                <a:cs typeface="Times New Roman" panose="02020603050405020304" pitchFamily="18" charset="0"/>
              </a:rPr>
              <a:t> - </a:t>
            </a:r>
            <a:r>
              <a:rPr lang="zh-CN" altLang="zh-CN" sz="2000" b="1" dirty="0">
                <a:solidFill>
                  <a:srgbClr val="00B050"/>
                </a:solidFill>
                <a:ea typeface="黑体" panose="02010609060101010101" pitchFamily="49" charset="-122"/>
                <a:cs typeface="Times New Roman" panose="02020603050405020304" pitchFamily="18" charset="0"/>
              </a:rPr>
              <a:t>设计</a:t>
            </a:r>
            <a:r>
              <a:rPr lang="en-US" altLang="zh-CN" sz="2000" b="1" dirty="0">
                <a:solidFill>
                  <a:srgbClr val="00B050"/>
                </a:solidFill>
                <a:ea typeface="黑体" panose="02010609060101010101" pitchFamily="49" charset="-122"/>
                <a:cs typeface="Times New Roman" panose="02020603050405020304" pitchFamily="18" charset="0"/>
              </a:rPr>
              <a:t>/</a:t>
            </a:r>
            <a:r>
              <a:rPr lang="zh-CN" altLang="zh-CN" sz="2000" b="1" dirty="0">
                <a:solidFill>
                  <a:srgbClr val="00B050"/>
                </a:solidFill>
                <a:ea typeface="黑体" panose="02010609060101010101" pitchFamily="49" charset="-122"/>
                <a:cs typeface="Times New Roman" panose="02020603050405020304" pitchFamily="18" charset="0"/>
              </a:rPr>
              <a:t>开发解决方案：</a:t>
            </a:r>
            <a:r>
              <a:rPr lang="zh-CN" altLang="zh-CN" sz="2000" dirty="0">
                <a:ea typeface="黑体" panose="02010609060101010101" pitchFamily="49" charset="-122"/>
                <a:cs typeface="Times New Roman" panose="02020603050405020304" pitchFamily="18" charset="0"/>
              </a:rPr>
              <a:t>能够设计针对复杂工程问题的解决方案，设计满</a:t>
            </a:r>
            <a:r>
              <a:rPr lang="en-US" altLang="zh-CN" sz="2000" dirty="0">
                <a:ea typeface="黑体" panose="02010609060101010101" pitchFamily="49" charset="-122"/>
                <a:cs typeface="Times New Roman" panose="02020603050405020304" pitchFamily="18" charset="0"/>
              </a:rPr>
              <a:t> </a:t>
            </a:r>
            <a:r>
              <a:rPr lang="zh-CN" altLang="zh-CN" sz="2000" dirty="0">
                <a:ea typeface="黑体" panose="02010609060101010101" pitchFamily="49" charset="-122"/>
                <a:cs typeface="Times New Roman" panose="02020603050405020304" pitchFamily="18" charset="0"/>
              </a:rPr>
              <a:t>足特定需求的软件系统、模块</a:t>
            </a:r>
            <a:r>
              <a:rPr lang="en-US" altLang="zh-CN" sz="2000" dirty="0">
                <a:ea typeface="黑体" panose="02010609060101010101" pitchFamily="49" charset="-122"/>
                <a:cs typeface="Times New Roman" panose="02020603050405020304" pitchFamily="18" charset="0"/>
              </a:rPr>
              <a:t>/</a:t>
            </a:r>
            <a:r>
              <a:rPr lang="zh-CN" altLang="zh-CN" sz="2000" dirty="0">
                <a:ea typeface="黑体" panose="02010609060101010101" pitchFamily="49" charset="-122"/>
                <a:cs typeface="Times New Roman" panose="02020603050405020304" pitchFamily="18" charset="0"/>
              </a:rPr>
              <a:t>组件，并能够在设计环节中体现创新意识，考虑社会、健康、安全、法律、文化以及环境等因素。</a:t>
            </a:r>
            <a:endParaRPr lang="en-US" altLang="zh-CN" sz="2000" dirty="0">
              <a:ea typeface="黑体" panose="02010609060101010101" pitchFamily="49" charset="-122"/>
              <a:cs typeface="Times New Roman" panose="02020603050405020304" pitchFamily="18" charset="0"/>
            </a:endParaRPr>
          </a:p>
          <a:p>
            <a:pPr marL="180975" indent="-180975">
              <a:lnSpc>
                <a:spcPts val="2800"/>
              </a:lnSpc>
              <a:spcBef>
                <a:spcPts val="0"/>
              </a:spcBef>
              <a:spcAft>
                <a:spcPts val="600"/>
              </a:spcAft>
              <a:buSzPct val="50000"/>
              <a:buNone/>
            </a:pPr>
            <a:r>
              <a:rPr lang="en-US" altLang="zh-CN" sz="2000" b="1" dirty="0">
                <a:solidFill>
                  <a:srgbClr val="00B050"/>
                </a:solidFill>
                <a:ea typeface="黑体" panose="02010609060101010101" pitchFamily="49" charset="-122"/>
                <a:cs typeface="Times New Roman" panose="02020603050405020304" pitchFamily="18" charset="0"/>
              </a:rPr>
              <a:t>- </a:t>
            </a:r>
            <a:r>
              <a:rPr lang="zh-CN" altLang="zh-CN" sz="2000" b="1" dirty="0">
                <a:solidFill>
                  <a:srgbClr val="00B050"/>
                </a:solidFill>
                <a:ea typeface="黑体" panose="02010609060101010101" pitchFamily="49" charset="-122"/>
                <a:cs typeface="Times New Roman" panose="02020603050405020304" pitchFamily="18" charset="0"/>
              </a:rPr>
              <a:t>研究：</a:t>
            </a:r>
            <a:r>
              <a:rPr lang="zh-CN" altLang="zh-CN" sz="2000" dirty="0">
                <a:ea typeface="黑体" panose="02010609060101010101" pitchFamily="49" charset="-122"/>
                <a:cs typeface="Times New Roman" panose="02020603050405020304" pitchFamily="18" charset="0"/>
              </a:rPr>
              <a:t>能够基于计算机科学与工程的技术和方法对复杂工程问题进行分析与研究，包括设计实验、分析与解释数据、并通过信息综合得到合理有效的结论。</a:t>
            </a:r>
            <a:endParaRPr lang="en-US" altLang="zh-CN" sz="2000"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0053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27533-9874-4CFF-A871-B79A873DCAA5}"/>
              </a:ext>
            </a:extLst>
          </p:cNvPr>
          <p:cNvSpPr>
            <a:spLocks noGrp="1"/>
          </p:cNvSpPr>
          <p:nvPr>
            <p:ph type="title"/>
          </p:nvPr>
        </p:nvSpPr>
        <p:spPr/>
        <p:txBody>
          <a:bodyPr/>
          <a:lstStyle/>
          <a:p>
            <a:r>
              <a:rPr lang="zh-CN" altLang="en-US" dirty="0">
                <a:ea typeface="黑体" panose="02010609060101010101" pitchFamily="49" charset="-122"/>
              </a:rPr>
              <a:t>概述 </a:t>
            </a:r>
            <a:r>
              <a:rPr lang="en-US" altLang="zh-CN" dirty="0">
                <a:ea typeface="黑体" panose="02010609060101010101" pitchFamily="49" charset="-122"/>
              </a:rPr>
              <a:t>(2)</a:t>
            </a:r>
            <a:endParaRPr lang="zh-CN" altLang="en-US" dirty="0"/>
          </a:p>
        </p:txBody>
      </p:sp>
      <p:sp>
        <p:nvSpPr>
          <p:cNvPr id="3" name="内容占位符 2">
            <a:extLst>
              <a:ext uri="{FF2B5EF4-FFF2-40B4-BE49-F238E27FC236}">
                <a16:creationId xmlns:a16="http://schemas.microsoft.com/office/drawing/2014/main" id="{1C210169-8F7E-49A3-A886-E84D4756958D}"/>
              </a:ext>
            </a:extLst>
          </p:cNvPr>
          <p:cNvSpPr>
            <a:spLocks noGrp="1"/>
          </p:cNvSpPr>
          <p:nvPr>
            <p:ph idx="1"/>
          </p:nvPr>
        </p:nvSpPr>
        <p:spPr>
          <a:xfrm>
            <a:off x="899592" y="2211859"/>
            <a:ext cx="8208912" cy="3881437"/>
          </a:xfrm>
        </p:spPr>
        <p:txBody>
          <a:bodyPr/>
          <a:lstStyle/>
          <a:p>
            <a:pPr marL="180975" indent="-180975" eaLnBrk="1" hangingPunct="1">
              <a:lnSpc>
                <a:spcPts val="2700"/>
              </a:lnSpc>
              <a:spcBef>
                <a:spcPts val="600"/>
              </a:spcBef>
            </a:pPr>
            <a:r>
              <a:rPr lang="zh-CN" altLang="en-US" sz="1800" dirty="0">
                <a:ea typeface="黑体" panose="02010609060101010101" pitchFamily="49" charset="-122"/>
              </a:rPr>
              <a:t> </a:t>
            </a:r>
            <a:r>
              <a:rPr lang="zh-CN" altLang="en-US" sz="2000" dirty="0">
                <a:ea typeface="黑体" panose="02010609060101010101" pitchFamily="49" charset="-122"/>
              </a:rPr>
              <a:t>学界与业界为实现同样的目标而努力</a:t>
            </a:r>
            <a:endParaRPr lang="en-US" altLang="zh-CN" sz="2000" dirty="0">
              <a:ea typeface="黑体" panose="02010609060101010101" pitchFamily="49" charset="-122"/>
            </a:endParaRPr>
          </a:p>
          <a:p>
            <a:pPr marL="180975" indent="-180975" eaLnBrk="1" hangingPunct="1">
              <a:lnSpc>
                <a:spcPts val="2700"/>
              </a:lnSpc>
              <a:spcBef>
                <a:spcPts val="600"/>
              </a:spcBef>
            </a:pPr>
            <a:r>
              <a:rPr lang="en-US" altLang="zh-CN" sz="2000" dirty="0">
                <a:ea typeface="黑体" panose="02010609060101010101" pitchFamily="49" charset="-122"/>
              </a:rPr>
              <a:t> </a:t>
            </a:r>
            <a:r>
              <a:rPr lang="zh-CN" altLang="en-US" sz="2000" dirty="0">
                <a:ea typeface="黑体" panose="02010609060101010101" pitchFamily="49" charset="-122"/>
              </a:rPr>
              <a:t>人们越来越客观地看待学界与业界研究工作的价值，学界与业界的对立逐渐消除、逐渐认可对方的价值</a:t>
            </a:r>
            <a:endParaRPr lang="en-US" altLang="zh-CN" sz="2000" dirty="0">
              <a:ea typeface="黑体" panose="02010609060101010101" pitchFamily="49" charset="-122"/>
            </a:endParaRPr>
          </a:p>
          <a:p>
            <a:pPr marL="180975" indent="-180975" eaLnBrk="1" hangingPunct="1">
              <a:lnSpc>
                <a:spcPts val="2700"/>
              </a:lnSpc>
              <a:spcBef>
                <a:spcPts val="600"/>
              </a:spcBef>
            </a:pPr>
            <a:r>
              <a:rPr lang="en-US" altLang="zh-CN" sz="2000" dirty="0">
                <a:ea typeface="黑体" panose="02010609060101010101" pitchFamily="49" charset="-122"/>
              </a:rPr>
              <a:t> </a:t>
            </a:r>
            <a:r>
              <a:rPr lang="zh-CN" altLang="en-US" sz="2000" dirty="0">
                <a:ea typeface="黑体" panose="02010609060101010101" pitchFamily="49" charset="-122"/>
              </a:rPr>
              <a:t>计算机科学的特点需要业界做科研、学界解决实际问题，算法助力克服技术瓶颈</a:t>
            </a:r>
            <a:endParaRPr lang="en-US" altLang="zh-CN" sz="2000" dirty="0">
              <a:ea typeface="黑体" panose="02010609060101010101" pitchFamily="49" charset="-122"/>
            </a:endParaRPr>
          </a:p>
          <a:p>
            <a:pPr marL="180975" indent="-180975" eaLnBrk="1" hangingPunct="1">
              <a:lnSpc>
                <a:spcPts val="2700"/>
              </a:lnSpc>
              <a:spcBef>
                <a:spcPts val="600"/>
              </a:spcBef>
            </a:pPr>
            <a:r>
              <a:rPr lang="zh-CN" altLang="en-US" sz="2000" dirty="0">
                <a:ea typeface="黑体" panose="02010609060101010101" pitchFamily="49" charset="-122"/>
              </a:rPr>
              <a:t>学界与业界的合作成为常态，算法的价值得到双方认可</a:t>
            </a:r>
          </a:p>
        </p:txBody>
      </p:sp>
      <p:grpSp>
        <p:nvGrpSpPr>
          <p:cNvPr id="39" name="组合 38">
            <a:extLst>
              <a:ext uri="{FF2B5EF4-FFF2-40B4-BE49-F238E27FC236}">
                <a16:creationId xmlns:a16="http://schemas.microsoft.com/office/drawing/2014/main" id="{037C7EFA-AB1B-4BAB-9BA7-0BC989412937}"/>
              </a:ext>
            </a:extLst>
          </p:cNvPr>
          <p:cNvGrpSpPr/>
          <p:nvPr/>
        </p:nvGrpSpPr>
        <p:grpSpPr>
          <a:xfrm>
            <a:off x="1157350" y="4628758"/>
            <a:ext cx="7735130" cy="1262048"/>
            <a:chOff x="742082" y="4228083"/>
            <a:chExt cx="7502326" cy="1262048"/>
          </a:xfrm>
        </p:grpSpPr>
        <p:sp>
          <p:nvSpPr>
            <p:cNvPr id="36" name="矩形 35">
              <a:extLst>
                <a:ext uri="{FF2B5EF4-FFF2-40B4-BE49-F238E27FC236}">
                  <a16:creationId xmlns:a16="http://schemas.microsoft.com/office/drawing/2014/main" id="{D1499026-446C-4630-B62F-E61118FC58A1}"/>
                </a:ext>
              </a:extLst>
            </p:cNvPr>
            <p:cNvSpPr/>
            <p:nvPr/>
          </p:nvSpPr>
          <p:spPr>
            <a:xfrm>
              <a:off x="755577" y="4228083"/>
              <a:ext cx="7468442" cy="384721"/>
            </a:xfrm>
            <a:prstGeom prst="rect">
              <a:avLst/>
            </a:prstGeom>
            <a:solidFill>
              <a:schemeClr val="accent4">
                <a:lumMod val="10000"/>
                <a:lumOff val="90000"/>
              </a:schemeClr>
            </a:solidFill>
          </p:spPr>
          <p:txBody>
            <a:bodyPr wrap="square">
              <a:spAutoFit/>
            </a:bodyPr>
            <a:lstStyle/>
            <a:p>
              <a:r>
                <a:rPr lang="zh-CN" altLang="en-US" sz="1900" dirty="0">
                  <a:solidFill>
                    <a:srgbClr val="002060"/>
                  </a:solidFill>
                  <a:latin typeface="+mn-lt"/>
                  <a:ea typeface="黑体" panose="02010609060101010101" pitchFamily="49" charset="-122"/>
                  <a:cs typeface="Times New Roman" panose="02020603050405020304" pitchFamily="18" charset="0"/>
                </a:rPr>
                <a:t>当代计算机专业人才工程能力 </a:t>
              </a:r>
              <a:r>
                <a:rPr lang="en-US" altLang="zh-CN" sz="1900" dirty="0">
                  <a:solidFill>
                    <a:srgbClr val="002060"/>
                  </a:solidFill>
                  <a:latin typeface="+mn-lt"/>
                  <a:ea typeface="黑体" panose="02010609060101010101" pitchFamily="49" charset="-122"/>
                  <a:cs typeface="Times New Roman" panose="02020603050405020304" pitchFamily="18" charset="0"/>
                  <a:sym typeface="Wingdings" panose="05000000000000000000" pitchFamily="2" charset="2"/>
                </a:rPr>
                <a:t> </a:t>
              </a:r>
              <a:r>
                <a:rPr lang="zh-CN" altLang="en-US" sz="1900" dirty="0">
                  <a:solidFill>
                    <a:srgbClr val="002060"/>
                  </a:solidFill>
                  <a:latin typeface="+mn-lt"/>
                  <a:ea typeface="黑体" panose="02010609060101010101" pitchFamily="49" charset="-122"/>
                  <a:cs typeface="Times New Roman" panose="02020603050405020304" pitchFamily="18" charset="0"/>
                  <a:sym typeface="Wingdings" panose="05000000000000000000" pitchFamily="2" charset="2"/>
                </a:rPr>
                <a:t>算法“驾驶员”</a:t>
              </a:r>
              <a:r>
                <a:rPr lang="en-US" altLang="zh-CN" sz="1900" dirty="0">
                  <a:solidFill>
                    <a:srgbClr val="002060"/>
                  </a:solidFill>
                  <a:latin typeface="+mn-lt"/>
                  <a:ea typeface="黑体" panose="02010609060101010101" pitchFamily="49" charset="-122"/>
                  <a:cs typeface="Times New Roman" panose="02020603050405020304" pitchFamily="18" charset="0"/>
                  <a:sym typeface="Wingdings" panose="05000000000000000000" pitchFamily="2" charset="2"/>
                </a:rPr>
                <a:t>+</a:t>
              </a:r>
              <a:r>
                <a:rPr lang="zh-CN" altLang="en-US" sz="1900" dirty="0">
                  <a:solidFill>
                    <a:srgbClr val="002060"/>
                  </a:solidFill>
                  <a:latin typeface="+mn-lt"/>
                  <a:ea typeface="黑体" panose="02010609060101010101" pitchFamily="49" charset="-122"/>
                  <a:cs typeface="Times New Roman" panose="02020603050405020304" pitchFamily="18" charset="0"/>
                  <a:sym typeface="Wingdings" panose="05000000000000000000" pitchFamily="2" charset="2"/>
                </a:rPr>
                <a:t>“算法造车人”</a:t>
              </a:r>
              <a:endParaRPr lang="zh-CN" altLang="en-US" sz="1900" dirty="0">
                <a:solidFill>
                  <a:srgbClr val="002060"/>
                </a:solidFill>
                <a:latin typeface="+mn-lt"/>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D06A4C11-19CD-474C-9E49-271433DA1DD6}"/>
                </a:ext>
              </a:extLst>
            </p:cNvPr>
            <p:cNvSpPr/>
            <p:nvPr/>
          </p:nvSpPr>
          <p:spPr>
            <a:xfrm>
              <a:off x="762472" y="4664378"/>
              <a:ext cx="7481936" cy="384721"/>
            </a:xfrm>
            <a:prstGeom prst="rect">
              <a:avLst/>
            </a:prstGeom>
            <a:solidFill>
              <a:schemeClr val="accent4">
                <a:lumMod val="10000"/>
                <a:lumOff val="90000"/>
              </a:schemeClr>
            </a:solidFill>
          </p:spPr>
          <p:txBody>
            <a:bodyPr wrap="square">
              <a:spAutoFit/>
            </a:bodyPr>
            <a:lstStyle/>
            <a:p>
              <a:r>
                <a:rPr lang="zh-CN" altLang="en-US" sz="1900" dirty="0">
                  <a:solidFill>
                    <a:srgbClr val="002060"/>
                  </a:solidFill>
                  <a:latin typeface="+mn-lt"/>
                  <a:ea typeface="黑体" panose="02010609060101010101" pitchFamily="49" charset="-122"/>
                  <a:cs typeface="Times New Roman" panose="02020603050405020304" pitchFamily="18" charset="0"/>
                </a:rPr>
                <a:t>算法设计与分析助力程序设计能力的提升、程序设计水平的提高</a:t>
              </a:r>
            </a:p>
          </p:txBody>
        </p:sp>
        <p:sp>
          <p:nvSpPr>
            <p:cNvPr id="38" name="矩形 37">
              <a:extLst>
                <a:ext uri="{FF2B5EF4-FFF2-40B4-BE49-F238E27FC236}">
                  <a16:creationId xmlns:a16="http://schemas.microsoft.com/office/drawing/2014/main" id="{24E7B8D3-DB72-455A-9976-8FDFA53B0589}"/>
                </a:ext>
              </a:extLst>
            </p:cNvPr>
            <p:cNvSpPr/>
            <p:nvPr/>
          </p:nvSpPr>
          <p:spPr>
            <a:xfrm>
              <a:off x="742082" y="5105410"/>
              <a:ext cx="7481936" cy="384721"/>
            </a:xfrm>
            <a:prstGeom prst="rect">
              <a:avLst/>
            </a:prstGeom>
            <a:solidFill>
              <a:schemeClr val="accent4">
                <a:lumMod val="10000"/>
                <a:lumOff val="90000"/>
              </a:schemeClr>
            </a:solidFill>
          </p:spPr>
          <p:txBody>
            <a:bodyPr wrap="square">
              <a:spAutoFit/>
            </a:bodyPr>
            <a:lstStyle/>
            <a:p>
              <a:r>
                <a:rPr lang="zh-CN" altLang="en-US" sz="1900" dirty="0">
                  <a:solidFill>
                    <a:srgbClr val="002060"/>
                  </a:solidFill>
                  <a:ea typeface="黑体" panose="02010609060101010101" pitchFamily="49" charset="-122"/>
                  <a:cs typeface="Times New Roman" panose="02020603050405020304" pitchFamily="18" charset="0"/>
                </a:rPr>
                <a:t>程序设计能力提升算法设计与分析水平</a:t>
              </a:r>
            </a:p>
          </p:txBody>
        </p:sp>
      </p:grpSp>
    </p:spTree>
    <p:extLst>
      <p:ext uri="{BB962C8B-B14F-4D97-AF65-F5344CB8AC3E}">
        <p14:creationId xmlns:p14="http://schemas.microsoft.com/office/powerpoint/2010/main" val="19686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提纲</a:t>
            </a:r>
            <a:endParaRPr lang="en-US"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2438400" y="2214563"/>
            <a:ext cx="5517976" cy="3881437"/>
          </a:xfrm>
        </p:spPr>
        <p:txBody>
          <a:bodyPr/>
          <a:lstStyle/>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概述</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FF0000"/>
                </a:solidFill>
                <a:latin typeface="黑体" panose="02010609060101010101" pitchFamily="49" charset="-122"/>
                <a:ea typeface="黑体" panose="02010609060101010101" pitchFamily="49" charset="-122"/>
              </a:rPr>
              <a:t>算法的基本概念</a:t>
            </a:r>
            <a:endParaRPr lang="en-US" altLang="zh-CN" sz="2200" dirty="0">
              <a:solidFill>
                <a:srgbClr val="FF000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算法效率分析</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算法的最优、最坏和平均效率</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算法运行时间估计</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总结</a:t>
            </a:r>
            <a:endParaRPr lang="en-US" altLang="zh-CN"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08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21E82-742F-41C7-BCB4-DE11E11A0DDF}"/>
              </a:ext>
            </a:extLst>
          </p:cNvPr>
          <p:cNvSpPr>
            <a:spLocks noGrp="1"/>
          </p:cNvSpPr>
          <p:nvPr>
            <p:ph type="title"/>
          </p:nvPr>
        </p:nvSpPr>
        <p:spPr/>
        <p:txBody>
          <a:bodyPr/>
          <a:lstStyle/>
          <a:p>
            <a:r>
              <a:rPr lang="zh-CN" altLang="en-US" dirty="0">
                <a:latin typeface="+mn-lt"/>
                <a:ea typeface="黑体" panose="02010609060101010101" pitchFamily="49" charset="-122"/>
              </a:rPr>
              <a:t>算法的基本概念 </a:t>
            </a:r>
            <a:r>
              <a:rPr lang="en-US" altLang="zh-CN" dirty="0">
                <a:latin typeface="+mn-lt"/>
                <a:ea typeface="黑体" panose="02010609060101010101" pitchFamily="49" charset="-122"/>
              </a:rPr>
              <a:t>(1)</a:t>
            </a:r>
            <a:endParaRPr lang="zh-CN" altLang="en-US" dirty="0">
              <a:latin typeface="+mn-lt"/>
              <a:ea typeface="黑体" panose="02010609060101010101" pitchFamily="49" charset="-122"/>
            </a:endParaRPr>
          </a:p>
        </p:txBody>
      </p:sp>
      <p:sp>
        <p:nvSpPr>
          <p:cNvPr id="3" name="内容占位符 2">
            <a:extLst>
              <a:ext uri="{FF2B5EF4-FFF2-40B4-BE49-F238E27FC236}">
                <a16:creationId xmlns:a16="http://schemas.microsoft.com/office/drawing/2014/main" id="{7838585F-5E32-44CE-BBEE-FF92C6DA7668}"/>
              </a:ext>
            </a:extLst>
          </p:cNvPr>
          <p:cNvSpPr>
            <a:spLocks noGrp="1"/>
          </p:cNvSpPr>
          <p:nvPr>
            <p:ph idx="1"/>
          </p:nvPr>
        </p:nvSpPr>
        <p:spPr>
          <a:xfrm>
            <a:off x="755576" y="1950173"/>
            <a:ext cx="8352928" cy="4107160"/>
          </a:xfrm>
        </p:spPr>
        <p:txBody>
          <a:bodyPr/>
          <a:lstStyle/>
          <a:p>
            <a:pPr marL="266700" lvl="2" indent="-266700" eaLnBrk="1" hangingPunct="1">
              <a:lnSpc>
                <a:spcPts val="2800"/>
              </a:lnSpc>
              <a:spcBef>
                <a:spcPts val="0"/>
              </a:spcBef>
              <a:defRPr/>
            </a:pPr>
            <a:r>
              <a:rPr lang="zh-CN" altLang="en-US" sz="2000" b="1" dirty="0">
                <a:solidFill>
                  <a:srgbClr val="0000CC"/>
                </a:solidFill>
                <a:ea typeface="黑体" panose="02010609060101010101" pitchFamily="49" charset="-122"/>
                <a:cs typeface="Times New Roman" pitchFamily="18" charset="0"/>
              </a:rPr>
              <a:t>算法：</a:t>
            </a:r>
            <a:r>
              <a:rPr lang="zh-CN" altLang="en-US" sz="2000" dirty="0">
                <a:ea typeface="黑体" panose="02010609060101010101" pitchFamily="49" charset="-122"/>
                <a:cs typeface="Times New Roman" pitchFamily="18" charset="0"/>
              </a:rPr>
              <a:t>解决问题的一步一步的方法</a:t>
            </a:r>
            <a:endParaRPr lang="en-US" altLang="zh-CN" sz="2000" dirty="0">
              <a:ea typeface="黑体" panose="02010609060101010101" pitchFamily="49" charset="-122"/>
              <a:cs typeface="Times New Roman" pitchFamily="18" charset="0"/>
            </a:endParaRPr>
          </a:p>
          <a:p>
            <a:pPr marL="266700" lvl="2" indent="-266700" eaLnBrk="1" hangingPunct="1">
              <a:lnSpc>
                <a:spcPct val="120000"/>
              </a:lnSpc>
              <a:defRPr/>
            </a:pPr>
            <a:r>
              <a:rPr lang="zh-CN" altLang="en-US" sz="2000" b="1" dirty="0">
                <a:solidFill>
                  <a:srgbClr val="0000CC"/>
                </a:solidFill>
                <a:ea typeface="黑体" panose="02010609060101010101" pitchFamily="49" charset="-122"/>
                <a:cs typeface="Times New Roman" pitchFamily="18" charset="0"/>
              </a:rPr>
              <a:t>数据结构</a:t>
            </a:r>
            <a:r>
              <a:rPr lang="en-US" altLang="zh-CN" sz="2000" b="1" dirty="0">
                <a:solidFill>
                  <a:srgbClr val="0000CC"/>
                </a:solidFill>
                <a:ea typeface="黑体" panose="02010609060101010101" pitchFamily="49" charset="-122"/>
                <a:cs typeface="Times New Roman" pitchFamily="18" charset="0"/>
              </a:rPr>
              <a:t>+</a:t>
            </a:r>
            <a:r>
              <a:rPr lang="zh-CN" altLang="en-US" sz="2000" b="1" dirty="0">
                <a:solidFill>
                  <a:srgbClr val="0000CC"/>
                </a:solidFill>
                <a:ea typeface="黑体" panose="02010609060101010101" pitchFamily="49" charset="-122"/>
                <a:cs typeface="Times New Roman" pitchFamily="18" charset="0"/>
              </a:rPr>
              <a:t>算法</a:t>
            </a:r>
            <a:r>
              <a:rPr lang="en-US" altLang="zh-CN" sz="2000" b="1" dirty="0">
                <a:solidFill>
                  <a:srgbClr val="0000CC"/>
                </a:solidFill>
                <a:ea typeface="黑体" panose="02010609060101010101" pitchFamily="49" charset="-122"/>
                <a:cs typeface="Times New Roman" pitchFamily="18" charset="0"/>
              </a:rPr>
              <a:t>=</a:t>
            </a:r>
            <a:r>
              <a:rPr lang="zh-CN" altLang="en-US" sz="2000" b="1" dirty="0">
                <a:solidFill>
                  <a:srgbClr val="0000CC"/>
                </a:solidFill>
                <a:ea typeface="黑体" panose="02010609060101010101" pitchFamily="49" charset="-122"/>
                <a:cs typeface="Times New Roman" pitchFamily="18" charset="0"/>
              </a:rPr>
              <a:t>程序</a:t>
            </a:r>
          </a:p>
          <a:p>
            <a:pPr marL="266700" lvl="2" indent="-266700" eaLnBrk="1" hangingPunct="1">
              <a:lnSpc>
                <a:spcPts val="2700"/>
              </a:lnSpc>
              <a:buNone/>
              <a:defRPr/>
            </a:pPr>
            <a:r>
              <a:rPr lang="zh-CN" altLang="en-US" sz="2000" dirty="0">
                <a:ea typeface="黑体" panose="02010609060101010101" pitchFamily="49" charset="-122"/>
                <a:cs typeface="Times New Roman" pitchFamily="18" charset="0"/>
              </a:rPr>
              <a:t>    </a:t>
            </a:r>
            <a:r>
              <a:rPr lang="en-US" altLang="zh-CN" sz="2000" dirty="0">
                <a:ea typeface="黑体" panose="02010609060101010101" pitchFamily="49" charset="-122"/>
                <a:cs typeface="Times New Roman" pitchFamily="18" charset="0"/>
              </a:rPr>
              <a:t>- </a:t>
            </a:r>
            <a:r>
              <a:rPr lang="zh-CN" altLang="en-US" sz="2000" dirty="0">
                <a:ea typeface="黑体" panose="02010609060101010101" pitchFamily="49" charset="-122"/>
                <a:cs typeface="Times New Roman" pitchFamily="18" charset="0"/>
              </a:rPr>
              <a:t>有了好的算法和数据结构，以某种程序设计语言予以实现</a:t>
            </a:r>
            <a:endParaRPr lang="en-US" altLang="zh-CN" sz="2000" dirty="0">
              <a:ea typeface="黑体" panose="02010609060101010101" pitchFamily="49" charset="-122"/>
              <a:cs typeface="Times New Roman" pitchFamily="18" charset="0"/>
            </a:endParaRPr>
          </a:p>
          <a:p>
            <a:pPr marL="266700" lvl="2" indent="-266700" eaLnBrk="1" hangingPunct="1">
              <a:lnSpc>
                <a:spcPts val="2700"/>
              </a:lnSpc>
              <a:spcBef>
                <a:spcPts val="0"/>
              </a:spcBef>
              <a:buNone/>
              <a:defRPr/>
            </a:pPr>
            <a:r>
              <a:rPr lang="zh-CN" altLang="en-US" sz="2000" dirty="0">
                <a:ea typeface="黑体" panose="02010609060101010101" pitchFamily="49" charset="-122"/>
                <a:cs typeface="Times New Roman" pitchFamily="18" charset="0"/>
              </a:rPr>
              <a:t>    </a:t>
            </a:r>
            <a:r>
              <a:rPr lang="en-US" altLang="zh-CN" sz="2000" dirty="0">
                <a:ea typeface="黑体" panose="02010609060101010101" pitchFamily="49" charset="-122"/>
                <a:cs typeface="Times New Roman" pitchFamily="18" charset="0"/>
              </a:rPr>
              <a:t>- </a:t>
            </a:r>
            <a:r>
              <a:rPr lang="zh-CN" altLang="en-US" sz="2000" dirty="0">
                <a:ea typeface="黑体" panose="02010609060101010101" pitchFamily="49" charset="-122"/>
                <a:cs typeface="Times New Roman" pitchFamily="18" charset="0"/>
              </a:rPr>
              <a:t>算法不依赖于特定程序语言，描述求解问题的通用的一般步骤</a:t>
            </a:r>
          </a:p>
          <a:p>
            <a:pPr marL="266700" lvl="2" indent="-266700" eaLnBrk="1" hangingPunct="1">
              <a:lnSpc>
                <a:spcPct val="120000"/>
              </a:lnSpc>
              <a:defRPr/>
            </a:pPr>
            <a:r>
              <a:rPr lang="zh-CN" altLang="en-US" sz="2000" b="1" dirty="0">
                <a:solidFill>
                  <a:srgbClr val="0000CC"/>
                </a:solidFill>
                <a:ea typeface="黑体" panose="02010609060101010101" pitchFamily="49" charset="-122"/>
                <a:cs typeface="Times New Roman" pitchFamily="18" charset="0"/>
              </a:rPr>
              <a:t>算法的定义与特点</a:t>
            </a:r>
          </a:p>
          <a:p>
            <a:pPr marL="266700" indent="-266700">
              <a:lnSpc>
                <a:spcPts val="2800"/>
              </a:lnSpc>
              <a:spcBef>
                <a:spcPts val="0"/>
              </a:spcBef>
              <a:spcAft>
                <a:spcPts val="600"/>
              </a:spcAft>
              <a:buNone/>
            </a:pPr>
            <a:r>
              <a:rPr lang="zh-CN" altLang="en-US" sz="2000" dirty="0">
                <a:ea typeface="黑体" panose="02010609060101010101" pitchFamily="49" charset="-122"/>
              </a:rPr>
              <a:t>    算法是一系列解决问题的步骤；对于符合一定规范或约束的输入，能在有限时间内得到所要求的输出；用伪代码（</a:t>
            </a:r>
            <a:r>
              <a:rPr lang="en-US" altLang="zh-CN" sz="2000" dirty="0">
                <a:ea typeface="黑体" panose="02010609060101010101" pitchFamily="49" charset="-122"/>
              </a:rPr>
              <a:t>Pseudocode</a:t>
            </a:r>
            <a:r>
              <a:rPr lang="zh-CN" altLang="en-US" sz="2000" dirty="0">
                <a:ea typeface="黑体" panose="02010609060101010101" pitchFamily="49" charset="-122"/>
              </a:rPr>
              <a:t>）描述；特点：</a:t>
            </a:r>
          </a:p>
        </p:txBody>
      </p:sp>
      <p:sp>
        <p:nvSpPr>
          <p:cNvPr id="9" name="矩形 8">
            <a:extLst>
              <a:ext uri="{FF2B5EF4-FFF2-40B4-BE49-F238E27FC236}">
                <a16:creationId xmlns:a16="http://schemas.microsoft.com/office/drawing/2014/main" id="{68326068-5CCD-4EB9-9EB5-009D792636F9}"/>
              </a:ext>
            </a:extLst>
          </p:cNvPr>
          <p:cNvSpPr/>
          <p:nvPr/>
        </p:nvSpPr>
        <p:spPr>
          <a:xfrm>
            <a:off x="683568" y="4611551"/>
            <a:ext cx="7416824" cy="2105705"/>
          </a:xfrm>
          <a:prstGeom prst="rect">
            <a:avLst/>
          </a:prstGeom>
        </p:spPr>
        <p:txBody>
          <a:bodyPr wrap="square">
            <a:spAutoFit/>
          </a:bodyPr>
          <a:lstStyle/>
          <a:p>
            <a:pPr indent="266700" algn="just">
              <a:lnSpc>
                <a:spcPts val="2400"/>
              </a:lnSpc>
              <a:spcAft>
                <a:spcPts val="300"/>
              </a:spcAft>
            </a:pP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en-US" altLang="zh-CN" sz="1800" b="1" kern="100" dirty="0">
                <a:solidFill>
                  <a:srgbClr val="00B050"/>
                </a:solidFill>
                <a:latin typeface="+mn-lt"/>
                <a:ea typeface="黑体" panose="02010609060101010101" pitchFamily="49" charset="-122"/>
                <a:cs typeface="Times New Roman" panose="02020603050405020304" pitchFamily="18" charset="0"/>
              </a:rPr>
              <a:t>1</a:t>
            </a:r>
            <a:r>
              <a:rPr lang="zh-CN" altLang="zh-CN" sz="1800" b="1" kern="100" dirty="0">
                <a:solidFill>
                  <a:srgbClr val="00B050"/>
                </a:solidFill>
                <a:latin typeface="+mn-lt"/>
                <a:ea typeface="黑体" panose="02010609060101010101" pitchFamily="49" charset="-122"/>
                <a:cs typeface="Times New Roman" panose="02020603050405020304" pitchFamily="18" charset="0"/>
              </a:rPr>
              <a:t>）有穷性：</a:t>
            </a:r>
            <a:r>
              <a:rPr lang="zh-CN" altLang="zh-CN" sz="1800" kern="100" dirty="0">
                <a:latin typeface="+mn-lt"/>
                <a:ea typeface="黑体" panose="02010609060101010101" pitchFamily="49" charset="-122"/>
                <a:cs typeface="Times New Roman" panose="02020603050405020304" pitchFamily="18" charset="0"/>
              </a:rPr>
              <a:t>算法在有限时间内完成。</a:t>
            </a:r>
          </a:p>
          <a:p>
            <a:pPr indent="266700" algn="just">
              <a:lnSpc>
                <a:spcPts val="2400"/>
              </a:lnSpc>
              <a:spcAft>
                <a:spcPts val="300"/>
              </a:spcAft>
            </a:pP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en-US" altLang="zh-CN" sz="1800" b="1" kern="100" dirty="0">
                <a:solidFill>
                  <a:srgbClr val="00B050"/>
                </a:solidFill>
                <a:latin typeface="+mn-lt"/>
                <a:ea typeface="黑体" panose="02010609060101010101" pitchFamily="49" charset="-122"/>
                <a:cs typeface="Times New Roman" panose="02020603050405020304" pitchFamily="18" charset="0"/>
              </a:rPr>
              <a:t>2</a:t>
            </a:r>
            <a:r>
              <a:rPr lang="zh-CN" altLang="zh-CN" sz="1800" b="1" kern="100" dirty="0">
                <a:solidFill>
                  <a:srgbClr val="00B050"/>
                </a:solidFill>
                <a:latin typeface="+mn-lt"/>
                <a:ea typeface="黑体" panose="02010609060101010101" pitchFamily="49" charset="-122"/>
                <a:cs typeface="Times New Roman" panose="02020603050405020304" pitchFamily="18" charset="0"/>
              </a:rPr>
              <a:t>）确定性：</a:t>
            </a:r>
            <a:r>
              <a:rPr lang="zh-CN" altLang="zh-CN" sz="1800" kern="100" dirty="0">
                <a:latin typeface="+mn-lt"/>
                <a:ea typeface="黑体" panose="02010609060101010101" pitchFamily="49" charset="-122"/>
                <a:cs typeface="Times New Roman" panose="02020603050405020304" pitchFamily="18" charset="0"/>
              </a:rPr>
              <a:t>算法的每一步必须是确定的，不能有二义性的解释。</a:t>
            </a:r>
          </a:p>
          <a:p>
            <a:pPr indent="266700" algn="just">
              <a:lnSpc>
                <a:spcPts val="2400"/>
              </a:lnSpc>
              <a:spcAft>
                <a:spcPts val="300"/>
              </a:spcAft>
            </a:pP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en-US" altLang="zh-CN" sz="1800" b="1" kern="100" dirty="0">
                <a:solidFill>
                  <a:srgbClr val="00B050"/>
                </a:solidFill>
                <a:latin typeface="+mn-lt"/>
                <a:ea typeface="黑体" panose="02010609060101010101" pitchFamily="49" charset="-122"/>
                <a:cs typeface="Times New Roman" panose="02020603050405020304" pitchFamily="18" charset="0"/>
              </a:rPr>
              <a:t>3</a:t>
            </a:r>
            <a:r>
              <a:rPr lang="zh-CN" altLang="zh-CN" sz="1800" b="1" kern="100" dirty="0">
                <a:solidFill>
                  <a:srgbClr val="00B050"/>
                </a:solidFill>
                <a:latin typeface="+mn-lt"/>
                <a:ea typeface="黑体" panose="02010609060101010101" pitchFamily="49" charset="-122"/>
                <a:cs typeface="Times New Roman" panose="02020603050405020304" pitchFamily="18" charset="0"/>
              </a:rPr>
              <a:t>）可行性：</a:t>
            </a:r>
            <a:r>
              <a:rPr lang="zh-CN" altLang="zh-CN" sz="1800" kern="100" dirty="0">
                <a:latin typeface="+mn-lt"/>
                <a:ea typeface="黑体" panose="02010609060101010101" pitchFamily="49" charset="-122"/>
                <a:cs typeface="Times New Roman" panose="02020603050405020304" pitchFamily="18" charset="0"/>
              </a:rPr>
              <a:t>算法中的每一步必须是有意义的，且能达到预期目的。</a:t>
            </a:r>
          </a:p>
          <a:p>
            <a:pPr indent="266700" algn="just">
              <a:lnSpc>
                <a:spcPts val="2400"/>
              </a:lnSpc>
              <a:spcAft>
                <a:spcPts val="300"/>
              </a:spcAft>
            </a:pP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en-US" altLang="zh-CN" sz="1800" b="1" kern="100" dirty="0">
                <a:solidFill>
                  <a:srgbClr val="00B050"/>
                </a:solidFill>
                <a:latin typeface="+mn-lt"/>
                <a:ea typeface="黑体" panose="02010609060101010101" pitchFamily="49" charset="-122"/>
                <a:cs typeface="Times New Roman" panose="02020603050405020304" pitchFamily="18" charset="0"/>
              </a:rPr>
              <a:t>4</a:t>
            </a:r>
            <a:r>
              <a:rPr lang="zh-CN" altLang="zh-CN" sz="1800" b="1" kern="100" dirty="0">
                <a:solidFill>
                  <a:srgbClr val="00B050"/>
                </a:solidFill>
                <a:latin typeface="+mn-lt"/>
                <a:ea typeface="黑体" panose="02010609060101010101" pitchFamily="49" charset="-122"/>
                <a:cs typeface="Times New Roman" panose="02020603050405020304" pitchFamily="18" charset="0"/>
              </a:rPr>
              <a:t>）输入：</a:t>
            </a:r>
            <a:r>
              <a:rPr lang="zh-CN" altLang="zh-CN" sz="1800" kern="100" dirty="0">
                <a:latin typeface="+mn-lt"/>
                <a:ea typeface="黑体" panose="02010609060101010101" pitchFamily="49" charset="-122"/>
                <a:cs typeface="Times New Roman" panose="02020603050405020304" pitchFamily="18" charset="0"/>
              </a:rPr>
              <a:t>输入的值域必须仔细定义。</a:t>
            </a:r>
          </a:p>
          <a:p>
            <a:pPr indent="266700" algn="just">
              <a:lnSpc>
                <a:spcPts val="2400"/>
              </a:lnSpc>
              <a:spcAft>
                <a:spcPts val="300"/>
              </a:spcAft>
            </a:pP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en-US" altLang="zh-CN" sz="1800" b="1" kern="100" dirty="0">
                <a:solidFill>
                  <a:srgbClr val="00B050"/>
                </a:solidFill>
                <a:latin typeface="+mn-lt"/>
                <a:ea typeface="黑体" panose="02010609060101010101" pitchFamily="49" charset="-122"/>
                <a:cs typeface="Times New Roman" panose="02020603050405020304" pitchFamily="18" charset="0"/>
              </a:rPr>
              <a:t>5</a:t>
            </a:r>
            <a:r>
              <a:rPr lang="zh-CN" altLang="zh-CN" sz="1800" b="1" kern="100" dirty="0">
                <a:solidFill>
                  <a:srgbClr val="00B050"/>
                </a:solidFill>
                <a:latin typeface="+mn-lt"/>
                <a:ea typeface="黑体" panose="02010609060101010101" pitchFamily="49" charset="-122"/>
                <a:cs typeface="Times New Roman" panose="02020603050405020304" pitchFamily="18" charset="0"/>
              </a:rPr>
              <a:t>）输出：</a:t>
            </a:r>
            <a:r>
              <a:rPr lang="zh-CN" altLang="zh-CN" sz="1800" kern="100" dirty="0">
                <a:latin typeface="+mn-lt"/>
                <a:ea typeface="黑体" panose="02010609060101010101" pitchFamily="49" charset="-122"/>
                <a:cs typeface="Times New Roman" panose="02020603050405020304" pitchFamily="18" charset="0"/>
              </a:rPr>
              <a:t>得到问题的解。</a:t>
            </a:r>
          </a:p>
          <a:p>
            <a:pPr indent="266700" algn="just">
              <a:lnSpc>
                <a:spcPts val="2400"/>
              </a:lnSpc>
              <a:spcAft>
                <a:spcPts val="300"/>
              </a:spcAft>
            </a:pP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en-US" altLang="zh-CN" sz="1800" b="1" kern="100" dirty="0">
                <a:solidFill>
                  <a:srgbClr val="00B050"/>
                </a:solidFill>
                <a:latin typeface="+mn-lt"/>
                <a:ea typeface="黑体" panose="02010609060101010101" pitchFamily="49" charset="-122"/>
                <a:cs typeface="Times New Roman" panose="02020603050405020304" pitchFamily="18" charset="0"/>
              </a:rPr>
              <a:t>6</a:t>
            </a:r>
            <a:r>
              <a:rPr lang="zh-CN" altLang="zh-CN" sz="1800" b="1" kern="100" dirty="0">
                <a:solidFill>
                  <a:srgbClr val="00B050"/>
                </a:solidFill>
                <a:latin typeface="+mn-lt"/>
                <a:ea typeface="黑体" panose="02010609060101010101" pitchFamily="49" charset="-122"/>
                <a:cs typeface="Times New Roman" panose="02020603050405020304" pitchFamily="18" charset="0"/>
              </a:rPr>
              <a:t>）</a:t>
            </a:r>
            <a:r>
              <a:rPr lang="zh-CN" altLang="zh-CN" sz="1800" kern="100" dirty="0">
                <a:latin typeface="+mn-lt"/>
                <a:ea typeface="黑体" panose="02010609060101010101" pitchFamily="49" charset="-122"/>
                <a:cs typeface="Times New Roman" panose="02020603050405020304" pitchFamily="18" charset="0"/>
              </a:rPr>
              <a:t>同一问题可能存在几种不同的算法，执行效率也会有所差异。</a:t>
            </a:r>
          </a:p>
        </p:txBody>
      </p:sp>
    </p:spTree>
    <p:extLst>
      <p:ext uri="{BB962C8B-B14F-4D97-AF65-F5344CB8AC3E}">
        <p14:creationId xmlns:p14="http://schemas.microsoft.com/office/powerpoint/2010/main" val="338592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3C823-9AD8-4CC9-9DFF-CAE28E3EC8D6}"/>
              </a:ext>
            </a:extLst>
          </p:cNvPr>
          <p:cNvSpPr>
            <a:spLocks noGrp="1"/>
          </p:cNvSpPr>
          <p:nvPr>
            <p:ph type="title"/>
          </p:nvPr>
        </p:nvSpPr>
        <p:spPr/>
        <p:txBody>
          <a:bodyPr/>
          <a:lstStyle/>
          <a:p>
            <a:r>
              <a:rPr lang="zh-CN" altLang="en-US" dirty="0">
                <a:ea typeface="黑体" panose="02010609060101010101" pitchFamily="49" charset="-122"/>
              </a:rPr>
              <a:t>算法的基本概念 </a:t>
            </a:r>
            <a:r>
              <a:rPr lang="en-US" altLang="zh-CN" dirty="0">
                <a:ea typeface="黑体" panose="02010609060101010101" pitchFamily="49" charset="-122"/>
              </a:rPr>
              <a:t>(2)</a:t>
            </a:r>
            <a:endParaRPr lang="zh-CN" altLang="en-US" dirty="0"/>
          </a:p>
        </p:txBody>
      </p:sp>
      <p:pic>
        <p:nvPicPr>
          <p:cNvPr id="7" name="图片 6">
            <a:extLst>
              <a:ext uri="{FF2B5EF4-FFF2-40B4-BE49-F238E27FC236}">
                <a16:creationId xmlns:a16="http://schemas.microsoft.com/office/drawing/2014/main" id="{C1C90998-934C-4CFF-B7FC-EF9F601F9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083537"/>
            <a:ext cx="3888432" cy="4774463"/>
          </a:xfrm>
          <a:prstGeom prst="rect">
            <a:avLst/>
          </a:prstGeom>
        </p:spPr>
      </p:pic>
      <p:sp>
        <p:nvSpPr>
          <p:cNvPr id="8" name="矩形 7">
            <a:extLst>
              <a:ext uri="{FF2B5EF4-FFF2-40B4-BE49-F238E27FC236}">
                <a16:creationId xmlns:a16="http://schemas.microsoft.com/office/drawing/2014/main" id="{FA4DB516-187D-416D-B96D-DAAEF4330FFF}"/>
              </a:ext>
            </a:extLst>
          </p:cNvPr>
          <p:cNvSpPr/>
          <p:nvPr/>
        </p:nvSpPr>
        <p:spPr>
          <a:xfrm>
            <a:off x="1475656" y="2057286"/>
            <a:ext cx="1526827" cy="783420"/>
          </a:xfrm>
          <a:prstGeom prst="rect">
            <a:avLst/>
          </a:prstGeom>
        </p:spPr>
        <p:txBody>
          <a:bodyPr wrap="square">
            <a:spAutoFit/>
          </a:bodyPr>
          <a:lstStyle/>
          <a:p>
            <a:pPr>
              <a:lnSpc>
                <a:spcPts val="2800"/>
              </a:lnSpc>
            </a:pPr>
            <a:r>
              <a:rPr lang="zh-CN" altLang="en-US" sz="2000" dirty="0">
                <a:solidFill>
                  <a:srgbClr val="0000CC"/>
                </a:solidFill>
                <a:ea typeface="黑体" panose="02010609060101010101" pitchFamily="49" charset="-122"/>
              </a:rPr>
              <a:t>算法的伪代码描述示例</a:t>
            </a:r>
            <a:endParaRPr lang="zh-CN" altLang="en-US" sz="2000" dirty="0">
              <a:solidFill>
                <a:srgbClr val="0000CC"/>
              </a:solidFill>
            </a:endParaRPr>
          </a:p>
        </p:txBody>
      </p:sp>
    </p:spTree>
    <p:extLst>
      <p:ext uri="{BB962C8B-B14F-4D97-AF65-F5344CB8AC3E}">
        <p14:creationId xmlns:p14="http://schemas.microsoft.com/office/powerpoint/2010/main" val="217546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提纲</a:t>
            </a:r>
            <a:endParaRPr lang="en-US" altLang="zh-CN" dirty="0">
              <a:latin typeface="黑体" panose="02010609060101010101" pitchFamily="49" charset="-122"/>
              <a:ea typeface="黑体" panose="02010609060101010101" pitchFamily="49" charset="-122"/>
            </a:endParaRPr>
          </a:p>
        </p:txBody>
      </p:sp>
      <p:sp>
        <p:nvSpPr>
          <p:cNvPr id="15363" name="Rectangle 3"/>
          <p:cNvSpPr>
            <a:spLocks noGrp="1" noChangeArrowheads="1"/>
          </p:cNvSpPr>
          <p:nvPr>
            <p:ph type="body" idx="1"/>
          </p:nvPr>
        </p:nvSpPr>
        <p:spPr>
          <a:xfrm>
            <a:off x="2438400" y="2214563"/>
            <a:ext cx="5517976" cy="3881437"/>
          </a:xfrm>
        </p:spPr>
        <p:txBody>
          <a:bodyPr/>
          <a:lstStyle/>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概述</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002060"/>
                </a:solidFill>
                <a:latin typeface="黑体" panose="02010609060101010101" pitchFamily="49" charset="-122"/>
                <a:ea typeface="黑体" panose="02010609060101010101" pitchFamily="49" charset="-122"/>
              </a:rPr>
              <a:t>算法的基本概念</a:t>
            </a:r>
            <a:endParaRPr lang="en-US" altLang="zh-CN" sz="2200" dirty="0">
              <a:solidFill>
                <a:srgbClr val="00206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solidFill>
                  <a:srgbClr val="FF0000"/>
                </a:solidFill>
                <a:latin typeface="黑体" panose="02010609060101010101" pitchFamily="49" charset="-122"/>
                <a:ea typeface="黑体" panose="02010609060101010101" pitchFamily="49" charset="-122"/>
              </a:rPr>
              <a:t>算法效率分析</a:t>
            </a:r>
            <a:endParaRPr lang="en-US" altLang="zh-CN" sz="2200" dirty="0">
              <a:solidFill>
                <a:srgbClr val="FF0000"/>
              </a:solidFill>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算法的最优、最坏和平均效率</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算法运行时间估计</a:t>
            </a:r>
            <a:endParaRPr lang="en-US" altLang="zh-CN" sz="2200" dirty="0">
              <a:latin typeface="黑体" panose="02010609060101010101" pitchFamily="49" charset="-122"/>
              <a:ea typeface="黑体" panose="02010609060101010101" pitchFamily="49" charset="-122"/>
            </a:endParaRPr>
          </a:p>
          <a:p>
            <a:pPr eaLnBrk="1" hangingPunct="1">
              <a:lnSpc>
                <a:spcPts val="2800"/>
              </a:lnSpc>
              <a:spcBef>
                <a:spcPts val="0"/>
              </a:spcBef>
              <a:spcAft>
                <a:spcPts val="600"/>
              </a:spcAft>
            </a:pPr>
            <a:r>
              <a:rPr lang="zh-CN" altLang="en-US" sz="2200" dirty="0">
                <a:latin typeface="黑体" panose="02010609060101010101" pitchFamily="49" charset="-122"/>
                <a:ea typeface="黑体" panose="02010609060101010101" pitchFamily="49" charset="-122"/>
              </a:rPr>
              <a:t>总结</a:t>
            </a:r>
            <a:endParaRPr lang="en-US" altLang="zh-CN"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1435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371600" y="609600"/>
            <a:ext cx="7592888" cy="1143000"/>
          </a:xfrm>
        </p:spPr>
        <p:txBody>
          <a:bodyPr/>
          <a:lstStyle/>
          <a:p>
            <a:pPr eaLnBrk="1" hangingPunct="1"/>
            <a:r>
              <a:rPr lang="zh-CN" altLang="en-US" dirty="0">
                <a:latin typeface="+mn-lt"/>
                <a:ea typeface="黑体" panose="02010609060101010101" pitchFamily="49" charset="-122"/>
              </a:rPr>
              <a:t>算法效率分析 </a:t>
            </a:r>
            <a:r>
              <a:rPr lang="en-US" altLang="zh-CN" dirty="0">
                <a:latin typeface="+mn-lt"/>
                <a:ea typeface="黑体" panose="02010609060101010101" pitchFamily="49" charset="-122"/>
              </a:rPr>
              <a:t>(1)</a:t>
            </a:r>
          </a:p>
        </p:txBody>
      </p:sp>
      <p:sp>
        <p:nvSpPr>
          <p:cNvPr id="60419" name="Rectangle 3"/>
          <p:cNvSpPr>
            <a:spLocks noGrp="1" noChangeArrowheads="1"/>
          </p:cNvSpPr>
          <p:nvPr>
            <p:ph type="body" idx="1"/>
          </p:nvPr>
        </p:nvSpPr>
        <p:spPr>
          <a:xfrm>
            <a:off x="762000" y="1988840"/>
            <a:ext cx="8153400" cy="4411960"/>
          </a:xfrm>
        </p:spPr>
        <p:txBody>
          <a:bodyPr/>
          <a:lstStyle/>
          <a:p>
            <a:pPr eaLnBrk="1" hangingPunct="1">
              <a:lnSpc>
                <a:spcPts val="2700"/>
              </a:lnSpc>
              <a:spcBef>
                <a:spcPts val="0"/>
              </a:spcBef>
              <a:spcAft>
                <a:spcPts val="600"/>
              </a:spcAft>
            </a:pPr>
            <a:r>
              <a:rPr lang="zh-CN" altLang="en-US" sz="2200" b="1" dirty="0">
                <a:solidFill>
                  <a:srgbClr val="0000CC"/>
                </a:solidFill>
                <a:ea typeface="黑体" panose="02010609060101010101" pitchFamily="49" charset="-122"/>
              </a:rPr>
              <a:t>效率：运行时间，存储空间</a:t>
            </a:r>
            <a:endParaRPr lang="en-US" altLang="zh-CN" sz="2200" b="1" dirty="0">
              <a:solidFill>
                <a:srgbClr val="0000CC"/>
              </a:solidFill>
              <a:ea typeface="黑体" panose="02010609060101010101" pitchFamily="49" charset="-122"/>
            </a:endParaRPr>
          </a:p>
          <a:p>
            <a:pPr eaLnBrk="1" hangingPunct="1">
              <a:lnSpc>
                <a:spcPts val="2700"/>
              </a:lnSpc>
              <a:spcBef>
                <a:spcPts val="0"/>
              </a:spcBef>
              <a:spcAft>
                <a:spcPts val="600"/>
              </a:spcAft>
            </a:pPr>
            <a:r>
              <a:rPr lang="zh-CN" altLang="en-US" sz="2200" b="1" dirty="0">
                <a:solidFill>
                  <a:srgbClr val="0000CC"/>
                </a:solidFill>
                <a:ea typeface="黑体" panose="02010609060101010101" pitchFamily="49" charset="-122"/>
              </a:rPr>
              <a:t>计算时间</a:t>
            </a:r>
            <a:endParaRPr lang="en-US" altLang="zh-CN" sz="2200" b="1" dirty="0">
              <a:solidFill>
                <a:srgbClr val="0000CC"/>
              </a:solidFill>
              <a:ea typeface="黑体" panose="02010609060101010101" pitchFamily="49" charset="-122"/>
            </a:endParaRPr>
          </a:p>
          <a:p>
            <a:pPr eaLnBrk="1" hangingPunct="1">
              <a:lnSpc>
                <a:spcPts val="2700"/>
              </a:lnSpc>
              <a:spcBef>
                <a:spcPts val="0"/>
              </a:spcBef>
              <a:spcAft>
                <a:spcPts val="600"/>
              </a:spcAft>
              <a:buFont typeface="Wingdings" pitchFamily="2" charset="2"/>
              <a:buNone/>
            </a:pPr>
            <a:r>
              <a:rPr lang="en-US" altLang="zh-CN" sz="2000" dirty="0">
                <a:ea typeface="黑体" panose="02010609060101010101" pitchFamily="49" charset="-122"/>
              </a:rPr>
              <a:t>   - </a:t>
            </a:r>
            <a:r>
              <a:rPr lang="zh-CN" altLang="en-US" sz="2000" dirty="0">
                <a:ea typeface="黑体" panose="02010609060101010101" pitchFamily="49" charset="-122"/>
              </a:rPr>
              <a:t>将操作的执行次数作为计算复杂度</a:t>
            </a:r>
            <a:endParaRPr lang="en-US" altLang="zh-CN" sz="2000" dirty="0">
              <a:ea typeface="黑体" panose="02010609060101010101" pitchFamily="49" charset="-122"/>
            </a:endParaRPr>
          </a:p>
          <a:p>
            <a:pPr eaLnBrk="1" hangingPunct="1">
              <a:lnSpc>
                <a:spcPts val="2700"/>
              </a:lnSpc>
              <a:spcBef>
                <a:spcPts val="0"/>
              </a:spcBef>
              <a:spcAft>
                <a:spcPts val="600"/>
              </a:spcAft>
              <a:buNone/>
            </a:pPr>
            <a:r>
              <a:rPr lang="en-US" altLang="zh-CN" sz="2000" dirty="0">
                <a:ea typeface="黑体" panose="02010609060101010101" pitchFamily="49" charset="-122"/>
              </a:rPr>
              <a:t>   - </a:t>
            </a:r>
            <a:r>
              <a:rPr lang="zh-CN" altLang="en-US" sz="2000" dirty="0">
                <a:ea typeface="黑体" panose="02010609060101010101" pitchFamily="49" charset="-122"/>
              </a:rPr>
              <a:t>不依赖于程序运行软硬件环境和编程语言等因素且具有一般性的算法效率分析结果</a:t>
            </a:r>
            <a:endParaRPr lang="en-US" altLang="zh-CN" sz="2000" dirty="0">
              <a:ea typeface="黑体" panose="02010609060101010101" pitchFamily="49" charset="-122"/>
            </a:endParaRPr>
          </a:p>
          <a:p>
            <a:pPr eaLnBrk="1" hangingPunct="1">
              <a:lnSpc>
                <a:spcPts val="2700"/>
              </a:lnSpc>
              <a:spcBef>
                <a:spcPts val="0"/>
              </a:spcBef>
              <a:spcAft>
                <a:spcPts val="600"/>
              </a:spcAft>
              <a:buFont typeface="Wingdings" pitchFamily="2" charset="2"/>
              <a:buNone/>
            </a:pPr>
            <a:r>
              <a:rPr lang="en-US" altLang="zh-CN" sz="2000" dirty="0">
                <a:ea typeface="黑体" panose="02010609060101010101" pitchFamily="49" charset="-122"/>
              </a:rPr>
              <a:t>   - </a:t>
            </a:r>
            <a:r>
              <a:rPr lang="zh-CN" altLang="en-US" sz="2000" dirty="0">
                <a:ea typeface="黑体" panose="02010609060101010101" pitchFamily="49" charset="-122"/>
              </a:rPr>
              <a:t>并不是实际执行的分和秒之类的时间（对于相同的运行环境有意义，但在不同处理器和内存等环境下并无意义）</a:t>
            </a:r>
            <a:endParaRPr lang="en-US" altLang="zh-CN" sz="2000" dirty="0">
              <a:ea typeface="黑体" panose="02010609060101010101" pitchFamily="49" charset="-122"/>
            </a:endParaRPr>
          </a:p>
          <a:p>
            <a:pPr eaLnBrk="1" hangingPunct="1">
              <a:lnSpc>
                <a:spcPts val="2700"/>
              </a:lnSpc>
              <a:spcBef>
                <a:spcPts val="0"/>
              </a:spcBef>
              <a:spcAft>
                <a:spcPts val="600"/>
              </a:spcAft>
            </a:pPr>
            <a:r>
              <a:rPr lang="zh-CN" altLang="en-US" sz="2200" b="1" dirty="0">
                <a:solidFill>
                  <a:srgbClr val="0000CC"/>
                </a:solidFill>
                <a:ea typeface="黑体" panose="02010609060101010101" pitchFamily="49" charset="-122"/>
              </a:rPr>
              <a:t>增长率</a:t>
            </a:r>
            <a:r>
              <a:rPr lang="en-US" altLang="zh-CN" sz="2200" b="1" dirty="0">
                <a:solidFill>
                  <a:srgbClr val="0000CC"/>
                </a:solidFill>
                <a:ea typeface="黑体" panose="02010609060101010101" pitchFamily="49" charset="-122"/>
              </a:rPr>
              <a:t> </a:t>
            </a:r>
          </a:p>
          <a:p>
            <a:pPr marL="0" indent="0" eaLnBrk="1" hangingPunct="1">
              <a:lnSpc>
                <a:spcPts val="2700"/>
              </a:lnSpc>
              <a:spcBef>
                <a:spcPts val="0"/>
              </a:spcBef>
              <a:spcAft>
                <a:spcPts val="600"/>
              </a:spcAft>
              <a:buNone/>
            </a:pPr>
            <a:r>
              <a:rPr lang="en-US" altLang="zh-CN" sz="2000" b="1" dirty="0">
                <a:solidFill>
                  <a:srgbClr val="00B050"/>
                </a:solidFill>
                <a:ea typeface="黑体" panose="02010609060101010101" pitchFamily="49" charset="-122"/>
              </a:rPr>
              <a:t>   - </a:t>
            </a:r>
            <a:r>
              <a:rPr lang="zh-CN" altLang="en-US" sz="2000" b="1" dirty="0">
                <a:solidFill>
                  <a:srgbClr val="00B050"/>
                </a:solidFill>
                <a:ea typeface="黑体" panose="02010609060101010101" pitchFamily="49" charset="-122"/>
              </a:rPr>
              <a:t>基本操作：</a:t>
            </a:r>
            <a:r>
              <a:rPr lang="zh-CN" altLang="en-US" sz="2000" dirty="0">
                <a:ea typeface="黑体" panose="02010609060101010101" pitchFamily="49" charset="-122"/>
              </a:rPr>
              <a:t>算法中最重要（对算法运行时间的贡献最大）的操作</a:t>
            </a:r>
            <a:endParaRPr lang="en-US" altLang="zh-CN" sz="2000" dirty="0">
              <a:ea typeface="黑体" panose="02010609060101010101" pitchFamily="49" charset="-122"/>
            </a:endParaRPr>
          </a:p>
          <a:p>
            <a:pPr marL="0" indent="0" eaLnBrk="1" hangingPunct="1">
              <a:lnSpc>
                <a:spcPts val="2700"/>
              </a:lnSpc>
              <a:spcBef>
                <a:spcPts val="0"/>
              </a:spcBef>
              <a:spcAft>
                <a:spcPts val="600"/>
              </a:spcAft>
              <a:buNone/>
            </a:pPr>
            <a:r>
              <a:rPr lang="en-US" altLang="zh-CN" sz="2000" b="1" dirty="0">
                <a:solidFill>
                  <a:srgbClr val="00B050"/>
                </a:solidFill>
                <a:ea typeface="黑体" panose="02010609060101010101" pitchFamily="49" charset="-122"/>
              </a:rPr>
              <a:t>   - </a:t>
            </a:r>
            <a:r>
              <a:rPr lang="zh-CN" altLang="en-US" sz="2000" b="1" dirty="0">
                <a:solidFill>
                  <a:srgbClr val="00B050"/>
                </a:solidFill>
                <a:ea typeface="黑体" panose="02010609060101010101" pitchFamily="49" charset="-122"/>
              </a:rPr>
              <a:t>关注：</a:t>
            </a:r>
            <a:r>
              <a:rPr lang="zh-CN" altLang="en-US" sz="2000" dirty="0">
                <a:ea typeface="黑体" panose="02010609060101010101" pitchFamily="49" charset="-122"/>
              </a:rPr>
              <a:t>随着输入规模的增加，算法执行时间变化的趋势</a:t>
            </a:r>
            <a:endParaRPr lang="en-US" altLang="zh-CN" sz="2000" dirty="0">
              <a:ea typeface="黑体" panose="02010609060101010101" pitchFamily="49" charset="-122"/>
            </a:endParaRPr>
          </a:p>
          <a:p>
            <a:pPr marL="0" indent="0" eaLnBrk="1" hangingPunct="1">
              <a:lnSpc>
                <a:spcPts val="2700"/>
              </a:lnSpc>
              <a:spcBef>
                <a:spcPts val="0"/>
              </a:spcBef>
              <a:spcAft>
                <a:spcPts val="600"/>
              </a:spcAft>
              <a:buNone/>
            </a:pPr>
            <a:r>
              <a:rPr lang="en-US" altLang="zh-CN" sz="2000" b="1" dirty="0">
                <a:solidFill>
                  <a:srgbClr val="00B050"/>
                </a:solidFill>
                <a:ea typeface="黑体" panose="02010609060101010101" pitchFamily="49" charset="-122"/>
              </a:rPr>
              <a:t>   - </a:t>
            </a:r>
            <a:r>
              <a:rPr lang="zh-CN" altLang="en-US" sz="2000" b="1" dirty="0">
                <a:solidFill>
                  <a:srgbClr val="00B050"/>
                </a:solidFill>
                <a:ea typeface="黑体" panose="02010609060101010101" pitchFamily="49" charset="-122"/>
              </a:rPr>
              <a:t>讨论：</a:t>
            </a:r>
            <a:r>
              <a:rPr lang="zh-CN" altLang="en-US" sz="2000" dirty="0">
                <a:ea typeface="黑体" panose="02010609060101010101" pitchFamily="49" charset="-122"/>
              </a:rPr>
              <a:t>针对较大规模的输入，运行时间的增长率或增长的阶（</a:t>
            </a:r>
            <a:r>
              <a:rPr lang="en-US" altLang="zh-CN" sz="2000" dirty="0">
                <a:ea typeface="黑体" panose="02010609060101010101" pitchFamily="49" charset="-122"/>
              </a:rPr>
              <a:t>Order</a:t>
            </a:r>
            <a:r>
              <a:rPr lang="zh-CN" altLang="en-US" sz="2000" dirty="0">
                <a:ea typeface="黑体" panose="02010609060101010101" pitchFamily="49" charset="-122"/>
              </a:rPr>
              <a:t>）</a:t>
            </a:r>
            <a:endParaRPr lang="en-US" altLang="zh-CN" sz="2000" dirty="0">
              <a:ea typeface="黑体" panose="02010609060101010101" pitchFamily="49" charset="-122"/>
            </a:endParaRPr>
          </a:p>
        </p:txBody>
      </p:sp>
      <p:sp>
        <p:nvSpPr>
          <p:cNvPr id="2" name="对话气泡: 圆角矩形 1">
            <a:extLst>
              <a:ext uri="{FF2B5EF4-FFF2-40B4-BE49-F238E27FC236}">
                <a16:creationId xmlns:a16="http://schemas.microsoft.com/office/drawing/2014/main" id="{302AC589-C3CC-4F5B-AB25-5D422B1CA6CE}"/>
              </a:ext>
            </a:extLst>
          </p:cNvPr>
          <p:cNvSpPr/>
          <p:nvPr/>
        </p:nvSpPr>
        <p:spPr bwMode="auto">
          <a:xfrm>
            <a:off x="5940152" y="4509120"/>
            <a:ext cx="2808312" cy="720080"/>
          </a:xfrm>
          <a:prstGeom prst="wedgeRoundRectCallout">
            <a:avLst>
              <a:gd name="adj1" fmla="val -96011"/>
              <a:gd name="adj2" fmla="val 4464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r>
              <a:rPr lang="zh-CN" altLang="en-US" sz="1800" dirty="0">
                <a:solidFill>
                  <a:srgbClr val="002060"/>
                </a:solidFill>
                <a:ea typeface="黑体" panose="02010609060101010101" pitchFamily="49" charset="-122"/>
              </a:rPr>
              <a:t>基于渐进时间（增长率）</a:t>
            </a:r>
            <a:endParaRPr lang="en-US" altLang="zh-CN" sz="1800" dirty="0">
              <a:solidFill>
                <a:srgbClr val="002060"/>
              </a:solidFill>
              <a:ea typeface="黑体" panose="02010609060101010101" pitchFamily="49" charset="-122"/>
            </a:endParaRPr>
          </a:p>
          <a:p>
            <a:pPr algn="ctr"/>
            <a:r>
              <a:rPr lang="zh-CN" altLang="en-US" sz="1800" dirty="0">
                <a:solidFill>
                  <a:srgbClr val="002060"/>
                </a:solidFill>
                <a:ea typeface="黑体" panose="02010609060101010101" pitchFamily="49" charset="-122"/>
              </a:rPr>
              <a:t>对算法进行比较和分组</a:t>
            </a:r>
            <a:endParaRPr lang="en-US" altLang="zh-CN" sz="1800" dirty="0">
              <a:solidFill>
                <a:srgbClr val="002060"/>
              </a:solidFill>
              <a:ea typeface="黑体"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0" i="0" u="none" strike="noStrike" cap="none" normalizeH="0" baseline="0" dirty="0">
              <a:ln>
                <a:noFill/>
              </a:ln>
              <a:solidFill>
                <a:srgbClr val="002060"/>
              </a:solidFill>
              <a:effectLst/>
              <a:latin typeface="Times New Roman" pitchFamily="18" charset="0"/>
              <a:ea typeface="宋体" pitchFamily="2" charset="-122"/>
            </a:endParaRPr>
          </a:p>
        </p:txBody>
      </p:sp>
    </p:spTree>
  </p:cSld>
  <p:clrMapOvr>
    <a:masterClrMapping/>
  </p:clrMapOvr>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2527</TotalTime>
  <Words>2951</Words>
  <Application>Microsoft Office PowerPoint</Application>
  <PresentationFormat>全屏显示(4:3)</PresentationFormat>
  <Paragraphs>254</Paragraphs>
  <Slides>28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38" baseType="lpstr">
      <vt:lpstr>黑体</vt:lpstr>
      <vt:lpstr>宋体</vt:lpstr>
      <vt:lpstr>Calibri</vt:lpstr>
      <vt:lpstr>Cambria Math</vt:lpstr>
      <vt:lpstr>Symbol</vt:lpstr>
      <vt:lpstr>Times New Roman</vt:lpstr>
      <vt:lpstr>Wingdings</vt:lpstr>
      <vt:lpstr>Straight Edge</vt:lpstr>
      <vt:lpstr>Chart</vt:lpstr>
      <vt:lpstr>Equation</vt:lpstr>
      <vt:lpstr>第1章 算法设计与分析基础</vt:lpstr>
      <vt:lpstr>提纲</vt:lpstr>
      <vt:lpstr>概述 (1)</vt:lpstr>
      <vt:lpstr>概述 (2)</vt:lpstr>
      <vt:lpstr>提纲</vt:lpstr>
      <vt:lpstr>算法的基本概念 (1)</vt:lpstr>
      <vt:lpstr>算法的基本概念 (2)</vt:lpstr>
      <vt:lpstr>提纲</vt:lpstr>
      <vt:lpstr>算法效率分析 (1)</vt:lpstr>
      <vt:lpstr>算法效率分析 (2)</vt:lpstr>
      <vt:lpstr>算法效率分析 (3)</vt:lpstr>
      <vt:lpstr>算法效率分析 (4)</vt:lpstr>
      <vt:lpstr>算法效率分析 (5)</vt:lpstr>
      <vt:lpstr>算法效率分析 (6)</vt:lpstr>
      <vt:lpstr>算法效率分析 (7)</vt:lpstr>
      <vt:lpstr>算法效率分析 (8)</vt:lpstr>
      <vt:lpstr>算法效率分析 (9)</vt:lpstr>
      <vt:lpstr>算法效率分析 (10)</vt:lpstr>
      <vt:lpstr>提纲</vt:lpstr>
      <vt:lpstr>算法的最优、最坏和平均效率 (1)</vt:lpstr>
      <vt:lpstr>算法的最优、最坏和平均效率 (2)</vt:lpstr>
      <vt:lpstr>算法的最优、最坏和平均效率 (3)</vt:lpstr>
      <vt:lpstr>提纲</vt:lpstr>
      <vt:lpstr>算法运行时间估计 (1)</vt:lpstr>
      <vt:lpstr>算法运行时间估计 (2)</vt:lpstr>
      <vt:lpstr>提纲</vt:lpstr>
      <vt:lpstr>总结</vt:lpstr>
      <vt:lpstr>结语</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Kun Yue</dc:creator>
  <cp:lastModifiedBy>Kun Yue</cp:lastModifiedBy>
  <cp:revision>335</cp:revision>
  <dcterms:created xsi:type="dcterms:W3CDTF">2004-08-20T01:04:57Z</dcterms:created>
  <dcterms:modified xsi:type="dcterms:W3CDTF">2022-07-19T01:11:25Z</dcterms:modified>
</cp:coreProperties>
</file>