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344" r:id="rId2"/>
    <p:sldId id="257" r:id="rId3"/>
    <p:sldId id="335" r:id="rId4"/>
    <p:sldId id="316" r:id="rId5"/>
    <p:sldId id="318" r:id="rId6"/>
    <p:sldId id="341" r:id="rId7"/>
    <p:sldId id="300" r:id="rId8"/>
    <p:sldId id="319" r:id="rId9"/>
    <p:sldId id="320" r:id="rId10"/>
    <p:sldId id="337" r:id="rId11"/>
    <p:sldId id="321" r:id="rId12"/>
    <p:sldId id="322" r:id="rId13"/>
    <p:sldId id="342" r:id="rId14"/>
    <p:sldId id="323" r:id="rId15"/>
    <p:sldId id="324" r:id="rId16"/>
    <p:sldId id="325" r:id="rId17"/>
    <p:sldId id="326" r:id="rId18"/>
    <p:sldId id="343" r:id="rId19"/>
    <p:sldId id="327" r:id="rId20"/>
    <p:sldId id="33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40" r:id="rId29"/>
    <p:sldId id="339" r:id="rId30"/>
    <p:sldId id="29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-2" initials="A2" lastIdx="3" clrIdx="0">
    <p:extLst>
      <p:ext uri="{19B8F6BF-5375-455C-9EA6-DF929625EA0E}">
        <p15:presenceInfo xmlns:p15="http://schemas.microsoft.com/office/powerpoint/2012/main" userId="ASUS-2" providerId="None"/>
      </p:ext>
    </p:extLst>
  </p:cmAuthor>
  <p:cmAuthor id="2" name="Hardy Perkin" initials="HP" lastIdx="17" clrIdx="1">
    <p:extLst>
      <p:ext uri="{19B8F6BF-5375-455C-9EA6-DF929625EA0E}">
        <p15:presenceInfo xmlns:p15="http://schemas.microsoft.com/office/powerpoint/2012/main" userId="S::hardyyxu@nthu.me::c3923165-9893-49fa-8d25-56e99e4bf8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7373FF"/>
    <a:srgbClr val="FF6600"/>
    <a:srgbClr val="D7988F"/>
    <a:srgbClr val="68E5FE"/>
    <a:srgbClr val="F5DC7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8" y="26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3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8.xml"/><Relationship Id="rId5" Type="http://schemas.openxmlformats.org/officeDocument/2006/relationships/slide" Target="slides/slide20.xml"/><Relationship Id="rId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12T18:35:54.400" idx="6">
    <p:pos x="10" y="10"/>
    <p:text>这部分内容是Pagerank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12T18:36:53.521" idx="7">
    <p:pos x="10" y="10"/>
    <p:text>图需美化</p:text>
    <p:extLst>
      <p:ext uri="{C676402C-5697-4E1C-873F-D02D1690AC5C}">
        <p15:threadingInfo xmlns:p15="http://schemas.microsoft.com/office/powerpoint/2012/main" timeZoneBias="-480"/>
      </p:ext>
    </p:extLst>
  </p:cm>
  <p:cm authorId="2" dt="2022-07-12T18:37:10.433" idx="8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1428" y="980728"/>
            <a:ext cx="8442572" cy="10128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</a:rPr>
              <a:t>链接分析算法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F40839-1418-4C02-8849-ED2BBE77E956}"/>
              </a:ext>
            </a:extLst>
          </p:cNvPr>
          <p:cNvSpPr/>
          <p:nvPr/>
        </p:nvSpPr>
        <p:spPr>
          <a:xfrm>
            <a:off x="3059832" y="3212976"/>
            <a:ext cx="4301177" cy="2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dirty="0">
                <a:ea typeface="黑体" panose="02010609060101010101" pitchFamily="49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清华大学出版社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49" charset="-122"/>
              </a:rPr>
              <a:t>2022</a:t>
            </a:r>
            <a:r>
              <a:rPr lang="zh-CN" altLang="en-US"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月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链接分析概述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</a:pP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PageRank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算法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779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2FD40-3E14-148C-5534-DCCDC5A9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(1)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95794-6652-ED21-7517-A920E223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80920" cy="4454797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以网页排序为例，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算法可对所有网页进行重要性排序。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随机游走模型就是针对浏览网页的用户行为建立的抽象概念模型。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基本思想：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在给定有向图上初始化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值及转移矩阵，定义随机游走模型，迭代更新节点状态值直至趋于稳定，每个节点的值为最终的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值。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46F5CB-3279-8D6F-91C7-0A7BE7C5D0F8}"/>
              </a:ext>
            </a:extLst>
          </p:cNvPr>
          <p:cNvGrpSpPr/>
          <p:nvPr/>
        </p:nvGrpSpPr>
        <p:grpSpPr>
          <a:xfrm>
            <a:off x="3728023" y="3045145"/>
            <a:ext cx="1548380" cy="1609810"/>
            <a:chOff x="7236088" y="3068960"/>
            <a:chExt cx="1548380" cy="160981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862682F-17FE-52D3-5FA6-D6ECFEDC8B07}"/>
                </a:ext>
              </a:extLst>
            </p:cNvPr>
            <p:cNvSpPr/>
            <p:nvPr/>
          </p:nvSpPr>
          <p:spPr bwMode="auto">
            <a:xfrm>
              <a:off x="7236296" y="31003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FAA141-E798-E34B-F164-467C64378119}"/>
                </a:ext>
              </a:extLst>
            </p:cNvPr>
            <p:cNvSpPr/>
            <p:nvPr/>
          </p:nvSpPr>
          <p:spPr bwMode="auto">
            <a:xfrm>
              <a:off x="8424428" y="3091515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714101B-8C10-3104-7FF7-8471709D059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 bwMode="auto">
            <a:xfrm flipV="1">
              <a:off x="7596336" y="3271535"/>
              <a:ext cx="828092" cy="8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EC9E84-EC68-11B1-8EEC-C65BCC571F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79613" y="3212976"/>
              <a:ext cx="8550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39DF8D1-60C5-CB0F-BB46-4BFAB6DFCBB7}"/>
                </a:ext>
              </a:extLst>
            </p:cNvPr>
            <p:cNvSpPr/>
            <p:nvPr/>
          </p:nvSpPr>
          <p:spPr bwMode="auto">
            <a:xfrm>
              <a:off x="7236296" y="4318730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F8A8898-9C19-3EC5-CC3A-21F2195914F7}"/>
                </a:ext>
              </a:extLst>
            </p:cNvPr>
            <p:cNvSpPr/>
            <p:nvPr/>
          </p:nvSpPr>
          <p:spPr bwMode="auto">
            <a:xfrm>
              <a:off x="8424428" y="4318730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AE8646A-BCAE-DEFB-6EA6-D8C940523E26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 bwMode="auto">
            <a:xfrm flipV="1">
              <a:off x="8604448" y="3451555"/>
              <a:ext cx="0" cy="8671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2BF17E6-D581-9B29-EF45-B916A9F0651E}"/>
                </a:ext>
              </a:extLst>
            </p:cNvPr>
            <p:cNvCxnSpPr>
              <a:stCxn id="12" idx="1"/>
              <a:endCxn id="7" idx="5"/>
            </p:cNvCxnSpPr>
            <p:nvPr/>
          </p:nvCxnSpPr>
          <p:spPr bwMode="auto">
            <a:xfrm flipH="1" flipV="1">
              <a:off x="7543609" y="3407709"/>
              <a:ext cx="933546" cy="9637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44D50E3-C644-0376-1A4B-CA9646DEA53F}"/>
                </a:ext>
              </a:extLst>
            </p:cNvPr>
            <p:cNvCxnSpPr>
              <a:stCxn id="11" idx="7"/>
              <a:endCxn id="8" idx="3"/>
            </p:cNvCxnSpPr>
            <p:nvPr/>
          </p:nvCxnSpPr>
          <p:spPr bwMode="auto">
            <a:xfrm flipV="1">
              <a:off x="7543609" y="3398828"/>
              <a:ext cx="933546" cy="972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D551798-B20F-8AFD-299C-74F1B3A6F23D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 bwMode="auto">
            <a:xfrm>
              <a:off x="7596336" y="4498750"/>
              <a:ext cx="8280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E8C927F-BE29-A834-3ADD-13D49230620B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 bwMode="auto">
            <a:xfrm>
              <a:off x="7416316" y="3460436"/>
              <a:ext cx="0" cy="8582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240D7F-0967-295A-41D0-79D9529AB0F2}"/>
                </a:ext>
              </a:extLst>
            </p:cNvPr>
            <p:cNvSpPr txBox="1"/>
            <p:nvPr/>
          </p:nvSpPr>
          <p:spPr>
            <a:xfrm>
              <a:off x="7252100" y="30689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733F3B-94D9-500D-CE42-0A75AA2BB614}"/>
                </a:ext>
              </a:extLst>
            </p:cNvPr>
            <p:cNvSpPr txBox="1"/>
            <p:nvPr/>
          </p:nvSpPr>
          <p:spPr>
            <a:xfrm>
              <a:off x="8434680" y="3086925"/>
              <a:ext cx="288032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E6874F-3D12-1515-8307-A70BCE9C6141}"/>
                </a:ext>
              </a:extLst>
            </p:cNvPr>
            <p:cNvSpPr txBox="1"/>
            <p:nvPr/>
          </p:nvSpPr>
          <p:spPr>
            <a:xfrm>
              <a:off x="7236088" y="430943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BE1618-C4A0-12FE-027B-B1161EA2FF45}"/>
                </a:ext>
              </a:extLst>
            </p:cNvPr>
            <p:cNvSpPr txBox="1"/>
            <p:nvPr/>
          </p:nvSpPr>
          <p:spPr>
            <a:xfrm>
              <a:off x="8456005" y="42991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D</a:t>
              </a:r>
              <a:endParaRPr lang="zh-CN" altLang="en-US" sz="18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5449A8-C6C4-B01D-03A6-1509FA6354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76456" y="3443038"/>
              <a:ext cx="9029" cy="884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7AA1CB-D6BE-68C0-DF8C-8C136B6629A3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2709256" y="3256601"/>
            <a:ext cx="1018975" cy="443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8B52A0-3F57-7DFF-1A80-5BA908E2CA7B}"/>
              </a:ext>
            </a:extLst>
          </p:cNvPr>
          <p:cNvCxnSpPr>
            <a:cxnSpLocks/>
          </p:cNvCxnSpPr>
          <p:nvPr/>
        </p:nvCxnSpPr>
        <p:spPr bwMode="auto">
          <a:xfrm>
            <a:off x="5167154" y="3613643"/>
            <a:ext cx="782462" cy="173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55C3B9-8925-7469-77ED-373FA7AA95F0}"/>
              </a:ext>
            </a:extLst>
          </p:cNvPr>
          <p:cNvSpPr txBox="1"/>
          <p:nvPr/>
        </p:nvSpPr>
        <p:spPr>
          <a:xfrm>
            <a:off x="1342256" y="3538753"/>
            <a:ext cx="1777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节点表示状态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BDE0818-80F6-6BE9-D1EC-A049C836314B}"/>
              </a:ext>
            </a:extLst>
          </p:cNvPr>
          <p:cNvSpPr txBox="1"/>
          <p:nvPr/>
        </p:nvSpPr>
        <p:spPr>
          <a:xfrm>
            <a:off x="5441908" y="3861327"/>
            <a:ext cx="310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有向边表示状态之间的转义</a:t>
            </a:r>
          </a:p>
        </p:txBody>
      </p:sp>
    </p:spTree>
    <p:extLst>
      <p:ext uri="{BB962C8B-B14F-4D97-AF65-F5344CB8AC3E}">
        <p14:creationId xmlns:p14="http://schemas.microsoft.com/office/powerpoint/2010/main" val="416459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D30A-015F-6330-B850-BBADE1DC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(2)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584AD-14EA-C973-3BBC-D99C78DD6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5" y="2214563"/>
                <a:ext cx="8334375" cy="4166765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含有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个节点的有向图，转移矩阵可表示为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780000" algn="ctr"/>
                    <a:tab pos="75600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𝐌</m:t>
                      </m:r>
                      <m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]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如果节点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个有向边链出，且节点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是其链出的一个节点，则第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行第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列的元素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的值为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= 1,2,…,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转移矩阵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的性质：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780000" algn="ctr"/>
                    <a:tab pos="75600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</a:pP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584AD-14EA-C973-3BBC-D99C78DD6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5" y="2214563"/>
                <a:ext cx="8334375" cy="4166765"/>
              </a:xfrm>
              <a:blipFill>
                <a:blip r:embed="rId2"/>
                <a:stretch>
                  <a:fillRect l="-658" t="-585" r="-219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3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B12554-A5A0-4584-6098-10696B1F8513}"/>
              </a:ext>
            </a:extLst>
          </p:cNvPr>
          <p:cNvSpPr/>
          <p:nvPr/>
        </p:nvSpPr>
        <p:spPr bwMode="auto">
          <a:xfrm>
            <a:off x="5382048" y="3885805"/>
            <a:ext cx="57606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5890-5321-58A0-1919-05682A8DE936}"/>
              </a:ext>
            </a:extLst>
          </p:cNvPr>
          <p:cNvSpPr/>
          <p:nvPr/>
        </p:nvSpPr>
        <p:spPr bwMode="auto">
          <a:xfrm>
            <a:off x="6174136" y="3737937"/>
            <a:ext cx="946046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0BB74-99B2-3F72-3337-139F16ED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2132856"/>
                <a:ext cx="8154863" cy="3881437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用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维列向量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时刻访问各节点的概率分布，则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时刻访问各节点的概率分布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780000" algn="ctr"/>
                    <a:tab pos="75600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𝐌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根据随机游走模型的思想，所有节点的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PageRank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值为：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780000" algn="ctr"/>
                    <a:tab pos="7920000" algn="r"/>
                  </a:tabLst>
                </a:pP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𝐑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  <m: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𝐄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𝐑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𝐌𝐑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𝐙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a typeface="黑体" panose="02010609060101010101" pitchFamily="49" charset="-122"/>
                  </a:rPr>
                  <a:t>     </a:t>
                </a:r>
              </a:p>
              <a:p>
                <a:pPr marL="0" indent="0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780000" algn="ctr"/>
                    <a:tab pos="7920000" algn="r"/>
                  </a:tabLst>
                </a:pPr>
                <a:endParaRPr lang="en-US" altLang="zh-CN" sz="2000" b="0" dirty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）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为阻尼因子，一般取值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0.85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为分量均为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为向量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0BB74-99B2-3F72-3337-139F16ED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132856"/>
                <a:ext cx="8154863" cy="3881437"/>
              </a:xfrm>
              <a:blipFill>
                <a:blip r:embed="rId2"/>
                <a:stretch>
                  <a:fillRect l="-673" t="-785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5C33A1C-DEDF-DC69-814D-5AFF4EFA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(3)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6D9BED64-6B79-48CB-AAE4-E576AD0C682C}"/>
              </a:ext>
            </a:extLst>
          </p:cNvPr>
          <p:cNvSpPr/>
          <p:nvPr/>
        </p:nvSpPr>
        <p:spPr bwMode="auto">
          <a:xfrm>
            <a:off x="3453711" y="5483932"/>
            <a:ext cx="2232248" cy="652821"/>
          </a:xfrm>
          <a:prstGeom prst="cloudCallout">
            <a:avLst>
              <a:gd name="adj1" fmla="val -69795"/>
              <a:gd name="adj2" fmla="val -599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黑体" pitchFamily="2" charset="-122"/>
              </a:rPr>
              <a:t>增加</a:t>
            </a:r>
            <a:r>
              <a:rPr lang="en-US" altLang="zh-CN" sz="1800" i="1" dirty="0">
                <a:solidFill>
                  <a:srgbClr val="002060"/>
                </a:solidFill>
              </a:rPr>
              <a:t>d</a:t>
            </a:r>
            <a:r>
              <a:rPr lang="zh-CN" altLang="en-US" sz="1800" dirty="0">
                <a:solidFill>
                  <a:srgbClr val="002060"/>
                </a:solidFill>
              </a:rPr>
              <a:t>的动机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黑体" pitchFamily="2" charset="-122"/>
              </a:rPr>
              <a:t>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698117-DB54-592B-71D5-85DF114A50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94044" y="4317853"/>
            <a:ext cx="812596" cy="290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597DB7-8601-F0A1-6AA2-97D4CCDD63DC}"/>
              </a:ext>
            </a:extLst>
          </p:cNvPr>
          <p:cNvCxnSpPr>
            <a:cxnSpLocks/>
          </p:cNvCxnSpPr>
          <p:nvPr/>
        </p:nvCxnSpPr>
        <p:spPr bwMode="auto">
          <a:xfrm>
            <a:off x="7120182" y="4152134"/>
            <a:ext cx="672241" cy="4397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27CD4B-BEE7-314F-32DF-D44D235142F6}"/>
              </a:ext>
            </a:extLst>
          </p:cNvPr>
          <p:cNvSpPr txBox="1"/>
          <p:nvPr/>
        </p:nvSpPr>
        <p:spPr>
          <a:xfrm>
            <a:off x="1993559" y="458505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转移矩阵访问各个节点的概率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9F6586-5511-6AC0-3614-507C0486C2F0}"/>
              </a:ext>
            </a:extLst>
          </p:cNvPr>
          <p:cNvSpPr txBox="1"/>
          <p:nvPr/>
        </p:nvSpPr>
        <p:spPr>
          <a:xfrm>
            <a:off x="5909773" y="4562773"/>
            <a:ext cx="285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完全随机访问各个节点的概率</a:t>
            </a:r>
          </a:p>
        </p:txBody>
      </p:sp>
    </p:spTree>
    <p:extLst>
      <p:ext uri="{BB962C8B-B14F-4D97-AF65-F5344CB8AC3E}">
        <p14:creationId xmlns:p14="http://schemas.microsoft.com/office/powerpoint/2010/main" val="23399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4" y="2214563"/>
                <a:ext cx="7940675" cy="3518693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每个节点的</a:t>
                </a:r>
                <a:r>
                  <a:rPr lang="en-US" altLang="zh-CN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PageRank</a:t>
                </a:r>
                <a:r>
                  <a:rPr lang="zh-CN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值：</a:t>
                </a:r>
                <a:endParaRPr lang="en-US" altLang="zh-CN" sz="22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3960000" algn="ctr"/>
                    <a:tab pos="79200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𝑃𝑅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𝑃𝑅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 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(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 2,…,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zh-CN" sz="20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的节点集合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的链出总数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𝑃𝑅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𝑃𝑅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2214563"/>
                <a:ext cx="7940675" cy="3518693"/>
              </a:xfrm>
              <a:blipFill>
                <a:blip r:embed="rId2"/>
                <a:stretch>
                  <a:fillRect l="-845" t="-1733" b="-7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(4)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13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(5)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2060848"/>
            <a:ext cx="7958138" cy="3881437"/>
          </a:xfrm>
        </p:spPr>
        <p:txBody>
          <a:bodyPr/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幂法求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值的步骤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1CF6AC4-64CF-966F-882B-16CE99B65EA8}"/>
                  </a:ext>
                </a:extLst>
              </p:cNvPr>
              <p:cNvSpPr txBox="1"/>
              <p:nvPr/>
            </p:nvSpPr>
            <p:spPr>
              <a:xfrm>
                <a:off x="1259632" y="2492896"/>
                <a:ext cx="7344816" cy="369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n-US" altLang="zh-CN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// </a:t>
                </a:r>
                <a:r>
                  <a:rPr lang="zh-CN" altLang="en-US" sz="1800" b="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输入</a:t>
                </a:r>
                <a:endParaRPr lang="en-US" altLang="zh-CN" sz="1800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Repeat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</a:rPr>
                  <a:t>   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// 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计算有向图的一般转移矩阵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2400"/>
                  </a:lnSpc>
                </a:pPr>
                <a:r>
                  <a:rPr lang="zh-CN" altLang="en-US" sz="18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// 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迭代计算，并将结果向量规范化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||&lt;</m:t>
                    </m:r>
                    <m:r>
                      <a:rPr lang="zh-CN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zh-CN" sz="1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</a:rPr>
                  <a:t>   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// 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停止迭代，得到各节点的概率分布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</a:rPr>
                  <a:t>/sum(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R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)  // 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归一化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矩阵，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 sum(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R</a:t>
                </a:r>
                <a:r>
                  <a:rPr lang="en-US" altLang="zh-CN" sz="1800" b="0" dirty="0">
                    <a:solidFill>
                      <a:srgbClr val="000000"/>
                    </a:solidFill>
                  </a:rPr>
                  <a:t>)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为矩阵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R</a:t>
                </a:r>
                <a:r>
                  <a:rPr lang="zh-CN" altLang="en-US" sz="1800" b="0" dirty="0">
                    <a:solidFill>
                      <a:srgbClr val="000000"/>
                    </a:solidFill>
                  </a:rPr>
                  <a:t>所有元素之和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Return 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R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1CF6AC4-64CF-966F-882B-16CE99B65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92896"/>
                <a:ext cx="7344816" cy="3695563"/>
              </a:xfrm>
              <a:prstGeom prst="rect">
                <a:avLst/>
              </a:prstGeom>
              <a:blipFill>
                <a:blip r:embed="rId2"/>
                <a:stretch>
                  <a:fillRect l="-748" t="-1155" b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F1ACC-C209-CFC6-D0CC-F293CD6CE8C4}"/>
                  </a:ext>
                </a:extLst>
              </p:cNvPr>
              <p:cNvSpPr txBox="1"/>
              <p:nvPr/>
            </p:nvSpPr>
            <p:spPr>
              <a:xfrm>
                <a:off x="3131840" y="6260467"/>
                <a:ext cx="3312368" cy="407099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0" dirty="0">
                    <a:solidFill>
                      <a:srgbClr val="002060"/>
                    </a:solidFill>
                  </a:rPr>
                  <a:t>时间复杂度为：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F1ACC-C209-CFC6-D0CC-F293CD6CE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6260467"/>
                <a:ext cx="3312368" cy="407099"/>
              </a:xfrm>
              <a:prstGeom prst="rect">
                <a:avLst/>
              </a:prstGeom>
              <a:blipFill>
                <a:blip r:embed="rId3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8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(6)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99" y="1998539"/>
            <a:ext cx="8226871" cy="566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幂法求解网页的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值示例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/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FA3F7E-F93D-7AA3-8032-21B01B13CCE8}"/>
                  </a:ext>
                </a:extLst>
              </p:cNvPr>
              <p:cNvSpPr txBox="1"/>
              <p:nvPr/>
            </p:nvSpPr>
            <p:spPr>
              <a:xfrm>
                <a:off x="782599" y="2708920"/>
                <a:ext cx="8280920" cy="352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000" b="0" dirty="0">
                    <a:ea typeface="黑体" panose="02010609060101010101" pitchFamily="49" charset="-122"/>
                  </a:rPr>
                  <a:t>取阻尼系数</a:t>
                </a:r>
                <a:r>
                  <a:rPr lang="en-US" altLang="zh-CN" sz="2000" b="0" i="1" dirty="0">
                    <a:ea typeface="黑体" panose="02010609060101010101" pitchFamily="49" charset="-122"/>
                  </a:rPr>
                  <a:t>d</a:t>
                </a:r>
                <a:r>
                  <a:rPr lang="en-US" altLang="zh-CN" sz="2000" b="0" dirty="0">
                    <a:ea typeface="黑体" panose="02010609060101010101" pitchFamily="49" charset="-122"/>
                  </a:rPr>
                  <a:t>=0.85</a:t>
                </a:r>
                <a:r>
                  <a:rPr lang="zh-CN" altLang="en-US" sz="2000" b="0" dirty="0">
                    <a:ea typeface="黑体" panose="02010609060101010101" pitchFamily="49" charset="-122"/>
                  </a:rPr>
                  <a:t>，</a:t>
                </a:r>
                <a:r>
                  <a:rPr lang="en-US" altLang="zh-CN" sz="2000" b="0" i="1" dirty="0">
                    <a:ea typeface="黑体" panose="02010609060101010101" pitchFamily="49" charset="-122"/>
                  </a:rPr>
                  <a:t>t</a:t>
                </a:r>
                <a:r>
                  <a:rPr lang="en-US" altLang="zh-CN" sz="2000" b="0" dirty="0">
                    <a:ea typeface="黑体" panose="02010609060101010101" pitchFamily="49" charset="-122"/>
                  </a:rPr>
                  <a:t>=0</a:t>
                </a:r>
                <a:r>
                  <a:rPr lang="zh-CN" altLang="en-US" sz="2000" b="0" dirty="0">
                    <a:ea typeface="黑体" panose="02010609060101010101" pitchFamily="49" charset="-122"/>
                  </a:rPr>
                  <a:t>，初始化向量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800" b="0" kern="100">
                                  <a:solidFill>
                                    <a:srgbClr val="000000"/>
                                  </a:solidFill>
                                  <a:effectLst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800" b="0" kern="100">
                                  <a:solidFill>
                                    <a:srgbClr val="000000"/>
                                  </a:solidFill>
                                  <a:effectLst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800" b="0" kern="100">
                                  <a:solidFill>
                                    <a:srgbClr val="000000"/>
                                  </a:solidFill>
                                  <a:effectLst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800" b="0" kern="100">
                                  <a:solidFill>
                                    <a:srgbClr val="000000"/>
                                  </a:solidFill>
                                  <a:effectLst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b="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8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步骤</a:t>
                </a:r>
                <a:r>
                  <a:rPr lang="en-US" altLang="zh-CN" sz="20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b="0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计算有向图的一般转移矩阵</a:t>
                </a:r>
                <a14:m>
                  <m:oMath xmlns:m="http://schemas.openxmlformats.org/officeDocument/2006/math">
                    <m:r>
                      <a:rPr lang="en-US" altLang="zh-CN" sz="2000" b="1" i="0" kern="1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endParaRPr lang="zh-CN" altLang="zh-CN" sz="2000" b="1" kern="10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b="1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=0.85×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0.15</m:t>
                          </m:r>
                        </m:num>
                        <m:den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0.4625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b="0">
                                    <a:solidFill>
                                      <a:srgbClr val="000000"/>
                                    </a:solidFill>
                                  </a:rPr>
                                  <m:t>0.0375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FA3F7E-F93D-7AA3-8032-21B01B13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9" y="2708920"/>
                <a:ext cx="8280920" cy="3525324"/>
              </a:xfrm>
              <a:prstGeom prst="rect">
                <a:avLst/>
              </a:prstGeom>
              <a:blipFill>
                <a:blip r:embed="rId2"/>
                <a:stretch>
                  <a:fillRect l="-662" t="-1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4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(7)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5" y="2214563"/>
                <a:ext cx="7958138" cy="3806725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迭代计算并进行规范化处理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1.425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0.575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8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8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</a:rPr>
                            <m:t>1.425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1.425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0.575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0.7018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0.4035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0.7018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0.8285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0.8732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0.4035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0.7018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8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8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</a:rPr>
                            <m:t>0.8732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0.8285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0.8732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0.4035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0.7018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0.9488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0.4621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</a:rPr>
                                  <m:t>0.8037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5" y="2214563"/>
                <a:ext cx="7958138" cy="3806725"/>
              </a:xfrm>
              <a:blipFill>
                <a:blip r:embed="rId2"/>
                <a:stretch>
                  <a:fillRect l="-690" t="-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5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80060-CD49-E768-419A-4D306654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(8)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3312DC-E386-4747-08E4-E6DFB6330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5" y="2132856"/>
                <a:ext cx="7958138" cy="4608511"/>
              </a:xfrm>
            </p:spPr>
            <p:txBody>
              <a:bodyPr/>
              <a:lstStyle/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不断迭代并进行规范化处理，得到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=0,1,…,10</m:t>
                    </m:r>
                    <m:r>
                      <a:rPr lang="en-US" altLang="zh-CN" sz="2000" b="1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的向量序列：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0.7018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0.4035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0.7018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0.9488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0.4621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0.8037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000" b="0" i="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0.2781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0.3246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0.1558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0.2415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0.2781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0.3246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0.1557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0.2416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得到如下稳定分布：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𝐑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0.2781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0.3245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0.1557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0.2416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网页的排序结果为：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3312DC-E386-4747-08E4-E6DFB6330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5" y="2132856"/>
                <a:ext cx="7958138" cy="4608511"/>
              </a:xfrm>
              <a:blipFill>
                <a:blip r:embed="rId2"/>
                <a:stretch>
                  <a:fillRect l="-843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4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(9)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132856"/>
            <a:ext cx="7958138" cy="3600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优点：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缺点：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8DFABF-E1B0-B633-B964-E836868307C2}"/>
              </a:ext>
            </a:extLst>
          </p:cNvPr>
          <p:cNvSpPr txBox="1"/>
          <p:nvPr/>
        </p:nvSpPr>
        <p:spPr>
          <a:xfrm>
            <a:off x="1025563" y="2569405"/>
            <a:ext cx="7128792" cy="93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75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/>
              <a:t>快速找出图中占主导地位的节点；</a:t>
            </a:r>
            <a:endParaRPr lang="en-US" altLang="zh-CN" sz="2000" b="0" dirty="0"/>
          </a:p>
          <a:p>
            <a:pPr marL="523875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/>
              <a:t>计算过程可离线，提升检索效率，有利于快速响应。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29E9BA-641F-7D0F-FDF0-4ECBFA0E1061}"/>
              </a:ext>
            </a:extLst>
          </p:cNvPr>
          <p:cNvSpPr txBox="1"/>
          <p:nvPr/>
        </p:nvSpPr>
        <p:spPr>
          <a:xfrm>
            <a:off x="1184796" y="4149079"/>
            <a:ext cx="7958138" cy="1444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/>
              <a:t>转移矩阵某一列为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时，排序失效；</a:t>
            </a:r>
            <a:endParaRPr lang="en-US" altLang="zh-CN" sz="2000" b="0" dirty="0"/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/>
              <a:t>新加入节点的链接较少时，迭代过程中</a:t>
            </a:r>
            <a:r>
              <a:rPr lang="en-US" altLang="zh-CN" sz="2000" b="0" dirty="0"/>
              <a:t>PageRank</a:t>
            </a:r>
            <a:r>
              <a:rPr lang="zh-CN" altLang="en-US" sz="2000" b="0" dirty="0"/>
              <a:t>值会不断减少；</a:t>
            </a:r>
            <a:endParaRPr lang="en-US" altLang="zh-CN" sz="2000" b="0" dirty="0"/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/>
              <a:t>对图中节点进行全局</a:t>
            </a:r>
            <a:r>
              <a:rPr lang="en-US" altLang="zh-CN" sz="2000" b="0" dirty="0"/>
              <a:t>PageRank</a:t>
            </a:r>
            <a:r>
              <a:rPr lang="zh-CN" altLang="en-US" sz="2000" b="0" dirty="0"/>
              <a:t>值计算，难以应对推荐系统类场景。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9325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链接分析概述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链接分析概述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基于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MapReduce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的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PageRank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算法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3316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66" y="609600"/>
            <a:ext cx="7958138" cy="1143000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(1)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033837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实际链接分析任务中，图中的节点规模往往比较大，如何高效的计算节点的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值？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72E47774-740E-8B44-6071-2150B6490B9C}"/>
              </a:ext>
            </a:extLst>
          </p:cNvPr>
          <p:cNvSpPr/>
          <p:nvPr/>
        </p:nvSpPr>
        <p:spPr bwMode="auto">
          <a:xfrm>
            <a:off x="1929271" y="3864371"/>
            <a:ext cx="2323968" cy="858294"/>
          </a:xfrm>
          <a:prstGeom prst="cloudCallout">
            <a:avLst>
              <a:gd name="adj1" fmla="val -36194"/>
              <a:gd name="adj2" fmla="val 982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zh-CN" altLang="en-US" sz="1800" dirty="0">
                <a:solidFill>
                  <a:srgbClr val="FF0000"/>
                </a:solidFill>
              </a:rPr>
              <a:t>并行计算？</a:t>
            </a:r>
            <a:endParaRPr kumimoji="1" lang="zh-CN" altLang="en-US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E641C6D6-3E18-52A5-D30C-565A97BCF292}"/>
              </a:ext>
            </a:extLst>
          </p:cNvPr>
          <p:cNvSpPr>
            <a:spLocks noEditPoints="1"/>
          </p:cNvSpPr>
          <p:nvPr/>
        </p:nvSpPr>
        <p:spPr bwMode="auto">
          <a:xfrm>
            <a:off x="1187624" y="5072305"/>
            <a:ext cx="997295" cy="1023695"/>
          </a:xfrm>
          <a:custGeom>
            <a:avLst/>
            <a:gdLst>
              <a:gd name="T0" fmla="*/ 339 w 895"/>
              <a:gd name="T1" fmla="*/ 594 h 955"/>
              <a:gd name="T2" fmla="*/ 322 w 895"/>
              <a:gd name="T3" fmla="*/ 540 h 955"/>
              <a:gd name="T4" fmla="*/ 391 w 895"/>
              <a:gd name="T5" fmla="*/ 260 h 955"/>
              <a:gd name="T6" fmla="*/ 464 w 895"/>
              <a:gd name="T7" fmla="*/ 487 h 955"/>
              <a:gd name="T8" fmla="*/ 555 w 895"/>
              <a:gd name="T9" fmla="*/ 224 h 955"/>
              <a:gd name="T10" fmla="*/ 354 w 895"/>
              <a:gd name="T11" fmla="*/ 446 h 955"/>
              <a:gd name="T12" fmla="*/ 337 w 895"/>
              <a:gd name="T13" fmla="*/ 475 h 955"/>
              <a:gd name="T14" fmla="*/ 460 w 895"/>
              <a:gd name="T15" fmla="*/ 547 h 955"/>
              <a:gd name="T16" fmla="*/ 590 w 895"/>
              <a:gd name="T17" fmla="*/ 190 h 955"/>
              <a:gd name="T18" fmla="*/ 596 w 895"/>
              <a:gd name="T19" fmla="*/ 121 h 955"/>
              <a:gd name="T20" fmla="*/ 590 w 895"/>
              <a:gd name="T21" fmla="*/ 190 h 955"/>
              <a:gd name="T22" fmla="*/ 699 w 895"/>
              <a:gd name="T23" fmla="*/ 225 h 955"/>
              <a:gd name="T24" fmla="*/ 630 w 895"/>
              <a:gd name="T25" fmla="*/ 231 h 955"/>
              <a:gd name="T26" fmla="*/ 511 w 895"/>
              <a:gd name="T27" fmla="*/ 160 h 955"/>
              <a:gd name="T28" fmla="*/ 481 w 895"/>
              <a:gd name="T29" fmla="*/ 97 h 955"/>
              <a:gd name="T30" fmla="*/ 511 w 895"/>
              <a:gd name="T31" fmla="*/ 160 h 955"/>
              <a:gd name="T32" fmla="*/ 395 w 895"/>
              <a:gd name="T33" fmla="*/ 119 h 955"/>
              <a:gd name="T34" fmla="*/ 401 w 895"/>
              <a:gd name="T35" fmla="*/ 188 h 955"/>
              <a:gd name="T36" fmla="*/ 658 w 895"/>
              <a:gd name="T37" fmla="*/ 341 h 955"/>
              <a:gd name="T38" fmla="*/ 721 w 895"/>
              <a:gd name="T39" fmla="*/ 311 h 955"/>
              <a:gd name="T40" fmla="*/ 658 w 895"/>
              <a:gd name="T41" fmla="*/ 341 h 955"/>
              <a:gd name="T42" fmla="*/ 329 w 895"/>
              <a:gd name="T43" fmla="*/ 489 h 955"/>
              <a:gd name="T44" fmla="*/ 312 w 895"/>
              <a:gd name="T45" fmla="*/ 519 h 955"/>
              <a:gd name="T46" fmla="*/ 435 w 895"/>
              <a:gd name="T47" fmla="*/ 590 h 955"/>
              <a:gd name="T48" fmla="*/ 326 w 895"/>
              <a:gd name="T49" fmla="*/ 955 h 955"/>
              <a:gd name="T50" fmla="*/ 349 w 895"/>
              <a:gd name="T51" fmla="*/ 55 h 955"/>
              <a:gd name="T52" fmla="*/ 852 w 895"/>
              <a:gd name="T53" fmla="*/ 271 h 955"/>
              <a:gd name="T54" fmla="*/ 860 w 895"/>
              <a:gd name="T55" fmla="*/ 415 h 955"/>
              <a:gd name="T56" fmla="*/ 885 w 895"/>
              <a:gd name="T57" fmla="*/ 597 h 955"/>
              <a:gd name="T58" fmla="*/ 854 w 895"/>
              <a:gd name="T59" fmla="*/ 751 h 955"/>
              <a:gd name="T60" fmla="*/ 668 w 895"/>
              <a:gd name="T61" fmla="*/ 793 h 955"/>
              <a:gd name="T62" fmla="*/ 326 w 895"/>
              <a:gd name="T63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5" h="955">
                <a:moveTo>
                  <a:pt x="322" y="540"/>
                </a:moveTo>
                <a:cubicBezTo>
                  <a:pt x="313" y="559"/>
                  <a:pt x="320" y="583"/>
                  <a:pt x="339" y="594"/>
                </a:cubicBezTo>
                <a:cubicBezTo>
                  <a:pt x="355" y="603"/>
                  <a:pt x="375" y="601"/>
                  <a:pt x="388" y="589"/>
                </a:cubicBezTo>
                <a:lnTo>
                  <a:pt x="322" y="540"/>
                </a:lnTo>
                <a:close/>
                <a:moveTo>
                  <a:pt x="555" y="224"/>
                </a:moveTo>
                <a:cubicBezTo>
                  <a:pt x="495" y="190"/>
                  <a:pt x="422" y="206"/>
                  <a:pt x="391" y="260"/>
                </a:cubicBezTo>
                <a:cubicBezTo>
                  <a:pt x="359" y="316"/>
                  <a:pt x="400" y="376"/>
                  <a:pt x="371" y="434"/>
                </a:cubicBezTo>
                <a:lnTo>
                  <a:pt x="464" y="487"/>
                </a:lnTo>
                <a:cubicBezTo>
                  <a:pt x="499" y="434"/>
                  <a:pt x="573" y="439"/>
                  <a:pt x="605" y="384"/>
                </a:cubicBezTo>
                <a:cubicBezTo>
                  <a:pt x="637" y="330"/>
                  <a:pt x="614" y="258"/>
                  <a:pt x="555" y="224"/>
                </a:cubicBezTo>
                <a:close/>
                <a:moveTo>
                  <a:pt x="455" y="522"/>
                </a:moveTo>
                <a:lnTo>
                  <a:pt x="354" y="446"/>
                </a:lnTo>
                <a:cubicBezTo>
                  <a:pt x="346" y="440"/>
                  <a:pt x="336" y="442"/>
                  <a:pt x="331" y="450"/>
                </a:cubicBezTo>
                <a:cubicBezTo>
                  <a:pt x="327" y="458"/>
                  <a:pt x="329" y="470"/>
                  <a:pt x="337" y="475"/>
                </a:cubicBezTo>
                <a:lnTo>
                  <a:pt x="437" y="552"/>
                </a:lnTo>
                <a:cubicBezTo>
                  <a:pt x="445" y="557"/>
                  <a:pt x="455" y="555"/>
                  <a:pt x="460" y="547"/>
                </a:cubicBezTo>
                <a:cubicBezTo>
                  <a:pt x="464" y="539"/>
                  <a:pt x="462" y="527"/>
                  <a:pt x="455" y="522"/>
                </a:cubicBezTo>
                <a:close/>
                <a:moveTo>
                  <a:pt x="590" y="190"/>
                </a:moveTo>
                <a:lnTo>
                  <a:pt x="622" y="136"/>
                </a:lnTo>
                <a:lnTo>
                  <a:pt x="596" y="121"/>
                </a:lnTo>
                <a:lnTo>
                  <a:pt x="565" y="176"/>
                </a:lnTo>
                <a:lnTo>
                  <a:pt x="590" y="190"/>
                </a:lnTo>
                <a:close/>
                <a:moveTo>
                  <a:pt x="644" y="256"/>
                </a:moveTo>
                <a:lnTo>
                  <a:pt x="699" y="225"/>
                </a:lnTo>
                <a:lnTo>
                  <a:pt x="684" y="200"/>
                </a:lnTo>
                <a:lnTo>
                  <a:pt x="630" y="231"/>
                </a:lnTo>
                <a:lnTo>
                  <a:pt x="644" y="256"/>
                </a:lnTo>
                <a:close/>
                <a:moveTo>
                  <a:pt x="511" y="160"/>
                </a:moveTo>
                <a:lnTo>
                  <a:pt x="511" y="97"/>
                </a:lnTo>
                <a:lnTo>
                  <a:pt x="481" y="97"/>
                </a:lnTo>
                <a:lnTo>
                  <a:pt x="481" y="160"/>
                </a:lnTo>
                <a:lnTo>
                  <a:pt x="511" y="160"/>
                </a:lnTo>
                <a:close/>
                <a:moveTo>
                  <a:pt x="426" y="174"/>
                </a:moveTo>
                <a:lnTo>
                  <a:pt x="395" y="119"/>
                </a:lnTo>
                <a:lnTo>
                  <a:pt x="370" y="134"/>
                </a:lnTo>
                <a:lnTo>
                  <a:pt x="401" y="188"/>
                </a:lnTo>
                <a:lnTo>
                  <a:pt x="426" y="174"/>
                </a:lnTo>
                <a:close/>
                <a:moveTo>
                  <a:pt x="658" y="341"/>
                </a:moveTo>
                <a:lnTo>
                  <a:pt x="721" y="341"/>
                </a:lnTo>
                <a:lnTo>
                  <a:pt x="721" y="311"/>
                </a:lnTo>
                <a:lnTo>
                  <a:pt x="658" y="311"/>
                </a:lnTo>
                <a:lnTo>
                  <a:pt x="658" y="341"/>
                </a:lnTo>
                <a:close/>
                <a:moveTo>
                  <a:pt x="430" y="565"/>
                </a:moveTo>
                <a:lnTo>
                  <a:pt x="329" y="489"/>
                </a:lnTo>
                <a:cubicBezTo>
                  <a:pt x="321" y="483"/>
                  <a:pt x="311" y="485"/>
                  <a:pt x="307" y="493"/>
                </a:cubicBezTo>
                <a:cubicBezTo>
                  <a:pt x="302" y="501"/>
                  <a:pt x="304" y="513"/>
                  <a:pt x="312" y="519"/>
                </a:cubicBezTo>
                <a:lnTo>
                  <a:pt x="412" y="595"/>
                </a:lnTo>
                <a:cubicBezTo>
                  <a:pt x="420" y="601"/>
                  <a:pt x="430" y="599"/>
                  <a:pt x="435" y="590"/>
                </a:cubicBezTo>
                <a:cubicBezTo>
                  <a:pt x="440" y="582"/>
                  <a:pt x="437" y="571"/>
                  <a:pt x="430" y="565"/>
                </a:cubicBezTo>
                <a:close/>
                <a:moveTo>
                  <a:pt x="326" y="955"/>
                </a:moveTo>
                <a:cubicBezTo>
                  <a:pt x="337" y="880"/>
                  <a:pt x="337" y="800"/>
                  <a:pt x="317" y="729"/>
                </a:cubicBezTo>
                <a:cubicBezTo>
                  <a:pt x="0" y="551"/>
                  <a:pt x="83" y="139"/>
                  <a:pt x="349" y="55"/>
                </a:cubicBezTo>
                <a:cubicBezTo>
                  <a:pt x="489" y="0"/>
                  <a:pt x="680" y="33"/>
                  <a:pt x="805" y="158"/>
                </a:cubicBezTo>
                <a:cubicBezTo>
                  <a:pt x="895" y="248"/>
                  <a:pt x="852" y="271"/>
                  <a:pt x="852" y="271"/>
                </a:cubicBezTo>
                <a:lnTo>
                  <a:pt x="832" y="282"/>
                </a:lnTo>
                <a:cubicBezTo>
                  <a:pt x="843" y="325"/>
                  <a:pt x="862" y="405"/>
                  <a:pt x="860" y="415"/>
                </a:cubicBezTo>
                <a:cubicBezTo>
                  <a:pt x="856" y="430"/>
                  <a:pt x="840" y="445"/>
                  <a:pt x="840" y="445"/>
                </a:cubicBezTo>
                <a:lnTo>
                  <a:pt x="885" y="597"/>
                </a:lnTo>
                <a:lnTo>
                  <a:pt x="845" y="614"/>
                </a:lnTo>
                <a:cubicBezTo>
                  <a:pt x="854" y="662"/>
                  <a:pt x="859" y="703"/>
                  <a:pt x="854" y="751"/>
                </a:cubicBezTo>
                <a:cubicBezTo>
                  <a:pt x="853" y="759"/>
                  <a:pt x="826" y="783"/>
                  <a:pt x="804" y="784"/>
                </a:cubicBezTo>
                <a:lnTo>
                  <a:pt x="668" y="793"/>
                </a:lnTo>
                <a:lnTo>
                  <a:pt x="677" y="955"/>
                </a:lnTo>
                <a:lnTo>
                  <a:pt x="326" y="9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EAB9263-3B5E-B44F-6653-D4563EBDFE46}"/>
              </a:ext>
            </a:extLst>
          </p:cNvPr>
          <p:cNvSpPr/>
          <p:nvPr/>
        </p:nvSpPr>
        <p:spPr bwMode="auto">
          <a:xfrm>
            <a:off x="3635896" y="5072305"/>
            <a:ext cx="1152128" cy="2289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427BC94C-DB8E-5795-E290-22B376AF697E}"/>
              </a:ext>
            </a:extLst>
          </p:cNvPr>
          <p:cNvSpPr/>
          <p:nvPr/>
        </p:nvSpPr>
        <p:spPr bwMode="auto">
          <a:xfrm>
            <a:off x="5811381" y="3982125"/>
            <a:ext cx="2323968" cy="858294"/>
          </a:xfrm>
          <a:prstGeom prst="cloudCallout">
            <a:avLst>
              <a:gd name="adj1" fmla="val -36194"/>
              <a:gd name="adj2" fmla="val 982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zh-CN" sz="1800" dirty="0">
                <a:solidFill>
                  <a:srgbClr val="FF0000"/>
                </a:solidFill>
              </a:rPr>
              <a:t>MapReduce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endParaRPr kumimoji="1" lang="zh-CN" altLang="en-US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E61D6D5E-4642-2C91-2132-4F30728A39BF}"/>
              </a:ext>
            </a:extLst>
          </p:cNvPr>
          <p:cNvSpPr>
            <a:spLocks noEditPoints="1"/>
          </p:cNvSpPr>
          <p:nvPr/>
        </p:nvSpPr>
        <p:spPr bwMode="auto">
          <a:xfrm>
            <a:off x="5069734" y="5190059"/>
            <a:ext cx="997295" cy="1023695"/>
          </a:xfrm>
          <a:custGeom>
            <a:avLst/>
            <a:gdLst>
              <a:gd name="T0" fmla="*/ 339 w 895"/>
              <a:gd name="T1" fmla="*/ 594 h 955"/>
              <a:gd name="T2" fmla="*/ 322 w 895"/>
              <a:gd name="T3" fmla="*/ 540 h 955"/>
              <a:gd name="T4" fmla="*/ 391 w 895"/>
              <a:gd name="T5" fmla="*/ 260 h 955"/>
              <a:gd name="T6" fmla="*/ 464 w 895"/>
              <a:gd name="T7" fmla="*/ 487 h 955"/>
              <a:gd name="T8" fmla="*/ 555 w 895"/>
              <a:gd name="T9" fmla="*/ 224 h 955"/>
              <a:gd name="T10" fmla="*/ 354 w 895"/>
              <a:gd name="T11" fmla="*/ 446 h 955"/>
              <a:gd name="T12" fmla="*/ 337 w 895"/>
              <a:gd name="T13" fmla="*/ 475 h 955"/>
              <a:gd name="T14" fmla="*/ 460 w 895"/>
              <a:gd name="T15" fmla="*/ 547 h 955"/>
              <a:gd name="T16" fmla="*/ 590 w 895"/>
              <a:gd name="T17" fmla="*/ 190 h 955"/>
              <a:gd name="T18" fmla="*/ 596 w 895"/>
              <a:gd name="T19" fmla="*/ 121 h 955"/>
              <a:gd name="T20" fmla="*/ 590 w 895"/>
              <a:gd name="T21" fmla="*/ 190 h 955"/>
              <a:gd name="T22" fmla="*/ 699 w 895"/>
              <a:gd name="T23" fmla="*/ 225 h 955"/>
              <a:gd name="T24" fmla="*/ 630 w 895"/>
              <a:gd name="T25" fmla="*/ 231 h 955"/>
              <a:gd name="T26" fmla="*/ 511 w 895"/>
              <a:gd name="T27" fmla="*/ 160 h 955"/>
              <a:gd name="T28" fmla="*/ 481 w 895"/>
              <a:gd name="T29" fmla="*/ 97 h 955"/>
              <a:gd name="T30" fmla="*/ 511 w 895"/>
              <a:gd name="T31" fmla="*/ 160 h 955"/>
              <a:gd name="T32" fmla="*/ 395 w 895"/>
              <a:gd name="T33" fmla="*/ 119 h 955"/>
              <a:gd name="T34" fmla="*/ 401 w 895"/>
              <a:gd name="T35" fmla="*/ 188 h 955"/>
              <a:gd name="T36" fmla="*/ 658 w 895"/>
              <a:gd name="T37" fmla="*/ 341 h 955"/>
              <a:gd name="T38" fmla="*/ 721 w 895"/>
              <a:gd name="T39" fmla="*/ 311 h 955"/>
              <a:gd name="T40" fmla="*/ 658 w 895"/>
              <a:gd name="T41" fmla="*/ 341 h 955"/>
              <a:gd name="T42" fmla="*/ 329 w 895"/>
              <a:gd name="T43" fmla="*/ 489 h 955"/>
              <a:gd name="T44" fmla="*/ 312 w 895"/>
              <a:gd name="T45" fmla="*/ 519 h 955"/>
              <a:gd name="T46" fmla="*/ 435 w 895"/>
              <a:gd name="T47" fmla="*/ 590 h 955"/>
              <a:gd name="T48" fmla="*/ 326 w 895"/>
              <a:gd name="T49" fmla="*/ 955 h 955"/>
              <a:gd name="T50" fmla="*/ 349 w 895"/>
              <a:gd name="T51" fmla="*/ 55 h 955"/>
              <a:gd name="T52" fmla="*/ 852 w 895"/>
              <a:gd name="T53" fmla="*/ 271 h 955"/>
              <a:gd name="T54" fmla="*/ 860 w 895"/>
              <a:gd name="T55" fmla="*/ 415 h 955"/>
              <a:gd name="T56" fmla="*/ 885 w 895"/>
              <a:gd name="T57" fmla="*/ 597 h 955"/>
              <a:gd name="T58" fmla="*/ 854 w 895"/>
              <a:gd name="T59" fmla="*/ 751 h 955"/>
              <a:gd name="T60" fmla="*/ 668 w 895"/>
              <a:gd name="T61" fmla="*/ 793 h 955"/>
              <a:gd name="T62" fmla="*/ 326 w 895"/>
              <a:gd name="T63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5" h="955">
                <a:moveTo>
                  <a:pt x="322" y="540"/>
                </a:moveTo>
                <a:cubicBezTo>
                  <a:pt x="313" y="559"/>
                  <a:pt x="320" y="583"/>
                  <a:pt x="339" y="594"/>
                </a:cubicBezTo>
                <a:cubicBezTo>
                  <a:pt x="355" y="603"/>
                  <a:pt x="375" y="601"/>
                  <a:pt x="388" y="589"/>
                </a:cubicBezTo>
                <a:lnTo>
                  <a:pt x="322" y="540"/>
                </a:lnTo>
                <a:close/>
                <a:moveTo>
                  <a:pt x="555" y="224"/>
                </a:moveTo>
                <a:cubicBezTo>
                  <a:pt x="495" y="190"/>
                  <a:pt x="422" y="206"/>
                  <a:pt x="391" y="260"/>
                </a:cubicBezTo>
                <a:cubicBezTo>
                  <a:pt x="359" y="316"/>
                  <a:pt x="400" y="376"/>
                  <a:pt x="371" y="434"/>
                </a:cubicBezTo>
                <a:lnTo>
                  <a:pt x="464" y="487"/>
                </a:lnTo>
                <a:cubicBezTo>
                  <a:pt x="499" y="434"/>
                  <a:pt x="573" y="439"/>
                  <a:pt x="605" y="384"/>
                </a:cubicBezTo>
                <a:cubicBezTo>
                  <a:pt x="637" y="330"/>
                  <a:pt x="614" y="258"/>
                  <a:pt x="555" y="224"/>
                </a:cubicBezTo>
                <a:close/>
                <a:moveTo>
                  <a:pt x="455" y="522"/>
                </a:moveTo>
                <a:lnTo>
                  <a:pt x="354" y="446"/>
                </a:lnTo>
                <a:cubicBezTo>
                  <a:pt x="346" y="440"/>
                  <a:pt x="336" y="442"/>
                  <a:pt x="331" y="450"/>
                </a:cubicBezTo>
                <a:cubicBezTo>
                  <a:pt x="327" y="458"/>
                  <a:pt x="329" y="470"/>
                  <a:pt x="337" y="475"/>
                </a:cubicBezTo>
                <a:lnTo>
                  <a:pt x="437" y="552"/>
                </a:lnTo>
                <a:cubicBezTo>
                  <a:pt x="445" y="557"/>
                  <a:pt x="455" y="555"/>
                  <a:pt x="460" y="547"/>
                </a:cubicBezTo>
                <a:cubicBezTo>
                  <a:pt x="464" y="539"/>
                  <a:pt x="462" y="527"/>
                  <a:pt x="455" y="522"/>
                </a:cubicBezTo>
                <a:close/>
                <a:moveTo>
                  <a:pt x="590" y="190"/>
                </a:moveTo>
                <a:lnTo>
                  <a:pt x="622" y="136"/>
                </a:lnTo>
                <a:lnTo>
                  <a:pt x="596" y="121"/>
                </a:lnTo>
                <a:lnTo>
                  <a:pt x="565" y="176"/>
                </a:lnTo>
                <a:lnTo>
                  <a:pt x="590" y="190"/>
                </a:lnTo>
                <a:close/>
                <a:moveTo>
                  <a:pt x="644" y="256"/>
                </a:moveTo>
                <a:lnTo>
                  <a:pt x="699" y="225"/>
                </a:lnTo>
                <a:lnTo>
                  <a:pt x="684" y="200"/>
                </a:lnTo>
                <a:lnTo>
                  <a:pt x="630" y="231"/>
                </a:lnTo>
                <a:lnTo>
                  <a:pt x="644" y="256"/>
                </a:lnTo>
                <a:close/>
                <a:moveTo>
                  <a:pt x="511" y="160"/>
                </a:moveTo>
                <a:lnTo>
                  <a:pt x="511" y="97"/>
                </a:lnTo>
                <a:lnTo>
                  <a:pt x="481" y="97"/>
                </a:lnTo>
                <a:lnTo>
                  <a:pt x="481" y="160"/>
                </a:lnTo>
                <a:lnTo>
                  <a:pt x="511" y="160"/>
                </a:lnTo>
                <a:close/>
                <a:moveTo>
                  <a:pt x="426" y="174"/>
                </a:moveTo>
                <a:lnTo>
                  <a:pt x="395" y="119"/>
                </a:lnTo>
                <a:lnTo>
                  <a:pt x="370" y="134"/>
                </a:lnTo>
                <a:lnTo>
                  <a:pt x="401" y="188"/>
                </a:lnTo>
                <a:lnTo>
                  <a:pt x="426" y="174"/>
                </a:lnTo>
                <a:close/>
                <a:moveTo>
                  <a:pt x="658" y="341"/>
                </a:moveTo>
                <a:lnTo>
                  <a:pt x="721" y="341"/>
                </a:lnTo>
                <a:lnTo>
                  <a:pt x="721" y="311"/>
                </a:lnTo>
                <a:lnTo>
                  <a:pt x="658" y="311"/>
                </a:lnTo>
                <a:lnTo>
                  <a:pt x="658" y="341"/>
                </a:lnTo>
                <a:close/>
                <a:moveTo>
                  <a:pt x="430" y="565"/>
                </a:moveTo>
                <a:lnTo>
                  <a:pt x="329" y="489"/>
                </a:lnTo>
                <a:cubicBezTo>
                  <a:pt x="321" y="483"/>
                  <a:pt x="311" y="485"/>
                  <a:pt x="307" y="493"/>
                </a:cubicBezTo>
                <a:cubicBezTo>
                  <a:pt x="302" y="501"/>
                  <a:pt x="304" y="513"/>
                  <a:pt x="312" y="519"/>
                </a:cubicBezTo>
                <a:lnTo>
                  <a:pt x="412" y="595"/>
                </a:lnTo>
                <a:cubicBezTo>
                  <a:pt x="420" y="601"/>
                  <a:pt x="430" y="599"/>
                  <a:pt x="435" y="590"/>
                </a:cubicBezTo>
                <a:cubicBezTo>
                  <a:pt x="440" y="582"/>
                  <a:pt x="437" y="571"/>
                  <a:pt x="430" y="565"/>
                </a:cubicBezTo>
                <a:close/>
                <a:moveTo>
                  <a:pt x="326" y="955"/>
                </a:moveTo>
                <a:cubicBezTo>
                  <a:pt x="337" y="880"/>
                  <a:pt x="337" y="800"/>
                  <a:pt x="317" y="729"/>
                </a:cubicBezTo>
                <a:cubicBezTo>
                  <a:pt x="0" y="551"/>
                  <a:pt x="83" y="139"/>
                  <a:pt x="349" y="55"/>
                </a:cubicBezTo>
                <a:cubicBezTo>
                  <a:pt x="489" y="0"/>
                  <a:pt x="680" y="33"/>
                  <a:pt x="805" y="158"/>
                </a:cubicBezTo>
                <a:cubicBezTo>
                  <a:pt x="895" y="248"/>
                  <a:pt x="852" y="271"/>
                  <a:pt x="852" y="271"/>
                </a:cubicBezTo>
                <a:lnTo>
                  <a:pt x="832" y="282"/>
                </a:lnTo>
                <a:cubicBezTo>
                  <a:pt x="843" y="325"/>
                  <a:pt x="862" y="405"/>
                  <a:pt x="860" y="415"/>
                </a:cubicBezTo>
                <a:cubicBezTo>
                  <a:pt x="856" y="430"/>
                  <a:pt x="840" y="445"/>
                  <a:pt x="840" y="445"/>
                </a:cubicBezTo>
                <a:lnTo>
                  <a:pt x="885" y="597"/>
                </a:lnTo>
                <a:lnTo>
                  <a:pt x="845" y="614"/>
                </a:lnTo>
                <a:cubicBezTo>
                  <a:pt x="854" y="662"/>
                  <a:pt x="859" y="703"/>
                  <a:pt x="854" y="751"/>
                </a:cubicBezTo>
                <a:cubicBezTo>
                  <a:pt x="853" y="759"/>
                  <a:pt x="826" y="783"/>
                  <a:pt x="804" y="784"/>
                </a:cubicBezTo>
                <a:lnTo>
                  <a:pt x="668" y="793"/>
                </a:lnTo>
                <a:lnTo>
                  <a:pt x="677" y="955"/>
                </a:lnTo>
                <a:lnTo>
                  <a:pt x="326" y="9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5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609600"/>
            <a:ext cx="7956376" cy="1143000"/>
          </a:xfrm>
        </p:spPr>
        <p:txBody>
          <a:bodyPr lIns="0" rIns="0"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(2)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001849"/>
            <a:ext cx="8226871" cy="1033319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基本思想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预先统计各网页之间的链接信息，并记录成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网页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ID, 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网页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网页链接列表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)&gt;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，再通过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函数进行迭代计算。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6"/>
            <a:endParaRPr lang="en-US" altLang="zh-CN" sz="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823E43D-EC01-E254-779C-9BC2382D9255}"/>
              </a:ext>
            </a:extLst>
          </p:cNvPr>
          <p:cNvGrpSpPr/>
          <p:nvPr/>
        </p:nvGrpSpPr>
        <p:grpSpPr>
          <a:xfrm>
            <a:off x="1043608" y="3285348"/>
            <a:ext cx="6740916" cy="3305530"/>
            <a:chOff x="1188678" y="3354515"/>
            <a:chExt cx="6740916" cy="33055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A6E8BE-5502-B2AA-7BC7-A38487DDBBB7}"/>
                </a:ext>
              </a:extLst>
            </p:cNvPr>
            <p:cNvSpPr/>
            <p:nvPr/>
          </p:nvSpPr>
          <p:spPr bwMode="auto">
            <a:xfrm>
              <a:off x="1988971" y="3682349"/>
              <a:ext cx="1200764" cy="49395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9E328FE-792E-6D38-A4AD-C27391DD1006}"/>
                </a:ext>
              </a:extLst>
            </p:cNvPr>
            <p:cNvSpPr/>
            <p:nvPr/>
          </p:nvSpPr>
          <p:spPr bwMode="auto">
            <a:xfrm>
              <a:off x="3568924" y="3682349"/>
              <a:ext cx="1200764" cy="49395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667A838-B9D2-F203-67FC-81916DBD27A7}"/>
                </a:ext>
              </a:extLst>
            </p:cNvPr>
            <p:cNvSpPr/>
            <p:nvPr/>
          </p:nvSpPr>
          <p:spPr bwMode="auto">
            <a:xfrm>
              <a:off x="5148877" y="3682349"/>
              <a:ext cx="1200764" cy="49395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38DB3C-8CDE-7ABB-EFCE-CF908B6E5AC8}"/>
                </a:ext>
              </a:extLst>
            </p:cNvPr>
            <p:cNvSpPr/>
            <p:nvPr/>
          </p:nvSpPr>
          <p:spPr bwMode="auto">
            <a:xfrm>
              <a:off x="6728830" y="3682349"/>
              <a:ext cx="1200764" cy="49395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E3D24F5-F376-5227-FF05-9237CAD887E6}"/>
                    </a:ext>
                  </a:extLst>
                </p:cNvPr>
                <p:cNvSpPr/>
                <p:nvPr/>
              </p:nvSpPr>
              <p:spPr bwMode="auto">
                <a:xfrm>
                  <a:off x="2083768" y="4579995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E3D24F5-F376-5227-FF05-9237CAD88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3768" y="4579995"/>
                  <a:ext cx="505585" cy="246975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B4DD833-4716-036B-D897-2336F3371F1E}"/>
                    </a:ext>
                  </a:extLst>
                </p:cNvPr>
                <p:cNvSpPr/>
                <p:nvPr/>
              </p:nvSpPr>
              <p:spPr bwMode="auto">
                <a:xfrm>
                  <a:off x="2589353" y="4577813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B4DD833-4716-036B-D897-2336F3371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9353" y="4577813"/>
                  <a:ext cx="505585" cy="246975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9B315CE-E1CF-019F-E77F-0BC5BEDAC100}"/>
                    </a:ext>
                  </a:extLst>
                </p:cNvPr>
                <p:cNvSpPr/>
                <p:nvPr/>
              </p:nvSpPr>
              <p:spPr bwMode="auto">
                <a:xfrm>
                  <a:off x="5498424" y="4582154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9B315CE-E1CF-019F-E77F-0BC5BEDAC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98424" y="4582154"/>
                  <a:ext cx="505585" cy="246975"/>
                </a:xfrm>
                <a:prstGeom prst="rect">
                  <a:avLst/>
                </a:prstGeom>
                <a:blipFill>
                  <a:blip r:embed="rId4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14AA32C-D6F5-C609-FFE8-5E47BB903CDD}"/>
                    </a:ext>
                  </a:extLst>
                </p:cNvPr>
                <p:cNvSpPr/>
                <p:nvPr/>
              </p:nvSpPr>
              <p:spPr bwMode="auto">
                <a:xfrm>
                  <a:off x="7076419" y="4597134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14AA32C-D6F5-C609-FFE8-5E47BB903C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6419" y="4597134"/>
                  <a:ext cx="505585" cy="246975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02725DC-BC5F-5F21-ACFA-DE62C872005D}"/>
                    </a:ext>
                  </a:extLst>
                </p:cNvPr>
                <p:cNvSpPr/>
                <p:nvPr/>
              </p:nvSpPr>
              <p:spPr bwMode="auto">
                <a:xfrm>
                  <a:off x="3661764" y="4577813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02725DC-BC5F-5F21-ACFA-DE62C8720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1764" y="4577813"/>
                  <a:ext cx="505585" cy="246975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62FA266-F8B2-1442-4225-8AF2872F9BAD}"/>
                    </a:ext>
                  </a:extLst>
                </p:cNvPr>
                <p:cNvSpPr/>
                <p:nvPr/>
              </p:nvSpPr>
              <p:spPr bwMode="auto">
                <a:xfrm>
                  <a:off x="4167349" y="4577813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62FA266-F8B2-1442-4225-8AF2872F9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7349" y="4577813"/>
                  <a:ext cx="505585" cy="246975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F3B62D4-5EBD-81FE-1925-19EF6CE04B47}"/>
                    </a:ext>
                  </a:extLst>
                </p:cNvPr>
                <p:cNvSpPr txBox="1"/>
                <p:nvPr/>
              </p:nvSpPr>
              <p:spPr>
                <a:xfrm>
                  <a:off x="2083767" y="3354515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F3B62D4-5EBD-81FE-1925-19EF6CE04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767" y="3354515"/>
                  <a:ext cx="1011170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410"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5EFF19B-707C-DBB0-4FCE-BDA8843DF138}"/>
                    </a:ext>
                  </a:extLst>
                </p:cNvPr>
                <p:cNvSpPr txBox="1"/>
                <p:nvPr/>
              </p:nvSpPr>
              <p:spPr>
                <a:xfrm>
                  <a:off x="3623363" y="3366271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5EFF19B-707C-DBB0-4FCE-BDA8843DF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363" y="3366271"/>
                  <a:ext cx="1011170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424"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C930DCB-AFA4-49C0-AB5A-25DE5B4ED278}"/>
                    </a:ext>
                  </a:extLst>
                </p:cNvPr>
                <p:cNvSpPr txBox="1"/>
                <p:nvPr/>
              </p:nvSpPr>
              <p:spPr>
                <a:xfrm>
                  <a:off x="5251971" y="3364632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C930DCB-AFA4-49C0-AB5A-25DE5B4ED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971" y="3364632"/>
                  <a:ext cx="101117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7A3D37E-42AC-DE40-07E6-B3001301F0F0}"/>
                    </a:ext>
                  </a:extLst>
                </p:cNvPr>
                <p:cNvSpPr txBox="1"/>
                <p:nvPr/>
              </p:nvSpPr>
              <p:spPr>
                <a:xfrm>
                  <a:off x="6791567" y="3354515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7A3D37E-42AC-DE40-07E6-B3001301F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567" y="3354515"/>
                  <a:ext cx="101117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1BD023E1-E6C1-F802-2010-BAABF7C4F969}"/>
                </a:ext>
              </a:extLst>
            </p:cNvPr>
            <p:cNvCxnSpPr>
              <a:stCxn id="31" idx="2"/>
              <a:endCxn id="38" idx="0"/>
            </p:cNvCxnSpPr>
            <p:nvPr/>
          </p:nvCxnSpPr>
          <p:spPr bwMode="auto">
            <a:xfrm rot="5400000">
              <a:off x="3841174" y="4249681"/>
              <a:ext cx="401514" cy="25475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05CE057-5054-ECEA-D580-F07DF2A3F0E5}"/>
                </a:ext>
              </a:extLst>
            </p:cNvPr>
            <p:cNvCxnSpPr>
              <a:stCxn id="30" idx="2"/>
              <a:endCxn id="34" idx="0"/>
            </p:cNvCxnSpPr>
            <p:nvPr/>
          </p:nvCxnSpPr>
          <p:spPr bwMode="auto">
            <a:xfrm rot="5400000">
              <a:off x="2261109" y="4251751"/>
              <a:ext cx="403696" cy="25279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36C4152-9405-15C6-A2D0-E73A93D345B4}"/>
                </a:ext>
              </a:extLst>
            </p:cNvPr>
            <p:cNvCxnSpPr>
              <a:stCxn id="30" idx="2"/>
              <a:endCxn id="35" idx="0"/>
            </p:cNvCxnSpPr>
            <p:nvPr/>
          </p:nvCxnSpPr>
          <p:spPr bwMode="auto">
            <a:xfrm rot="16200000" flipH="1">
              <a:off x="2514992" y="4250660"/>
              <a:ext cx="401514" cy="25279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1E4D76B-11E1-EFDC-FE43-008A1C78853C}"/>
                </a:ext>
              </a:extLst>
            </p:cNvPr>
            <p:cNvCxnSpPr>
              <a:stCxn id="31" idx="2"/>
              <a:endCxn id="39" idx="0"/>
            </p:cNvCxnSpPr>
            <p:nvPr/>
          </p:nvCxnSpPr>
          <p:spPr bwMode="auto">
            <a:xfrm rot="16200000" flipH="1">
              <a:off x="4093967" y="4251638"/>
              <a:ext cx="401514" cy="25083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FDB6590-711C-7E9C-44A2-4900F5B9A85B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 bwMode="auto">
            <a:xfrm>
              <a:off x="5749259" y="4176299"/>
              <a:ext cx="1957" cy="405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90D1E82-A782-C1FD-CC30-D0AF62833ED3}"/>
                </a:ext>
              </a:extLst>
            </p:cNvPr>
            <p:cNvCxnSpPr>
              <a:stCxn id="33" idx="2"/>
              <a:endCxn id="37" idx="0"/>
            </p:cNvCxnSpPr>
            <p:nvPr/>
          </p:nvCxnSpPr>
          <p:spPr bwMode="auto">
            <a:xfrm>
              <a:off x="7329212" y="4176299"/>
              <a:ext cx="0" cy="4208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C74297C-EBBC-FB91-82BD-598B063F1F13}"/>
                </a:ext>
              </a:extLst>
            </p:cNvPr>
            <p:cNvSpPr txBox="1"/>
            <p:nvPr/>
          </p:nvSpPr>
          <p:spPr>
            <a:xfrm>
              <a:off x="1231572" y="4191436"/>
              <a:ext cx="693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>
                  <a:solidFill>
                    <a:srgbClr val="FF6600"/>
                  </a:solidFill>
                </a:rPr>
                <a:t>Map</a:t>
              </a:r>
              <a:endParaRPr lang="zh-CN" altLang="en-US" sz="1800" b="0" dirty="0">
                <a:solidFill>
                  <a:srgbClr val="FF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1E2E7A-B0B6-41C1-8919-DF90E979168E}"/>
                    </a:ext>
                  </a:extLst>
                </p:cNvPr>
                <p:cNvSpPr/>
                <p:nvPr/>
              </p:nvSpPr>
              <p:spPr bwMode="auto">
                <a:xfrm>
                  <a:off x="3914556" y="5404801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1E2E7A-B0B6-41C1-8919-DF90E9791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4556" y="5404801"/>
                  <a:ext cx="505585" cy="246975"/>
                </a:xfrm>
                <a:prstGeom prst="rect">
                  <a:avLst/>
                </a:prstGeom>
                <a:blipFill>
                  <a:blip r:embed="rId11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424761-3E41-BDC5-B701-40A6FA8B4115}"/>
                    </a:ext>
                  </a:extLst>
                </p:cNvPr>
                <p:cNvSpPr/>
                <p:nvPr/>
              </p:nvSpPr>
              <p:spPr bwMode="auto">
                <a:xfrm>
                  <a:off x="5496467" y="5404801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424761-3E41-BDC5-B701-40A6FA8B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96467" y="5404801"/>
                  <a:ext cx="505585" cy="246975"/>
                </a:xfrm>
                <a:prstGeom prst="rect">
                  <a:avLst/>
                </a:prstGeom>
                <a:blipFill>
                  <a:blip r:embed="rId12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164CEE1-5944-5031-7CD1-EDC629B9038E}"/>
                    </a:ext>
                  </a:extLst>
                </p:cNvPr>
                <p:cNvSpPr/>
                <p:nvPr/>
              </p:nvSpPr>
              <p:spPr bwMode="auto">
                <a:xfrm>
                  <a:off x="2079854" y="5404801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164CEE1-5944-5031-7CD1-EDC629B90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79854" y="5404801"/>
                  <a:ext cx="505585" cy="246975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AB5FAB3-A40D-0EB5-949F-90735B746FA9}"/>
                    </a:ext>
                  </a:extLst>
                </p:cNvPr>
                <p:cNvSpPr/>
                <p:nvPr/>
              </p:nvSpPr>
              <p:spPr bwMode="auto">
                <a:xfrm>
                  <a:off x="2585439" y="5404801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AB5FAB3-A40D-0EB5-949F-90735B746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5439" y="5404801"/>
                  <a:ext cx="505585" cy="246975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467171-9A30-BAE8-F147-DB57FF4FA7BB}"/>
                    </a:ext>
                  </a:extLst>
                </p:cNvPr>
                <p:cNvSpPr/>
                <p:nvPr/>
              </p:nvSpPr>
              <p:spPr bwMode="auto">
                <a:xfrm>
                  <a:off x="6823627" y="5410552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38467171-9A30-BAE8-F147-DB57FF4FA7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23627" y="5410552"/>
                  <a:ext cx="505585" cy="246975"/>
                </a:xfrm>
                <a:prstGeom prst="rect">
                  <a:avLst/>
                </a:prstGeom>
                <a:blipFill>
                  <a:blip r:embed="rId4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EDE0229-D043-092A-D0FE-C169DE5BA6CC}"/>
                    </a:ext>
                  </a:extLst>
                </p:cNvPr>
                <p:cNvSpPr/>
                <p:nvPr/>
              </p:nvSpPr>
              <p:spPr bwMode="auto">
                <a:xfrm>
                  <a:off x="7329212" y="5410552"/>
                  <a:ext cx="505585" cy="246975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EDE0229-D043-092A-D0FE-C169DE5BA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29212" y="5410552"/>
                  <a:ext cx="505585" cy="246975"/>
                </a:xfrm>
                <a:prstGeom prst="rect">
                  <a:avLst/>
                </a:prstGeom>
                <a:blipFill>
                  <a:blip r:embed="rId14"/>
                  <a:stretch>
                    <a:fillRect b="-16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444FC5-74F9-4EC6-9F3C-C2F65869FE4D}"/>
                </a:ext>
              </a:extLst>
            </p:cNvPr>
            <p:cNvSpPr/>
            <p:nvPr/>
          </p:nvSpPr>
          <p:spPr bwMode="auto">
            <a:xfrm>
              <a:off x="2241763" y="6046937"/>
              <a:ext cx="631981" cy="246975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E1B45C-749C-3D54-D49F-231CCE5CABDB}"/>
                </a:ext>
              </a:extLst>
            </p:cNvPr>
            <p:cNvSpPr/>
            <p:nvPr/>
          </p:nvSpPr>
          <p:spPr bwMode="auto">
            <a:xfrm>
              <a:off x="3851358" y="6027990"/>
              <a:ext cx="631981" cy="246975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12BCBB-5DC6-D68F-ACA8-CD57D76A2D8E}"/>
                </a:ext>
              </a:extLst>
            </p:cNvPr>
            <p:cNvSpPr/>
            <p:nvPr/>
          </p:nvSpPr>
          <p:spPr bwMode="auto">
            <a:xfrm>
              <a:off x="5433268" y="6046651"/>
              <a:ext cx="631981" cy="246975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0065C4-09AA-8F49-E6DD-3D87CD9C10BF}"/>
                </a:ext>
              </a:extLst>
            </p:cNvPr>
            <p:cNvSpPr/>
            <p:nvPr/>
          </p:nvSpPr>
          <p:spPr bwMode="auto">
            <a:xfrm>
              <a:off x="7015179" y="6027990"/>
              <a:ext cx="631981" cy="246975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70419A6F-DF68-537B-1379-FA67706FE0CD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 bwMode="auto">
            <a:xfrm rot="16200000" flipH="1">
              <a:off x="2247620" y="5736803"/>
              <a:ext cx="395160" cy="22510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40A08D1C-9A1F-6F0E-7CA4-07AC985FA984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 bwMode="auto">
            <a:xfrm rot="5400000">
              <a:off x="2500412" y="5709118"/>
              <a:ext cx="395160" cy="280477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4C64906-2FFA-5AA9-C7B4-65FCB999F36F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 bwMode="auto">
            <a:xfrm>
              <a:off x="4167349" y="5651776"/>
              <a:ext cx="0" cy="3762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768991-E504-9021-60F8-13EA02C2EEC5}"/>
                </a:ext>
              </a:extLst>
            </p:cNvPr>
            <p:cNvCxnSpPr>
              <a:stCxn id="9" idx="2"/>
              <a:endCxn id="17" idx="0"/>
            </p:cNvCxnSpPr>
            <p:nvPr/>
          </p:nvCxnSpPr>
          <p:spPr bwMode="auto">
            <a:xfrm>
              <a:off x="5749259" y="5651776"/>
              <a:ext cx="0" cy="3948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A01B8DE5-56AB-0841-315D-D0723856A453}"/>
                </a:ext>
              </a:extLst>
            </p:cNvPr>
            <p:cNvCxnSpPr>
              <a:stCxn id="13" idx="2"/>
              <a:endCxn id="18" idx="0"/>
            </p:cNvCxnSpPr>
            <p:nvPr/>
          </p:nvCxnSpPr>
          <p:spPr bwMode="auto">
            <a:xfrm rot="16200000" flipH="1">
              <a:off x="7018563" y="5715384"/>
              <a:ext cx="370463" cy="25475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676291EA-6B95-D4FF-5ABC-11AEFB5331DB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 bwMode="auto">
            <a:xfrm rot="5400000">
              <a:off x="7271355" y="5717341"/>
              <a:ext cx="370463" cy="25083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DAF2C7D-E755-8826-C723-CD85256F7FD7}"/>
                    </a:ext>
                  </a:extLst>
                </p:cNvPr>
                <p:cNvSpPr txBox="1"/>
                <p:nvPr/>
              </p:nvSpPr>
              <p:spPr>
                <a:xfrm>
                  <a:off x="2106089" y="6321491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DAF2C7D-E755-8826-C723-CD85256F7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89" y="6321491"/>
                  <a:ext cx="1011170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1807"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2C8FF81-8BF2-863A-BA34-F7EA2F8F1502}"/>
                    </a:ext>
                  </a:extLst>
                </p:cNvPr>
                <p:cNvSpPr txBox="1"/>
                <p:nvPr/>
              </p:nvSpPr>
              <p:spPr>
                <a:xfrm>
                  <a:off x="3638643" y="6321491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2C8FF81-8BF2-863A-BA34-F7EA2F8F1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643" y="6321491"/>
                  <a:ext cx="1011170" cy="338554"/>
                </a:xfrm>
                <a:prstGeom prst="rect">
                  <a:avLst/>
                </a:prstGeom>
                <a:blipFill>
                  <a:blip r:embed="rId16"/>
                  <a:stretch>
                    <a:fillRect r="-2410"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5123625-7BC2-B1A7-9283-DB951EBEE5B6}"/>
                    </a:ext>
                  </a:extLst>
                </p:cNvPr>
                <p:cNvSpPr txBox="1"/>
                <p:nvPr/>
              </p:nvSpPr>
              <p:spPr>
                <a:xfrm>
                  <a:off x="5218596" y="6321491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05123625-7BC2-B1A7-9283-DB951EBEE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596" y="6321491"/>
                  <a:ext cx="101117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6729678-88A3-3439-9917-81944540F4CE}"/>
                    </a:ext>
                  </a:extLst>
                </p:cNvPr>
                <p:cNvSpPr txBox="1"/>
                <p:nvPr/>
              </p:nvSpPr>
              <p:spPr>
                <a:xfrm>
                  <a:off x="6751150" y="6321491"/>
                  <a:ext cx="10111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b="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6729678-88A3-3439-9917-81944540F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50" y="6321491"/>
                  <a:ext cx="1011170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D19FC49-319B-4DA0-3513-BFD7381973BE}"/>
                </a:ext>
              </a:extLst>
            </p:cNvPr>
            <p:cNvSpPr txBox="1"/>
            <p:nvPr/>
          </p:nvSpPr>
          <p:spPr>
            <a:xfrm>
              <a:off x="1197664" y="5753703"/>
              <a:ext cx="105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>
                  <a:solidFill>
                    <a:srgbClr val="FF6600"/>
                  </a:solidFill>
                </a:rPr>
                <a:t>Reduce</a:t>
              </a:r>
              <a:endParaRPr lang="zh-CN" altLang="en-US" sz="1800" b="0" dirty="0">
                <a:solidFill>
                  <a:srgbClr val="FF66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6BCF0EE-E4C3-52C0-43B8-E8FD440D0DDC}"/>
                </a:ext>
              </a:extLst>
            </p:cNvPr>
            <p:cNvSpPr txBox="1"/>
            <p:nvPr/>
          </p:nvSpPr>
          <p:spPr>
            <a:xfrm>
              <a:off x="1188678" y="4955960"/>
              <a:ext cx="105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>
                  <a:solidFill>
                    <a:srgbClr val="FF6600"/>
                  </a:solidFill>
                </a:rPr>
                <a:t>Shuffle</a:t>
              </a:r>
              <a:endParaRPr lang="zh-CN" altLang="en-US" sz="1800" b="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9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6EFC-E501-F04E-1F44-DFD6D44B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609600"/>
            <a:ext cx="8028384" cy="1143000"/>
          </a:xfrm>
        </p:spPr>
        <p:txBody>
          <a:bodyPr lIns="0" rIns="0"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 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(3)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964500"/>
            <a:ext cx="7958138" cy="4035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阶段的任务与思想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225DE8-C259-2AF5-D1A9-5D0095F9B223}"/>
              </a:ext>
            </a:extLst>
          </p:cNvPr>
          <p:cNvGrpSpPr/>
          <p:nvPr/>
        </p:nvGrpSpPr>
        <p:grpSpPr>
          <a:xfrm>
            <a:off x="1331640" y="3260377"/>
            <a:ext cx="6768752" cy="2062944"/>
            <a:chOff x="971600" y="1619508"/>
            <a:chExt cx="6768752" cy="20629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B36393-778F-7A3A-1763-12281AE31BFA}"/>
                </a:ext>
              </a:extLst>
            </p:cNvPr>
            <p:cNvSpPr/>
            <p:nvPr/>
          </p:nvSpPr>
          <p:spPr bwMode="auto">
            <a:xfrm>
              <a:off x="971600" y="1988840"/>
              <a:ext cx="1368152" cy="72008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6965DF-BFD8-F498-D53B-42FD67A441D6}"/>
                </a:ext>
              </a:extLst>
            </p:cNvPr>
            <p:cNvSpPr/>
            <p:nvPr/>
          </p:nvSpPr>
          <p:spPr bwMode="auto">
            <a:xfrm>
              <a:off x="2771800" y="1988840"/>
              <a:ext cx="1368152" cy="72008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3367A4-2D59-80E2-9547-10C898717E46}"/>
                </a:ext>
              </a:extLst>
            </p:cNvPr>
            <p:cNvSpPr/>
            <p:nvPr/>
          </p:nvSpPr>
          <p:spPr bwMode="auto">
            <a:xfrm>
              <a:off x="4572000" y="1988840"/>
              <a:ext cx="1368152" cy="72008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3F734D-1235-4339-0120-597A0761C689}"/>
                </a:ext>
              </a:extLst>
            </p:cNvPr>
            <p:cNvSpPr/>
            <p:nvPr/>
          </p:nvSpPr>
          <p:spPr bwMode="auto">
            <a:xfrm>
              <a:off x="6372200" y="1988840"/>
              <a:ext cx="1368152" cy="720080"/>
            </a:xfrm>
            <a:prstGeom prst="rect">
              <a:avLst/>
            </a:prstGeom>
            <a:solidFill>
              <a:srgbClr val="F5DC7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b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67D5F9-9972-4EBD-828C-5D49785E451C}"/>
                    </a:ext>
                  </a:extLst>
                </p:cNvPr>
                <p:cNvSpPr/>
                <p:nvPr/>
              </p:nvSpPr>
              <p:spPr bwMode="auto">
                <a:xfrm>
                  <a:off x="1079612" y="3297427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67D5F9-9972-4EBD-828C-5D49785E45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9612" y="3297427"/>
                  <a:ext cx="576064" cy="360040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AA6C393-9116-3014-72D3-B79CA509E5FA}"/>
                    </a:ext>
                  </a:extLst>
                </p:cNvPr>
                <p:cNvSpPr/>
                <p:nvPr/>
              </p:nvSpPr>
              <p:spPr bwMode="auto">
                <a:xfrm>
                  <a:off x="1655676" y="329424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Tx/>
                    <a:buFont typeface="Wingdings" pitchFamily="2" charset="2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AA6C393-9116-3014-72D3-B79CA509E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5676" y="3294246"/>
                  <a:ext cx="576064" cy="360040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8300785-3EFF-BDE6-6434-B6225F125515}"/>
                    </a:ext>
                  </a:extLst>
                </p:cNvPr>
                <p:cNvSpPr/>
                <p:nvPr/>
              </p:nvSpPr>
              <p:spPr bwMode="auto">
                <a:xfrm>
                  <a:off x="4970274" y="3300575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8300785-3EFF-BDE6-6434-B6225F125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70274" y="3300575"/>
                  <a:ext cx="576064" cy="360040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31D8FBB-BAA5-F376-CDD0-8FB95647422F}"/>
                    </a:ext>
                  </a:extLst>
                </p:cNvPr>
                <p:cNvSpPr/>
                <p:nvPr/>
              </p:nvSpPr>
              <p:spPr bwMode="auto">
                <a:xfrm>
                  <a:off x="6768244" y="3322412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31D8FBB-BAA5-F376-CDD0-8FB956474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8244" y="3322412"/>
                  <a:ext cx="576064" cy="360040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8B9D3C-3074-04E5-FB33-8D68F8933DA8}"/>
                    </a:ext>
                  </a:extLst>
                </p:cNvPr>
                <p:cNvSpPr/>
                <p:nvPr/>
              </p:nvSpPr>
              <p:spPr bwMode="auto">
                <a:xfrm>
                  <a:off x="2877582" y="329424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88B9D3C-3074-04E5-FB33-8D68F8933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7582" y="3294246"/>
                  <a:ext cx="576064" cy="360040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FB927F6-853E-E37F-22C2-317D57096476}"/>
                    </a:ext>
                  </a:extLst>
                </p:cNvPr>
                <p:cNvSpPr/>
                <p:nvPr/>
              </p:nvSpPr>
              <p:spPr bwMode="auto">
                <a:xfrm>
                  <a:off x="3453646" y="329424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FB927F6-853E-E37F-22C2-317D57096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3646" y="3294246"/>
                  <a:ext cx="576064" cy="360040"/>
                </a:xfrm>
                <a:prstGeom prst="rect">
                  <a:avLst/>
                </a:prstGeom>
                <a:blipFill>
                  <a:blip r:embed="rId7"/>
                  <a:stretch>
                    <a:fillRect b="-327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A30852-15B9-761D-A4C5-F7B588E97AFB}"/>
                    </a:ext>
                  </a:extLst>
                </p:cNvPr>
                <p:cNvSpPr txBox="1"/>
                <p:nvPr/>
              </p:nvSpPr>
              <p:spPr>
                <a:xfrm>
                  <a:off x="1079612" y="161950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A30852-15B9-761D-A4C5-F7B588E97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12" y="1619508"/>
                  <a:ext cx="115212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878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ECDBB36-A9C7-FEAE-87BC-D5DA03BD09DA}"/>
                    </a:ext>
                  </a:extLst>
                </p:cNvPr>
                <p:cNvSpPr txBox="1"/>
                <p:nvPr/>
              </p:nvSpPr>
              <p:spPr>
                <a:xfrm>
                  <a:off x="2825806" y="161950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ECDBB36-A9C7-FEAE-87BC-D5DA03BD0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806" y="1619508"/>
                  <a:ext cx="115212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349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9888978-057F-CC00-AE94-B4EF2A49DD75}"/>
                    </a:ext>
                  </a:extLst>
                </p:cNvPr>
                <p:cNvSpPr txBox="1"/>
                <p:nvPr/>
              </p:nvSpPr>
              <p:spPr>
                <a:xfrm>
                  <a:off x="4626006" y="161950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9888978-057F-CC00-AE94-B4EF2A49D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6006" y="1619508"/>
                  <a:ext cx="115212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90C00A7-EDA0-FC6D-860F-EF86CFCBF218}"/>
                    </a:ext>
                  </a:extLst>
                </p:cNvPr>
                <p:cNvSpPr txBox="1"/>
                <p:nvPr/>
              </p:nvSpPr>
              <p:spPr>
                <a:xfrm>
                  <a:off x="6372200" y="161950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90C00A7-EDA0-FC6D-860F-EF86CFCBF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1619508"/>
                  <a:ext cx="115212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C641337B-7EBA-87BA-B7E7-564F5281A06A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 bwMode="auto">
            <a:xfrm rot="5400000">
              <a:off x="3018082" y="2856452"/>
              <a:ext cx="585326" cy="29026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7026F36A-27A2-F79E-D44A-A66A6CFE881C}"/>
                </a:ext>
              </a:extLst>
            </p:cNvPr>
            <p:cNvCxnSpPr>
              <a:stCxn id="5" idx="2"/>
              <a:endCxn id="9" idx="0"/>
            </p:cNvCxnSpPr>
            <p:nvPr/>
          </p:nvCxnSpPr>
          <p:spPr bwMode="auto">
            <a:xfrm rot="5400000">
              <a:off x="1217407" y="2859157"/>
              <a:ext cx="588507" cy="28803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85917A4-6C4F-9A09-4552-44993584326C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 bwMode="auto">
            <a:xfrm rot="16200000" flipH="1">
              <a:off x="1507029" y="2857567"/>
              <a:ext cx="585326" cy="28803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3C4F828A-84F0-E34D-897A-E4DD7BC5B84C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 bwMode="auto">
            <a:xfrm rot="16200000" flipH="1">
              <a:off x="3306114" y="2858682"/>
              <a:ext cx="585326" cy="28580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21FC523-0BE4-4C3C-B6C4-EE9822BBCED8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 bwMode="auto">
            <a:xfrm>
              <a:off x="5256076" y="2708920"/>
              <a:ext cx="2230" cy="5916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F7F048B-D191-62ED-EB51-5E2CA91B4F31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 bwMode="auto">
            <a:xfrm>
              <a:off x="7056276" y="2708920"/>
              <a:ext cx="0" cy="613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9C494A2-758D-1082-743E-65F4A090BDD0}"/>
              </a:ext>
            </a:extLst>
          </p:cNvPr>
          <p:cNvSpPr txBox="1"/>
          <p:nvPr/>
        </p:nvSpPr>
        <p:spPr>
          <a:xfrm>
            <a:off x="864258" y="5573147"/>
            <a:ext cx="8028222" cy="113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dirty="0">
                <a:solidFill>
                  <a:srgbClr val="0000FF"/>
                </a:solidFill>
              </a:rPr>
              <a:t>思想：</a:t>
            </a:r>
            <a:r>
              <a:rPr lang="zh-CN" altLang="en-US" sz="2000" b="0" dirty="0"/>
              <a:t>计算每个链出网页被源网页“贡献”的</a:t>
            </a:r>
            <a:r>
              <a:rPr lang="en-US" altLang="zh-CN" sz="2000" b="0" dirty="0"/>
              <a:t>PageRank</a:t>
            </a:r>
            <a:r>
              <a:rPr lang="zh-CN" altLang="en-US" sz="2000" b="0" dirty="0"/>
              <a:t>值并生成</a:t>
            </a:r>
            <a:r>
              <a:rPr lang="en-US" altLang="zh-CN" sz="2000" b="0" dirty="0">
                <a:solidFill>
                  <a:srgbClr val="FF0000"/>
                </a:solidFill>
              </a:rPr>
              <a:t>&lt;</a:t>
            </a:r>
            <a:r>
              <a:rPr lang="zh-CN" altLang="en-US" sz="2000" b="0" dirty="0">
                <a:solidFill>
                  <a:srgbClr val="FF0000"/>
                </a:solidFill>
              </a:rPr>
              <a:t>链出网页，</a:t>
            </a:r>
            <a:r>
              <a:rPr lang="en-US" altLang="zh-CN" sz="2000" b="0" dirty="0">
                <a:solidFill>
                  <a:srgbClr val="FF0000"/>
                </a:solidFill>
              </a:rPr>
              <a:t>PageRank</a:t>
            </a:r>
            <a:r>
              <a:rPr lang="zh-CN" altLang="en-US" sz="2000" b="0" dirty="0">
                <a:solidFill>
                  <a:srgbClr val="FF0000"/>
                </a:solidFill>
              </a:rPr>
              <a:t>贡献值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  <a:r>
              <a:rPr lang="zh-CN" altLang="en-US" sz="2000" b="0" dirty="0">
                <a:solidFill>
                  <a:srgbClr val="002060"/>
                </a:solidFill>
              </a:rPr>
              <a:t>，</a:t>
            </a:r>
            <a:r>
              <a:rPr lang="zh-CN" altLang="en-US" sz="2000" b="0" dirty="0"/>
              <a:t>由</a:t>
            </a:r>
            <a:r>
              <a:rPr lang="en-US" altLang="zh-CN" sz="2000" b="0" dirty="0">
                <a:solidFill>
                  <a:srgbClr val="FF0000"/>
                </a:solidFill>
              </a:rPr>
              <a:t>&lt;</a:t>
            </a:r>
            <a:r>
              <a:rPr lang="zh-CN" altLang="en-US" sz="2000" b="0" dirty="0">
                <a:solidFill>
                  <a:srgbClr val="FF0000"/>
                </a:solidFill>
              </a:rPr>
              <a:t>网页，链出网页列表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  <a:r>
              <a:rPr lang="zh-CN" altLang="en-US" sz="2000" b="0" dirty="0"/>
              <a:t>和链出列表确定网页之间的链接情况。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9EA3B3-9640-C7E6-69D4-9A58DB8B32B6}"/>
              </a:ext>
            </a:extLst>
          </p:cNvPr>
          <p:cNvSpPr txBox="1"/>
          <p:nvPr/>
        </p:nvSpPr>
        <p:spPr>
          <a:xfrm>
            <a:off x="809625" y="2426223"/>
            <a:ext cx="8082855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00FF"/>
                </a:solidFill>
              </a:rPr>
              <a:t>任务：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根据形如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网页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ID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，（网页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值，网页链出列表）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的输入信息产生两种键值对（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&lt;key, value&gt;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6067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29" y="1988840"/>
            <a:ext cx="7958138" cy="782389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阶段算法步骤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BEA8C3-C847-14BD-F9BF-2E1F2990CAB7}"/>
                  </a:ext>
                </a:extLst>
              </p:cNvPr>
              <p:cNvSpPr txBox="1"/>
              <p:nvPr/>
            </p:nvSpPr>
            <p:spPr>
              <a:xfrm>
                <a:off x="1187624" y="2420888"/>
                <a:ext cx="7920880" cy="346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</a:rPr>
                  <a:t>输入：</a:t>
                </a:r>
                <a:endParaRPr lang="en-US" altLang="zh-CN" sz="18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</a:rPr>
                  <a:t>&lt;</a:t>
                </a:r>
                <a:r>
                  <a:rPr lang="en-US" altLang="zh-CN" sz="1600" b="0" i="1" dirty="0">
                    <a:solidFill>
                      <a:srgbClr val="000000"/>
                    </a:solidFill>
                  </a:rPr>
                  <a:t>key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value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&gt; 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，其中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key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为网页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ID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value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为（</a:t>
                </a:r>
                <a:r>
                  <a:rPr lang="en-US" altLang="zh-CN" sz="1600" b="0" i="1" dirty="0">
                    <a:solidFill>
                      <a:srgbClr val="000000"/>
                    </a:solidFill>
                  </a:rPr>
                  <a:t>PR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O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），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PR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为</a:t>
                </a:r>
                <a:r>
                  <a:rPr lang="en-US" altLang="zh-CN" sz="1600" b="0" i="1" dirty="0">
                    <a:solidFill>
                      <a:srgbClr val="000000"/>
                    </a:solidFill>
                  </a:rPr>
                  <a:t>key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对应网页的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值，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O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为</a:t>
                </a:r>
                <a:r>
                  <a:rPr lang="en-US" altLang="zh-CN" sz="1600" b="0" i="1" dirty="0">
                    <a:solidFill>
                      <a:srgbClr val="000000"/>
                    </a:solidFill>
                  </a:rPr>
                  <a:t>key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对应网页的链出网页列表。</a:t>
                </a:r>
                <a:endParaRPr lang="en-US" altLang="zh-CN" sz="16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</a:rPr>
                  <a:t>过程：</a:t>
                </a:r>
                <a:endParaRPr lang="en-US" altLang="zh-CN" sz="18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Emit(</a:t>
                </a:r>
                <a:r>
                  <a:rPr lang="en-US" altLang="zh-CN" sz="1600" b="0" i="1" dirty="0">
                    <a:solidFill>
                      <a:srgbClr val="000000"/>
                    </a:solidFill>
                  </a:rPr>
                  <a:t>key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O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)  //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 输出网页的链出列表</a:t>
                </a:r>
                <a:endParaRPr lang="en-US" altLang="zh-CN" sz="16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←|</m:t>
                    </m:r>
                    <m:r>
                      <a:rPr lang="en-US" altLang="zh-CN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</a:rPr>
                  <a:t> 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</m:sup>
                    </m:sSup>
                  </m:oMath>
                </a14:m>
                <a:r>
                  <a:rPr lang="zh-CN" altLang="en-US" sz="1600" b="0" dirty="0">
                    <a:solidFill>
                      <a:srgbClr val="000000"/>
                    </a:solidFill>
                  </a:rPr>
                  <a:t>为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O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中网页链出的总数</a:t>
                </a:r>
                <a:endParaRPr lang="en-US" altLang="zh-CN" sz="16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</a:rPr>
                  <a:t>         For </a:t>
                </a:r>
                <a:r>
                  <a:rPr lang="en-US" altLang="zh-CN" sz="1600" b="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=1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</m:sup>
                    </m:sSup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</a:rPr>
                  <a:t> Do   //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第</a:t>
                </a:r>
                <a:r>
                  <a:rPr lang="en-US" altLang="zh-CN" sz="1600" b="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个链出网页</a:t>
                </a:r>
                <a:endParaRPr lang="en-US" altLang="zh-CN" sz="16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</a:rPr>
                  <a:t>               Emit(</a:t>
                </a:r>
                <a:r>
                  <a:rPr lang="en-US" altLang="zh-CN" sz="1600" b="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</a:rPr>
                  <a:t>)    // 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计算对每个链出网页的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600" b="0" dirty="0">
                    <a:solidFill>
                      <a:srgbClr val="000000"/>
                    </a:solidFill>
                  </a:rPr>
                  <a:t>贡献值</a:t>
                </a:r>
                <a:endParaRPr lang="en-US" altLang="zh-CN" sz="16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</a:rPr>
                  <a:t>         End For </a:t>
                </a: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</a:rPr>
                  <a:t>输出：</a:t>
                </a:r>
                <a:endParaRPr lang="en-US" altLang="zh-CN" sz="18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 2,…,</m:t>
                        </m:r>
                        <m:r>
                          <a:rPr lang="en-US" altLang="zh-CN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600" b="0" dirty="0">
                    <a:solidFill>
                      <a:srgbClr val="000000"/>
                    </a:solidFill>
                  </a:rPr>
                  <a:t>；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&lt;key,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O</a:t>
                </a:r>
                <a:r>
                  <a:rPr lang="en-US" altLang="zh-CN" sz="1600" b="0" dirty="0">
                    <a:solidFill>
                      <a:srgbClr val="000000"/>
                    </a:solidFill>
                  </a:rPr>
                  <a:t>&gt;</a:t>
                </a:r>
                <a:endParaRPr lang="en-US" altLang="zh-CN" sz="20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BEA8C3-C847-14BD-F9BF-2E1F2990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7920880" cy="3463320"/>
              </a:xfrm>
              <a:prstGeom prst="rect">
                <a:avLst/>
              </a:prstGeom>
              <a:blipFill>
                <a:blip r:embed="rId2"/>
                <a:stretch>
                  <a:fillRect l="-693" t="-1056" r="-1155" b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864E7B3-38CD-464E-A325-330BFB2D3DB9}"/>
              </a:ext>
            </a:extLst>
          </p:cNvPr>
          <p:cNvSpPr txBox="1">
            <a:spLocks/>
          </p:cNvSpPr>
          <p:nvPr/>
        </p:nvSpPr>
        <p:spPr bwMode="auto">
          <a:xfrm>
            <a:off x="1077441" y="692696"/>
            <a:ext cx="80283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Tx/>
              <a:buFontTx/>
            </a:pPr>
            <a:r>
              <a:rPr lang="zh-CN" altLang="en-US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 基于</a:t>
            </a:r>
            <a:r>
              <a:rPr lang="en-US" altLang="zh-CN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(4)</a:t>
            </a:r>
            <a:endParaRPr lang="zh-CN" altLang="en-US" sz="4000" b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80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48" y="1993248"/>
            <a:ext cx="7958138" cy="28908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Reduce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阶段的任务与步骤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6480BC-2571-B5AE-EE6C-558526244A03}"/>
              </a:ext>
            </a:extLst>
          </p:cNvPr>
          <p:cNvGrpSpPr/>
          <p:nvPr/>
        </p:nvGrpSpPr>
        <p:grpSpPr>
          <a:xfrm>
            <a:off x="1136769" y="3128158"/>
            <a:ext cx="7283063" cy="1705680"/>
            <a:chOff x="493293" y="5013176"/>
            <a:chExt cx="7283063" cy="170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7DF01FD-1C7D-5FBE-B9E9-3149FB7BA260}"/>
                    </a:ext>
                  </a:extLst>
                </p:cNvPr>
                <p:cNvSpPr/>
                <p:nvPr/>
              </p:nvSpPr>
              <p:spPr bwMode="auto">
                <a:xfrm>
                  <a:off x="3309630" y="501317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7DF01FD-1C7D-5FBE-B9E9-3149FB7BA2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9630" y="5013176"/>
                  <a:ext cx="576064" cy="360040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3275EED-0F90-8030-7F8C-817187EA97E9}"/>
                    </a:ext>
                  </a:extLst>
                </p:cNvPr>
                <p:cNvSpPr/>
                <p:nvPr/>
              </p:nvSpPr>
              <p:spPr bwMode="auto">
                <a:xfrm>
                  <a:off x="5112060" y="501317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3275EED-0F90-8030-7F8C-817187EA9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12060" y="5013176"/>
                  <a:ext cx="576064" cy="360040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5FB44CB-2AFE-7958-B7B3-3972A12B6BD1}"/>
                    </a:ext>
                  </a:extLst>
                </p:cNvPr>
                <p:cNvSpPr/>
                <p:nvPr/>
              </p:nvSpPr>
              <p:spPr bwMode="auto">
                <a:xfrm>
                  <a:off x="1219168" y="501317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5FB44CB-2AFE-7958-B7B3-3972A12B6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168" y="5013176"/>
                  <a:ext cx="576064" cy="360040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DB5CBAD-A7B6-03C1-F127-CBEEDEC46DDE}"/>
                    </a:ext>
                  </a:extLst>
                </p:cNvPr>
                <p:cNvSpPr/>
                <p:nvPr/>
              </p:nvSpPr>
              <p:spPr bwMode="auto">
                <a:xfrm>
                  <a:off x="1795232" y="5013176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DB5CBAD-A7B6-03C1-F127-CBEEDEC46D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232" y="5013176"/>
                  <a:ext cx="576064" cy="360040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40BF570-AFA8-0C91-0FAF-A0D5F2AF68E6}"/>
                    </a:ext>
                  </a:extLst>
                </p:cNvPr>
                <p:cNvSpPr/>
                <p:nvPr/>
              </p:nvSpPr>
              <p:spPr bwMode="auto">
                <a:xfrm>
                  <a:off x="6624228" y="5021560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40BF570-AFA8-0C91-0FAF-A0D5F2AF6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4228" y="5021560"/>
                  <a:ext cx="576064" cy="360040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3E2647C-6C14-9B91-90C9-84E8C47F2656}"/>
                    </a:ext>
                  </a:extLst>
                </p:cNvPr>
                <p:cNvSpPr/>
                <p:nvPr/>
              </p:nvSpPr>
              <p:spPr bwMode="auto">
                <a:xfrm>
                  <a:off x="7200292" y="5021560"/>
                  <a:ext cx="576064" cy="360040"/>
                </a:xfrm>
                <a:prstGeom prst="rect">
                  <a:avLst/>
                </a:prstGeom>
                <a:solidFill>
                  <a:srgbClr val="68E5FE"/>
                </a:solid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3E2647C-6C14-9B91-90C9-84E8C47F2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0292" y="5021560"/>
                  <a:ext cx="576064" cy="360040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ln w="9525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4F81EE-4D39-92D0-76E4-8ED8A7611EF4}"/>
                </a:ext>
              </a:extLst>
            </p:cNvPr>
            <p:cNvSpPr/>
            <p:nvPr/>
          </p:nvSpPr>
          <p:spPr bwMode="auto">
            <a:xfrm>
              <a:off x="1403648" y="5949280"/>
              <a:ext cx="720080" cy="360040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03E1089-7BF1-8329-E0BC-384AB5055EC8}"/>
                </a:ext>
              </a:extLst>
            </p:cNvPr>
            <p:cNvSpPr/>
            <p:nvPr/>
          </p:nvSpPr>
          <p:spPr bwMode="auto">
            <a:xfrm>
              <a:off x="3237622" y="5921660"/>
              <a:ext cx="720080" cy="360040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3B882D3-5FC4-C1DA-C712-E062A459D237}"/>
                </a:ext>
              </a:extLst>
            </p:cNvPr>
            <p:cNvSpPr/>
            <p:nvPr/>
          </p:nvSpPr>
          <p:spPr bwMode="auto">
            <a:xfrm>
              <a:off x="5040052" y="5948864"/>
              <a:ext cx="720080" cy="360040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68034A-1A3B-581B-7C4C-DC8B221C92CF}"/>
                </a:ext>
              </a:extLst>
            </p:cNvPr>
            <p:cNvSpPr/>
            <p:nvPr/>
          </p:nvSpPr>
          <p:spPr bwMode="auto">
            <a:xfrm>
              <a:off x="6842482" y="5921660"/>
              <a:ext cx="720080" cy="360040"/>
            </a:xfrm>
            <a:prstGeom prst="rect">
              <a:avLst/>
            </a:prstGeom>
            <a:solidFill>
              <a:srgbClr val="D7988F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5E88B8EA-B0FD-3109-8759-5E5D8152AE57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 bwMode="auto">
            <a:xfrm rot="16200000" flipH="1">
              <a:off x="1347412" y="5533004"/>
              <a:ext cx="576064" cy="25648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E6578284-CCC6-BE4A-C74C-424C674D6519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 bwMode="auto">
            <a:xfrm rot="5400000">
              <a:off x="1635444" y="5501460"/>
              <a:ext cx="576064" cy="319576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8C03DF2-ACBA-964B-1D36-8F9CCD2204C6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 bwMode="auto">
            <a:xfrm>
              <a:off x="3597662" y="5373216"/>
              <a:ext cx="0" cy="5484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EB63EE9-89A1-0A91-BD74-1B378A4BAC39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 bwMode="auto">
            <a:xfrm>
              <a:off x="5400092" y="5373216"/>
              <a:ext cx="0" cy="5756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F2BA69EB-2B86-9A49-53DE-D93D65569610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 bwMode="auto">
            <a:xfrm rot="16200000" flipH="1">
              <a:off x="6787361" y="5506499"/>
              <a:ext cx="540060" cy="29026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1D540B9-4E3C-D300-CA18-A76875C9DAA7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 bwMode="auto">
            <a:xfrm rot="5400000">
              <a:off x="7075393" y="5508729"/>
              <a:ext cx="540060" cy="28580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35528AD-BCB1-DCCA-57E1-176F99A3ADC7}"/>
                    </a:ext>
                  </a:extLst>
                </p:cNvPr>
                <p:cNvSpPr txBox="1"/>
                <p:nvPr/>
              </p:nvSpPr>
              <p:spPr>
                <a:xfrm>
                  <a:off x="1249060" y="63495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35528AD-BCB1-DCCA-57E1-176F99A3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60" y="6349524"/>
                  <a:ext cx="115212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116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74D774E-0093-84BB-20B4-3BED571F8134}"/>
                    </a:ext>
                  </a:extLst>
                </p:cNvPr>
                <p:cNvSpPr txBox="1"/>
                <p:nvPr/>
              </p:nvSpPr>
              <p:spPr>
                <a:xfrm>
                  <a:off x="2995254" y="63495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74D774E-0093-84BB-20B4-3BED571F8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54" y="6349524"/>
                  <a:ext cx="115212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058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2BBFE2C-38AA-39E5-BC98-D9E057E91DB1}"/>
                    </a:ext>
                  </a:extLst>
                </p:cNvPr>
                <p:cNvSpPr txBox="1"/>
                <p:nvPr/>
              </p:nvSpPr>
              <p:spPr>
                <a:xfrm>
                  <a:off x="4795454" y="63495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2BBFE2C-38AA-39E5-BC98-D9E057E9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454" y="6349524"/>
                  <a:ext cx="115212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E06AE0-03C8-766D-793C-CC592319AB36}"/>
                    </a:ext>
                  </a:extLst>
                </p:cNvPr>
                <p:cNvSpPr txBox="1"/>
                <p:nvPr/>
              </p:nvSpPr>
              <p:spPr>
                <a:xfrm>
                  <a:off x="6541648" y="6349524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800" b="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FE06AE0-03C8-766D-793C-CC592319A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648" y="6349524"/>
                  <a:ext cx="115212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4C059E-13F3-7288-D766-B9B5329F7D3E}"/>
                </a:ext>
              </a:extLst>
            </p:cNvPr>
            <p:cNvSpPr txBox="1"/>
            <p:nvPr/>
          </p:nvSpPr>
          <p:spPr>
            <a:xfrm>
              <a:off x="493293" y="5640793"/>
              <a:ext cx="93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Reduce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FB0267E-7E69-D42E-C1DD-C0E6AF9C0AF6}"/>
              </a:ext>
            </a:extLst>
          </p:cNvPr>
          <p:cNvSpPr txBox="1"/>
          <p:nvPr/>
        </p:nvSpPr>
        <p:spPr>
          <a:xfrm>
            <a:off x="1077425" y="244702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任务：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计算每个网页的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18EBB0-1D69-4794-644C-EFDD87DB007B}"/>
              </a:ext>
            </a:extLst>
          </p:cNvPr>
          <p:cNvSpPr txBox="1"/>
          <p:nvPr/>
        </p:nvSpPr>
        <p:spPr>
          <a:xfrm>
            <a:off x="1077389" y="4934334"/>
            <a:ext cx="7958138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00FF"/>
                </a:solidFill>
              </a:rPr>
              <a:t>思想：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由</a:t>
            </a:r>
            <a:r>
              <a:rPr lang="en-US" altLang="zh-CN" sz="2000" b="0" i="1" dirty="0"/>
              <a:t>key</a:t>
            </a:r>
            <a:r>
              <a:rPr lang="zh-CN" altLang="en-US" sz="2000" b="0" dirty="0"/>
              <a:t>从</a:t>
            </a:r>
            <a:r>
              <a:rPr lang="en-US" altLang="zh-CN" sz="2000" b="0" dirty="0"/>
              <a:t>Map</a:t>
            </a:r>
            <a:r>
              <a:rPr lang="zh-CN" altLang="en-US" sz="2000" b="0" dirty="0"/>
              <a:t>输出中找到所有对应的键值对并得到</a:t>
            </a:r>
            <a:r>
              <a:rPr lang="en-US" altLang="zh-CN" sz="2000" b="0" dirty="0"/>
              <a:t>&lt;</a:t>
            </a:r>
            <a:r>
              <a:rPr lang="en-US" altLang="zh-CN" sz="2000" b="0" i="1" dirty="0"/>
              <a:t>key</a:t>
            </a:r>
            <a:r>
              <a:rPr lang="en-US" altLang="zh-CN" sz="2000" b="0" dirty="0"/>
              <a:t>, </a:t>
            </a:r>
            <a:r>
              <a:rPr lang="zh-CN" altLang="en-US" sz="2000" dirty="0"/>
              <a:t>链出网页列表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；利用</a:t>
            </a:r>
            <a:r>
              <a:rPr lang="en-US" altLang="zh-CN" sz="2000" b="0" dirty="0"/>
              <a:t>&lt;</a:t>
            </a:r>
            <a:r>
              <a:rPr lang="en-US" altLang="zh-CN" sz="2000" b="0" i="1" dirty="0"/>
              <a:t>key</a:t>
            </a:r>
            <a:r>
              <a:rPr lang="en-US" altLang="zh-CN" sz="2000" b="0" dirty="0"/>
              <a:t>, </a:t>
            </a:r>
            <a:r>
              <a:rPr lang="en-US" altLang="zh-CN" sz="2000" b="0" i="1" dirty="0"/>
              <a:t>PageRank</a:t>
            </a:r>
            <a:r>
              <a:rPr lang="zh-CN" altLang="en-US" sz="2000" b="0" i="1" dirty="0"/>
              <a:t>贡献值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更新当前的</a:t>
            </a:r>
            <a:r>
              <a:rPr lang="en-US" altLang="zh-CN" sz="2000" b="0" dirty="0"/>
              <a:t>PageRank</a:t>
            </a:r>
            <a:r>
              <a:rPr lang="zh-CN" altLang="en-US" sz="2000" b="0" dirty="0"/>
              <a:t>值。</a:t>
            </a:r>
            <a:endParaRPr lang="en-US" altLang="zh-CN" sz="2000" b="0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C2B0DBCC-08B2-4D08-ACF6-8491013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609600"/>
            <a:ext cx="8028384" cy="1143000"/>
          </a:xfrm>
        </p:spPr>
        <p:txBody>
          <a:bodyPr lIns="0" rIns="0"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 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(5)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08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526D-4DC0-C661-C0C0-6FE005F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988840"/>
            <a:ext cx="7958138" cy="56636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Reduce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阶段算法步骤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EADE7E-8CD4-B8D1-2051-8A91FF3C5BBD}"/>
                  </a:ext>
                </a:extLst>
              </p:cNvPr>
              <p:cNvSpPr txBox="1"/>
              <p:nvPr/>
            </p:nvSpPr>
            <p:spPr>
              <a:xfrm>
                <a:off x="899592" y="2348880"/>
                <a:ext cx="8496944" cy="407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600" dirty="0">
                    <a:solidFill>
                      <a:srgbClr val="0000FF"/>
                    </a:solidFill>
                  </a:rPr>
                  <a:t>输入：</a:t>
                </a:r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altLang="zh-CN" sz="1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US" altLang="zh-CN" sz="1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ctrlP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US" altLang="zh-CN" sz="1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400" b="0" i="1" dirty="0">
                    <a:solidFill>
                      <a:srgbClr val="000000"/>
                    </a:solidFill>
                  </a:rPr>
                  <a:t>, M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为网页的链入数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400" b="0" i="1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CN" sz="1400" b="0" i="1" dirty="0">
                    <a:solidFill>
                      <a:srgbClr val="000000"/>
                    </a:solidFill>
                  </a:rPr>
                  <a:t>n</a:t>
                </a:r>
                <a:endParaRPr lang="en-US" altLang="zh-CN" sz="1400" i="1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600" dirty="0">
                    <a:solidFill>
                      <a:srgbClr val="0000FF"/>
                    </a:solidFill>
                  </a:rPr>
                  <a:t>过程：</a:t>
                </a:r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𝐯𝐚𝐥𝐮𝐞𝐬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)←(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𝒄𝒐𝒍𝒍𝒆𝒄𝒕𝒐𝒓</m:t>
                    </m:r>
                    <m:r>
                      <a:rPr lang="en-US" altLang="zh-CN" sz="1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{&lt;</m:t>
                    </m:r>
                    <m:sSubSup>
                      <m:sSubSup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1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b="0" dirty="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1400" b="0" dirty="0">
                    <a:solidFill>
                      <a:srgbClr val="000000"/>
                    </a:solidFill>
                  </a:rPr>
                  <a:t>  //  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初始化累计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贡献值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For </a:t>
                </a:r>
                <a:r>
                  <a:rPr lang="en-US" altLang="zh-CN" sz="1400" b="0" i="1" dirty="0">
                    <a:solidFill>
                      <a:srgbClr val="000000"/>
                    </a:solidFill>
                  </a:rPr>
                  <a:t>value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 In 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values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 Do    // </a:t>
                </a:r>
                <a:r>
                  <a:rPr lang="en-US" altLang="zh-CN" sz="1400" b="0" i="1" dirty="0">
                    <a:solidFill>
                      <a:srgbClr val="000000"/>
                    </a:solidFill>
                  </a:rPr>
                  <a:t>value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为</a:t>
                </a:r>
                <a:r>
                  <a:rPr lang="en-US" altLang="zh-CN" sz="1400" b="0" i="1" dirty="0">
                    <a:solidFill>
                      <a:srgbClr val="000000"/>
                    </a:solidFill>
                  </a:rPr>
                  <a:t>key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对应网页的链入网页的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贡献值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End for</a:t>
                </a: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type m:val="lin"/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</a:rPr>
                  <a:t>   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// 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更新当前的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PR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值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1400" b="0" dirty="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𝐸𝑚𝑖𝑡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𝑘𝑒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b="0" dirty="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zh-CN" altLang="en-US" sz="1600" dirty="0">
                    <a:solidFill>
                      <a:srgbClr val="0000FF"/>
                    </a:solidFill>
                  </a:rPr>
                  <a:t>输出：</a:t>
                </a:r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key</m:t>
                    </m:r>
                    <m: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1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  <m:sub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rgbClr val="00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altLang="zh-CN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zh-CN" altLang="en-US" sz="1400" b="0" dirty="0">
                    <a:solidFill>
                      <a:srgbClr val="000000"/>
                    </a:solidFill>
                  </a:rPr>
                  <a:t>为新的</a:t>
                </a:r>
                <a:r>
                  <a:rPr lang="en-US" altLang="zh-CN" sz="1400" b="0" dirty="0">
                    <a:solidFill>
                      <a:srgbClr val="000000"/>
                    </a:solidFill>
                  </a:rPr>
                  <a:t>PageRank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值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EADE7E-8CD4-B8D1-2051-8A91FF3C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48880"/>
                <a:ext cx="8496944" cy="4070602"/>
              </a:xfrm>
              <a:prstGeom prst="rect">
                <a:avLst/>
              </a:prstGeom>
              <a:blipFill>
                <a:blip r:embed="rId2"/>
                <a:stretch>
                  <a:fillRect l="-431" b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DD421B3A-CFEF-4B02-A47F-5607B1EA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609600"/>
            <a:ext cx="8028384" cy="1143000"/>
          </a:xfrm>
        </p:spPr>
        <p:txBody>
          <a:bodyPr lIns="0" rIns="0"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 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(6)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5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5" y="2214563"/>
                <a:ext cx="7958138" cy="4166765"/>
              </a:xfrm>
            </p:spPr>
            <p:txBody>
              <a:bodyPr/>
              <a:lstStyle/>
              <a:p>
                <a:pPr marL="0" indent="0">
                  <a:lnSpc>
                    <a:spcPts val="2800"/>
                  </a:lnSpc>
                  <a:spcAft>
                    <a:spcPts val="600"/>
                  </a:spcAft>
                  <a:buNone/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各阶段时间复杂度分析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假设有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个网页，平均每个网页的链出数和链入数分别为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MapReduce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框架可同时处理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Map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或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Reduce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任务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每次迭代中的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Map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函数时间复杂度为：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Reduce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函数的时间复杂度为：</a:t>
                </a:r>
                <a:r>
                  <a:rPr lang="en-US" altLang="zh-CN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Aft>
                    <a:spcPts val="600"/>
                  </a:spcAft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次迭代收敛，基于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MapReduce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PageRank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算法的时间复杂度为：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2C526D-4DC0-C661-C0C0-6FE005F07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5" y="2214563"/>
                <a:ext cx="7958138" cy="4166765"/>
              </a:xfrm>
              <a:blipFill>
                <a:blip r:embed="rId2"/>
                <a:stretch>
                  <a:fillRect l="-843" t="-585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0D2815B1-F224-4B62-830B-C9BCE574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609600"/>
            <a:ext cx="8028384" cy="1143000"/>
          </a:xfrm>
        </p:spPr>
        <p:txBody>
          <a:bodyPr lIns="0" rIns="0"/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 基于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 (7)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5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链接分析概述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2134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819DE-A7FA-C306-7BFA-F723DD6F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917DD-DEF1-0C15-81C7-520BA8C1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2214563"/>
            <a:ext cx="8010847" cy="3881437"/>
          </a:xfrm>
        </p:spPr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分析对象和潜在链接关系的多样化，人们对链接分析算法的效率、精度和鲁棒性等指标提出更高的要求。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针对不同的链接分析任务和性能要求，人们基于不同模型和架构对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进行改进和扩展。例如，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框架的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，从内存管理、减少内存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开销的角度进一步提高了计算效率。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算法为基于链接关系的权重计算提供了可供参考的思路，具有通用性和普遍性，在学界和业界都得到广泛的应用。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249144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8F65-F420-3E2B-7FBB-1C53E453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引例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0EFA09-05B5-08DF-DCB5-86A3B4EAF9D0}"/>
              </a:ext>
            </a:extLst>
          </p:cNvPr>
          <p:cNvSpPr txBox="1"/>
          <p:nvPr/>
        </p:nvSpPr>
        <p:spPr>
          <a:xfrm>
            <a:off x="683568" y="2292818"/>
            <a:ext cx="7416824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有向图表示网页之间的联系，如何衡量各网页的重要程度？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8A4F951-BE2C-B811-CFB0-3D0C54FD4D01}"/>
              </a:ext>
            </a:extLst>
          </p:cNvPr>
          <p:cNvGrpSpPr/>
          <p:nvPr/>
        </p:nvGrpSpPr>
        <p:grpSpPr>
          <a:xfrm>
            <a:off x="3797810" y="2876533"/>
            <a:ext cx="1548380" cy="1609810"/>
            <a:chOff x="7236088" y="3068960"/>
            <a:chExt cx="1548380" cy="160981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26AE6C-8169-FB1D-E736-96ED675C7BE0}"/>
                </a:ext>
              </a:extLst>
            </p:cNvPr>
            <p:cNvSpPr/>
            <p:nvPr/>
          </p:nvSpPr>
          <p:spPr bwMode="auto">
            <a:xfrm>
              <a:off x="7236296" y="31003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241A1CE-746D-B4FC-0052-2250707CC80A}"/>
                </a:ext>
              </a:extLst>
            </p:cNvPr>
            <p:cNvSpPr/>
            <p:nvPr/>
          </p:nvSpPr>
          <p:spPr bwMode="auto">
            <a:xfrm>
              <a:off x="8424428" y="3091515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948A7E1-9FFD-AF72-9AC4-ED8F0A441AAE}"/>
                </a:ext>
              </a:extLst>
            </p:cNvPr>
            <p:cNvCxnSpPr>
              <a:stCxn id="7" idx="6"/>
              <a:endCxn id="8" idx="2"/>
            </p:cNvCxnSpPr>
            <p:nvPr/>
          </p:nvCxnSpPr>
          <p:spPr bwMode="auto">
            <a:xfrm flipV="1">
              <a:off x="7596336" y="3271535"/>
              <a:ext cx="828092" cy="8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FCC2F5D-673C-7B43-94A1-6A7028490C5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79613" y="3212976"/>
              <a:ext cx="8550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81C8467-52DB-E88A-C365-955697CAEE64}"/>
                </a:ext>
              </a:extLst>
            </p:cNvPr>
            <p:cNvSpPr/>
            <p:nvPr/>
          </p:nvSpPr>
          <p:spPr bwMode="auto">
            <a:xfrm>
              <a:off x="7236296" y="4318730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944F933-1FFF-48DC-2C7E-EA8B56F1E906}"/>
                </a:ext>
              </a:extLst>
            </p:cNvPr>
            <p:cNvSpPr/>
            <p:nvPr/>
          </p:nvSpPr>
          <p:spPr bwMode="auto">
            <a:xfrm>
              <a:off x="8424428" y="4318730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483E1C-0281-F0BD-05D4-DE2F0F7C6DC9}"/>
                </a:ext>
              </a:extLst>
            </p:cNvPr>
            <p:cNvCxnSpPr>
              <a:stCxn id="16" idx="0"/>
              <a:endCxn id="8" idx="4"/>
            </p:cNvCxnSpPr>
            <p:nvPr/>
          </p:nvCxnSpPr>
          <p:spPr bwMode="auto">
            <a:xfrm flipV="1">
              <a:off x="8604448" y="3451555"/>
              <a:ext cx="0" cy="8671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26D79C0-4ED8-E54E-B1BA-DCA189511BAE}"/>
                </a:ext>
              </a:extLst>
            </p:cNvPr>
            <p:cNvCxnSpPr>
              <a:stCxn id="16" idx="1"/>
              <a:endCxn id="7" idx="5"/>
            </p:cNvCxnSpPr>
            <p:nvPr/>
          </p:nvCxnSpPr>
          <p:spPr bwMode="auto">
            <a:xfrm flipH="1" flipV="1">
              <a:off x="7543609" y="3407709"/>
              <a:ext cx="933546" cy="9637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8217E0B-8A19-A621-D8B9-3AC60E5B0042}"/>
                </a:ext>
              </a:extLst>
            </p:cNvPr>
            <p:cNvCxnSpPr>
              <a:stCxn id="15" idx="7"/>
              <a:endCxn id="8" idx="3"/>
            </p:cNvCxnSpPr>
            <p:nvPr/>
          </p:nvCxnSpPr>
          <p:spPr bwMode="auto">
            <a:xfrm flipV="1">
              <a:off x="7543609" y="3398828"/>
              <a:ext cx="933546" cy="972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0C26A5B-7F33-ECD6-CAA1-FD7BF8945282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 bwMode="auto">
            <a:xfrm>
              <a:off x="7596336" y="4498750"/>
              <a:ext cx="8280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F0CAD8C-BF3C-22D7-B012-3770B8B8239C}"/>
                </a:ext>
              </a:extLst>
            </p:cNvPr>
            <p:cNvCxnSpPr>
              <a:stCxn id="7" idx="4"/>
              <a:endCxn id="15" idx="0"/>
            </p:cNvCxnSpPr>
            <p:nvPr/>
          </p:nvCxnSpPr>
          <p:spPr bwMode="auto">
            <a:xfrm>
              <a:off x="7416316" y="3460436"/>
              <a:ext cx="0" cy="8582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2463EA-E257-91C7-844A-4F31D89249AE}"/>
                </a:ext>
              </a:extLst>
            </p:cNvPr>
            <p:cNvSpPr txBox="1"/>
            <p:nvPr/>
          </p:nvSpPr>
          <p:spPr>
            <a:xfrm>
              <a:off x="7252100" y="30689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04F550-432C-0257-946B-8808F37F54EF}"/>
                </a:ext>
              </a:extLst>
            </p:cNvPr>
            <p:cNvSpPr txBox="1"/>
            <p:nvPr/>
          </p:nvSpPr>
          <p:spPr>
            <a:xfrm>
              <a:off x="8434680" y="3086925"/>
              <a:ext cx="288032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117A8C7-6F43-06A5-E6D4-98F9040CC0EE}"/>
                </a:ext>
              </a:extLst>
            </p:cNvPr>
            <p:cNvSpPr txBox="1"/>
            <p:nvPr/>
          </p:nvSpPr>
          <p:spPr>
            <a:xfrm>
              <a:off x="7236088" y="430943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EF35D9E-5C0A-CE50-82F1-DE011273F5D3}"/>
                </a:ext>
              </a:extLst>
            </p:cNvPr>
            <p:cNvSpPr txBox="1"/>
            <p:nvPr/>
          </p:nvSpPr>
          <p:spPr>
            <a:xfrm>
              <a:off x="8456005" y="42991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D</a:t>
              </a:r>
              <a:endParaRPr lang="zh-CN" altLang="en-US" sz="18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423467A-53E3-5552-EAD9-CD144EAE3FE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62167" y="3443038"/>
              <a:ext cx="9029" cy="884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5056DE8-7326-5B26-779B-AFC8EA334B96}"/>
              </a:ext>
            </a:extLst>
          </p:cNvPr>
          <p:cNvSpPr txBox="1"/>
          <p:nvPr/>
        </p:nvSpPr>
        <p:spPr>
          <a:xfrm>
            <a:off x="1076480" y="4651417"/>
            <a:ext cx="6984776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dirty="0"/>
              <a:t>基于以下两个假设：</a:t>
            </a:r>
            <a:endParaRPr lang="en-US" altLang="zh-CN" sz="2000" b="0" dirty="0"/>
          </a:p>
          <a:p>
            <a:pPr marL="342900" indent="-34290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0000FF"/>
                </a:solidFill>
              </a:rPr>
              <a:t>数量： </a:t>
            </a:r>
            <a:r>
              <a:rPr lang="zh-CN" altLang="en-US" sz="2000" b="0" dirty="0"/>
              <a:t>入链数量越多，页面越重要。</a:t>
            </a:r>
            <a:endParaRPr lang="en-US" altLang="zh-CN" sz="2000" b="0" dirty="0"/>
          </a:p>
          <a:p>
            <a:pPr marL="342900" indent="-34290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0000FF"/>
                </a:solidFill>
              </a:rPr>
              <a:t>质量：</a:t>
            </a:r>
            <a:r>
              <a:rPr lang="zh-CN" altLang="en-US" sz="2000" b="0" dirty="0"/>
              <a:t>质量越高的页面指向某一页面，则该页面越重要。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8168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6C3F-1DB4-40B9-9621-D23AD12E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引例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6D674-24FF-508C-8815-A3466AEDD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4" y="2214563"/>
                <a:ext cx="8082855" cy="4526805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𝐌</m:t>
                    </m:r>
                  </m:oMath>
                </a14:m>
                <a:r>
                  <a:rPr lang="zh-CN" altLang="en-US" sz="2000" dirty="0">
                    <a:ea typeface="黑体" panose="02010609060101010101" pitchFamily="49" charset="-122"/>
                  </a:rPr>
                  <a:t>表示每个页面的入链与出链值，并初始化各页面的初始分布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1/2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ts val="2400"/>
                  </a:lnSpc>
                  <a:buNone/>
                </a:pP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>
                  <a:lnSpc>
                    <a:spcPts val="29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每一轮迭代将会更新每个页面的权重值，迭代若干轮后，当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t</m:t>
                            </m:r>
                            <m: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𝐑</m:t>
                            </m:r>
                          </m:e>
                          <m:sub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func>
                    <m:r>
                      <a:rPr lang="zh-CN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ea typeface="黑体" panose="02010609060101010101" pitchFamily="49" charset="-122"/>
                  </a:rPr>
                  <a:t>收敛，则该极限就表示为各网页的重要程度。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6D674-24FF-508C-8815-A3466AEDD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2214563"/>
                <a:ext cx="8082855" cy="4526805"/>
              </a:xfrm>
              <a:blipFill>
                <a:blip r:embed="rId2"/>
                <a:stretch>
                  <a:fillRect l="-679" t="-538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7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4C4E-75E8-BF09-0857-FB10E8DD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引例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75897-EC56-E923-8FEC-D3BDF1134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9" y="2060848"/>
                <a:ext cx="8460432" cy="4797151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计算各时刻访问各网页的概率分布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CN" sz="20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0.375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0.3125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0.3125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=</a:t>
                </a:r>
                <a:r>
                  <a:rPr lang="zh-CN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0.2813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0.3438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0.1563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0.2188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</a:rPr>
                  <a:t> </a:t>
                </a: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0.2813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0.3281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0.1406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smtClean="0">
                                  <a:solidFill>
                                    <a:srgbClr val="000000"/>
                                  </a:solidFill>
                                </a:rPr>
                                <m:t>0.2891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0.3359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smtClean="0">
                                  <a:solidFill>
                                    <a:srgbClr val="000000"/>
                                  </a:solidFill>
                                </a:rPr>
                                <m:t>0.1406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smtClean="0">
                                  <a:solidFill>
                                    <a:srgbClr val="000000"/>
                                  </a:solidFill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smtClean="0">
                                  <a:solidFill>
                                    <a:srgbClr val="000000"/>
                                  </a:solidFill>
                                </a:rPr>
                                <m:t>.2344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0.2852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0.3320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0.1445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0.2383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𝐌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𝐑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</a:rPr>
                                <m:t>0.2852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0.3340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0.1426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0.2383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75897-EC56-E923-8FEC-D3BDF1134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2060848"/>
                <a:ext cx="8460432" cy="4797151"/>
              </a:xfrm>
              <a:blipFill>
                <a:blip r:embed="rId2"/>
                <a:stretch>
                  <a:fillRect l="-648" t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79EAC7-3399-2BB6-2F20-8A11BC040AFF}"/>
                  </a:ext>
                </a:extLst>
              </p:cNvPr>
              <p:cNvSpPr txBox="1"/>
              <p:nvPr/>
            </p:nvSpPr>
            <p:spPr>
              <a:xfrm>
                <a:off x="3185592" y="6044850"/>
                <a:ext cx="3456385" cy="407099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0" i="1" dirty="0">
                    <a:solidFill>
                      <a:srgbClr val="002060"/>
                    </a:solidFill>
                  </a:rPr>
                  <a:t>T</a:t>
                </a:r>
                <a:r>
                  <a:rPr lang="zh-CN" altLang="en-US" sz="2000" b="0" dirty="0">
                    <a:solidFill>
                      <a:srgbClr val="002060"/>
                    </a:solidFill>
                  </a:rPr>
                  <a:t>轮的时间复杂度：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𝑇𝑛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79EAC7-3399-2BB6-2F20-8A11BC04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92" y="6044850"/>
                <a:ext cx="3456385" cy="407099"/>
              </a:xfrm>
              <a:prstGeom prst="rect">
                <a:avLst/>
              </a:prstGeom>
              <a:blipFill>
                <a:blip r:embed="rId3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2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16B6-8620-E46C-D1D4-B4BEC10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引例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(4)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C31B3-889A-3DE7-298F-2D476A506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5" y="2214563"/>
                <a:ext cx="7722816" cy="3881437"/>
              </a:xfrm>
            </p:spPr>
            <p:txBody>
              <a:bodyPr/>
              <a:lstStyle/>
              <a:p>
                <a:pPr>
                  <a:lnSpc>
                    <a:spcPts val="28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步骤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收敛后的向量为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𝐑</m:t>
                      </m:r>
                      <m: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</a:rPr>
                                  <m:t>0.2852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0.3340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0.1426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0.2383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即为各网页的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重要程度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，可得出各网页重要性排序为：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B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C31B3-889A-3DE7-298F-2D476A506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5" y="2214563"/>
                <a:ext cx="7722816" cy="3881437"/>
              </a:xfrm>
              <a:blipFill>
                <a:blip r:embed="rId2"/>
                <a:stretch>
                  <a:fillRect l="-710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4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链接分析概述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PageRank</a:t>
            </a:r>
            <a:r>
              <a:rPr lang="zh-CN" altLang="en-US" sz="2200" dirty="0">
                <a:ea typeface="黑体" pitchFamily="2" charset="-122"/>
              </a:rPr>
              <a:t>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A6DFB-D235-3ADE-3AC2-A8C90895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链接分析概述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DAAF3-1196-3E55-227A-8B577A52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2214563"/>
            <a:ext cx="8154863" cy="3881437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链接分析：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运用数学分析和情报学等方法对图结构中的网络链接进行分析，以揭示图中节点的重要性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，节点之间的关联信息及规律。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ts val="3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分类与应用</a:t>
            </a:r>
            <a:endParaRPr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6BCE5AE-475B-8DEA-AD10-BEBAF745E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3273"/>
              </p:ext>
            </p:extLst>
          </p:nvPr>
        </p:nvGraphicFramePr>
        <p:xfrm>
          <a:off x="1187624" y="3573016"/>
          <a:ext cx="7200799" cy="235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42">
                  <a:extLst>
                    <a:ext uri="{9D8B030D-6E8A-4147-A177-3AD203B41FA5}">
                      <a16:colId xmlns:a16="http://schemas.microsoft.com/office/drawing/2014/main" val="104461757"/>
                    </a:ext>
                  </a:extLst>
                </a:gridCol>
                <a:gridCol w="4143857">
                  <a:extLst>
                    <a:ext uri="{9D8B030D-6E8A-4147-A177-3AD203B41FA5}">
                      <a16:colId xmlns:a16="http://schemas.microsoft.com/office/drawing/2014/main" val="4119299449"/>
                    </a:ext>
                  </a:extLst>
                </a:gridCol>
              </a:tblGrid>
              <a:tr h="4378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+mn-lt"/>
                          <a:ea typeface="黑体" panose="02010609060101010101" pitchFamily="49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solidFill>
                            <a:srgbClr val="002060"/>
                          </a:solidFill>
                          <a:latin typeface="+mn-lt"/>
                          <a:ea typeface="黑体" panose="02010609060101010101" pitchFamily="49" charset="-122"/>
                        </a:rPr>
                        <a:t>应用领域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074100"/>
                  </a:ext>
                </a:extLst>
              </a:tr>
              <a:tr h="4378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情报链接分析（</a:t>
                      </a:r>
                      <a:r>
                        <a:rPr lang="en-US" altLang="zh-CN" sz="2000" dirty="0">
                          <a:latin typeface="+mn-lt"/>
                          <a:ea typeface="黑体" panose="02010609060101010101" pitchFamily="49" charset="-122"/>
                        </a:rPr>
                        <a:t>ISLA</a:t>
                      </a: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基于文献计量学的引文分析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360006"/>
                  </a:ext>
                </a:extLst>
              </a:tr>
              <a:tr h="77466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计算机科学链接分析（</a:t>
                      </a:r>
                      <a:r>
                        <a:rPr lang="en-US" altLang="zh-CN" sz="2000" dirty="0">
                          <a:latin typeface="+mn-lt"/>
                          <a:ea typeface="黑体" panose="02010609060101010101" pitchFamily="49" charset="-122"/>
                        </a:rPr>
                        <a:t>CSLA</a:t>
                      </a: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网络动力学、链接与内容的关系、链接与信息检索、网络挖掘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38408"/>
                  </a:ext>
                </a:extLst>
              </a:tr>
              <a:tr h="4378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社会科学链接分析（</a:t>
                      </a:r>
                      <a:r>
                        <a:rPr lang="en-US" altLang="zh-CN" sz="2000" dirty="0">
                          <a:latin typeface="+mn-lt"/>
                          <a:ea typeface="黑体" panose="02010609060101010101" pitchFamily="49" charset="-122"/>
                        </a:rPr>
                        <a:t>SSLA</a:t>
                      </a:r>
                      <a:r>
                        <a:rPr lang="zh-CN" altLang="en-US" sz="2000" dirty="0">
                          <a:latin typeface="+mn-lt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网络空间分析与超链接网络分析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16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6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782F-482A-B852-85B5-956AC913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主要的链接分析模型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60C00-8550-4D38-4737-40241014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24779"/>
            <a:ext cx="8280919" cy="4688598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随机游走（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Random Walk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PageRank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及其改进算法为代表，对节点之间直接链接与远程链接两种方式进行分析。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子集传播（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Subset Propagation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Hilltop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HITS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算法为代表，将图结构划分为子集并对特殊子集初始化，利用特殊子集与其他节点的链接关系将权值传递到其他节点。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61D146-F39C-EFB6-7C11-E4ED80551040}"/>
              </a:ext>
            </a:extLst>
          </p:cNvPr>
          <p:cNvSpPr/>
          <p:nvPr/>
        </p:nvSpPr>
        <p:spPr bwMode="auto">
          <a:xfrm>
            <a:off x="1691680" y="4274818"/>
            <a:ext cx="5040560" cy="2304256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53D734-872A-5C6C-C945-35D51340CBB3}"/>
              </a:ext>
            </a:extLst>
          </p:cNvPr>
          <p:cNvSpPr/>
          <p:nvPr/>
        </p:nvSpPr>
        <p:spPr bwMode="auto">
          <a:xfrm>
            <a:off x="3680762" y="4274818"/>
            <a:ext cx="1107262" cy="2048843"/>
          </a:xfrm>
          <a:prstGeom prst="ellipse">
            <a:avLst/>
          </a:prstGeom>
          <a:solidFill>
            <a:srgbClr val="F5DC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" name="流程图: 文档 7">
            <a:extLst>
              <a:ext uri="{FF2B5EF4-FFF2-40B4-BE49-F238E27FC236}">
                <a16:creationId xmlns:a16="http://schemas.microsoft.com/office/drawing/2014/main" id="{66314010-E406-9A24-284E-1584244D1CC6}"/>
              </a:ext>
            </a:extLst>
          </p:cNvPr>
          <p:cNvSpPr/>
          <p:nvPr/>
        </p:nvSpPr>
        <p:spPr bwMode="auto">
          <a:xfrm>
            <a:off x="4067944" y="4778874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480FF280-0B78-FEC0-CF2B-18E4D7B97163}"/>
              </a:ext>
            </a:extLst>
          </p:cNvPr>
          <p:cNvSpPr/>
          <p:nvPr/>
        </p:nvSpPr>
        <p:spPr bwMode="auto">
          <a:xfrm>
            <a:off x="4520890" y="5159580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9E9A1B2C-8D98-A763-1D04-429FDAA49D96}"/>
              </a:ext>
            </a:extLst>
          </p:cNvPr>
          <p:cNvSpPr/>
          <p:nvPr/>
        </p:nvSpPr>
        <p:spPr bwMode="auto">
          <a:xfrm>
            <a:off x="4067944" y="5809385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F3729884-A262-4E3C-E993-467F294B397B}"/>
              </a:ext>
            </a:extLst>
          </p:cNvPr>
          <p:cNvSpPr/>
          <p:nvPr/>
        </p:nvSpPr>
        <p:spPr bwMode="auto">
          <a:xfrm>
            <a:off x="2437797" y="4850882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1750972B-6A8C-74D5-7201-63BFED82B76A}"/>
              </a:ext>
            </a:extLst>
          </p:cNvPr>
          <p:cNvSpPr/>
          <p:nvPr/>
        </p:nvSpPr>
        <p:spPr bwMode="auto">
          <a:xfrm>
            <a:off x="3142669" y="5270962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A7C5B3F6-2C4A-F500-4694-89A90AD3648E}"/>
              </a:ext>
            </a:extLst>
          </p:cNvPr>
          <p:cNvSpPr/>
          <p:nvPr/>
        </p:nvSpPr>
        <p:spPr bwMode="auto">
          <a:xfrm>
            <a:off x="2766057" y="5906086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3E4D6BB3-FF85-3E1E-2CA2-F16FF728AE36}"/>
              </a:ext>
            </a:extLst>
          </p:cNvPr>
          <p:cNvSpPr/>
          <p:nvPr/>
        </p:nvSpPr>
        <p:spPr bwMode="auto">
          <a:xfrm>
            <a:off x="5206955" y="4670862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B2B2B928-3F63-363D-9D06-0F61CFFE719B}"/>
              </a:ext>
            </a:extLst>
          </p:cNvPr>
          <p:cNvSpPr/>
          <p:nvPr/>
        </p:nvSpPr>
        <p:spPr bwMode="auto">
          <a:xfrm>
            <a:off x="5881347" y="5210922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5C05905A-EDCB-D064-9B0C-45C20B734B44}"/>
              </a:ext>
            </a:extLst>
          </p:cNvPr>
          <p:cNvSpPr/>
          <p:nvPr/>
        </p:nvSpPr>
        <p:spPr bwMode="auto">
          <a:xfrm>
            <a:off x="5477843" y="5806659"/>
            <a:ext cx="216024" cy="216024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E9E505-92E2-BE57-0390-F25DEC166DBE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 bwMode="auto">
          <a:xfrm flipV="1">
            <a:off x="3358693" y="4980616"/>
            <a:ext cx="817263" cy="398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61CB84-0756-354A-8825-C53076E9A17B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2561191" y="4850882"/>
            <a:ext cx="1506753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E46681-30CE-8E37-33F2-5B3D60461676}"/>
              </a:ext>
            </a:extLst>
          </p:cNvPr>
          <p:cNvCxnSpPr>
            <a:endCxn id="11" idx="2"/>
          </p:cNvCxnSpPr>
          <p:nvPr/>
        </p:nvCxnSpPr>
        <p:spPr bwMode="auto">
          <a:xfrm flipH="1" flipV="1">
            <a:off x="2545809" y="5052624"/>
            <a:ext cx="212874" cy="958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AD6BC6D-28C3-FCA2-347D-770E6F1DFAEF}"/>
              </a:ext>
            </a:extLst>
          </p:cNvPr>
          <p:cNvCxnSpPr>
            <a:stCxn id="10" idx="1"/>
            <a:endCxn id="13" idx="3"/>
          </p:cNvCxnSpPr>
          <p:nvPr/>
        </p:nvCxnSpPr>
        <p:spPr bwMode="auto">
          <a:xfrm flipH="1">
            <a:off x="2982081" y="5917397"/>
            <a:ext cx="1085863" cy="96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05567A-F0EC-E20F-29E3-73AC6EF9F73B}"/>
              </a:ext>
            </a:extLst>
          </p:cNvPr>
          <p:cNvCxnSpPr>
            <a:stCxn id="9" idx="0"/>
            <a:endCxn id="8" idx="3"/>
          </p:cNvCxnSpPr>
          <p:nvPr/>
        </p:nvCxnSpPr>
        <p:spPr bwMode="auto">
          <a:xfrm flipH="1" flipV="1">
            <a:off x="4283968" y="4886886"/>
            <a:ext cx="344934" cy="272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BF02E2-7BEB-7467-1F26-D8A56F4C3F3B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4628902" y="4778874"/>
            <a:ext cx="578053" cy="3663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43FA45-5291-8E96-445A-4159AA39552C}"/>
              </a:ext>
            </a:extLst>
          </p:cNvPr>
          <p:cNvCxnSpPr>
            <a:stCxn id="15" idx="1"/>
            <a:endCxn id="9" idx="3"/>
          </p:cNvCxnSpPr>
          <p:nvPr/>
        </p:nvCxnSpPr>
        <p:spPr bwMode="auto">
          <a:xfrm flipH="1" flipV="1">
            <a:off x="4736914" y="5267592"/>
            <a:ext cx="1144433" cy="51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E14226-6951-890B-D30A-6FA92E637A5E}"/>
              </a:ext>
            </a:extLst>
          </p:cNvPr>
          <p:cNvCxnSpPr>
            <a:stCxn id="16" idx="3"/>
            <a:endCxn id="15" idx="2"/>
          </p:cNvCxnSpPr>
          <p:nvPr/>
        </p:nvCxnSpPr>
        <p:spPr bwMode="auto">
          <a:xfrm flipV="1">
            <a:off x="5693867" y="5412664"/>
            <a:ext cx="295492" cy="502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1A83D9-F49C-0731-4CFD-544172790846}"/>
              </a:ext>
            </a:extLst>
          </p:cNvPr>
          <p:cNvCxnSpPr>
            <a:stCxn id="10" idx="3"/>
            <a:endCxn id="16" idx="1"/>
          </p:cNvCxnSpPr>
          <p:nvPr/>
        </p:nvCxnSpPr>
        <p:spPr bwMode="auto">
          <a:xfrm flipV="1">
            <a:off x="4283968" y="5914671"/>
            <a:ext cx="1193875" cy="2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CAB8A9D-EB30-6069-7BE6-171F22BAF63F}"/>
              </a:ext>
            </a:extLst>
          </p:cNvPr>
          <p:cNvSpPr txBox="1"/>
          <p:nvPr/>
        </p:nvSpPr>
        <p:spPr>
          <a:xfrm>
            <a:off x="3622674" y="5344076"/>
            <a:ext cx="123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根集</a:t>
            </a:r>
            <a:r>
              <a:rPr lang="en-US" altLang="zh-CN" sz="1400" dirty="0"/>
              <a:t>(root set)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85874D-F2DE-1615-4BDD-30F61C337608}"/>
              </a:ext>
            </a:extLst>
          </p:cNvPr>
          <p:cNvSpPr txBox="1"/>
          <p:nvPr/>
        </p:nvSpPr>
        <p:spPr>
          <a:xfrm>
            <a:off x="3628737" y="6289575"/>
            <a:ext cx="134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扩展网页集合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68A090-DBBD-2A73-74A9-115979032F13}"/>
              </a:ext>
            </a:extLst>
          </p:cNvPr>
          <p:cNvSpPr txBox="1"/>
          <p:nvPr/>
        </p:nvSpPr>
        <p:spPr>
          <a:xfrm>
            <a:off x="6811529" y="5118879"/>
            <a:ext cx="144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HITS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算法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0131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5407</TotalTime>
  <Words>2017</Words>
  <Application>Microsoft Office PowerPoint</Application>
  <PresentationFormat>全屏显示(4:3)</PresentationFormat>
  <Paragraphs>335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黑体</vt:lpstr>
      <vt:lpstr>宋体</vt:lpstr>
      <vt:lpstr>Arial</vt:lpstr>
      <vt:lpstr>Cambria Math</vt:lpstr>
      <vt:lpstr>Times New Roman</vt:lpstr>
      <vt:lpstr>Wingdings</vt:lpstr>
      <vt:lpstr>Straight Edge</vt:lpstr>
      <vt:lpstr>第12章 链接分析算法</vt:lpstr>
      <vt:lpstr>提纲</vt:lpstr>
      <vt:lpstr>引例 (1)</vt:lpstr>
      <vt:lpstr>引例 (2)</vt:lpstr>
      <vt:lpstr>引例 (3)</vt:lpstr>
      <vt:lpstr>引例 (4)</vt:lpstr>
      <vt:lpstr>提纲</vt:lpstr>
      <vt:lpstr>链接分析概述</vt:lpstr>
      <vt:lpstr>主要的链接分析模型</vt:lpstr>
      <vt:lpstr>提纲</vt:lpstr>
      <vt:lpstr>PageRank算法 (1)</vt:lpstr>
      <vt:lpstr>PageRank算法 (2)</vt:lpstr>
      <vt:lpstr>PageRank算法 (3)</vt:lpstr>
      <vt:lpstr>PageRank算法 (4)</vt:lpstr>
      <vt:lpstr>PageRank算法 (5)</vt:lpstr>
      <vt:lpstr>PageRank算法 (6)</vt:lpstr>
      <vt:lpstr>PageRank算法 (7)</vt:lpstr>
      <vt:lpstr>PageRank算法 (8)</vt:lpstr>
      <vt:lpstr>PageRank算法 (9)</vt:lpstr>
      <vt:lpstr>提纲</vt:lpstr>
      <vt:lpstr>基于MapReduce的PageRank算法 (1)</vt:lpstr>
      <vt:lpstr> 基于MapReduce的PageRank算法 (2)</vt:lpstr>
      <vt:lpstr>  基于MapReduce的PageRank算法 (3)</vt:lpstr>
      <vt:lpstr>PowerPoint 演示文稿</vt:lpstr>
      <vt:lpstr>  基于MapReduce的PageRank算法 (5)</vt:lpstr>
      <vt:lpstr>  基于MapReduce的PageRank算法 (6)</vt:lpstr>
      <vt:lpstr>  基于MapReduce的PageRank算法 (7)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356</cp:revision>
  <dcterms:created xsi:type="dcterms:W3CDTF">1601-01-01T00:00:00Z</dcterms:created>
  <dcterms:modified xsi:type="dcterms:W3CDTF">2022-07-19T01:30:09Z</dcterms:modified>
</cp:coreProperties>
</file>