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8"/>
  </p:notesMasterIdLst>
  <p:sldIdLst>
    <p:sldId id="256" r:id="rId2"/>
    <p:sldId id="257" r:id="rId3"/>
    <p:sldId id="258" r:id="rId4"/>
    <p:sldId id="299" r:id="rId5"/>
    <p:sldId id="315" r:id="rId6"/>
    <p:sldId id="262" r:id="rId7"/>
    <p:sldId id="316" r:id="rId8"/>
    <p:sldId id="265" r:id="rId9"/>
    <p:sldId id="267" r:id="rId10"/>
    <p:sldId id="317" r:id="rId11"/>
    <p:sldId id="318" r:id="rId12"/>
    <p:sldId id="319" r:id="rId13"/>
    <p:sldId id="322" r:id="rId14"/>
    <p:sldId id="351" r:id="rId15"/>
    <p:sldId id="323" r:id="rId16"/>
    <p:sldId id="324" r:id="rId17"/>
    <p:sldId id="325" r:id="rId18"/>
    <p:sldId id="326" r:id="rId19"/>
    <p:sldId id="327" r:id="rId20"/>
    <p:sldId id="329" r:id="rId21"/>
    <p:sldId id="330" r:id="rId22"/>
    <p:sldId id="333" r:id="rId23"/>
    <p:sldId id="335" r:id="rId24"/>
    <p:sldId id="336" r:id="rId25"/>
    <p:sldId id="338" r:id="rId26"/>
    <p:sldId id="339" r:id="rId27"/>
    <p:sldId id="345" r:id="rId28"/>
    <p:sldId id="340" r:id="rId29"/>
    <p:sldId id="342" r:id="rId30"/>
    <p:sldId id="344" r:id="rId31"/>
    <p:sldId id="346" r:id="rId32"/>
    <p:sldId id="347" r:id="rId33"/>
    <p:sldId id="348" r:id="rId34"/>
    <p:sldId id="349" r:id="rId35"/>
    <p:sldId id="296" r:id="rId36"/>
    <p:sldId id="350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0000CC"/>
    <a:srgbClr val="F5D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3898" autoAdjust="0"/>
  </p:normalViewPr>
  <p:slideViewPr>
    <p:cSldViewPr>
      <p:cViewPr varScale="1">
        <p:scale>
          <a:sx n="67" d="100"/>
          <a:sy n="67" d="100"/>
        </p:scale>
        <p:origin x="1056" y="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13" Type="http://schemas.openxmlformats.org/officeDocument/2006/relationships/slide" Target="slides/slide25.xml"/><Relationship Id="rId18" Type="http://schemas.openxmlformats.org/officeDocument/2006/relationships/slide" Target="slides/slide34.xml"/><Relationship Id="rId3" Type="http://schemas.openxmlformats.org/officeDocument/2006/relationships/slide" Target="slides/slide3.xml"/><Relationship Id="rId7" Type="http://schemas.openxmlformats.org/officeDocument/2006/relationships/slide" Target="slides/slide8.xml"/><Relationship Id="rId12" Type="http://schemas.openxmlformats.org/officeDocument/2006/relationships/slide" Target="slides/slide18.xml"/><Relationship Id="rId17" Type="http://schemas.openxmlformats.org/officeDocument/2006/relationships/slide" Target="slides/slide30.xml"/><Relationship Id="rId2" Type="http://schemas.openxmlformats.org/officeDocument/2006/relationships/slide" Target="slides/slide2.xml"/><Relationship Id="rId16" Type="http://schemas.openxmlformats.org/officeDocument/2006/relationships/slide" Target="slides/slide29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1" Type="http://schemas.openxmlformats.org/officeDocument/2006/relationships/slide" Target="slides/slide17.xml"/><Relationship Id="rId5" Type="http://schemas.openxmlformats.org/officeDocument/2006/relationships/slide" Target="slides/slide5.xml"/><Relationship Id="rId15" Type="http://schemas.openxmlformats.org/officeDocument/2006/relationships/slide" Target="slides/slide28.xml"/><Relationship Id="rId10" Type="http://schemas.openxmlformats.org/officeDocument/2006/relationships/slide" Target="slides/slide16.xml"/><Relationship Id="rId19" Type="http://schemas.openxmlformats.org/officeDocument/2006/relationships/slide" Target="slides/slide35.xml"/><Relationship Id="rId4" Type="http://schemas.openxmlformats.org/officeDocument/2006/relationships/slide" Target="slides/slide4.xml"/><Relationship Id="rId9" Type="http://schemas.openxmlformats.org/officeDocument/2006/relationships/slide" Target="slides/slide15.xml"/><Relationship Id="rId14" Type="http://schemas.openxmlformats.org/officeDocument/2006/relationships/slide" Target="slides/slide2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 b="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 b="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 b="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 b="0" smtClean="0">
                <a:ea typeface="宋体" pitchFamily="2" charset="-122"/>
              </a:defRPr>
            </a:lvl1pPr>
          </a:lstStyle>
          <a:p>
            <a:pPr>
              <a:defRPr/>
            </a:pPr>
            <a:fld id="{E95B263C-5119-4304-8D42-7ACA737F6E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6907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5B263C-5119-4304-8D42-7ACA737F6E5B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8069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5B263C-5119-4304-8D42-7ACA737F6E5B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4043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5B263C-5119-4304-8D42-7ACA737F6E5B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2885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3366"/>
                  </a:buClr>
                  <a:buSzTx/>
                  <a:buFont typeface="Wingdings" pitchFamily="2" charset="2"/>
                  <a:buNone/>
                  <a:tabLst>
                    <a:tab pos="114300" algn="l"/>
                    <a:tab pos="228600" algn="l"/>
                    <a:tab pos="342900" algn="l"/>
                  </a:tabLst>
                  <a:defRPr/>
                </a:pPr>
                <a:r>
                  <a:rPr lang="zh-CN" altLang="en-US" dirty="0"/>
                  <a:t>公式</a:t>
                </a:r>
                <a:r>
                  <a:rPr lang="en-US" altLang="zh-CN" dirty="0"/>
                  <a:t>17-21,17-22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sz="1600" b="1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1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        </m:t>
                        </m:r>
                        <m:r>
                          <a:rPr kumimoji="1" lang="en-US" altLang="zh-CN" sz="16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kumimoji="1" lang="en-US" altLang="zh-CN" sz="16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𝑥𝑖</m:t>
                        </m:r>
                      </m:sub>
                    </m:sSub>
                  </m:oMath>
                </a14:m>
                <a:r>
                  <a:rPr kumimoji="1" lang="zh-CN" altLang="zh-CN" sz="16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sz="16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kumimoji="1" lang="en-US" altLang="zh-CN" sz="16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𝑥𝑓</m:t>
                        </m:r>
                      </m:sub>
                    </m:sSub>
                  </m:oMath>
                </a14:m>
                <a:r>
                  <a:rPr kumimoji="1" lang="zh-CN" altLang="zh-CN" sz="16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sz="16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kumimoji="1" lang="en-US" altLang="zh-CN" sz="16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𝑥𝑜</m:t>
                        </m:r>
                      </m:sub>
                    </m:sSub>
                  </m:oMath>
                </a14:m>
                <a:r>
                  <a:rPr kumimoji="1" lang="zh-CN" altLang="zh-CN" sz="16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sz="16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kumimoji="1" lang="en-US" altLang="zh-CN" sz="16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h𝑖</m:t>
                        </m:r>
                      </m:sub>
                    </m:sSub>
                  </m:oMath>
                </a14:m>
                <a:r>
                  <a:rPr kumimoji="1" lang="zh-CN" altLang="zh-CN" sz="16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sz="16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kumimoji="1" lang="en-US" altLang="zh-CN" sz="16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h𝑓</m:t>
                        </m:r>
                      </m:sub>
                    </m:sSub>
                  </m:oMath>
                </a14:m>
                <a:r>
                  <a:rPr kumimoji="1" lang="zh-CN" altLang="zh-CN" sz="16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sz="16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kumimoji="1" lang="en-US" altLang="zh-CN" sz="16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h𝑜</m:t>
                        </m:r>
                      </m:sub>
                    </m:sSub>
                  </m:oMath>
                </a14:m>
                <a:r>
                  <a:rPr kumimoji="1" lang="zh-CN" altLang="zh-CN" sz="16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sz="16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kumimoji="1" lang="en-US" altLang="zh-CN" sz="16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𝑥𝑐</m:t>
                        </m:r>
                      </m:sub>
                    </m:sSub>
                  </m:oMath>
                </a14:m>
                <a:r>
                  <a:rPr kumimoji="1" lang="zh-CN" altLang="zh-CN" sz="16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sz="16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kumimoji="1" lang="en-US" altLang="zh-CN" sz="16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h𝑐</m:t>
                        </m:r>
                      </m:sub>
                    </m:sSub>
                  </m:oMath>
                </a14:m>
                <a:r>
                  <a:rPr kumimoji="1" lang="zh-CN" altLang="zh-CN" sz="16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为权重矩阵</a:t>
                </a:r>
                <a:r>
                  <a:rPr kumimoji="1" lang="zh-CN" altLang="zh-CN" sz="16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sz="16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  <m:sub>
                        <m:r>
                          <a:rPr kumimoji="1" lang="en-US" altLang="zh-CN" sz="16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zh-CN" sz="16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sz="16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  <m:sub>
                        <m:r>
                          <a:rPr kumimoji="1" lang="en-US" altLang="zh-CN" sz="16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kumimoji="1" lang="zh-CN" altLang="zh-CN" sz="16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sz="16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  <m:sub>
                        <m:r>
                          <a:rPr kumimoji="1" lang="en-US" altLang="zh-CN" sz="16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zh-CN" altLang="zh-CN" sz="16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sz="16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  <m:sub>
                        <m:r>
                          <a:rPr kumimoji="1" lang="en-US" altLang="zh-CN" sz="16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kumimoji="1" lang="zh-CN" altLang="zh-CN" sz="16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为偏置，符号</a:t>
                </a:r>
                <a14:m>
                  <m:oMath xmlns:m="http://schemas.openxmlformats.org/officeDocument/2006/math">
                    <m:r>
                      <a:rPr kumimoji="1" lang="en-US" altLang="zh-CN" sz="1600" b="0" i="0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1" lang="en-US" altLang="zh-CN" sz="16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⊙</m:t>
                    </m:r>
                  </m:oMath>
                </a14:m>
                <a:r>
                  <a:rPr kumimoji="1" lang="zh-CN" altLang="zh-CN" sz="16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表示按元素相乘。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003366"/>
                  </a:buClr>
                  <a:buSzTx/>
                  <a:buFont typeface="Wingdings" pitchFamily="2" charset="2"/>
                  <a:buNone/>
                  <a:tabLst/>
                  <a:defRPr/>
                </a:pPr>
                <a:endParaRPr kumimoji="1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3366"/>
                  </a:buClr>
                  <a:buSzTx/>
                  <a:buFont typeface="Wingdings" pitchFamily="2" charset="2"/>
                  <a:buNone/>
                  <a:tabLst>
                    <a:tab pos="114300" algn="l"/>
                    <a:tab pos="228600" algn="l"/>
                    <a:tab pos="342900" algn="l"/>
                  </a:tabLst>
                  <a:defRPr/>
                </a:pPr>
                <a:r>
                  <a:rPr lang="zh-CN" altLang="en-US" dirty="0" smtClean="0"/>
                  <a:t>公式</a:t>
                </a:r>
                <a:r>
                  <a:rPr lang="en-US" altLang="zh-CN" dirty="0" smtClean="0"/>
                  <a:t>17-21,17-22 </a:t>
                </a:r>
                <a:r>
                  <a:rPr kumimoji="1" lang="zh-CN" altLang="zh-CN" sz="1600" b="1" i="0" u="none" strike="noStrike" kern="1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〖</a:t>
                </a:r>
                <a:r>
                  <a:rPr kumimoji="1" lang="en-US" altLang="zh-CN" sz="1600" b="1" i="0" u="none" strike="noStrike" kern="1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</a:t>
                </a:r>
                <a:r>
                  <a:rPr kumimoji="1" lang="en-US" altLang="zh-CN" sz="1600" b="1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𝐖</a:t>
                </a:r>
                <a:r>
                  <a:rPr kumimoji="1" lang="zh-CN" altLang="zh-CN" sz="1600" b="1" i="0" u="none" strike="noStrike" kern="1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〗_</a:t>
                </a:r>
                <a:r>
                  <a:rPr kumimoji="1" lang="en-US" altLang="zh-CN" sz="1600" b="0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𝑥𝑖</a:t>
                </a:r>
                <a:r>
                  <a:rPr kumimoji="1" lang="zh-CN" altLang="zh-CN" sz="16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kumimoji="1" lang="en-US" altLang="zh-CN" sz="1600" b="1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𝐖</a:t>
                </a:r>
                <a:r>
                  <a:rPr kumimoji="1" lang="zh-CN" altLang="zh-CN" sz="1600" b="1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kumimoji="1" lang="en-US" altLang="zh-CN" sz="1600" b="0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𝑥𝑓</a:t>
                </a:r>
                <a:r>
                  <a:rPr kumimoji="1" lang="zh-CN" altLang="zh-CN" sz="16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kumimoji="1" lang="en-US" altLang="zh-CN" sz="1600" b="1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𝐖</a:t>
                </a:r>
                <a:r>
                  <a:rPr kumimoji="1" lang="zh-CN" altLang="zh-CN" sz="1600" b="1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kumimoji="1" lang="en-US" altLang="zh-CN" sz="1600" b="0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𝑥𝑜</a:t>
                </a:r>
                <a:r>
                  <a:rPr kumimoji="1" lang="zh-CN" altLang="zh-CN" sz="16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kumimoji="1" lang="en-US" altLang="zh-CN" sz="1600" b="1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𝐖</a:t>
                </a:r>
                <a:r>
                  <a:rPr kumimoji="1" lang="zh-CN" altLang="zh-CN" sz="1600" b="1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kumimoji="1" lang="en-US" altLang="zh-CN" sz="1600" b="0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ℎ𝑖</a:t>
                </a:r>
                <a:r>
                  <a:rPr kumimoji="1" lang="zh-CN" altLang="zh-CN" sz="16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kumimoji="1" lang="en-US" altLang="zh-CN" sz="1600" b="1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𝐖</a:t>
                </a:r>
                <a:r>
                  <a:rPr kumimoji="1" lang="zh-CN" altLang="zh-CN" sz="1600" b="1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kumimoji="1" lang="en-US" altLang="zh-CN" sz="1600" b="0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ℎ𝑓</a:t>
                </a:r>
                <a:r>
                  <a:rPr kumimoji="1" lang="zh-CN" altLang="zh-CN" sz="16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kumimoji="1" lang="en-US" altLang="zh-CN" sz="1600" b="1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𝐖</a:t>
                </a:r>
                <a:r>
                  <a:rPr kumimoji="1" lang="zh-CN" altLang="zh-CN" sz="1600" b="1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kumimoji="1" lang="en-US" altLang="zh-CN" sz="1600" b="0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ℎ𝑜</a:t>
                </a:r>
                <a:r>
                  <a:rPr kumimoji="1" lang="zh-CN" altLang="zh-CN" sz="16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kumimoji="1" lang="en-US" altLang="zh-CN" sz="1600" b="1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𝐖</a:t>
                </a:r>
                <a:r>
                  <a:rPr kumimoji="1" lang="zh-CN" altLang="zh-CN" sz="1600" b="1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kumimoji="1" lang="en-US" altLang="zh-CN" sz="1600" b="0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𝑥𝑐</a:t>
                </a:r>
                <a:r>
                  <a:rPr kumimoji="1" lang="zh-CN" altLang="zh-CN" sz="16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kumimoji="1" lang="en-US" altLang="zh-CN" sz="1600" b="1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𝐖</a:t>
                </a:r>
                <a:r>
                  <a:rPr kumimoji="1" lang="zh-CN" altLang="zh-CN" sz="1600" b="1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kumimoji="1" lang="en-US" altLang="zh-CN" sz="1600" b="0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ℎ𝑐</a:t>
                </a:r>
                <a:r>
                  <a:rPr kumimoji="1" lang="zh-CN" altLang="zh-CN" sz="16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为权重矩阵</a:t>
                </a:r>
                <a:r>
                  <a:rPr kumimoji="1" lang="zh-CN" altLang="zh-CN" sz="16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en-US" altLang="zh-CN" sz="1600" b="1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𝐛</a:t>
                </a:r>
                <a:r>
                  <a:rPr kumimoji="1" lang="zh-CN" altLang="zh-CN" sz="1600" b="1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kumimoji="1" lang="en-US" altLang="zh-CN" sz="1600" b="0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𝑖</a:t>
                </a:r>
                <a:r>
                  <a:rPr kumimoji="1" lang="zh-CN" altLang="zh-CN" sz="16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kumimoji="1" lang="en-US" altLang="zh-CN" sz="1600" b="1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𝐛</a:t>
                </a:r>
                <a:r>
                  <a:rPr kumimoji="1" lang="zh-CN" altLang="zh-CN" sz="1600" b="1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kumimoji="1" lang="en-US" altLang="zh-CN" sz="1600" b="0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𝑜</a:t>
                </a:r>
                <a:r>
                  <a:rPr kumimoji="1" lang="zh-CN" altLang="zh-CN" sz="16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kumimoji="1" lang="en-US" altLang="zh-CN" sz="1600" b="1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𝐛</a:t>
                </a:r>
                <a:r>
                  <a:rPr kumimoji="1" lang="zh-CN" altLang="zh-CN" sz="1600" b="1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kumimoji="1" lang="en-US" altLang="zh-CN" sz="1600" b="0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𝑐</a:t>
                </a:r>
                <a:r>
                  <a:rPr kumimoji="1" lang="zh-CN" altLang="zh-CN" sz="16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kumimoji="1" lang="en-US" altLang="zh-CN" sz="1600" b="1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𝐛</a:t>
                </a:r>
                <a:r>
                  <a:rPr kumimoji="1" lang="zh-CN" altLang="zh-CN" sz="1600" b="1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kumimoji="1" lang="en-US" altLang="zh-CN" sz="1600" b="0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𝑓</a:t>
                </a:r>
                <a:r>
                  <a:rPr kumimoji="1" lang="zh-CN" altLang="zh-CN" sz="16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为偏置</a:t>
                </a:r>
                <a:r>
                  <a:rPr kumimoji="1" lang="zh-CN" altLang="zh-CN" sz="16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，符号</a:t>
                </a:r>
                <a:r>
                  <a:rPr kumimoji="1" lang="en-US" altLang="zh-CN" sz="1600" b="0" i="0" u="none" strike="noStrike" kern="1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600" b="0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⊙</a:t>
                </a:r>
                <a:r>
                  <a:rPr kumimoji="1" lang="zh-CN" altLang="zh-CN" sz="16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表示按元素相乘。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003366"/>
                  </a:buClr>
                  <a:buSzTx/>
                  <a:buFont typeface="Wingdings" pitchFamily="2" charset="2"/>
                  <a:buNone/>
                  <a:tabLst/>
                  <a:defRPr/>
                </a:pPr>
                <a:endParaRPr kumimoji="1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5B263C-5119-4304-8D42-7ACA737F6E5B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2364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003366"/>
                  </a:buClr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设</a:t>
                </a:r>
                <a:r>
                  <a:rPr kumimoji="1" lang="zh-CN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训练集</a:t>
                </a:r>
                <a14:m>
                  <m:oMath xmlns:m="http://schemas.openxmlformats.org/officeDocument/2006/math">
                    <m:r>
                      <a:rPr kumimoji="1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kumimoji="1" lang="en-US" altLang="zh-CN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zh-CN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zh-CN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6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kumimoji="1" lang="zh-CN" altLang="zh-CN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3366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zh-CN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3366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3366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3366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1" lang="en-US" altLang="zh-CN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3366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zh-CN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3366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3366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3366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kumimoji="1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kumimoji="1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m:rPr>
                        <m:nor/>
                      </m:rPr>
                      <a:rPr kumimoji="1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黑体" pitchFamily="2" charset="-122"/>
                        <a:ea typeface="黑体" pitchFamily="2" charset="-122"/>
                        <a:cs typeface="+mn-cs"/>
                      </a:rPr>
                      <m:t>，</m:t>
                    </m:r>
                    <m:sSub>
                      <m:sSubPr>
                        <m:ctrlPr>
                          <a:rPr kumimoji="1" lang="zh-CN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kumimoji="1" lang="zh-CN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  <m:r>
                      <m:rPr>
                        <m:nor/>
                      </m:rPr>
                      <a:rPr kumimoji="1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黑体" pitchFamily="2" charset="-122"/>
                        <a:ea typeface="黑体" pitchFamily="2" charset="-122"/>
                        <a:cs typeface="+mn-cs"/>
                      </a:rPr>
                      <m:t>，</m:t>
                    </m:r>
                    <m:sSub>
                      <m:sSubPr>
                        <m:ctrlPr>
                          <a:rPr kumimoji="1" lang="zh-CN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kumimoji="1" lang="zh-CN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kumimoji="1" lang="zh-CN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，即输入样本由</a:t>
                </a:r>
                <a:r>
                  <a:rPr kumimoji="1" lang="en-US" altLang="zh-C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Times New Roman" pitchFamily="18" charset="0"/>
                    <a:ea typeface="黑体" panose="02010609060101010101" pitchFamily="49" charset="-122"/>
                    <a:cs typeface="+mn-cs"/>
                  </a:rPr>
                  <a:t>d</a:t>
                </a:r>
                <a:r>
                  <a:rPr kumimoji="1" lang="zh-CN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个特征描述、输出</a:t>
                </a:r>
                <a:r>
                  <a:rPr kumimoji="1" lang="en-US" altLang="zh-C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Times New Roman" pitchFamily="18" charset="0"/>
                    <a:ea typeface="黑体" panose="02010609060101010101" pitchFamily="49" charset="-122"/>
                    <a:cs typeface="+mn-cs"/>
                  </a:rPr>
                  <a:t>d</a:t>
                </a:r>
                <a:r>
                  <a:rPr kumimoji="1" lang="zh-CN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维实值向量，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kumimoji="1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kumimoji="1" lang="zh-CN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p>
                    </m:sSup>
                    <m:r>
                      <m:rPr>
                        <m:nor/>
                      </m:rPr>
                      <a:rPr kumimoji="1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黑体" pitchFamily="2" charset="-122"/>
                        <a:ea typeface="黑体" pitchFamily="2" charset="-122"/>
                        <a:cs typeface="+mn-cs"/>
                      </a:rPr>
                      <m:t>，</m:t>
                    </m:r>
                    <m:sSub>
                      <m:sSubPr>
                        <m:ctrlPr>
                          <a:rPr kumimoji="1" lang="zh-CN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kumimoji="1" lang="zh-CN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p>
                    </m:sSup>
                    <m:sSub>
                      <m:sSubPr>
                        <m:ctrlPr>
                          <a:rPr kumimoji="1" lang="zh-CN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1" lang="zh-CN" alt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黑体" pitchFamily="2" charset="-122"/>
                            <a:ea typeface="黑体" pitchFamily="2" charset="-122"/>
                            <a:cs typeface="+mn-cs"/>
                          </a:rPr>
                          <m:t>，</m:t>
                        </m:r>
                        <m:r>
                          <a:rPr kumimoji="1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kumimoji="1" lang="zh-CN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p>
                    </m:sSup>
                    <m:r>
                      <m:rPr>
                        <m:nor/>
                      </m:rPr>
                      <a:rPr kumimoji="1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黑体" pitchFamily="2" charset="-122"/>
                        <a:ea typeface="黑体" pitchFamily="2" charset="-122"/>
                        <a:cs typeface="+mn-cs"/>
                      </a:rPr>
                      <m:t>，</m:t>
                    </m:r>
                    <m:sSub>
                      <m:sSubPr>
                        <m:ctrlPr>
                          <a:rPr kumimoji="1" lang="zh-CN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kumimoji="1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kumimoji="1" lang="zh-CN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p>
                    </m:sSup>
                    <m:r>
                      <m:rPr>
                        <m:nor/>
                      </m:rPr>
                      <a:rPr kumimoji="1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黑体" pitchFamily="2" charset="-122"/>
                        <a:ea typeface="黑体" pitchFamily="2" charset="-122"/>
                        <a:cs typeface="+mn-cs"/>
                      </a:rPr>
                      <m:t>，</m:t>
                    </m:r>
                  </m:oMath>
                </a14:m>
                <a:endParaRPr kumimoji="1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003366"/>
                  </a:buClr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1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Times New Roman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kumimoji="1" lang="zh-CN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kumimoji="1" lang="zh-CN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en-US" altLang="zh-C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Times New Roman" pitchFamily="18" charset="0"/>
                    <a:ea typeface="黑体" panose="02010609060101010101" pitchFamily="49" charset="-122"/>
                    <a:cs typeface="+mn-cs"/>
                  </a:rPr>
                  <a:t>h</a:t>
                </a:r>
                <a:r>
                  <a: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:r>
                  <a:rPr kumimoji="1" lang="zh-CN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向量空间的维度</a:t>
                </a:r>
                <a:r>
                  <a: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，由式</a:t>
                </a:r>
                <a:r>
                  <a: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Times New Roman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kumimoji="1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Times New Roman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17-4</a:t>
                </a:r>
                <a:r>
                  <a: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Times New Roman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计算样本的</a:t>
                </a:r>
                <a:r>
                  <a:rPr kumimoji="1" lang="en-US" altLang="zh-C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Times New Roman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Loss</a:t>
                </a:r>
                <a:r>
                  <a: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003366"/>
                  </a:buClr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设</a:t>
                </a:r>
                <a:r>
                  <a:rPr kumimoji="1" lang="zh-CN" altLang="zh-CN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训练集</a:t>
                </a:r>
                <a:r>
                  <a:rPr kumimoji="1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𝐷=</a:t>
                </a:r>
                <a:r>
                  <a:rPr kumimoji="1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{(</a:t>
                </a:r>
                <a:r>
                  <a:rPr kumimoji="1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𝑋</a:t>
                </a:r>
                <a:r>
                  <a:rPr kumimoji="1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kumimoji="1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𝑡,𝑦</a:t>
                </a:r>
                <a:r>
                  <a:rPr kumimoji="1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kumimoji="1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𝑡 )}</a:t>
                </a:r>
                <a:r>
                  <a:rPr kumimoji="1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_(</a:t>
                </a:r>
                <a:r>
                  <a:rPr kumimoji="1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𝑡=1</a:t>
                </a:r>
                <a:r>
                  <a:rPr kumimoji="1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kumimoji="1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^𝑇</a:t>
                </a: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 "</a:t>
                </a: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itchFamily="2" charset="-122"/>
                    <a:cs typeface="+mn-cs"/>
                  </a:rPr>
                  <a:t>，</a:t>
                </a:r>
                <a:r>
                  <a:rPr kumimoji="1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itchFamily="2" charset="-122"/>
                    <a:cs typeface="+mn-cs"/>
                  </a:rPr>
                  <a:t>" </a:t>
                </a:r>
                <a:r>
                  <a:rPr kumimoji="1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𝑋</a:t>
                </a:r>
                <a:r>
                  <a:rPr kumimoji="1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kumimoji="1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𝑡∈ℝ</a:t>
                </a:r>
                <a:r>
                  <a:rPr kumimoji="1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^</a:t>
                </a:r>
                <a:r>
                  <a:rPr kumimoji="1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𝑑</a:t>
                </a: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 "</a:t>
                </a: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itchFamily="2" charset="-122"/>
                    <a:cs typeface="+mn-cs"/>
                  </a:rPr>
                  <a:t>，</a:t>
                </a:r>
                <a:r>
                  <a:rPr kumimoji="1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itchFamily="2" charset="-122"/>
                    <a:cs typeface="+mn-cs"/>
                  </a:rPr>
                  <a:t>" </a:t>
                </a:r>
                <a:r>
                  <a:rPr kumimoji="1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𝑦</a:t>
                </a:r>
                <a:r>
                  <a:rPr kumimoji="1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kumimoji="1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𝑡∈ℝ</a:t>
                </a:r>
                <a:r>
                  <a:rPr kumimoji="1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^</a:t>
                </a:r>
                <a:r>
                  <a:rPr kumimoji="1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𝑑</a:t>
                </a:r>
                <a:r>
                  <a:rPr kumimoji="1" lang="zh-CN" altLang="zh-CN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，即输入</a:t>
                </a:r>
                <a:r>
                  <a:rPr kumimoji="1" lang="zh-CN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样本</a:t>
                </a:r>
                <a:r>
                  <a:rPr kumimoji="1" lang="zh-CN" altLang="zh-CN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:r>
                  <a:rPr kumimoji="1" lang="en-US" altLang="zh-CN" sz="1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Times New Roman" pitchFamily="18" charset="0"/>
                    <a:ea typeface="黑体" panose="02010609060101010101" pitchFamily="49" charset="-122"/>
                    <a:cs typeface="+mn-cs"/>
                  </a:rPr>
                  <a:t>d</a:t>
                </a:r>
                <a:r>
                  <a:rPr kumimoji="1" lang="zh-CN" altLang="zh-CN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个特征</a:t>
                </a:r>
                <a:r>
                  <a:rPr kumimoji="1" lang="zh-CN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描述、输出</a:t>
                </a:r>
                <a:r>
                  <a:rPr kumimoji="1" lang="en-US" altLang="zh-C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Times New Roman" pitchFamily="18" charset="0"/>
                    <a:ea typeface="黑体" panose="02010609060101010101" pitchFamily="49" charset="-122"/>
                    <a:cs typeface="+mn-cs"/>
                  </a:rPr>
                  <a:t>d</a:t>
                </a:r>
                <a:r>
                  <a:rPr kumimoji="1" lang="zh-CN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维实值向量，</a:t>
                </a:r>
                <a:r>
                  <a:rPr kumimoji="1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𝐻</a:t>
                </a:r>
                <a:r>
                  <a:rPr kumimoji="1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kumimoji="1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𝑘∈ℝ</a:t>
                </a:r>
                <a:r>
                  <a:rPr kumimoji="1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^</a:t>
                </a:r>
                <a:r>
                  <a:rPr kumimoji="1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ℎ</a:t>
                </a: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 "</a:t>
                </a: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itchFamily="2" charset="-122"/>
                    <a:cs typeface="+mn-cs"/>
                  </a:rPr>
                  <a:t>，</a:t>
                </a:r>
                <a:r>
                  <a:rPr kumimoji="1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itchFamily="2" charset="-122"/>
                    <a:cs typeface="+mn-cs"/>
                  </a:rPr>
                  <a:t>" </a:t>
                </a:r>
                <a:r>
                  <a:rPr kumimoji="1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𝐼</a:t>
                </a:r>
                <a:r>
                  <a:rPr kumimoji="1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kumimoji="1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𝑘∈ℝ</a:t>
                </a:r>
                <a:r>
                  <a:rPr kumimoji="1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^</a:t>
                </a:r>
                <a:r>
                  <a:rPr kumimoji="1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ℎ</a:t>
                </a:r>
                <a:r>
                  <a:rPr kumimoji="1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〖</a:t>
                </a: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+mn-cs"/>
                  </a:rPr>
                  <a:t>"</a:t>
                </a: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，</a:t>
                </a:r>
                <a:r>
                  <a:rPr kumimoji="1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itchFamily="2" charset="-122"/>
                    <a:cs typeface="+mn-cs"/>
                  </a:rPr>
                  <a:t>" </a:t>
                </a:r>
                <a:r>
                  <a:rPr kumimoji="1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𝐹</a:t>
                </a:r>
                <a:r>
                  <a:rPr kumimoji="1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〗_</a:t>
                </a:r>
                <a:r>
                  <a:rPr kumimoji="1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𝑘</a:t>
                </a:r>
                <a:r>
                  <a:rPr kumimoji="1" lang="en-US" altLang="zh-CN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∈</a:t>
                </a:r>
                <a:r>
                  <a:rPr kumimoji="1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ℝ</a:t>
                </a:r>
                <a:r>
                  <a:rPr kumimoji="1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^</a:t>
                </a:r>
                <a:r>
                  <a:rPr kumimoji="1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ℎ</a:t>
                </a: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 "</a:t>
                </a: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itchFamily="2" charset="-122"/>
                    <a:cs typeface="+mn-cs"/>
                  </a:rPr>
                  <a:t>，</a:t>
                </a:r>
                <a:r>
                  <a:rPr kumimoji="1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itchFamily="2" charset="-122"/>
                    <a:cs typeface="+mn-cs"/>
                  </a:rPr>
                  <a:t>" </a:t>
                </a:r>
                <a:r>
                  <a:rPr kumimoji="1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𝑂</a:t>
                </a:r>
                <a:r>
                  <a:rPr kumimoji="1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kumimoji="1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𝑘∈ℝ</a:t>
                </a:r>
                <a:r>
                  <a:rPr kumimoji="1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^</a:t>
                </a:r>
                <a:r>
                  <a:rPr kumimoji="1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ℎ</a:t>
                </a: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 "</a:t>
                </a: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itchFamily="2" charset="-122"/>
                    <a:cs typeface="+mn-cs"/>
                  </a:rPr>
                  <a:t>，</a:t>
                </a: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"</a:t>
                </a:r>
                <a:endParaRPr kumimoji="1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003366"/>
                  </a:buClr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1" lang="en-US" altLang="zh-CN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Times New Roman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𝐶</a:t>
                </a:r>
                <a:r>
                  <a:rPr kumimoji="1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kumimoji="1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𝑘∈ℝ</a:t>
                </a:r>
                <a:r>
                  <a:rPr kumimoji="1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^</a:t>
                </a:r>
                <a:r>
                  <a:rPr kumimoji="1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ℎ</a:t>
                </a:r>
                <a:r>
                  <a:rPr kumimoji="1" lang="zh-CN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en-US" altLang="zh-CN" sz="1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Times New Roman" pitchFamily="18" charset="0"/>
                    <a:ea typeface="黑体" panose="02010609060101010101" pitchFamily="49" charset="-122"/>
                    <a:cs typeface="+mn-cs"/>
                  </a:rPr>
                  <a:t>h</a:t>
                </a:r>
                <a:r>
                  <a:rPr kumimoji="1" lang="zh-CN" alt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:r>
                  <a:rPr kumimoji="1" lang="zh-CN" altLang="zh-CN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向量</a:t>
                </a:r>
                <a:r>
                  <a:rPr kumimoji="1" lang="zh-CN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空间的维</a:t>
                </a:r>
                <a:r>
                  <a:rPr kumimoji="1" lang="zh-CN" altLang="zh-CN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度</a:t>
                </a:r>
                <a:r>
                  <a:rPr kumimoji="1" lang="zh-CN" alt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，由式</a:t>
                </a:r>
                <a:r>
                  <a: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Times New Roman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kumimoji="1" lang="en-US" altLang="zh-CN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Times New Roman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17-4</a:t>
                </a:r>
                <a:r>
                  <a: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Times New Roman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计算样本</a:t>
                </a:r>
                <a:r>
                  <a:rPr kumimoji="1" lang="zh-CN" alt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kumimoji="1" lang="en-US" altLang="zh-CN" sz="1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Times New Roman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Loss</a:t>
                </a:r>
                <a:r>
                  <a:rPr kumimoji="1" lang="zh-CN" alt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kumimoji="1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5B263C-5119-4304-8D42-7ACA737F6E5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972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5B263C-5119-4304-8D42-7ACA737F6E5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009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5B263C-5119-4304-8D42-7ACA737F6E5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5095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5B263C-5119-4304-8D42-7ACA737F6E5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0373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indent="0" algn="just">
                  <a:lnSpc>
                    <a:spcPct val="150000"/>
                  </a:lnSpc>
                  <a:spcAft>
                    <a:spcPts val="0"/>
                  </a:spcAft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zh-CN" altLang="en-US" sz="12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算法输入：</a:t>
                </a:r>
                <a14:m>
                  <m:oMath xmlns:m="http://schemas.openxmlformats.org/officeDocument/2006/math">
                    <m:r>
                      <a:rPr lang="en-US" altLang="zh-CN" sz="120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12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sz="1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zh-CN" altLang="zh-CN" sz="12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zh-CN" altLang="zh-CN" sz="12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1200" b="1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𝐗</m:t>
                                    </m:r>
                                  </m:e>
                                  <m:sub>
                                    <m:r>
                                      <a:rPr lang="en-US" altLang="zh-CN" sz="12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12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zh-CN" sz="1200" b="1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𝐲</m:t>
                                    </m:r>
                                  </m:e>
                                  <m:sub>
                                    <m:r>
                                      <a:rPr lang="en-US" altLang="zh-CN" sz="12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12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2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2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：训练数据集，</a:t>
                </a:r>
                <a14:m>
                  <m:oMath xmlns:m="http://schemas.openxmlformats.org/officeDocument/2006/math">
                    <m:r>
                      <a:rPr lang="en-US" altLang="zh-CN" sz="12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𝜂</m:t>
                    </m:r>
                    <m:d>
                      <m:dPr>
                        <m:ctrlPr>
                          <a:rPr lang="zh-CN" altLang="zh-CN" sz="1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2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0&lt;</m:t>
                        </m:r>
                        <m:r>
                          <a:rPr lang="en-US" altLang="zh-CN" sz="12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𝜂</m:t>
                        </m:r>
                        <m:r>
                          <a:rPr lang="en-US" altLang="zh-CN" sz="12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&lt;1</m:t>
                        </m:r>
                      </m:e>
                    </m:d>
                  </m:oMath>
                </a14:m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：学习率，</a:t>
                </a:r>
                <a:r>
                  <a:rPr lang="en-US" altLang="zh-CN" sz="1200" i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1200" i="1" kern="1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LSTM</a:t>
                </a:r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：总迭代次数</a:t>
                </a:r>
                <a:endParaRPr lang="en-US" altLang="zh-CN" sz="12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2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算法输出：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h𝑓</m:t>
                        </m:r>
                      </m:sub>
                    </m:sSub>
                  </m:oMath>
                </a14:m>
                <a:r>
                  <a:rPr lang="en-US" altLang="zh-CN" sz="12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h𝑖</m:t>
                        </m:r>
                      </m:sub>
                    </m:sSub>
                  </m:oMath>
                </a14:m>
                <a:r>
                  <a:rPr lang="en-US" altLang="zh-CN" sz="12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h𝑐</m:t>
                        </m:r>
                      </m:sub>
                    </m:sSub>
                  </m:oMath>
                </a14:m>
                <a:r>
                  <a:rPr lang="en-US" altLang="zh-CN" sz="12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h𝑜</m:t>
                        </m:r>
                      </m:sub>
                    </m:sSub>
                  </m:oMath>
                </a14:m>
                <a:r>
                  <a:rPr lang="en-US" altLang="zh-CN" sz="12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2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sz="12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𝑥𝑖</m:t>
                        </m:r>
                      </m:sub>
                    </m:sSub>
                  </m:oMath>
                </a14:m>
                <a:r>
                  <a:rPr lang="en-US" altLang="zh-CN" sz="12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𝑥𝑐</m:t>
                        </m:r>
                      </m:sub>
                    </m:sSub>
                  </m:oMath>
                </a14:m>
                <a:r>
                  <a:rPr lang="en-US" altLang="zh-CN" sz="12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𝑥𝑜</m:t>
                        </m:r>
                      </m:sub>
                    </m:sSub>
                  </m:oMath>
                </a14:m>
                <a:r>
                  <a:rPr lang="zh-CN" altLang="zh-CN" sz="12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：权重矩阵，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  <m:sub>
                        <m:r>
                          <a:rPr lang="en-US" altLang="zh-CN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sz="12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  <m:sub>
                        <m:r>
                          <a:rPr lang="en-US" altLang="zh-CN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2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  <m:sub>
                        <m:r>
                          <a:rPr lang="en-US" altLang="zh-CN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12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  <m:sub>
                        <m:r>
                          <a:rPr lang="en-US" altLang="zh-CN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zh-CN" altLang="zh-CN" sz="12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：偏置</a:t>
                </a:r>
                <a:endParaRPr lang="en-US" altLang="zh-CN" sz="12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2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时间复杂度：</a:t>
                </a:r>
                <a:r>
                  <a:rPr lang="en-US" altLang="zh-CN" sz="1200" i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1200" i="1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LSTM</a:t>
                </a:r>
                <a:r>
                  <a:rPr lang="zh-CN" altLang="zh-CN" sz="12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为算法的总迭代次数。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dirty="0" smtClea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时间复杂度：</a:t>
                </a:r>
                <a:r>
                  <a:rPr lang="en-US" altLang="zh-CN" sz="1200" i="1" dirty="0" smtClea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1200" i="1" baseline="-25000" dirty="0" smtClea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RNN</a:t>
                </a:r>
                <a:r>
                  <a:rPr lang="zh-CN" altLang="zh-CN" sz="12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为算法总迭代次数，</a:t>
                </a:r>
                <a:r>
                  <a:rPr lang="en-US" altLang="zh-CN" sz="1200" b="1" i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𝐇</a:t>
                </a:r>
                <a:r>
                  <a:rPr lang="zh-CN" altLang="zh-CN" sz="1200" b="1" i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lang="en-US" altLang="zh-CN" sz="1200" i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𝑡∈ℝ</a:t>
                </a:r>
                <a:r>
                  <a:rPr lang="zh-CN" altLang="zh-CN" sz="1200" i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^</a:t>
                </a:r>
                <a:r>
                  <a:rPr lang="en-US" altLang="zh-CN" sz="1200" i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ℎ</a:t>
                </a:r>
                <a:r>
                  <a:rPr lang="zh-CN" altLang="zh-CN" sz="12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200" i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ℝ</a:t>
                </a:r>
                <a:r>
                  <a:rPr lang="zh-CN" altLang="zh-CN" sz="1200" i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^</a:t>
                </a:r>
                <a:r>
                  <a:rPr lang="en-US" altLang="zh-CN" sz="1200" i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ℎ</a:t>
                </a:r>
                <a:r>
                  <a:rPr lang="zh-CN" altLang="zh-CN" sz="12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</a:t>
                </a:r>
                <a:r>
                  <a:rPr lang="en-US" altLang="zh-CN" sz="1200" i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ℎ</a:t>
                </a:r>
                <a:r>
                  <a:rPr lang="zh-CN" altLang="zh-CN" sz="12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维的向量空间。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5B263C-5119-4304-8D42-7ACA737F6E5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14174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5B263C-5119-4304-8D42-7ACA737F6E5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01380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5B263C-5119-4304-8D42-7ACA737F6E5B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590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5B263C-5119-4304-8D42-7ACA737F6E5B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14978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时间复杂度：</a:t>
                </a:r>
                <a:r>
                  <a:rPr lang="en-US" altLang="zh-CN" sz="1200" i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1200" i="1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LSTM</a:t>
                </a:r>
                <a:r>
                  <a:rPr lang="zh-CN" altLang="zh-CN" sz="12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为算法的总迭代次数。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dirty="0" smtClea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时间复杂度：</a:t>
                </a:r>
                <a:r>
                  <a:rPr lang="en-US" altLang="zh-CN" sz="1200" i="1" dirty="0" smtClea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1200" i="1" baseline="-25000" dirty="0" smtClea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RNN</a:t>
                </a:r>
                <a:r>
                  <a:rPr lang="zh-CN" altLang="zh-CN" sz="12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为算法总迭代次数，</a:t>
                </a:r>
                <a:r>
                  <a:rPr lang="en-US" altLang="zh-CN" sz="1200" b="1" i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𝐇</a:t>
                </a:r>
                <a:r>
                  <a:rPr lang="zh-CN" altLang="zh-CN" sz="1200" b="1" i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lang="en-US" altLang="zh-CN" sz="1200" i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𝑡∈ℝ</a:t>
                </a:r>
                <a:r>
                  <a:rPr lang="zh-CN" altLang="zh-CN" sz="1200" i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^</a:t>
                </a:r>
                <a:r>
                  <a:rPr lang="en-US" altLang="zh-CN" sz="1200" i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ℎ</a:t>
                </a:r>
                <a:r>
                  <a:rPr lang="zh-CN" altLang="zh-CN" sz="12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200" i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ℝ</a:t>
                </a:r>
                <a:r>
                  <a:rPr lang="zh-CN" altLang="zh-CN" sz="1200" i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^</a:t>
                </a:r>
                <a:r>
                  <a:rPr lang="en-US" altLang="zh-CN" sz="1200" i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ℎ</a:t>
                </a:r>
                <a:r>
                  <a:rPr lang="zh-CN" altLang="zh-CN" sz="12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</a:t>
                </a:r>
                <a:r>
                  <a:rPr lang="en-US" altLang="zh-CN" sz="1200" i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ℎ</a:t>
                </a:r>
                <a:r>
                  <a:rPr lang="zh-CN" altLang="zh-CN" sz="12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维的向量空间。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5B263C-5119-4304-8D42-7ACA737F6E5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38755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5B263C-5119-4304-8D42-7ACA737F6E5B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60563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5B263C-5119-4304-8D42-7ACA737F6E5B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80920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5B263C-5119-4304-8D42-7ACA737F6E5B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54875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5B263C-5119-4304-8D42-7ACA737F6E5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2768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5B263C-5119-4304-8D42-7ACA737F6E5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04888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zh-CN" altLang="zh-CN" sz="12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2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zh-CN" altLang="zh-CN" sz="1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zh-CN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zh-CN" dirty="0"/>
                  <a:t>=0.9491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n-US" altLang="zh-CN" sz="1200" i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𝑃</a:t>
                </a:r>
                <a:r>
                  <a:rPr lang="zh-CN" altLang="zh-CN" sz="1200" i="0" smtClean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_(</a:t>
                </a:r>
                <a:r>
                  <a:rPr lang="en-US" altLang="zh-CN" sz="1200" i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𝜃</a:t>
                </a:r>
                <a:r>
                  <a:rPr lang="zh-CN" altLang="zh-CN" sz="1200" i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lang="en-US" altLang="zh-CN" sz="1200" i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 </a:t>
                </a:r>
                <a:r>
                  <a:rPr lang="zh-CN" altLang="zh-CN" sz="1200" i="0" smtClean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1200" i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1200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200" i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𝑎│𝑦,𝑞)</a:t>
                </a:r>
                <a:r>
                  <a:rPr lang="en-US" altLang="zh-CN" dirty="0" smtClean="0"/>
                  <a:t>=0.9491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5B263C-5119-4304-8D42-7ACA737F6E5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253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5B263C-5119-4304-8D42-7ACA737F6E5B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4492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公式</a:t>
                </a:r>
                <a:r>
                  <a:rPr lang="en-US" altLang="zh-CN" dirty="0"/>
                  <a:t>17-1  </a:t>
                </a:r>
                <a14:m>
                  <m:oMath xmlns:m="http://schemas.openxmlformats.org/officeDocument/2006/math">
                    <m:r>
                      <a:rPr kumimoji="1" lang="en-US" altLang="zh-CN" sz="1400" b="1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1" lang="en-US" altLang="zh-CN" sz="1400" b="1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𝜑</m:t>
                    </m:r>
                    <m:r>
                      <a:rPr kumimoji="1" lang="en-US" altLang="zh-CN" sz="1400" b="1" i="0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kumimoji="1" lang="zh-CN" altLang="zh-CN" sz="14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激活函数，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sz="14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14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kumimoji="1" lang="en-US" altLang="zh-CN" sz="14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hh</m:t>
                        </m:r>
                      </m:sub>
                    </m:sSub>
                  </m:oMath>
                </a14:m>
                <a:r>
                  <a:rPr kumimoji="1" lang="en-US" altLang="zh-CN" sz="14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sz="14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14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kumimoji="1" lang="en-US" altLang="zh-CN" sz="14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𝑥h</m:t>
                        </m:r>
                      </m:sub>
                    </m:sSub>
                  </m:oMath>
                </a14:m>
                <a:r>
                  <a:rPr kumimoji="1" lang="en-US" altLang="zh-CN" sz="14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1" lang="zh-CN" altLang="zh-CN" sz="14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权重矩阵，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sz="14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14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  <m:sub>
                        <m:r>
                          <a:rPr kumimoji="1" lang="en-US" altLang="zh-CN" sz="14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kumimoji="1" lang="en-US" altLang="zh-CN" sz="14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1" lang="zh-CN" altLang="zh-CN" sz="14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偏置，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sz="14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14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𝐇</m:t>
                        </m:r>
                      </m:e>
                      <m:sub>
                        <m:r>
                          <a:rPr kumimoji="1" lang="en-US" altLang="zh-CN" sz="14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CN" sz="14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1" lang="zh-CN" altLang="zh-CN" sz="14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包含序列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sz="14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14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𝐗</m:t>
                        </m:r>
                      </m:e>
                      <m:sub>
                        <m:r>
                          <a:rPr kumimoji="1" lang="en-US" altLang="zh-CN" sz="14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sz="1400" b="1" i="0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⋯, </m:t>
                    </m:r>
                    <m:sSub>
                      <m:sSubPr>
                        <m:ctrlPr>
                          <a:rPr kumimoji="1" lang="zh-CN" altLang="zh-CN" sz="14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14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𝐗</m:t>
                        </m:r>
                      </m:e>
                      <m:sub>
                        <m:r>
                          <a:rPr kumimoji="1" lang="en-US" altLang="zh-CN" sz="14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kumimoji="1" lang="en-US" altLang="zh-CN" sz="14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zh-CN" altLang="zh-CN" sz="14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的信息。</a:t>
                </a:r>
                <a:endParaRPr lang="en-US" altLang="zh-CN" dirty="0"/>
              </a:p>
              <a:p>
                <a:pPr marL="0" marR="0" lvl="0" indent="0" algn="just" defTabSz="914400" rtl="0" eaLnBrk="1" fontAlgn="base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3366"/>
                  </a:buClr>
                  <a:buSzTx/>
                  <a:buFont typeface="Wingdings" pitchFamily="2" charset="2"/>
                  <a:buNone/>
                  <a:tabLst/>
                  <a:defRPr/>
                </a:pPr>
                <a:r>
                  <a:rPr lang="zh-CN" altLang="en-US" dirty="0"/>
                  <a:t>公式</a:t>
                </a:r>
                <a:r>
                  <a:rPr lang="en-US" altLang="zh-CN" dirty="0"/>
                  <a:t>17-2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kumimoji="1" lang="en-US" altLang="zh-CN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h𝑞</m:t>
                        </m:r>
                      </m:sub>
                    </m:sSub>
                  </m:oMath>
                </a14:m>
                <a:r>
                  <a:rPr kumimoji="1" lang="en-US" altLang="zh-CN" sz="14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1" lang="zh-CN" altLang="zh-CN" sz="14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权重矩阵，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  <m:sub>
                        <m:r>
                          <a:rPr kumimoji="1" lang="en-US" altLang="zh-CN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kumimoji="1" lang="en-US" altLang="zh-CN" sz="14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1" lang="zh-CN" altLang="zh-CN" sz="14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偏置。</a:t>
                </a:r>
                <a:endParaRPr kumimoji="1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公式</a:t>
                </a:r>
                <a:r>
                  <a:rPr lang="en-US" altLang="zh-CN" dirty="0" smtClean="0"/>
                  <a:t>17-1  </a:t>
                </a:r>
                <a:r>
                  <a:rPr kumimoji="1" lang="en-US" altLang="zh-CN" sz="1400" b="1" i="0" u="none" strike="noStrike" kern="1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400" b="1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𝜑</a:t>
                </a:r>
                <a:r>
                  <a:rPr kumimoji="1" lang="en-US" altLang="zh-CN" sz="1400" b="1" i="0" u="none" strike="noStrike" kern="1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1" lang="zh-CN" altLang="zh-CN" sz="14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激活函数，</a:t>
                </a:r>
                <a:r>
                  <a:rPr kumimoji="1" lang="en-US" altLang="zh-CN" sz="1400" b="1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𝐖</a:t>
                </a:r>
                <a:r>
                  <a:rPr kumimoji="1" lang="zh-CN" altLang="zh-CN" sz="1400" b="1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kumimoji="1" lang="en-US" altLang="zh-CN" sz="1400" b="1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ℎℎ</a:t>
                </a:r>
                <a:r>
                  <a:rPr kumimoji="1" lang="en-US" altLang="zh-CN" sz="1400" b="1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en-US" altLang="zh-CN" sz="1400" b="1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𝐖</a:t>
                </a:r>
                <a:r>
                  <a:rPr kumimoji="1" lang="zh-CN" altLang="zh-CN" sz="1400" b="1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kumimoji="1" lang="en-US" altLang="zh-CN" sz="1400" b="1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𝑥ℎ</a:t>
                </a:r>
                <a:r>
                  <a:rPr kumimoji="1" lang="en-US" altLang="zh-CN" sz="1400" b="1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1" lang="zh-CN" altLang="zh-CN" sz="1400" b="1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权重</a:t>
                </a:r>
                <a:r>
                  <a:rPr kumimoji="1" lang="zh-CN" altLang="zh-CN" sz="14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矩阵，</a:t>
                </a:r>
                <a:r>
                  <a:rPr kumimoji="1" lang="en-US" altLang="zh-CN" sz="1400" b="1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𝐛</a:t>
                </a:r>
                <a:r>
                  <a:rPr kumimoji="1" lang="zh-CN" altLang="zh-CN" sz="1400" b="1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kumimoji="1" lang="en-US" altLang="zh-CN" sz="1400" b="1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ℎ</a:t>
                </a:r>
                <a:r>
                  <a:rPr kumimoji="1" lang="en-US" altLang="zh-CN" sz="1400" b="1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1" lang="zh-CN" altLang="zh-CN" sz="1400" b="1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偏置</a:t>
                </a:r>
                <a:r>
                  <a:rPr kumimoji="1" lang="zh-CN" altLang="zh-CN" sz="14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en-US" altLang="zh-CN" sz="1400" b="1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𝐇</a:t>
                </a:r>
                <a:r>
                  <a:rPr kumimoji="1" lang="zh-CN" altLang="zh-CN" sz="1400" b="1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kumimoji="1" lang="en-US" altLang="zh-CN" sz="1400" b="1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𝑡</a:t>
                </a:r>
                <a:r>
                  <a:rPr kumimoji="1" lang="en-US" altLang="zh-CN" sz="1400" b="1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1" lang="zh-CN" altLang="zh-CN" sz="1400" b="1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包含序列</a:t>
                </a:r>
                <a:r>
                  <a:rPr kumimoji="1" lang="en-US" altLang="zh-CN" sz="1400" b="1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𝐗</a:t>
                </a:r>
                <a:r>
                  <a:rPr kumimoji="1" lang="zh-CN" altLang="zh-CN" sz="1400" b="1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kumimoji="1" lang="en-US" altLang="zh-CN" sz="1400" b="1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0, ⋯, 𝐗</a:t>
                </a:r>
                <a:r>
                  <a:rPr kumimoji="1" lang="zh-CN" altLang="zh-CN" sz="1400" b="1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_(</a:t>
                </a:r>
                <a:r>
                  <a:rPr kumimoji="1" lang="en-US" altLang="zh-CN" sz="1400" b="1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𝑡−1</a:t>
                </a:r>
                <a:r>
                  <a:rPr kumimoji="1" lang="zh-CN" altLang="zh-CN" sz="1400" b="1" i="0" u="none" strike="noStrike" kern="1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kumimoji="1" lang="zh-CN" altLang="zh-CN" sz="14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的信息</a:t>
                </a:r>
                <a:r>
                  <a:rPr kumimoji="1" lang="zh-CN" altLang="zh-CN" sz="1400" b="1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dirty="0" smtClean="0"/>
              </a:p>
              <a:p>
                <a:pPr marL="0" marR="0" lvl="0" indent="0" algn="just" defTabSz="914400" rtl="0" eaLnBrk="1" fontAlgn="base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3366"/>
                  </a:buClr>
                  <a:buSzTx/>
                  <a:buFont typeface="Wingdings" pitchFamily="2" charset="2"/>
                  <a:buNone/>
                  <a:tabLst/>
                  <a:defRPr/>
                </a:pPr>
                <a:r>
                  <a:rPr lang="zh-CN" altLang="en-US" dirty="0" smtClean="0"/>
                  <a:t>公式</a:t>
                </a:r>
                <a:r>
                  <a:rPr lang="en-US" altLang="zh-CN" dirty="0" smtClean="0"/>
                  <a:t>17-2  </a:t>
                </a:r>
                <a:r>
                  <a:rPr kumimoji="1" lang="zh-CN" altLang="zh-CN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〖</a:t>
                </a:r>
                <a:r>
                  <a:rPr kumimoji="1" lang="en-US" altLang="zh-CN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𝐖</a:t>
                </a:r>
                <a:r>
                  <a:rPr kumimoji="1" lang="zh-CN" altLang="zh-CN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〗_</a:t>
                </a:r>
                <a:r>
                  <a:rPr kumimoji="1" lang="en-US" altLang="zh-CN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ℎ𝑞</a:t>
                </a:r>
                <a:r>
                  <a:rPr kumimoji="1" lang="en-US" altLang="zh-CN" sz="1400" b="1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1" lang="zh-CN" altLang="zh-CN" sz="1400" b="1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权重</a:t>
                </a:r>
                <a:r>
                  <a:rPr kumimoji="1" lang="zh-CN" altLang="zh-CN" sz="14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矩阵</a:t>
                </a:r>
                <a:r>
                  <a:rPr kumimoji="1" lang="zh-CN" altLang="zh-CN" sz="1400" b="1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en-US" altLang="zh-CN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𝐛</a:t>
                </a:r>
                <a:r>
                  <a:rPr kumimoji="1" lang="zh-CN" altLang="zh-CN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kumimoji="1" lang="en-US" altLang="zh-CN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𝑞</a:t>
                </a:r>
                <a:r>
                  <a:rPr kumimoji="1" lang="en-US" altLang="zh-CN" sz="1400" b="1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1" lang="zh-CN" altLang="zh-CN" sz="1400" b="1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偏置。</a:t>
                </a:r>
                <a:endParaRPr kumimoji="1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5B263C-5119-4304-8D42-7ACA737F6E5B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1476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ts val="550"/>
                  </a:spcBef>
                  <a:spcAft>
                    <a:spcPct val="0"/>
                  </a:spcAft>
                  <a:buClr>
                    <a:srgbClr val="003366"/>
                  </a:buClr>
                  <a:buSzTx/>
                  <a:buFont typeface="Wingdings" pitchFamily="2" charset="2"/>
                  <a:buNone/>
                  <a:tabLst/>
                  <a:defRPr/>
                </a:pPr>
                <a:r>
                  <a:rPr lang="zh-CN" altLang="en-US" dirty="0"/>
                  <a:t>公式</a:t>
                </a:r>
                <a:r>
                  <a:rPr lang="en-US" altLang="zh-CN" dirty="0"/>
                  <a:t>17-3  </a:t>
                </a:r>
                <a:r>
                  <a:rPr kumimoji="1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训练集</a:t>
                </a:r>
                <a14:m>
                  <m:oMath xmlns:m="http://schemas.openxmlformats.org/officeDocument/2006/math">
                    <m:r>
                      <a:rPr kumimoji="1" lang="en-US" altLang="zh-CN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kumimoji="1" lang="en-US" altLang="zh-CN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zh-CN" altLang="zh-CN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zh-CN" altLang="zh-CN" sz="1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kumimoji="1" lang="zh-CN" altLang="zh-CN" sz="16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zh-CN" altLang="zh-CN" sz="16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6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𝐗</m:t>
                                    </m:r>
                                  </m:e>
                                  <m:sub>
                                    <m:r>
                                      <a:rPr kumimoji="1" lang="en-US" altLang="zh-CN" sz="16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1" lang="en-US" altLang="zh-CN" sz="16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zh-CN" altLang="zh-CN" sz="16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6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𝐲</m:t>
                                    </m:r>
                                  </m:e>
                                  <m:sub>
                                    <m:r>
                                      <a:rPr kumimoji="1" lang="en-US" altLang="zh-CN" sz="16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kumimoji="1" lang="en-US" altLang="zh-CN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kumimoji="1" lang="en-US" altLang="zh-CN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kumimoji="1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 </a:t>
                </a:r>
                <a:r>
                  <a:rPr kumimoji="1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𝐗</m:t>
                        </m:r>
                      </m:e>
                      <m:sub>
                        <m:r>
                          <a:rPr kumimoji="1" lang="en-US" altLang="zh-CN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kumimoji="1" lang="zh-CN" altLang="zh-CN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zh-CN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kumimoji="1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表示输入的</a:t>
                </a:r>
                <a:r>
                  <a:rPr kumimoji="1" lang="en-US" altLang="zh-CN" sz="16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黑体" pitchFamily="2" charset="-122"/>
                    <a:cs typeface="+mn-cs"/>
                  </a:rPr>
                  <a:t>d</a:t>
                </a:r>
                <a:r>
                  <a:rPr kumimoji="1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维实值向量，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𝐲</m:t>
                        </m:r>
                      </m:e>
                      <m:sub>
                        <m:r>
                          <a:rPr kumimoji="1" lang="en-US" altLang="zh-CN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kumimoji="1" lang="zh-CN" altLang="zh-CN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zh-CN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kumimoji="1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表示</a:t>
                </a:r>
                <a:r>
                  <a:rPr kumimoji="1" lang="en-US" altLang="zh-CN" sz="16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黑体" pitchFamily="2" charset="-122"/>
                    <a:cs typeface="+mn-cs"/>
                  </a:rPr>
                  <a:t>d</a:t>
                </a:r>
                <a:r>
                  <a:rPr kumimoji="1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维实值标签向量。</a:t>
                </a:r>
                <a:endParaRPr kumimoji="1" lang="en-US" altLang="zh-CN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    </a:t>
                </a:r>
                <a:endParaRPr kumimoji="1" lang="en-US" altLang="zh-CN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ts val="550"/>
                  </a:spcBef>
                  <a:spcAft>
                    <a:spcPct val="0"/>
                  </a:spcAft>
                  <a:buClr>
                    <a:srgbClr val="003366"/>
                  </a:buClr>
                  <a:buSzTx/>
                  <a:buFont typeface="Wingdings" pitchFamily="2" charset="2"/>
                  <a:buNone/>
                  <a:tabLst/>
                  <a:defRPr/>
                </a:pPr>
                <a:r>
                  <a:rPr lang="zh-CN" altLang="en-US" dirty="0" smtClean="0"/>
                  <a:t>公式</a:t>
                </a:r>
                <a:r>
                  <a:rPr lang="en-US" altLang="zh-CN" dirty="0" smtClean="0"/>
                  <a:t>17-3  </a:t>
                </a:r>
                <a:r>
                  <a:rPr kumimoji="1" lang="zh-CN" alt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训练集</a:t>
                </a: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𝐷=</a:t>
                </a:r>
                <a:r>
                  <a:rPr kumimoji="1" lang="zh-CN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{(</a:t>
                </a: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𝐗</a:t>
                </a:r>
                <a:r>
                  <a:rPr kumimoji="1" lang="zh-CN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𝑡,𝐲</a:t>
                </a:r>
                <a:r>
                  <a:rPr kumimoji="1" lang="zh-CN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𝑡 )}</a:t>
                </a:r>
                <a:r>
                  <a:rPr kumimoji="1" lang="zh-CN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_(</a:t>
                </a: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𝑡=1</a:t>
                </a:r>
                <a:r>
                  <a:rPr kumimoji="1" lang="zh-CN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^𝑇</a:t>
                </a:r>
                <a:r>
                  <a:rPr kumimoji="1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 </a:t>
                </a:r>
                <a:r>
                  <a:rPr kumimoji="1" lang="en-US" altLang="zh-CN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,</a:t>
                </a: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𝐗</a:t>
                </a:r>
                <a:r>
                  <a:rPr kumimoji="1" lang="zh-CN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𝑡∈ℝ</a:t>
                </a:r>
                <a:r>
                  <a:rPr kumimoji="1" lang="zh-CN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^</a:t>
                </a: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𝑑</a:t>
                </a:r>
                <a:r>
                  <a:rPr kumimoji="1" lang="zh-CN" alt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表示输入</a:t>
                </a:r>
                <a:r>
                  <a:rPr kumimoji="1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的</a:t>
                </a:r>
                <a:r>
                  <a:rPr kumimoji="1" lang="en-US" altLang="zh-CN" sz="16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黑体" pitchFamily="2" charset="-122"/>
                    <a:cs typeface="+mn-cs"/>
                  </a:rPr>
                  <a:t>d</a:t>
                </a:r>
                <a:r>
                  <a:rPr kumimoji="1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维实值向量，</a:t>
                </a: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𝐲</a:t>
                </a:r>
                <a:r>
                  <a:rPr kumimoji="1" lang="zh-CN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𝑡∈ℝ</a:t>
                </a:r>
                <a:r>
                  <a:rPr kumimoji="1" lang="zh-CN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^</a:t>
                </a: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𝑑</a:t>
                </a:r>
                <a:r>
                  <a:rPr kumimoji="1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表示</a:t>
                </a:r>
                <a:r>
                  <a:rPr kumimoji="1" lang="en-US" altLang="zh-CN" sz="16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黑体" pitchFamily="2" charset="-122"/>
                    <a:cs typeface="+mn-cs"/>
                  </a:rPr>
                  <a:t>d</a:t>
                </a:r>
                <a:r>
                  <a:rPr kumimoji="1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维实值标签向量。</a:t>
                </a:r>
                <a:endParaRPr kumimoji="1" lang="en-US" altLang="zh-CN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    </a:t>
                </a:r>
                <a:endParaRPr kumimoji="1" lang="en-US" altLang="zh-CN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5B263C-5119-4304-8D42-7ACA737F6E5B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2859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5B263C-5119-4304-8D42-7ACA737F6E5B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7122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5B263C-5119-4304-8D42-7ACA737F6E5B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1555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indent="0" algn="just">
                  <a:lnSpc>
                    <a:spcPct val="150000"/>
                  </a:lnSpc>
                  <a:spcAft>
                    <a:spcPts val="0"/>
                  </a:spcAft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zh-CN" altLang="en-US" sz="12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算法输入：</a:t>
                </a:r>
                <a14:m>
                  <m:oMath xmlns:m="http://schemas.openxmlformats.org/officeDocument/2006/math">
                    <m:r>
                      <a:rPr lang="en-US" altLang="zh-CN" sz="120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12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sz="1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zh-CN" altLang="zh-CN" sz="12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zh-CN" altLang="zh-CN" sz="12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1200" b="1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𝐗</m:t>
                                    </m:r>
                                  </m:e>
                                  <m:sub>
                                    <m:r>
                                      <a:rPr lang="en-US" altLang="zh-CN" sz="12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12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zh-CN" sz="1200" b="1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𝐲</m:t>
                                    </m:r>
                                  </m:e>
                                  <m:sub>
                                    <m:r>
                                      <a:rPr lang="en-US" altLang="zh-CN" sz="12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12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2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2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：训练数据集，</a:t>
                </a:r>
                <a14:m>
                  <m:oMath xmlns:m="http://schemas.openxmlformats.org/officeDocument/2006/math">
                    <m:r>
                      <a:rPr lang="en-US" altLang="zh-CN" sz="12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𝜂</m:t>
                    </m:r>
                    <m:d>
                      <m:dPr>
                        <m:ctrlPr>
                          <a:rPr lang="zh-CN" altLang="zh-CN" sz="1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2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0&lt;</m:t>
                        </m:r>
                        <m:r>
                          <a:rPr lang="en-US" altLang="zh-CN" sz="12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𝜂</m:t>
                        </m:r>
                        <m:r>
                          <a:rPr lang="en-US" altLang="zh-CN" sz="12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&lt;1</m:t>
                        </m:r>
                      </m:e>
                    </m:d>
                  </m:oMath>
                </a14:m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：学习率，</a:t>
                </a:r>
                <a:r>
                  <a:rPr lang="en-US" altLang="zh-CN" sz="1200" i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1200" i="1" kern="1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RNN</a:t>
                </a:r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：总迭代次数</a:t>
                </a:r>
                <a:endParaRPr lang="zh-CN" altLang="zh-CN" sz="12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12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2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算法输出：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𝑥h</m:t>
                        </m:r>
                      </m:sub>
                    </m:sSub>
                  </m:oMath>
                </a14:m>
                <a:r>
                  <a:rPr lang="en-US" altLang="zh-CN" sz="12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12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hh</m:t>
                        </m:r>
                      </m:sub>
                    </m:sSub>
                  </m:oMath>
                </a14:m>
                <a:r>
                  <a:rPr lang="en-US" altLang="zh-CN" sz="12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h𝑞</m:t>
                        </m:r>
                      </m:sub>
                    </m:sSub>
                  </m:oMath>
                </a14:m>
                <a:r>
                  <a:rPr lang="zh-CN" altLang="zh-CN" sz="12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：权重矩阵，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  <m:sub>
                        <m:r>
                          <a:rPr lang="en-US" altLang="zh-CN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zh-CN" sz="12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  <m:sub>
                        <m:r>
                          <a:rPr lang="en-US" altLang="zh-CN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  <m:r>
                      <a:rPr lang="zh-CN" altLang="zh-CN" sz="12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：</m:t>
                    </m:r>
                  </m:oMath>
                </a14:m>
                <a:r>
                  <a:rPr lang="zh-CN" altLang="zh-CN" sz="12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偏置矩阵</a:t>
                </a:r>
                <a:endParaRPr lang="en-US" altLang="zh-CN" sz="12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12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2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时间复杂度：</a:t>
                </a:r>
                <a:r>
                  <a:rPr lang="en-US" altLang="zh-CN" sz="1200" i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1200" i="1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RNN</a:t>
                </a:r>
                <a:r>
                  <a:rPr lang="zh-CN" altLang="zh-CN" sz="12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为算法总迭代次数，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𝐇</m:t>
                        </m:r>
                      </m:e>
                      <m:sub>
                        <m:r>
                          <a:rPr lang="en-US" altLang="zh-CN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zh-CN" altLang="zh-CN" sz="12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zh-CN" altLang="zh-CN" sz="12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2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zh-CN" altLang="zh-CN" sz="12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维的向量空间。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dirty="0" smtClea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时间复杂度：</a:t>
                </a:r>
                <a:r>
                  <a:rPr lang="en-US" altLang="zh-CN" sz="1200" i="1" dirty="0" smtClea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1200" i="1" baseline="-25000" dirty="0" smtClea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RNN</a:t>
                </a:r>
                <a:r>
                  <a:rPr lang="zh-CN" altLang="zh-CN" sz="12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为算法总迭代次数，</a:t>
                </a:r>
                <a:r>
                  <a:rPr lang="en-US" altLang="zh-CN" sz="1200" b="1" i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𝐇</a:t>
                </a:r>
                <a:r>
                  <a:rPr lang="zh-CN" altLang="zh-CN" sz="1200" b="1" i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lang="en-US" altLang="zh-CN" sz="1200" i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𝑡∈ℝ</a:t>
                </a:r>
                <a:r>
                  <a:rPr lang="zh-CN" altLang="zh-CN" sz="1200" i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^</a:t>
                </a:r>
                <a:r>
                  <a:rPr lang="en-US" altLang="zh-CN" sz="1200" i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ℎ</a:t>
                </a:r>
                <a:r>
                  <a:rPr lang="zh-CN" altLang="zh-CN" sz="12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200" i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ℝ</a:t>
                </a:r>
                <a:r>
                  <a:rPr lang="zh-CN" altLang="zh-CN" sz="1200" i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^</a:t>
                </a:r>
                <a:r>
                  <a:rPr lang="en-US" altLang="zh-CN" sz="1200" i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ℎ</a:t>
                </a:r>
                <a:r>
                  <a:rPr lang="zh-CN" altLang="zh-CN" sz="12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</a:t>
                </a:r>
                <a:r>
                  <a:rPr lang="en-US" altLang="zh-CN" sz="1200" i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ℎ</a:t>
                </a:r>
                <a:r>
                  <a:rPr lang="zh-CN" altLang="zh-CN" sz="12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维的向量空间。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5B263C-5119-4304-8D42-7ACA737F6E5B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7637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5B263C-5119-4304-8D42-7ACA737F6E5B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6130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68263"/>
            <a:ext cx="8678863" cy="6713537"/>
            <a:chOff x="0" y="43"/>
            <a:chExt cx="5467" cy="4229"/>
          </a:xfrm>
        </p:grpSpPr>
        <p:sp>
          <p:nvSpPr>
            <p:cNvPr id="5" name="Rectangle 1027"/>
            <p:cNvSpPr>
              <a:spLocks noChangeArrowheads="1"/>
            </p:cNvSpPr>
            <p:nvPr userDrawn="1"/>
          </p:nvSpPr>
          <p:spPr bwMode="auto">
            <a:xfrm>
              <a:off x="692" y="494"/>
              <a:ext cx="4775" cy="9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6" name="Group 1028"/>
            <p:cNvGrpSpPr>
              <a:grpSpLocks/>
            </p:cNvGrpSpPr>
            <p:nvPr userDrawn="1"/>
          </p:nvGrpSpPr>
          <p:grpSpPr bwMode="auto">
            <a:xfrm>
              <a:off x="0" y="43"/>
              <a:ext cx="624" cy="4229"/>
              <a:chOff x="0" y="43"/>
              <a:chExt cx="624" cy="4229"/>
            </a:xfrm>
          </p:grpSpPr>
          <p:sp>
            <p:nvSpPr>
              <p:cNvPr id="7" name="Line 1029"/>
              <p:cNvSpPr>
                <a:spLocks noChangeShapeType="1"/>
              </p:cNvSpPr>
              <p:nvPr userDrawn="1"/>
            </p:nvSpPr>
            <p:spPr bwMode="auto">
              <a:xfrm>
                <a:off x="0" y="420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" name="Line 1030"/>
              <p:cNvSpPr>
                <a:spLocks noChangeShapeType="1"/>
              </p:cNvSpPr>
              <p:nvPr userDrawn="1"/>
            </p:nvSpPr>
            <p:spPr bwMode="auto">
              <a:xfrm>
                <a:off x="0" y="42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Line 1031"/>
              <p:cNvSpPr>
                <a:spLocks noChangeShapeType="1"/>
              </p:cNvSpPr>
              <p:nvPr userDrawn="1"/>
            </p:nvSpPr>
            <p:spPr bwMode="auto">
              <a:xfrm>
                <a:off x="0" y="427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" name="Line 1032"/>
              <p:cNvSpPr>
                <a:spLocks noChangeShapeType="1"/>
              </p:cNvSpPr>
              <p:nvPr userDrawn="1"/>
            </p:nvSpPr>
            <p:spPr bwMode="auto">
              <a:xfrm>
                <a:off x="0" y="4113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Line 1033"/>
              <p:cNvSpPr>
                <a:spLocks noChangeShapeType="1"/>
              </p:cNvSpPr>
              <p:nvPr userDrawn="1"/>
            </p:nvSpPr>
            <p:spPr bwMode="auto">
              <a:xfrm>
                <a:off x="0" y="406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Line 1034"/>
              <p:cNvSpPr>
                <a:spLocks noChangeShapeType="1"/>
              </p:cNvSpPr>
              <p:nvPr userDrawn="1"/>
            </p:nvSpPr>
            <p:spPr bwMode="auto">
              <a:xfrm>
                <a:off x="0" y="41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Line 1035"/>
              <p:cNvSpPr>
                <a:spLocks noChangeShapeType="1"/>
              </p:cNvSpPr>
              <p:nvPr userDrawn="1"/>
            </p:nvSpPr>
            <p:spPr bwMode="auto">
              <a:xfrm>
                <a:off x="0" y="366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Line 1036"/>
              <p:cNvSpPr>
                <a:spLocks noChangeShapeType="1"/>
              </p:cNvSpPr>
              <p:nvPr userDrawn="1"/>
            </p:nvSpPr>
            <p:spPr bwMode="auto">
              <a:xfrm>
                <a:off x="0" y="36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" name="Line 1037"/>
              <p:cNvSpPr>
                <a:spLocks noChangeShapeType="1"/>
              </p:cNvSpPr>
              <p:nvPr userDrawn="1"/>
            </p:nvSpPr>
            <p:spPr bwMode="auto">
              <a:xfrm>
                <a:off x="0" y="402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" name="Line 1038"/>
              <p:cNvSpPr>
                <a:spLocks noChangeShapeType="1"/>
              </p:cNvSpPr>
              <p:nvPr userDrawn="1"/>
            </p:nvSpPr>
            <p:spPr bwMode="auto">
              <a:xfrm>
                <a:off x="0" y="389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7" name="Line 1039"/>
              <p:cNvSpPr>
                <a:spLocks noChangeShapeType="1"/>
              </p:cNvSpPr>
              <p:nvPr userDrawn="1"/>
            </p:nvSpPr>
            <p:spPr bwMode="auto">
              <a:xfrm>
                <a:off x="0" y="381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8" name="Line 1040"/>
              <p:cNvSpPr>
                <a:spLocks noChangeShapeType="1"/>
              </p:cNvSpPr>
              <p:nvPr userDrawn="1"/>
            </p:nvSpPr>
            <p:spPr bwMode="auto">
              <a:xfrm>
                <a:off x="0" y="399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" name="Line 1041"/>
              <p:cNvSpPr>
                <a:spLocks noChangeShapeType="1"/>
              </p:cNvSpPr>
              <p:nvPr userDrawn="1"/>
            </p:nvSpPr>
            <p:spPr bwMode="auto">
              <a:xfrm>
                <a:off x="0" y="368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" name="Line 1042"/>
              <p:cNvSpPr>
                <a:spLocks noChangeShapeType="1"/>
              </p:cNvSpPr>
              <p:nvPr userDrawn="1"/>
            </p:nvSpPr>
            <p:spPr bwMode="auto">
              <a:xfrm>
                <a:off x="0" y="374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" name="Line 1043"/>
              <p:cNvSpPr>
                <a:spLocks noChangeShapeType="1"/>
              </p:cNvSpPr>
              <p:nvPr userDrawn="1"/>
            </p:nvSpPr>
            <p:spPr bwMode="auto">
              <a:xfrm>
                <a:off x="0" y="39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2" name="Line 1044"/>
              <p:cNvSpPr>
                <a:spLocks noChangeShapeType="1"/>
              </p:cNvSpPr>
              <p:nvPr userDrawn="1"/>
            </p:nvSpPr>
            <p:spPr bwMode="auto">
              <a:xfrm>
                <a:off x="0" y="39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" name="Line 1045"/>
              <p:cNvSpPr>
                <a:spLocks noChangeShapeType="1"/>
              </p:cNvSpPr>
              <p:nvPr userDrawn="1"/>
            </p:nvSpPr>
            <p:spPr bwMode="auto">
              <a:xfrm>
                <a:off x="0" y="351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4" name="Line 1046"/>
              <p:cNvSpPr>
                <a:spLocks noChangeShapeType="1"/>
              </p:cNvSpPr>
              <p:nvPr userDrawn="1"/>
            </p:nvSpPr>
            <p:spPr bwMode="auto">
              <a:xfrm>
                <a:off x="0" y="35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" name="Line 1047"/>
              <p:cNvSpPr>
                <a:spLocks noChangeShapeType="1"/>
              </p:cNvSpPr>
              <p:nvPr userDrawn="1"/>
            </p:nvSpPr>
            <p:spPr bwMode="auto">
              <a:xfrm>
                <a:off x="0" y="357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" name="Line 1048"/>
              <p:cNvSpPr>
                <a:spLocks noChangeShapeType="1"/>
              </p:cNvSpPr>
              <p:nvPr userDrawn="1"/>
            </p:nvSpPr>
            <p:spPr bwMode="auto">
              <a:xfrm>
                <a:off x="0" y="342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7" name="Line 1049"/>
              <p:cNvSpPr>
                <a:spLocks noChangeShapeType="1"/>
              </p:cNvSpPr>
              <p:nvPr userDrawn="1"/>
            </p:nvSpPr>
            <p:spPr bwMode="auto">
              <a:xfrm>
                <a:off x="0" y="337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8" name="Line 1050"/>
              <p:cNvSpPr>
                <a:spLocks noChangeShapeType="1"/>
              </p:cNvSpPr>
              <p:nvPr userDrawn="1"/>
            </p:nvSpPr>
            <p:spPr bwMode="auto">
              <a:xfrm>
                <a:off x="0" y="346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" name="Line 1051"/>
              <p:cNvSpPr>
                <a:spLocks noChangeShapeType="1"/>
              </p:cNvSpPr>
              <p:nvPr userDrawn="1"/>
            </p:nvSpPr>
            <p:spPr bwMode="auto">
              <a:xfrm>
                <a:off x="0" y="297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" name="Line 1052"/>
              <p:cNvSpPr>
                <a:spLocks noChangeShapeType="1"/>
              </p:cNvSpPr>
              <p:nvPr userDrawn="1"/>
            </p:nvSpPr>
            <p:spPr bwMode="auto">
              <a:xfrm>
                <a:off x="0" y="29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" name="Line 1053"/>
              <p:cNvSpPr>
                <a:spLocks noChangeShapeType="1"/>
              </p:cNvSpPr>
              <p:nvPr userDrawn="1"/>
            </p:nvSpPr>
            <p:spPr bwMode="auto">
              <a:xfrm>
                <a:off x="0" y="332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Line 1054"/>
              <p:cNvSpPr>
                <a:spLocks noChangeShapeType="1"/>
              </p:cNvSpPr>
              <p:nvPr userDrawn="1"/>
            </p:nvSpPr>
            <p:spPr bwMode="auto">
              <a:xfrm>
                <a:off x="0" y="320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Line 1055"/>
              <p:cNvSpPr>
                <a:spLocks noChangeShapeType="1"/>
              </p:cNvSpPr>
              <p:nvPr userDrawn="1"/>
            </p:nvSpPr>
            <p:spPr bwMode="auto">
              <a:xfrm>
                <a:off x="0" y="312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" name="Line 1056"/>
              <p:cNvSpPr>
                <a:spLocks noChangeShapeType="1"/>
              </p:cNvSpPr>
              <p:nvPr userDrawn="1"/>
            </p:nvSpPr>
            <p:spPr bwMode="auto">
              <a:xfrm>
                <a:off x="0" y="330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5" name="Line 1057"/>
              <p:cNvSpPr>
                <a:spLocks noChangeShapeType="1"/>
              </p:cNvSpPr>
              <p:nvPr userDrawn="1"/>
            </p:nvSpPr>
            <p:spPr bwMode="auto">
              <a:xfrm>
                <a:off x="0" y="299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Line 1058"/>
              <p:cNvSpPr>
                <a:spLocks noChangeShapeType="1"/>
              </p:cNvSpPr>
              <p:nvPr userDrawn="1"/>
            </p:nvSpPr>
            <p:spPr bwMode="auto">
              <a:xfrm>
                <a:off x="0" y="304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7" name="Line 1059"/>
              <p:cNvSpPr>
                <a:spLocks noChangeShapeType="1"/>
              </p:cNvSpPr>
              <p:nvPr userDrawn="1"/>
            </p:nvSpPr>
            <p:spPr bwMode="auto">
              <a:xfrm>
                <a:off x="0" y="324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8" name="Line 1060"/>
              <p:cNvSpPr>
                <a:spLocks noChangeShapeType="1"/>
              </p:cNvSpPr>
              <p:nvPr userDrawn="1"/>
            </p:nvSpPr>
            <p:spPr bwMode="auto">
              <a:xfrm>
                <a:off x="0" y="322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" name="Line 1061"/>
              <p:cNvSpPr>
                <a:spLocks noChangeShapeType="1"/>
              </p:cNvSpPr>
              <p:nvPr userDrawn="1"/>
            </p:nvSpPr>
            <p:spPr bwMode="auto">
              <a:xfrm>
                <a:off x="0" y="283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" name="Line 1062"/>
              <p:cNvSpPr>
                <a:spLocks noChangeShapeType="1"/>
              </p:cNvSpPr>
              <p:nvPr userDrawn="1"/>
            </p:nvSpPr>
            <p:spPr bwMode="auto">
              <a:xfrm>
                <a:off x="0" y="275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" name="Line 1063"/>
              <p:cNvSpPr>
                <a:spLocks noChangeShapeType="1"/>
              </p:cNvSpPr>
              <p:nvPr userDrawn="1"/>
            </p:nvSpPr>
            <p:spPr bwMode="auto">
              <a:xfrm>
                <a:off x="0" y="267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2" name="Line 1064"/>
              <p:cNvSpPr>
                <a:spLocks noChangeShapeType="1"/>
              </p:cNvSpPr>
              <p:nvPr userDrawn="1"/>
            </p:nvSpPr>
            <p:spPr bwMode="auto">
              <a:xfrm>
                <a:off x="0" y="287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" name="Line 1065"/>
              <p:cNvSpPr>
                <a:spLocks noChangeShapeType="1"/>
              </p:cNvSpPr>
              <p:nvPr userDrawn="1"/>
            </p:nvSpPr>
            <p:spPr bwMode="auto">
              <a:xfrm>
                <a:off x="0" y="285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" name="Line 1066"/>
              <p:cNvSpPr>
                <a:spLocks noChangeShapeType="1"/>
              </p:cNvSpPr>
              <p:nvPr userDrawn="1"/>
            </p:nvSpPr>
            <p:spPr bwMode="auto">
              <a:xfrm>
                <a:off x="0" y="255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" name="Line 1067"/>
              <p:cNvSpPr>
                <a:spLocks noChangeShapeType="1"/>
              </p:cNvSpPr>
              <p:nvPr userDrawn="1"/>
            </p:nvSpPr>
            <p:spPr bwMode="auto">
              <a:xfrm>
                <a:off x="0" y="2590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6" name="Line 1068"/>
              <p:cNvSpPr>
                <a:spLocks noChangeShapeType="1"/>
              </p:cNvSpPr>
              <p:nvPr userDrawn="1"/>
            </p:nvSpPr>
            <p:spPr bwMode="auto">
              <a:xfrm>
                <a:off x="0" y="2623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7" name="Line 1069"/>
              <p:cNvSpPr>
                <a:spLocks noChangeShapeType="1"/>
              </p:cNvSpPr>
              <p:nvPr userDrawn="1"/>
            </p:nvSpPr>
            <p:spPr bwMode="auto">
              <a:xfrm>
                <a:off x="0" y="246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8" name="Line 1070"/>
              <p:cNvSpPr>
                <a:spLocks noChangeShapeType="1"/>
              </p:cNvSpPr>
              <p:nvPr userDrawn="1"/>
            </p:nvSpPr>
            <p:spPr bwMode="auto">
              <a:xfrm>
                <a:off x="0" y="241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9" name="Line 1071"/>
              <p:cNvSpPr>
                <a:spLocks noChangeShapeType="1"/>
              </p:cNvSpPr>
              <p:nvPr userDrawn="1"/>
            </p:nvSpPr>
            <p:spPr bwMode="auto">
              <a:xfrm>
                <a:off x="0" y="250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0" name="Line 1072"/>
              <p:cNvSpPr>
                <a:spLocks noChangeShapeType="1"/>
              </p:cNvSpPr>
              <p:nvPr userDrawn="1"/>
            </p:nvSpPr>
            <p:spPr bwMode="auto">
              <a:xfrm>
                <a:off x="0" y="237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" name="Line 1073"/>
              <p:cNvSpPr>
                <a:spLocks noChangeShapeType="1"/>
              </p:cNvSpPr>
              <p:nvPr userDrawn="1"/>
            </p:nvSpPr>
            <p:spPr bwMode="auto">
              <a:xfrm>
                <a:off x="0" y="2245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" name="Line 1074"/>
              <p:cNvSpPr>
                <a:spLocks noChangeShapeType="1"/>
              </p:cNvSpPr>
              <p:nvPr userDrawn="1"/>
            </p:nvSpPr>
            <p:spPr bwMode="auto">
              <a:xfrm>
                <a:off x="0" y="235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" name="Line 1075"/>
              <p:cNvSpPr>
                <a:spLocks noChangeShapeType="1"/>
              </p:cNvSpPr>
              <p:nvPr userDrawn="1"/>
            </p:nvSpPr>
            <p:spPr bwMode="auto">
              <a:xfrm>
                <a:off x="0" y="229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" name="Line 1076"/>
              <p:cNvSpPr>
                <a:spLocks noChangeShapeType="1"/>
              </p:cNvSpPr>
              <p:nvPr userDrawn="1"/>
            </p:nvSpPr>
            <p:spPr bwMode="auto">
              <a:xfrm>
                <a:off x="0" y="226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" name="Line 1077"/>
              <p:cNvSpPr>
                <a:spLocks noChangeShapeType="1"/>
              </p:cNvSpPr>
              <p:nvPr userDrawn="1"/>
            </p:nvSpPr>
            <p:spPr bwMode="auto">
              <a:xfrm>
                <a:off x="0" y="213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" name="Line 1078"/>
              <p:cNvSpPr>
                <a:spLocks noChangeShapeType="1"/>
              </p:cNvSpPr>
              <p:nvPr userDrawn="1"/>
            </p:nvSpPr>
            <p:spPr bwMode="auto">
              <a:xfrm>
                <a:off x="0" y="21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7" name="Line 1079"/>
              <p:cNvSpPr>
                <a:spLocks noChangeShapeType="1"/>
              </p:cNvSpPr>
              <p:nvPr userDrawn="1"/>
            </p:nvSpPr>
            <p:spPr bwMode="auto">
              <a:xfrm>
                <a:off x="0" y="219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8" name="Line 1080"/>
              <p:cNvSpPr>
                <a:spLocks noChangeShapeType="1"/>
              </p:cNvSpPr>
              <p:nvPr userDrawn="1"/>
            </p:nvSpPr>
            <p:spPr bwMode="auto">
              <a:xfrm>
                <a:off x="0" y="204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9" name="Line 1081"/>
              <p:cNvSpPr>
                <a:spLocks noChangeShapeType="1"/>
              </p:cNvSpPr>
              <p:nvPr userDrawn="1"/>
            </p:nvSpPr>
            <p:spPr bwMode="auto">
              <a:xfrm>
                <a:off x="0" y="199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0" name="Line 1082"/>
              <p:cNvSpPr>
                <a:spLocks noChangeShapeType="1"/>
              </p:cNvSpPr>
              <p:nvPr userDrawn="1"/>
            </p:nvSpPr>
            <p:spPr bwMode="auto">
              <a:xfrm>
                <a:off x="0" y="208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1" name="Line 1083"/>
              <p:cNvSpPr>
                <a:spLocks noChangeShapeType="1"/>
              </p:cNvSpPr>
              <p:nvPr userDrawn="1"/>
            </p:nvSpPr>
            <p:spPr bwMode="auto">
              <a:xfrm>
                <a:off x="0" y="159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2" name="Line 1084"/>
              <p:cNvSpPr>
                <a:spLocks noChangeShapeType="1"/>
              </p:cNvSpPr>
              <p:nvPr userDrawn="1"/>
            </p:nvSpPr>
            <p:spPr bwMode="auto">
              <a:xfrm>
                <a:off x="0" y="15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3" name="Line 1085"/>
              <p:cNvSpPr>
                <a:spLocks noChangeShapeType="1"/>
              </p:cNvSpPr>
              <p:nvPr userDrawn="1"/>
            </p:nvSpPr>
            <p:spPr bwMode="auto">
              <a:xfrm>
                <a:off x="0" y="194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4" name="Line 1086"/>
              <p:cNvSpPr>
                <a:spLocks noChangeShapeType="1"/>
              </p:cNvSpPr>
              <p:nvPr userDrawn="1"/>
            </p:nvSpPr>
            <p:spPr bwMode="auto">
              <a:xfrm>
                <a:off x="0" y="182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5" name="Line 1087"/>
              <p:cNvSpPr>
                <a:spLocks noChangeShapeType="1"/>
              </p:cNvSpPr>
              <p:nvPr userDrawn="1"/>
            </p:nvSpPr>
            <p:spPr bwMode="auto">
              <a:xfrm>
                <a:off x="0" y="174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6" name="Line 1088"/>
              <p:cNvSpPr>
                <a:spLocks noChangeShapeType="1"/>
              </p:cNvSpPr>
              <p:nvPr userDrawn="1"/>
            </p:nvSpPr>
            <p:spPr bwMode="auto">
              <a:xfrm>
                <a:off x="0" y="192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7" name="Line 1089"/>
              <p:cNvSpPr>
                <a:spLocks noChangeShapeType="1"/>
              </p:cNvSpPr>
              <p:nvPr userDrawn="1"/>
            </p:nvSpPr>
            <p:spPr bwMode="auto">
              <a:xfrm>
                <a:off x="0" y="161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8" name="Line 1090"/>
              <p:cNvSpPr>
                <a:spLocks noChangeShapeType="1"/>
              </p:cNvSpPr>
              <p:nvPr userDrawn="1"/>
            </p:nvSpPr>
            <p:spPr bwMode="auto">
              <a:xfrm>
                <a:off x="0" y="166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9" name="Line 1091"/>
              <p:cNvSpPr>
                <a:spLocks noChangeShapeType="1"/>
              </p:cNvSpPr>
              <p:nvPr userDrawn="1"/>
            </p:nvSpPr>
            <p:spPr bwMode="auto">
              <a:xfrm>
                <a:off x="0" y="186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0" name="Line 1092"/>
              <p:cNvSpPr>
                <a:spLocks noChangeShapeType="1"/>
              </p:cNvSpPr>
              <p:nvPr userDrawn="1"/>
            </p:nvSpPr>
            <p:spPr bwMode="auto">
              <a:xfrm>
                <a:off x="0" y="184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1" name="Line 1093"/>
              <p:cNvSpPr>
                <a:spLocks noChangeShapeType="1"/>
              </p:cNvSpPr>
              <p:nvPr userDrawn="1"/>
            </p:nvSpPr>
            <p:spPr bwMode="auto">
              <a:xfrm>
                <a:off x="0" y="1437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2" name="Line 1094"/>
              <p:cNvSpPr>
                <a:spLocks noChangeShapeType="1"/>
              </p:cNvSpPr>
              <p:nvPr userDrawn="1"/>
            </p:nvSpPr>
            <p:spPr bwMode="auto">
              <a:xfrm>
                <a:off x="0" y="147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" name="Line 1095"/>
              <p:cNvSpPr>
                <a:spLocks noChangeShapeType="1"/>
              </p:cNvSpPr>
              <p:nvPr userDrawn="1"/>
            </p:nvSpPr>
            <p:spPr bwMode="auto">
              <a:xfrm>
                <a:off x="0" y="150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4" name="Line 1096"/>
              <p:cNvSpPr>
                <a:spLocks noChangeShapeType="1"/>
              </p:cNvSpPr>
              <p:nvPr userDrawn="1"/>
            </p:nvSpPr>
            <p:spPr bwMode="auto">
              <a:xfrm>
                <a:off x="0" y="1347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5" name="Line 1097"/>
              <p:cNvSpPr>
                <a:spLocks noChangeShapeType="1"/>
              </p:cNvSpPr>
              <p:nvPr userDrawn="1"/>
            </p:nvSpPr>
            <p:spPr bwMode="auto">
              <a:xfrm>
                <a:off x="0" y="139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6" name="Line 1098"/>
              <p:cNvSpPr>
                <a:spLocks noChangeShapeType="1"/>
              </p:cNvSpPr>
              <p:nvPr userDrawn="1"/>
            </p:nvSpPr>
            <p:spPr bwMode="auto">
              <a:xfrm>
                <a:off x="0" y="101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7" name="Line 1099"/>
              <p:cNvSpPr>
                <a:spLocks noChangeShapeType="1"/>
              </p:cNvSpPr>
              <p:nvPr userDrawn="1"/>
            </p:nvSpPr>
            <p:spPr bwMode="auto">
              <a:xfrm>
                <a:off x="0" y="98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8" name="Line 1100"/>
              <p:cNvSpPr>
                <a:spLocks noChangeShapeType="1"/>
              </p:cNvSpPr>
              <p:nvPr userDrawn="1"/>
            </p:nvSpPr>
            <p:spPr bwMode="auto">
              <a:xfrm>
                <a:off x="0" y="124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9" name="Line 1101"/>
              <p:cNvSpPr>
                <a:spLocks noChangeShapeType="1"/>
              </p:cNvSpPr>
              <p:nvPr userDrawn="1"/>
            </p:nvSpPr>
            <p:spPr bwMode="auto">
              <a:xfrm>
                <a:off x="0" y="116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0" name="Line 1102"/>
              <p:cNvSpPr>
                <a:spLocks noChangeShapeType="1"/>
              </p:cNvSpPr>
              <p:nvPr userDrawn="1"/>
            </p:nvSpPr>
            <p:spPr bwMode="auto">
              <a:xfrm>
                <a:off x="0" y="103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1" name="Line 1103"/>
              <p:cNvSpPr>
                <a:spLocks noChangeShapeType="1"/>
              </p:cNvSpPr>
              <p:nvPr userDrawn="1"/>
            </p:nvSpPr>
            <p:spPr bwMode="auto">
              <a:xfrm>
                <a:off x="0" y="10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2" name="Line 1104"/>
              <p:cNvSpPr>
                <a:spLocks noChangeShapeType="1"/>
              </p:cNvSpPr>
              <p:nvPr userDrawn="1"/>
            </p:nvSpPr>
            <p:spPr bwMode="auto">
              <a:xfrm>
                <a:off x="0" y="128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3" name="Line 1105"/>
              <p:cNvSpPr>
                <a:spLocks noChangeShapeType="1"/>
              </p:cNvSpPr>
              <p:nvPr userDrawn="1"/>
            </p:nvSpPr>
            <p:spPr bwMode="auto">
              <a:xfrm>
                <a:off x="0" y="12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4" name="Line 1106"/>
              <p:cNvSpPr>
                <a:spLocks noChangeShapeType="1"/>
              </p:cNvSpPr>
              <p:nvPr userDrawn="1"/>
            </p:nvSpPr>
            <p:spPr bwMode="auto">
              <a:xfrm>
                <a:off x="0" y="86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5" name="Line 1107"/>
              <p:cNvSpPr>
                <a:spLocks noChangeShapeType="1"/>
              </p:cNvSpPr>
              <p:nvPr userDrawn="1"/>
            </p:nvSpPr>
            <p:spPr bwMode="auto">
              <a:xfrm>
                <a:off x="0" y="89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6" name="Line 1108"/>
              <p:cNvSpPr>
                <a:spLocks noChangeShapeType="1"/>
              </p:cNvSpPr>
              <p:nvPr userDrawn="1"/>
            </p:nvSpPr>
            <p:spPr bwMode="auto">
              <a:xfrm>
                <a:off x="0" y="92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7" name="Line 1109"/>
              <p:cNvSpPr>
                <a:spLocks noChangeShapeType="1"/>
              </p:cNvSpPr>
              <p:nvPr userDrawn="1"/>
            </p:nvSpPr>
            <p:spPr bwMode="auto">
              <a:xfrm>
                <a:off x="0" y="77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8" name="Line 1110"/>
              <p:cNvSpPr>
                <a:spLocks noChangeShapeType="1"/>
              </p:cNvSpPr>
              <p:nvPr userDrawn="1"/>
            </p:nvSpPr>
            <p:spPr bwMode="auto">
              <a:xfrm>
                <a:off x="0" y="81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9" name="Line 1111"/>
              <p:cNvSpPr>
                <a:spLocks noChangeShapeType="1"/>
              </p:cNvSpPr>
              <p:nvPr userDrawn="1"/>
            </p:nvSpPr>
            <p:spPr bwMode="auto">
              <a:xfrm>
                <a:off x="0" y="71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0" name="Line 1112"/>
              <p:cNvSpPr>
                <a:spLocks noChangeShapeType="1"/>
              </p:cNvSpPr>
              <p:nvPr userDrawn="1"/>
            </p:nvSpPr>
            <p:spPr bwMode="auto">
              <a:xfrm>
                <a:off x="0" y="64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1" name="Line 1113"/>
              <p:cNvSpPr>
                <a:spLocks noChangeShapeType="1"/>
              </p:cNvSpPr>
              <p:nvPr userDrawn="1"/>
            </p:nvSpPr>
            <p:spPr bwMode="auto">
              <a:xfrm>
                <a:off x="0" y="52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2" name="Line 1114"/>
              <p:cNvSpPr>
                <a:spLocks noChangeShapeType="1"/>
              </p:cNvSpPr>
              <p:nvPr userDrawn="1"/>
            </p:nvSpPr>
            <p:spPr bwMode="auto">
              <a:xfrm>
                <a:off x="0" y="558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3" name="Line 1115"/>
              <p:cNvSpPr>
                <a:spLocks noChangeShapeType="1"/>
              </p:cNvSpPr>
              <p:nvPr userDrawn="1"/>
            </p:nvSpPr>
            <p:spPr bwMode="auto">
              <a:xfrm>
                <a:off x="0" y="59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4" name="Line 1116"/>
              <p:cNvSpPr>
                <a:spLocks noChangeShapeType="1"/>
              </p:cNvSpPr>
              <p:nvPr userDrawn="1"/>
            </p:nvSpPr>
            <p:spPr bwMode="auto">
              <a:xfrm>
                <a:off x="0" y="432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5" name="Line 1117"/>
              <p:cNvSpPr>
                <a:spLocks noChangeShapeType="1"/>
              </p:cNvSpPr>
              <p:nvPr userDrawn="1"/>
            </p:nvSpPr>
            <p:spPr bwMode="auto">
              <a:xfrm>
                <a:off x="0" y="38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6" name="Line 1118"/>
              <p:cNvSpPr>
                <a:spLocks noChangeShapeType="1"/>
              </p:cNvSpPr>
              <p:nvPr userDrawn="1"/>
            </p:nvSpPr>
            <p:spPr bwMode="auto">
              <a:xfrm>
                <a:off x="0" y="47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7" name="Line 1119"/>
              <p:cNvSpPr>
                <a:spLocks noChangeShapeType="1"/>
              </p:cNvSpPr>
              <p:nvPr userDrawn="1"/>
            </p:nvSpPr>
            <p:spPr bwMode="auto">
              <a:xfrm>
                <a:off x="0" y="3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8" name="Line 1120"/>
              <p:cNvSpPr>
                <a:spLocks noChangeShapeType="1"/>
              </p:cNvSpPr>
              <p:nvPr userDrawn="1"/>
            </p:nvSpPr>
            <p:spPr bwMode="auto">
              <a:xfrm>
                <a:off x="0" y="3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9" name="Line 1121"/>
              <p:cNvSpPr>
                <a:spLocks noChangeShapeType="1"/>
              </p:cNvSpPr>
              <p:nvPr userDrawn="1"/>
            </p:nvSpPr>
            <p:spPr bwMode="auto">
              <a:xfrm>
                <a:off x="0" y="2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0" name="Line 1122"/>
              <p:cNvSpPr>
                <a:spLocks noChangeShapeType="1"/>
              </p:cNvSpPr>
              <p:nvPr userDrawn="1"/>
            </p:nvSpPr>
            <p:spPr bwMode="auto">
              <a:xfrm>
                <a:off x="0" y="7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1" name="Line 1123"/>
              <p:cNvSpPr>
                <a:spLocks noChangeShapeType="1"/>
              </p:cNvSpPr>
              <p:nvPr userDrawn="1"/>
            </p:nvSpPr>
            <p:spPr bwMode="auto">
              <a:xfrm>
                <a:off x="0" y="4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2" name="Line 1124"/>
              <p:cNvSpPr>
                <a:spLocks noChangeShapeType="1"/>
              </p:cNvSpPr>
              <p:nvPr userDrawn="1"/>
            </p:nvSpPr>
            <p:spPr bwMode="auto">
              <a:xfrm>
                <a:off x="0" y="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" name="Line 1125"/>
              <p:cNvSpPr>
                <a:spLocks noChangeShapeType="1"/>
              </p:cNvSpPr>
              <p:nvPr userDrawn="1"/>
            </p:nvSpPr>
            <p:spPr bwMode="auto">
              <a:xfrm>
                <a:off x="0" y="14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" name="Line 1126"/>
              <p:cNvSpPr>
                <a:spLocks noChangeShapeType="1"/>
              </p:cNvSpPr>
              <p:nvPr userDrawn="1"/>
            </p:nvSpPr>
            <p:spPr bwMode="auto">
              <a:xfrm>
                <a:off x="0" y="202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5" name="Rectangle 1132"/>
          <p:cNvSpPr>
            <a:spLocks noChangeArrowheads="1"/>
          </p:cNvSpPr>
          <p:nvPr/>
        </p:nvSpPr>
        <p:spPr bwMode="auto">
          <a:xfrm>
            <a:off x="3017838" y="2120900"/>
            <a:ext cx="5662612" cy="7778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  <a:defRPr/>
            </a:pPr>
            <a:endParaRPr lang="zh-CN" altLang="en-US" sz="2400" b="0">
              <a:ea typeface="宋体" pitchFamily="2" charset="-122"/>
            </a:endParaRPr>
          </a:p>
        </p:txBody>
      </p:sp>
      <p:sp>
        <p:nvSpPr>
          <p:cNvPr id="106" name="Rectangle 1133"/>
          <p:cNvSpPr>
            <a:spLocks noChangeArrowheads="1"/>
          </p:cNvSpPr>
          <p:nvPr/>
        </p:nvSpPr>
        <p:spPr bwMode="auto">
          <a:xfrm>
            <a:off x="1098550" y="862013"/>
            <a:ext cx="5662613" cy="7778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  <a:defRPr/>
            </a:pPr>
            <a:endParaRPr lang="zh-CN" altLang="en-US" sz="2400" b="0">
              <a:ea typeface="宋体" pitchFamily="2" charset="-122"/>
            </a:endParaRPr>
          </a:p>
        </p:txBody>
      </p:sp>
      <p:sp>
        <p:nvSpPr>
          <p:cNvPr id="6250" name="Rectangle 1130"/>
          <p:cNvSpPr>
            <a:spLocks noGrp="1" noChangeArrowheads="1"/>
          </p:cNvSpPr>
          <p:nvPr>
            <p:ph type="ctrTitle"/>
          </p:nvPr>
        </p:nvSpPr>
        <p:spPr>
          <a:xfrm>
            <a:off x="1169988" y="1046163"/>
            <a:ext cx="7380287" cy="101282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251" name="Rectangle 1131"/>
          <p:cNvSpPr>
            <a:spLocks noGrp="1" noChangeArrowheads="1"/>
          </p:cNvSpPr>
          <p:nvPr>
            <p:ph type="subTitle" idx="1"/>
          </p:nvPr>
        </p:nvSpPr>
        <p:spPr>
          <a:xfrm>
            <a:off x="1566863" y="2693988"/>
            <a:ext cx="6662737" cy="29940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7" name="Rectangle 1127"/>
          <p:cNvSpPr>
            <a:spLocks noGrp="1" noChangeArrowheads="1"/>
          </p:cNvSpPr>
          <p:nvPr>
            <p:ph type="dt" sz="half" idx="10"/>
          </p:nvPr>
        </p:nvSpPr>
        <p:spPr>
          <a:xfrm>
            <a:off x="1387475" y="6357938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" name="Rectangle 1128"/>
          <p:cNvSpPr>
            <a:spLocks noGrp="1" noChangeArrowheads="1"/>
          </p:cNvSpPr>
          <p:nvPr>
            <p:ph type="ftr" sz="quarter" idx="11"/>
          </p:nvPr>
        </p:nvSpPr>
        <p:spPr>
          <a:xfrm>
            <a:off x="3722688" y="6357938"/>
            <a:ext cx="2271712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109" name="Rectangle 112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64300" y="6361113"/>
            <a:ext cx="1906588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902B7F-264A-4FC5-AB19-D3CDB3EAA8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 autoUpdateAnimBg="0"/>
      <p:bldP spid="106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5F5E6-A5C4-40CD-896D-52BD263B90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8625" y="609600"/>
            <a:ext cx="1989138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09625" y="609600"/>
            <a:ext cx="58166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BB175-9D7C-4547-8366-15957A1CE8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10B0D-ABF1-44AC-94F7-7C7B1B92C9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63E70-9991-42B0-9DF0-AD20CA315B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09625" y="2214563"/>
            <a:ext cx="3902075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2214563"/>
            <a:ext cx="3903663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1FDCE-C7D6-4239-8533-F085902BBB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9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56679-EB19-4EED-B5BB-CC586AECD2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5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9AB0C-3D36-46F3-B154-14A3C4562B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4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A1526-3BD2-467C-B8F1-EFA7AB7908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A9433-8828-4A7B-BF92-590046B402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909FC-A1CE-4110-A274-CD5BE91BDD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0" y="68263"/>
            <a:ext cx="8915400" cy="6713537"/>
            <a:chOff x="0" y="43"/>
            <a:chExt cx="5616" cy="4229"/>
          </a:xfrm>
        </p:grpSpPr>
        <p:grpSp>
          <p:nvGrpSpPr>
            <p:cNvPr id="10248" name="Group 3"/>
            <p:cNvGrpSpPr>
              <a:grpSpLocks/>
            </p:cNvGrpSpPr>
            <p:nvPr userDrawn="1"/>
          </p:nvGrpSpPr>
          <p:grpSpPr bwMode="auto">
            <a:xfrm>
              <a:off x="0" y="43"/>
              <a:ext cx="408" cy="4229"/>
              <a:chOff x="0" y="43"/>
              <a:chExt cx="5760" cy="4229"/>
            </a:xfrm>
          </p:grpSpPr>
          <p:sp>
            <p:nvSpPr>
              <p:cNvPr id="5124" name="Line 4"/>
              <p:cNvSpPr>
                <a:spLocks noChangeShapeType="1"/>
              </p:cNvSpPr>
              <p:nvPr userDrawn="1"/>
            </p:nvSpPr>
            <p:spPr bwMode="auto">
              <a:xfrm>
                <a:off x="0" y="420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5" name="Line 5"/>
              <p:cNvSpPr>
                <a:spLocks noChangeShapeType="1"/>
              </p:cNvSpPr>
              <p:nvPr userDrawn="1"/>
            </p:nvSpPr>
            <p:spPr bwMode="auto">
              <a:xfrm>
                <a:off x="0" y="42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6" name="Line 6"/>
              <p:cNvSpPr>
                <a:spLocks noChangeShapeType="1"/>
              </p:cNvSpPr>
              <p:nvPr userDrawn="1"/>
            </p:nvSpPr>
            <p:spPr bwMode="auto">
              <a:xfrm>
                <a:off x="0" y="427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7" name="Line 7"/>
              <p:cNvSpPr>
                <a:spLocks noChangeShapeType="1"/>
              </p:cNvSpPr>
              <p:nvPr userDrawn="1"/>
            </p:nvSpPr>
            <p:spPr bwMode="auto">
              <a:xfrm>
                <a:off x="0" y="4113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8" name="Line 8"/>
              <p:cNvSpPr>
                <a:spLocks noChangeShapeType="1"/>
              </p:cNvSpPr>
              <p:nvPr userDrawn="1"/>
            </p:nvSpPr>
            <p:spPr bwMode="auto">
              <a:xfrm>
                <a:off x="0" y="406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9" name="Line 9"/>
              <p:cNvSpPr>
                <a:spLocks noChangeShapeType="1"/>
              </p:cNvSpPr>
              <p:nvPr userDrawn="1"/>
            </p:nvSpPr>
            <p:spPr bwMode="auto">
              <a:xfrm>
                <a:off x="0" y="41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0" name="Line 10"/>
              <p:cNvSpPr>
                <a:spLocks noChangeShapeType="1"/>
              </p:cNvSpPr>
              <p:nvPr userDrawn="1"/>
            </p:nvSpPr>
            <p:spPr bwMode="auto">
              <a:xfrm>
                <a:off x="0" y="366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1" name="Line 11"/>
              <p:cNvSpPr>
                <a:spLocks noChangeShapeType="1"/>
              </p:cNvSpPr>
              <p:nvPr userDrawn="1"/>
            </p:nvSpPr>
            <p:spPr bwMode="auto">
              <a:xfrm>
                <a:off x="0" y="36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2" name="Line 12"/>
              <p:cNvSpPr>
                <a:spLocks noChangeShapeType="1"/>
              </p:cNvSpPr>
              <p:nvPr userDrawn="1"/>
            </p:nvSpPr>
            <p:spPr bwMode="auto">
              <a:xfrm>
                <a:off x="0" y="402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3" name="Line 13"/>
              <p:cNvSpPr>
                <a:spLocks noChangeShapeType="1"/>
              </p:cNvSpPr>
              <p:nvPr userDrawn="1"/>
            </p:nvSpPr>
            <p:spPr bwMode="auto">
              <a:xfrm>
                <a:off x="0" y="389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4" name="Line 14"/>
              <p:cNvSpPr>
                <a:spLocks noChangeShapeType="1"/>
              </p:cNvSpPr>
              <p:nvPr userDrawn="1"/>
            </p:nvSpPr>
            <p:spPr bwMode="auto">
              <a:xfrm>
                <a:off x="0" y="381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5" name="Line 15"/>
              <p:cNvSpPr>
                <a:spLocks noChangeShapeType="1"/>
              </p:cNvSpPr>
              <p:nvPr userDrawn="1"/>
            </p:nvSpPr>
            <p:spPr bwMode="auto">
              <a:xfrm>
                <a:off x="0" y="399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6" name="Line 16"/>
              <p:cNvSpPr>
                <a:spLocks noChangeShapeType="1"/>
              </p:cNvSpPr>
              <p:nvPr userDrawn="1"/>
            </p:nvSpPr>
            <p:spPr bwMode="auto">
              <a:xfrm>
                <a:off x="0" y="368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7" name="Line 17"/>
              <p:cNvSpPr>
                <a:spLocks noChangeShapeType="1"/>
              </p:cNvSpPr>
              <p:nvPr userDrawn="1"/>
            </p:nvSpPr>
            <p:spPr bwMode="auto">
              <a:xfrm>
                <a:off x="0" y="374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8" name="Line 18"/>
              <p:cNvSpPr>
                <a:spLocks noChangeShapeType="1"/>
              </p:cNvSpPr>
              <p:nvPr userDrawn="1"/>
            </p:nvSpPr>
            <p:spPr bwMode="auto">
              <a:xfrm>
                <a:off x="0" y="39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9" name="Line 19"/>
              <p:cNvSpPr>
                <a:spLocks noChangeShapeType="1"/>
              </p:cNvSpPr>
              <p:nvPr userDrawn="1"/>
            </p:nvSpPr>
            <p:spPr bwMode="auto">
              <a:xfrm>
                <a:off x="0" y="39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0" name="Line 20"/>
              <p:cNvSpPr>
                <a:spLocks noChangeShapeType="1"/>
              </p:cNvSpPr>
              <p:nvPr userDrawn="1"/>
            </p:nvSpPr>
            <p:spPr bwMode="auto">
              <a:xfrm>
                <a:off x="0" y="351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1" name="Line 21"/>
              <p:cNvSpPr>
                <a:spLocks noChangeShapeType="1"/>
              </p:cNvSpPr>
              <p:nvPr userDrawn="1"/>
            </p:nvSpPr>
            <p:spPr bwMode="auto">
              <a:xfrm>
                <a:off x="0" y="35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2" name="Line 22"/>
              <p:cNvSpPr>
                <a:spLocks noChangeShapeType="1"/>
              </p:cNvSpPr>
              <p:nvPr userDrawn="1"/>
            </p:nvSpPr>
            <p:spPr bwMode="auto">
              <a:xfrm>
                <a:off x="0" y="357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3" name="Line 23"/>
              <p:cNvSpPr>
                <a:spLocks noChangeShapeType="1"/>
              </p:cNvSpPr>
              <p:nvPr userDrawn="1"/>
            </p:nvSpPr>
            <p:spPr bwMode="auto">
              <a:xfrm>
                <a:off x="0" y="342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4" name="Line 24"/>
              <p:cNvSpPr>
                <a:spLocks noChangeShapeType="1"/>
              </p:cNvSpPr>
              <p:nvPr userDrawn="1"/>
            </p:nvSpPr>
            <p:spPr bwMode="auto">
              <a:xfrm>
                <a:off x="0" y="337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5" name="Line 25"/>
              <p:cNvSpPr>
                <a:spLocks noChangeShapeType="1"/>
              </p:cNvSpPr>
              <p:nvPr userDrawn="1"/>
            </p:nvSpPr>
            <p:spPr bwMode="auto">
              <a:xfrm>
                <a:off x="0" y="346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6" name="Line 26"/>
              <p:cNvSpPr>
                <a:spLocks noChangeShapeType="1"/>
              </p:cNvSpPr>
              <p:nvPr userDrawn="1"/>
            </p:nvSpPr>
            <p:spPr bwMode="auto">
              <a:xfrm>
                <a:off x="0" y="297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7" name="Line 27"/>
              <p:cNvSpPr>
                <a:spLocks noChangeShapeType="1"/>
              </p:cNvSpPr>
              <p:nvPr userDrawn="1"/>
            </p:nvSpPr>
            <p:spPr bwMode="auto">
              <a:xfrm>
                <a:off x="0" y="29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8" name="Line 28"/>
              <p:cNvSpPr>
                <a:spLocks noChangeShapeType="1"/>
              </p:cNvSpPr>
              <p:nvPr userDrawn="1"/>
            </p:nvSpPr>
            <p:spPr bwMode="auto">
              <a:xfrm>
                <a:off x="0" y="332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9" name="Line 29"/>
              <p:cNvSpPr>
                <a:spLocks noChangeShapeType="1"/>
              </p:cNvSpPr>
              <p:nvPr userDrawn="1"/>
            </p:nvSpPr>
            <p:spPr bwMode="auto">
              <a:xfrm>
                <a:off x="0" y="320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0" name="Line 30"/>
              <p:cNvSpPr>
                <a:spLocks noChangeShapeType="1"/>
              </p:cNvSpPr>
              <p:nvPr userDrawn="1"/>
            </p:nvSpPr>
            <p:spPr bwMode="auto">
              <a:xfrm>
                <a:off x="0" y="312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1" name="Line 31"/>
              <p:cNvSpPr>
                <a:spLocks noChangeShapeType="1"/>
              </p:cNvSpPr>
              <p:nvPr userDrawn="1"/>
            </p:nvSpPr>
            <p:spPr bwMode="auto">
              <a:xfrm>
                <a:off x="0" y="330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2" name="Line 32"/>
              <p:cNvSpPr>
                <a:spLocks noChangeShapeType="1"/>
              </p:cNvSpPr>
              <p:nvPr userDrawn="1"/>
            </p:nvSpPr>
            <p:spPr bwMode="auto">
              <a:xfrm>
                <a:off x="0" y="299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3" name="Line 33"/>
              <p:cNvSpPr>
                <a:spLocks noChangeShapeType="1"/>
              </p:cNvSpPr>
              <p:nvPr userDrawn="1"/>
            </p:nvSpPr>
            <p:spPr bwMode="auto">
              <a:xfrm>
                <a:off x="0" y="304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4" name="Line 34"/>
              <p:cNvSpPr>
                <a:spLocks noChangeShapeType="1"/>
              </p:cNvSpPr>
              <p:nvPr userDrawn="1"/>
            </p:nvSpPr>
            <p:spPr bwMode="auto">
              <a:xfrm>
                <a:off x="0" y="324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5" name="Line 35"/>
              <p:cNvSpPr>
                <a:spLocks noChangeShapeType="1"/>
              </p:cNvSpPr>
              <p:nvPr userDrawn="1"/>
            </p:nvSpPr>
            <p:spPr bwMode="auto">
              <a:xfrm>
                <a:off x="0" y="322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6" name="Line 36"/>
              <p:cNvSpPr>
                <a:spLocks noChangeShapeType="1"/>
              </p:cNvSpPr>
              <p:nvPr userDrawn="1"/>
            </p:nvSpPr>
            <p:spPr bwMode="auto">
              <a:xfrm>
                <a:off x="0" y="283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7" name="Line 37"/>
              <p:cNvSpPr>
                <a:spLocks noChangeShapeType="1"/>
              </p:cNvSpPr>
              <p:nvPr userDrawn="1"/>
            </p:nvSpPr>
            <p:spPr bwMode="auto">
              <a:xfrm>
                <a:off x="0" y="275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8" name="Line 38"/>
              <p:cNvSpPr>
                <a:spLocks noChangeShapeType="1"/>
              </p:cNvSpPr>
              <p:nvPr userDrawn="1"/>
            </p:nvSpPr>
            <p:spPr bwMode="auto">
              <a:xfrm>
                <a:off x="0" y="267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9" name="Line 39"/>
              <p:cNvSpPr>
                <a:spLocks noChangeShapeType="1"/>
              </p:cNvSpPr>
              <p:nvPr userDrawn="1"/>
            </p:nvSpPr>
            <p:spPr bwMode="auto">
              <a:xfrm>
                <a:off x="0" y="287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0" name="Line 40"/>
              <p:cNvSpPr>
                <a:spLocks noChangeShapeType="1"/>
              </p:cNvSpPr>
              <p:nvPr userDrawn="1"/>
            </p:nvSpPr>
            <p:spPr bwMode="auto">
              <a:xfrm>
                <a:off x="0" y="285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1" name="Line 41"/>
              <p:cNvSpPr>
                <a:spLocks noChangeShapeType="1"/>
              </p:cNvSpPr>
              <p:nvPr userDrawn="1"/>
            </p:nvSpPr>
            <p:spPr bwMode="auto">
              <a:xfrm>
                <a:off x="0" y="2554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2" name="Line 42"/>
              <p:cNvSpPr>
                <a:spLocks noChangeShapeType="1"/>
              </p:cNvSpPr>
              <p:nvPr userDrawn="1"/>
            </p:nvSpPr>
            <p:spPr bwMode="auto">
              <a:xfrm>
                <a:off x="0" y="2590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3" name="Line 43"/>
              <p:cNvSpPr>
                <a:spLocks noChangeShapeType="1"/>
              </p:cNvSpPr>
              <p:nvPr userDrawn="1"/>
            </p:nvSpPr>
            <p:spPr bwMode="auto">
              <a:xfrm>
                <a:off x="0" y="2623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4" name="Line 44"/>
              <p:cNvSpPr>
                <a:spLocks noChangeShapeType="1"/>
              </p:cNvSpPr>
              <p:nvPr userDrawn="1"/>
            </p:nvSpPr>
            <p:spPr bwMode="auto">
              <a:xfrm>
                <a:off x="0" y="246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5" name="Line 45"/>
              <p:cNvSpPr>
                <a:spLocks noChangeShapeType="1"/>
              </p:cNvSpPr>
              <p:nvPr userDrawn="1"/>
            </p:nvSpPr>
            <p:spPr bwMode="auto">
              <a:xfrm>
                <a:off x="0" y="241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6" name="Line 46"/>
              <p:cNvSpPr>
                <a:spLocks noChangeShapeType="1"/>
              </p:cNvSpPr>
              <p:nvPr userDrawn="1"/>
            </p:nvSpPr>
            <p:spPr bwMode="auto">
              <a:xfrm>
                <a:off x="0" y="250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7" name="Line 47"/>
              <p:cNvSpPr>
                <a:spLocks noChangeShapeType="1"/>
              </p:cNvSpPr>
              <p:nvPr userDrawn="1"/>
            </p:nvSpPr>
            <p:spPr bwMode="auto">
              <a:xfrm>
                <a:off x="0" y="237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8" name="Line 48"/>
              <p:cNvSpPr>
                <a:spLocks noChangeShapeType="1"/>
              </p:cNvSpPr>
              <p:nvPr userDrawn="1"/>
            </p:nvSpPr>
            <p:spPr bwMode="auto">
              <a:xfrm>
                <a:off x="0" y="2245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9" name="Line 49"/>
              <p:cNvSpPr>
                <a:spLocks noChangeShapeType="1"/>
              </p:cNvSpPr>
              <p:nvPr userDrawn="1"/>
            </p:nvSpPr>
            <p:spPr bwMode="auto">
              <a:xfrm>
                <a:off x="0" y="235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0" name="Line 50"/>
              <p:cNvSpPr>
                <a:spLocks noChangeShapeType="1"/>
              </p:cNvSpPr>
              <p:nvPr userDrawn="1"/>
            </p:nvSpPr>
            <p:spPr bwMode="auto">
              <a:xfrm>
                <a:off x="0" y="229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1" name="Line 51"/>
              <p:cNvSpPr>
                <a:spLocks noChangeShapeType="1"/>
              </p:cNvSpPr>
              <p:nvPr userDrawn="1"/>
            </p:nvSpPr>
            <p:spPr bwMode="auto">
              <a:xfrm>
                <a:off x="0" y="226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2" name="Line 52"/>
              <p:cNvSpPr>
                <a:spLocks noChangeShapeType="1"/>
              </p:cNvSpPr>
              <p:nvPr userDrawn="1"/>
            </p:nvSpPr>
            <p:spPr bwMode="auto">
              <a:xfrm>
                <a:off x="0" y="213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3" name="Line 53"/>
              <p:cNvSpPr>
                <a:spLocks noChangeShapeType="1"/>
              </p:cNvSpPr>
              <p:nvPr userDrawn="1"/>
            </p:nvSpPr>
            <p:spPr bwMode="auto">
              <a:xfrm>
                <a:off x="0" y="21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4" name="Line 54"/>
              <p:cNvSpPr>
                <a:spLocks noChangeShapeType="1"/>
              </p:cNvSpPr>
              <p:nvPr userDrawn="1"/>
            </p:nvSpPr>
            <p:spPr bwMode="auto">
              <a:xfrm>
                <a:off x="0" y="219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5" name="Line 55"/>
              <p:cNvSpPr>
                <a:spLocks noChangeShapeType="1"/>
              </p:cNvSpPr>
              <p:nvPr userDrawn="1"/>
            </p:nvSpPr>
            <p:spPr bwMode="auto">
              <a:xfrm>
                <a:off x="0" y="204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6" name="Line 56"/>
              <p:cNvSpPr>
                <a:spLocks noChangeShapeType="1"/>
              </p:cNvSpPr>
              <p:nvPr userDrawn="1"/>
            </p:nvSpPr>
            <p:spPr bwMode="auto">
              <a:xfrm>
                <a:off x="0" y="199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7" name="Line 57"/>
              <p:cNvSpPr>
                <a:spLocks noChangeShapeType="1"/>
              </p:cNvSpPr>
              <p:nvPr userDrawn="1"/>
            </p:nvSpPr>
            <p:spPr bwMode="auto">
              <a:xfrm>
                <a:off x="0" y="208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8" name="Line 58"/>
              <p:cNvSpPr>
                <a:spLocks noChangeShapeType="1"/>
              </p:cNvSpPr>
              <p:nvPr userDrawn="1"/>
            </p:nvSpPr>
            <p:spPr bwMode="auto">
              <a:xfrm>
                <a:off x="0" y="159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9" name="Line 59"/>
              <p:cNvSpPr>
                <a:spLocks noChangeShapeType="1"/>
              </p:cNvSpPr>
              <p:nvPr userDrawn="1"/>
            </p:nvSpPr>
            <p:spPr bwMode="auto">
              <a:xfrm>
                <a:off x="0" y="15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 userDrawn="1"/>
            </p:nvSpPr>
            <p:spPr bwMode="auto">
              <a:xfrm>
                <a:off x="0" y="194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 userDrawn="1"/>
            </p:nvSpPr>
            <p:spPr bwMode="auto">
              <a:xfrm>
                <a:off x="0" y="182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2" name="Line 62"/>
              <p:cNvSpPr>
                <a:spLocks noChangeShapeType="1"/>
              </p:cNvSpPr>
              <p:nvPr userDrawn="1"/>
            </p:nvSpPr>
            <p:spPr bwMode="auto">
              <a:xfrm>
                <a:off x="0" y="174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3" name="Line 63"/>
              <p:cNvSpPr>
                <a:spLocks noChangeShapeType="1"/>
              </p:cNvSpPr>
              <p:nvPr userDrawn="1"/>
            </p:nvSpPr>
            <p:spPr bwMode="auto">
              <a:xfrm>
                <a:off x="0" y="192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4" name="Line 64"/>
              <p:cNvSpPr>
                <a:spLocks noChangeShapeType="1"/>
              </p:cNvSpPr>
              <p:nvPr userDrawn="1"/>
            </p:nvSpPr>
            <p:spPr bwMode="auto">
              <a:xfrm>
                <a:off x="0" y="161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 userDrawn="1"/>
            </p:nvSpPr>
            <p:spPr bwMode="auto">
              <a:xfrm>
                <a:off x="0" y="166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6" name="Line 66"/>
              <p:cNvSpPr>
                <a:spLocks noChangeShapeType="1"/>
              </p:cNvSpPr>
              <p:nvPr userDrawn="1"/>
            </p:nvSpPr>
            <p:spPr bwMode="auto">
              <a:xfrm>
                <a:off x="0" y="186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7" name="Line 67"/>
              <p:cNvSpPr>
                <a:spLocks noChangeShapeType="1"/>
              </p:cNvSpPr>
              <p:nvPr userDrawn="1"/>
            </p:nvSpPr>
            <p:spPr bwMode="auto">
              <a:xfrm>
                <a:off x="0" y="184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8" name="Line 68"/>
              <p:cNvSpPr>
                <a:spLocks noChangeShapeType="1"/>
              </p:cNvSpPr>
              <p:nvPr userDrawn="1"/>
            </p:nvSpPr>
            <p:spPr bwMode="auto">
              <a:xfrm>
                <a:off x="0" y="1437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9" name="Line 69"/>
              <p:cNvSpPr>
                <a:spLocks noChangeShapeType="1"/>
              </p:cNvSpPr>
              <p:nvPr userDrawn="1"/>
            </p:nvSpPr>
            <p:spPr bwMode="auto">
              <a:xfrm>
                <a:off x="0" y="147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0" name="Line 70"/>
              <p:cNvSpPr>
                <a:spLocks noChangeShapeType="1"/>
              </p:cNvSpPr>
              <p:nvPr userDrawn="1"/>
            </p:nvSpPr>
            <p:spPr bwMode="auto">
              <a:xfrm>
                <a:off x="0" y="150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1" name="Line 71"/>
              <p:cNvSpPr>
                <a:spLocks noChangeShapeType="1"/>
              </p:cNvSpPr>
              <p:nvPr userDrawn="1"/>
            </p:nvSpPr>
            <p:spPr bwMode="auto">
              <a:xfrm>
                <a:off x="0" y="1347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2" name="Line 72"/>
              <p:cNvSpPr>
                <a:spLocks noChangeShapeType="1"/>
              </p:cNvSpPr>
              <p:nvPr userDrawn="1"/>
            </p:nvSpPr>
            <p:spPr bwMode="auto">
              <a:xfrm>
                <a:off x="0" y="139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3" name="Line 73"/>
              <p:cNvSpPr>
                <a:spLocks noChangeShapeType="1"/>
              </p:cNvSpPr>
              <p:nvPr userDrawn="1"/>
            </p:nvSpPr>
            <p:spPr bwMode="auto">
              <a:xfrm>
                <a:off x="0" y="101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4" name="Line 74"/>
              <p:cNvSpPr>
                <a:spLocks noChangeShapeType="1"/>
              </p:cNvSpPr>
              <p:nvPr userDrawn="1"/>
            </p:nvSpPr>
            <p:spPr bwMode="auto">
              <a:xfrm>
                <a:off x="0" y="98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5" name="Line 75"/>
              <p:cNvSpPr>
                <a:spLocks noChangeShapeType="1"/>
              </p:cNvSpPr>
              <p:nvPr userDrawn="1"/>
            </p:nvSpPr>
            <p:spPr bwMode="auto">
              <a:xfrm>
                <a:off x="0" y="124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6" name="Line 76"/>
              <p:cNvSpPr>
                <a:spLocks noChangeShapeType="1"/>
              </p:cNvSpPr>
              <p:nvPr userDrawn="1"/>
            </p:nvSpPr>
            <p:spPr bwMode="auto">
              <a:xfrm>
                <a:off x="0" y="116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7" name="Line 77"/>
              <p:cNvSpPr>
                <a:spLocks noChangeShapeType="1"/>
              </p:cNvSpPr>
              <p:nvPr userDrawn="1"/>
            </p:nvSpPr>
            <p:spPr bwMode="auto">
              <a:xfrm>
                <a:off x="0" y="103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8" name="Line 78"/>
              <p:cNvSpPr>
                <a:spLocks noChangeShapeType="1"/>
              </p:cNvSpPr>
              <p:nvPr userDrawn="1"/>
            </p:nvSpPr>
            <p:spPr bwMode="auto">
              <a:xfrm>
                <a:off x="0" y="10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9" name="Line 79"/>
              <p:cNvSpPr>
                <a:spLocks noChangeShapeType="1"/>
              </p:cNvSpPr>
              <p:nvPr userDrawn="1"/>
            </p:nvSpPr>
            <p:spPr bwMode="auto">
              <a:xfrm>
                <a:off x="0" y="128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0" name="Line 80"/>
              <p:cNvSpPr>
                <a:spLocks noChangeShapeType="1"/>
              </p:cNvSpPr>
              <p:nvPr userDrawn="1"/>
            </p:nvSpPr>
            <p:spPr bwMode="auto">
              <a:xfrm>
                <a:off x="0" y="126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1" name="Line 81"/>
              <p:cNvSpPr>
                <a:spLocks noChangeShapeType="1"/>
              </p:cNvSpPr>
              <p:nvPr userDrawn="1"/>
            </p:nvSpPr>
            <p:spPr bwMode="auto">
              <a:xfrm>
                <a:off x="0" y="86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2" name="Line 82"/>
              <p:cNvSpPr>
                <a:spLocks noChangeShapeType="1"/>
              </p:cNvSpPr>
              <p:nvPr userDrawn="1"/>
            </p:nvSpPr>
            <p:spPr bwMode="auto">
              <a:xfrm>
                <a:off x="0" y="89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3" name="Line 83"/>
              <p:cNvSpPr>
                <a:spLocks noChangeShapeType="1"/>
              </p:cNvSpPr>
              <p:nvPr userDrawn="1"/>
            </p:nvSpPr>
            <p:spPr bwMode="auto">
              <a:xfrm>
                <a:off x="0" y="92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4" name="Line 84"/>
              <p:cNvSpPr>
                <a:spLocks noChangeShapeType="1"/>
              </p:cNvSpPr>
              <p:nvPr userDrawn="1"/>
            </p:nvSpPr>
            <p:spPr bwMode="auto">
              <a:xfrm>
                <a:off x="0" y="77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5" name="Line 85"/>
              <p:cNvSpPr>
                <a:spLocks noChangeShapeType="1"/>
              </p:cNvSpPr>
              <p:nvPr userDrawn="1"/>
            </p:nvSpPr>
            <p:spPr bwMode="auto">
              <a:xfrm>
                <a:off x="0" y="81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6" name="Line 86"/>
              <p:cNvSpPr>
                <a:spLocks noChangeShapeType="1"/>
              </p:cNvSpPr>
              <p:nvPr userDrawn="1"/>
            </p:nvSpPr>
            <p:spPr bwMode="auto">
              <a:xfrm>
                <a:off x="0" y="71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7" name="Line 87"/>
              <p:cNvSpPr>
                <a:spLocks noChangeShapeType="1"/>
              </p:cNvSpPr>
              <p:nvPr userDrawn="1"/>
            </p:nvSpPr>
            <p:spPr bwMode="auto">
              <a:xfrm>
                <a:off x="0" y="64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8" name="Line 88"/>
              <p:cNvSpPr>
                <a:spLocks noChangeShapeType="1"/>
              </p:cNvSpPr>
              <p:nvPr userDrawn="1"/>
            </p:nvSpPr>
            <p:spPr bwMode="auto">
              <a:xfrm>
                <a:off x="0" y="522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9" name="Line 89"/>
              <p:cNvSpPr>
                <a:spLocks noChangeShapeType="1"/>
              </p:cNvSpPr>
              <p:nvPr userDrawn="1"/>
            </p:nvSpPr>
            <p:spPr bwMode="auto">
              <a:xfrm>
                <a:off x="0" y="558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0" name="Line 90"/>
              <p:cNvSpPr>
                <a:spLocks noChangeShapeType="1"/>
              </p:cNvSpPr>
              <p:nvPr userDrawn="1"/>
            </p:nvSpPr>
            <p:spPr bwMode="auto">
              <a:xfrm>
                <a:off x="0" y="59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1" name="Line 91"/>
              <p:cNvSpPr>
                <a:spLocks noChangeShapeType="1"/>
              </p:cNvSpPr>
              <p:nvPr userDrawn="1"/>
            </p:nvSpPr>
            <p:spPr bwMode="auto">
              <a:xfrm>
                <a:off x="0" y="432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2" name="Line 92"/>
              <p:cNvSpPr>
                <a:spLocks noChangeShapeType="1"/>
              </p:cNvSpPr>
              <p:nvPr userDrawn="1"/>
            </p:nvSpPr>
            <p:spPr bwMode="auto">
              <a:xfrm>
                <a:off x="0" y="38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3" name="Line 93"/>
              <p:cNvSpPr>
                <a:spLocks noChangeShapeType="1"/>
              </p:cNvSpPr>
              <p:nvPr userDrawn="1"/>
            </p:nvSpPr>
            <p:spPr bwMode="auto">
              <a:xfrm>
                <a:off x="0" y="47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4" name="Line 94"/>
              <p:cNvSpPr>
                <a:spLocks noChangeShapeType="1"/>
              </p:cNvSpPr>
              <p:nvPr userDrawn="1"/>
            </p:nvSpPr>
            <p:spPr bwMode="auto">
              <a:xfrm>
                <a:off x="0" y="3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5" name="Line 95"/>
              <p:cNvSpPr>
                <a:spLocks noChangeShapeType="1"/>
              </p:cNvSpPr>
              <p:nvPr userDrawn="1"/>
            </p:nvSpPr>
            <p:spPr bwMode="auto">
              <a:xfrm>
                <a:off x="0" y="3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6" name="Line 96"/>
              <p:cNvSpPr>
                <a:spLocks noChangeShapeType="1"/>
              </p:cNvSpPr>
              <p:nvPr userDrawn="1"/>
            </p:nvSpPr>
            <p:spPr bwMode="auto">
              <a:xfrm>
                <a:off x="0" y="2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7" name="Line 97"/>
              <p:cNvSpPr>
                <a:spLocks noChangeShapeType="1"/>
              </p:cNvSpPr>
              <p:nvPr userDrawn="1"/>
            </p:nvSpPr>
            <p:spPr bwMode="auto">
              <a:xfrm>
                <a:off x="0" y="7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8" name="Line 98"/>
              <p:cNvSpPr>
                <a:spLocks noChangeShapeType="1"/>
              </p:cNvSpPr>
              <p:nvPr userDrawn="1"/>
            </p:nvSpPr>
            <p:spPr bwMode="auto">
              <a:xfrm>
                <a:off x="0" y="4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9" name="Line 99"/>
              <p:cNvSpPr>
                <a:spLocks noChangeShapeType="1"/>
              </p:cNvSpPr>
              <p:nvPr userDrawn="1"/>
            </p:nvSpPr>
            <p:spPr bwMode="auto">
              <a:xfrm>
                <a:off x="0" y="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0" name="Line 100"/>
              <p:cNvSpPr>
                <a:spLocks noChangeShapeType="1"/>
              </p:cNvSpPr>
              <p:nvPr userDrawn="1"/>
            </p:nvSpPr>
            <p:spPr bwMode="auto">
              <a:xfrm>
                <a:off x="0" y="14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1" name="Line 101"/>
              <p:cNvSpPr>
                <a:spLocks noChangeShapeType="1"/>
              </p:cNvSpPr>
              <p:nvPr userDrawn="1"/>
            </p:nvSpPr>
            <p:spPr bwMode="auto">
              <a:xfrm>
                <a:off x="0" y="202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0249" name="Group 102"/>
            <p:cNvGrpSpPr>
              <a:grpSpLocks/>
            </p:cNvGrpSpPr>
            <p:nvPr userDrawn="1"/>
          </p:nvGrpSpPr>
          <p:grpSpPr bwMode="auto">
            <a:xfrm>
              <a:off x="400" y="205"/>
              <a:ext cx="5216" cy="1123"/>
              <a:chOff x="400" y="205"/>
              <a:chExt cx="5216" cy="1123"/>
            </a:xfrm>
          </p:grpSpPr>
          <p:sp>
            <p:nvSpPr>
              <p:cNvPr id="5223" name="Rectangle 103"/>
              <p:cNvSpPr>
                <a:spLocks noChangeArrowheads="1"/>
              </p:cNvSpPr>
              <p:nvPr userDrawn="1"/>
            </p:nvSpPr>
            <p:spPr bwMode="auto">
              <a:xfrm>
                <a:off x="557" y="205"/>
                <a:ext cx="313" cy="91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4" name="Rectangle 104"/>
              <p:cNvSpPr>
                <a:spLocks noChangeArrowheads="1"/>
              </p:cNvSpPr>
              <p:nvPr userDrawn="1"/>
            </p:nvSpPr>
            <p:spPr bwMode="auto">
              <a:xfrm>
                <a:off x="400" y="288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5" name="Rectangle 105"/>
              <p:cNvSpPr>
                <a:spLocks noChangeArrowheads="1"/>
              </p:cNvSpPr>
              <p:nvPr userDrawn="1"/>
            </p:nvSpPr>
            <p:spPr bwMode="auto">
              <a:xfrm>
                <a:off x="4599" y="1115"/>
                <a:ext cx="929" cy="21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6" name="Rectangle 106"/>
              <p:cNvSpPr>
                <a:spLocks noChangeArrowheads="1"/>
              </p:cNvSpPr>
              <p:nvPr userDrawn="1"/>
            </p:nvSpPr>
            <p:spPr bwMode="auto">
              <a:xfrm>
                <a:off x="2049" y="1211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243" name="Rectangle 10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2214563"/>
            <a:ext cx="7958138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228" name="Rectangle 10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 b="0" smtClean="0">
                <a:solidFill>
                  <a:schemeClr val="folHlink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9" name="Rectangle 10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 b="0" smtClean="0">
                <a:solidFill>
                  <a:schemeClr val="folHlink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5230" name="Rectangle 1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 b="0" smtClean="0">
                <a:solidFill>
                  <a:schemeClr val="folHlink"/>
                </a:solidFill>
                <a:ea typeface="+mn-ea"/>
              </a:defRPr>
            </a:lvl1pPr>
          </a:lstStyle>
          <a:p>
            <a:pPr>
              <a:defRPr/>
            </a:pPr>
            <a:fld id="{A46414B0-2FA7-4528-95F2-8F22DA5AF7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47" name="Rectangle 111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609600"/>
            <a:ext cx="737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w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w"/>
        <a:defRPr kumimoji="1"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Relationship Id="rId4" Type="http://schemas.openxmlformats.org/officeDocument/2006/relationships/image" Target="../media/image14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701428" y="980728"/>
            <a:ext cx="8442572" cy="1012825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第</a:t>
            </a:r>
            <a:r>
              <a:rPr lang="en-US" altLang="zh-CN" dirty="0">
                <a:ea typeface="黑体" pitchFamily="2" charset="-122"/>
              </a:rPr>
              <a:t>17</a:t>
            </a:r>
            <a:r>
              <a:rPr lang="zh-CN" altLang="en-US" dirty="0">
                <a:ea typeface="黑体" pitchFamily="2" charset="-122"/>
              </a:rPr>
              <a:t>章</a:t>
            </a:r>
            <a:r>
              <a:rPr lang="en-US" altLang="zh-CN" dirty="0">
                <a:ea typeface="黑体" pitchFamily="2" charset="-122"/>
              </a:rPr>
              <a:t> </a:t>
            </a:r>
            <a:r>
              <a:rPr lang="zh-CN" altLang="en-US" dirty="0">
                <a:ea typeface="黑体" pitchFamily="2" charset="-122"/>
              </a:rPr>
              <a:t>问答系统算法</a:t>
            </a:r>
            <a:endParaRPr lang="en-US" altLang="zh-CN" dirty="0">
              <a:ea typeface="黑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0F40839-1418-4C02-8849-ED2BBE77E956}"/>
              </a:ext>
            </a:extLst>
          </p:cNvPr>
          <p:cNvSpPr/>
          <p:nvPr/>
        </p:nvSpPr>
        <p:spPr>
          <a:xfrm>
            <a:off x="2987824" y="3356992"/>
            <a:ext cx="4301177" cy="2259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4000" dirty="0">
                <a:ea typeface="黑体" panose="02010609060101010101" pitchFamily="49" charset="-122"/>
              </a:rPr>
              <a:t>《</a:t>
            </a:r>
            <a:r>
              <a:rPr lang="zh-CN" altLang="en-US" sz="4000" dirty="0">
                <a:ea typeface="黑体" panose="02010609060101010101" pitchFamily="49" charset="-122"/>
              </a:rPr>
              <a:t>人工智能算法</a:t>
            </a:r>
            <a:r>
              <a:rPr lang="en-US" altLang="zh-CN" sz="4000" dirty="0">
                <a:ea typeface="黑体" panose="02010609060101010101" pitchFamily="49" charset="-122"/>
              </a:rPr>
              <a:t>》</a:t>
            </a:r>
          </a:p>
          <a:p>
            <a:pPr algn="ctr" eaLnBrk="1" hangingPunct="1"/>
            <a:endParaRPr lang="en-US" altLang="zh-CN" dirty="0">
              <a:ea typeface="黑体" panose="02010609060101010101" pitchFamily="49" charset="-122"/>
            </a:endParaRPr>
          </a:p>
          <a:p>
            <a:pPr algn="ctr" eaLnBrk="1" hangingPunct="1"/>
            <a:r>
              <a:rPr lang="zh-CN" altLang="en-US" dirty="0">
                <a:ea typeface="黑体" panose="02010609060101010101" pitchFamily="49" charset="-122"/>
              </a:rPr>
              <a:t>清华大学出版社</a:t>
            </a:r>
            <a:endParaRPr lang="en-US" altLang="zh-CN" dirty="0">
              <a:ea typeface="黑体" panose="02010609060101010101" pitchFamily="49" charset="-122"/>
            </a:endParaRPr>
          </a:p>
          <a:p>
            <a:pPr algn="ctr" eaLnBrk="1" hangingPunct="1"/>
            <a:r>
              <a:rPr lang="en-US" altLang="zh-CN" dirty="0">
                <a:ea typeface="黑体" panose="02010609060101010101" pitchFamily="49" charset="-122"/>
              </a:rPr>
              <a:t>2022</a:t>
            </a:r>
            <a:r>
              <a:rPr lang="zh-CN" altLang="en-US" dirty="0">
                <a:ea typeface="黑体" panose="02010609060101010101" pitchFamily="49" charset="-122"/>
              </a:rPr>
              <a:t>年</a:t>
            </a:r>
            <a:r>
              <a:rPr lang="en-US" altLang="zh-CN" dirty="0">
                <a:ea typeface="黑体" panose="02010609060101010101" pitchFamily="49" charset="-122"/>
              </a:rPr>
              <a:t>7</a:t>
            </a:r>
            <a:r>
              <a:rPr lang="zh-CN" altLang="en-US" dirty="0">
                <a:ea typeface="黑体" panose="02010609060101010101" pitchFamily="49" charset="-122"/>
              </a:rPr>
              <a:t>月</a:t>
            </a:r>
            <a:endParaRPr lang="en-US" altLang="zh-CN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87624" y="620688"/>
            <a:ext cx="7956376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循环神经网络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(3)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"/>
              <p:cNvSpPr txBox="1">
                <a:spLocks noChangeArrowheads="1"/>
              </p:cNvSpPr>
              <p:nvPr/>
            </p:nvSpPr>
            <p:spPr bwMode="auto">
              <a:xfrm>
                <a:off x="683568" y="2109192"/>
                <a:ext cx="8208912" cy="4488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5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w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200" kern="0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模型训练</a:t>
                </a:r>
                <a:endParaRPr lang="en-US" altLang="zh-CN" sz="2200" kern="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endParaRPr>
              </a:p>
              <a:p>
                <a:pPr marL="0" indent="0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CN" sz="2000" b="0" kern="0" dirty="0">
                    <a:latin typeface="黑体" pitchFamily="2" charset="-122"/>
                    <a:ea typeface="黑体" pitchFamily="2" charset="-122"/>
                  </a:rPr>
                  <a:t>    </a:t>
                </a:r>
                <a:r>
                  <a:rPr lang="en-US" altLang="zh-CN" sz="2000" b="0" kern="0" dirty="0">
                    <a:ea typeface="黑体" pitchFamily="2" charset="-122"/>
                  </a:rPr>
                  <a:t>RNN</a:t>
                </a:r>
                <a:r>
                  <a:rPr lang="zh-CN" altLang="en-US" sz="2000" b="0" kern="0" dirty="0">
                    <a:latin typeface="黑体" pitchFamily="2" charset="-122"/>
                    <a:ea typeface="黑体" pitchFamily="2" charset="-122"/>
                  </a:rPr>
                  <a:t>在训练时使用</a:t>
                </a:r>
                <a:r>
                  <a:rPr lang="zh-CN" altLang="en-US" sz="2000" b="0" kern="0" dirty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反向传播算法</a:t>
                </a:r>
                <a:r>
                  <a:rPr lang="zh-CN" altLang="en-US" sz="2000" b="0" kern="0" dirty="0">
                    <a:latin typeface="黑体" pitchFamily="2" charset="-122"/>
                    <a:ea typeface="黑体" pitchFamily="2" charset="-122"/>
                  </a:rPr>
                  <a:t>，设</a:t>
                </a:r>
                <a:r>
                  <a:rPr lang="en-US" altLang="zh-CN" sz="2000" b="0" kern="0" dirty="0">
                    <a:ea typeface="黑体" pitchFamily="2" charset="-122"/>
                  </a:rPr>
                  <a:t>RNN</a:t>
                </a:r>
                <a:r>
                  <a:rPr lang="zh-CN" altLang="en-US" sz="2000" b="0" kern="0" dirty="0">
                    <a:latin typeface="黑体" pitchFamily="2" charset="-122"/>
                    <a:ea typeface="黑体" pitchFamily="2" charset="-122"/>
                  </a:rPr>
                  <a:t>的激活函数为</a:t>
                </a:r>
                <a14:m>
                  <m:oMath xmlns:m="http://schemas.openxmlformats.org/officeDocument/2006/math">
                    <m:r>
                      <a:rPr lang="zh-CN" altLang="en-US" sz="2000" b="0" i="1" kern="0" smtClean="0">
                        <a:latin typeface="Cambria Math" panose="02040503050406030204" pitchFamily="18" charset="0"/>
                        <a:ea typeface="黑体" pitchFamily="2" charset="-122"/>
                      </a:rPr>
                      <m:t>𝜙</m:t>
                    </m:r>
                    <m:d>
                      <m:dPr>
                        <m:ctrlPr>
                          <a:rPr lang="en-US" altLang="zh-CN" sz="2000" b="0" i="1" kern="0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kern="0" smtClean="0">
                        <a:latin typeface="Cambria Math" panose="02040503050406030204" pitchFamily="18" charset="0"/>
                        <a:ea typeface="黑体" pitchFamily="2" charset="-122"/>
                      </a:rPr>
                      <m:t>=</m:t>
                    </m:r>
                    <m:r>
                      <a:rPr lang="en-US" altLang="zh-CN" sz="2000" b="0" i="1" kern="0" smtClean="0">
                        <a:latin typeface="Cambria Math" panose="02040503050406030204" pitchFamily="18" charset="0"/>
                        <a:ea typeface="黑体" pitchFamily="2" charset="-122"/>
                      </a:rPr>
                      <m:t>𝑥</m:t>
                    </m:r>
                  </m:oMath>
                </a14:m>
                <a:r>
                  <a:rPr lang="zh-CN" altLang="en-US" sz="2000" b="0" kern="0" dirty="0">
                    <a:latin typeface="黑体" pitchFamily="2" charset="-122"/>
                    <a:ea typeface="黑体" pitchFamily="2" charset="-122"/>
                  </a:rPr>
                  <a:t>，</a:t>
                </a:r>
                <a:endParaRPr lang="en-US" altLang="zh-CN" sz="2000" b="0" kern="0" dirty="0">
                  <a:latin typeface="黑体" pitchFamily="2" charset="-122"/>
                  <a:ea typeface="黑体" pitchFamily="2" charset="-122"/>
                </a:endParaRPr>
              </a:p>
              <a:p>
                <a:pPr marL="0" indent="0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CN" sz="2000" b="0" kern="0" dirty="0">
                    <a:latin typeface="黑体" pitchFamily="2" charset="-122"/>
                    <a:ea typeface="黑体" pitchFamily="2" charset="-122"/>
                  </a:rPr>
                  <a:t>    </a:t>
                </a:r>
                <a:r>
                  <a:rPr lang="zh-CN" altLang="en-US" sz="2000" b="0" kern="0" dirty="0">
                    <a:latin typeface="黑体" pitchFamily="2" charset="-122"/>
                    <a:ea typeface="黑体" pitchFamily="2" charset="-122"/>
                  </a:rPr>
                  <a:t>用交叉熵（</a:t>
                </a:r>
                <a:r>
                  <a:rPr lang="en-US" altLang="zh-CN" sz="2000" b="0" kern="0" dirty="0">
                    <a:ea typeface="黑体" pitchFamily="2" charset="-122"/>
                  </a:rPr>
                  <a:t>Cross-Entropy</a:t>
                </a:r>
                <a:r>
                  <a:rPr lang="zh-CN" altLang="en-US" sz="2000" b="0" kern="0" dirty="0">
                    <a:latin typeface="黑体" pitchFamily="2" charset="-122"/>
                    <a:ea typeface="黑体" pitchFamily="2" charset="-122"/>
                  </a:rPr>
                  <a:t>）损失函数定义时间步</a:t>
                </a:r>
                <a:r>
                  <a:rPr lang="en-US" altLang="zh-CN" sz="2000" b="0" i="1" kern="0" dirty="0">
                    <a:ea typeface="黑体" pitchFamily="2" charset="-122"/>
                  </a:rPr>
                  <a:t>t</a:t>
                </a:r>
                <a:r>
                  <a:rPr lang="zh-CN" altLang="en-US" sz="2000" b="0" kern="0" dirty="0">
                    <a:latin typeface="黑体" pitchFamily="2" charset="-122"/>
                    <a:ea typeface="黑体" pitchFamily="2" charset="-122"/>
                  </a:rPr>
                  <a:t>（</a:t>
                </a:r>
                <a:r>
                  <a:rPr lang="en-US" altLang="zh-CN" sz="2000" b="0" kern="0" dirty="0">
                    <a:ea typeface="黑体" pitchFamily="2" charset="-122"/>
                  </a:rPr>
                  <a:t>1≤</a:t>
                </a:r>
                <a:r>
                  <a:rPr lang="en-US" altLang="zh-CN" sz="2000" b="0" i="1" kern="0" dirty="0">
                    <a:ea typeface="黑体" pitchFamily="2" charset="-122"/>
                  </a:rPr>
                  <a:t>t</a:t>
                </a:r>
                <a:r>
                  <a:rPr lang="en-US" altLang="zh-CN" sz="2000" b="0" kern="0" dirty="0">
                    <a:ea typeface="黑体" pitchFamily="2" charset="-122"/>
                  </a:rPr>
                  <a:t>≤</a:t>
                </a:r>
                <a:r>
                  <a:rPr lang="en-US" altLang="zh-CN" sz="2000" b="0" i="1" kern="0" dirty="0">
                    <a:ea typeface="黑体" pitchFamily="2" charset="-122"/>
                  </a:rPr>
                  <a:t>T</a:t>
                </a:r>
                <a:r>
                  <a:rPr lang="zh-CN" altLang="en-US" sz="2000" b="0" kern="0" dirty="0">
                    <a:latin typeface="黑体" pitchFamily="2" charset="-122"/>
                    <a:ea typeface="黑体" pitchFamily="2" charset="-122"/>
                  </a:rPr>
                  <a:t>）的损失：</a:t>
                </a:r>
                <a:endParaRPr lang="en-US" altLang="zh-CN" sz="2000" b="0" kern="0" dirty="0">
                  <a:latin typeface="黑体" pitchFamily="2" charset="-122"/>
                  <a:ea typeface="黑体" pitchFamily="2" charset="-122"/>
                </a:endParaRPr>
              </a:p>
              <a:p>
                <a:pPr marL="0" lvl="0" indent="0" algn="ctr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None/>
                </a:pPr>
                <a14:m>
                  <m:oMath xmlns:m="http://schemas.openxmlformats.org/officeDocument/2006/math">
                    <m:r>
                      <a:rPr lang="zh-CN" alt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𝐎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=−</m:t>
                    </m:r>
                    <m:sSub>
                      <m:sSub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𝐲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log</m:t>
                    </m:r>
                    <m:sSub>
                      <m:sSub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𝐎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                   </a:t>
                </a:r>
                <a:endParaRPr lang="en-US" altLang="zh-CN" sz="2000" b="0" kern="0" dirty="0">
                  <a:ea typeface="黑体" pitchFamily="2" charset="-122"/>
                </a:endParaRPr>
              </a:p>
              <a:p>
                <a:pPr marL="0" indent="0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1800"/>
                  </a:spcAft>
                  <a:buNone/>
                </a:pPr>
                <a:r>
                  <a:rPr lang="zh-CN" altLang="en-US" sz="2200" b="0" kern="0" dirty="0">
                    <a:latin typeface="黑体" pitchFamily="2" charset="-122"/>
                    <a:ea typeface="黑体" pitchFamily="2" charset="-122"/>
                  </a:rPr>
                  <a:t>    </a:t>
                </a:r>
                <a:r>
                  <a:rPr lang="en-US" altLang="zh-CN" sz="2200" b="0" kern="0" dirty="0">
                    <a:latin typeface="黑体" pitchFamily="2" charset="-122"/>
                    <a:ea typeface="黑体" pitchFamily="2" charset="-122"/>
                  </a:rPr>
                  <a:t>    </a:t>
                </a:r>
                <a:r>
                  <a:rPr lang="zh-CN" altLang="en-US" sz="2000" b="0" kern="0" dirty="0">
                    <a:latin typeface="黑体" pitchFamily="2" charset="-122"/>
                    <a:ea typeface="黑体" pitchFamily="2" charset="-122"/>
                  </a:rPr>
                  <a:t>当时间步数为</a:t>
                </a:r>
                <a:r>
                  <a:rPr lang="en-US" altLang="zh-CN" sz="2000" b="0" i="1" kern="0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sz="2000" b="0" kern="0" dirty="0">
                    <a:latin typeface="黑体" pitchFamily="2" charset="-122"/>
                    <a:ea typeface="黑体" pitchFamily="2" charset="-122"/>
                  </a:rPr>
                  <a:t>时，模型的损失函数定义如下：</a:t>
                </a:r>
                <a:endParaRPr lang="en-US" altLang="zh-CN" sz="2000" b="0" kern="0" dirty="0">
                  <a:latin typeface="黑体" pitchFamily="2" charset="-122"/>
                  <a:ea typeface="黑体" pitchFamily="2" charset="-122"/>
                </a:endParaRPr>
              </a:p>
              <a:p>
                <a:pPr marL="0" indent="0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                                                        </m:t>
                      </m:r>
                      <m:r>
                        <a:rPr lang="en-US" altLang="zh-CN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8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zh-CN" altLang="zh-C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000" b="0" kern="0" dirty="0">
                  <a:latin typeface="黑体" pitchFamily="2" charset="-122"/>
                  <a:ea typeface="黑体" pitchFamily="2" charset="-122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zh-CN" altLang="en-US" sz="2200" b="0" kern="0" dirty="0">
                  <a:latin typeface="黑体" pitchFamily="2" charset="-122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4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2109192"/>
                <a:ext cx="8208912" cy="4488160"/>
              </a:xfrm>
              <a:prstGeom prst="rect">
                <a:avLst/>
              </a:prstGeom>
              <a:blipFill>
                <a:blip r:embed="rId4"/>
                <a:stretch>
                  <a:fillRect l="-1930" b="-339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1249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15616" y="620688"/>
            <a:ext cx="8028384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循环神经网络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(4)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"/>
              <p:cNvSpPr txBox="1">
                <a:spLocks noChangeArrowheads="1"/>
              </p:cNvSpPr>
              <p:nvPr/>
            </p:nvSpPr>
            <p:spPr bwMode="auto">
              <a:xfrm>
                <a:off x="827584" y="2060848"/>
                <a:ext cx="8208912" cy="4488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5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w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zh-CN" altLang="en-US" sz="2200" kern="0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模型训练</a:t>
                </a:r>
                <a:endParaRPr lang="en-US" altLang="zh-CN" sz="2000" kern="0" dirty="0">
                  <a:solidFill>
                    <a:srgbClr val="0000FF"/>
                  </a:solidFill>
                  <a:ea typeface="黑体" pitchFamily="2" charset="-122"/>
                </a:endParaRPr>
              </a:p>
              <a:p>
                <a:pPr marL="0" indent="0" eaLnBrk="1" hangingPunct="1">
                  <a:lnSpc>
                    <a:spcPts val="28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000" b="0" kern="0" dirty="0">
                    <a:ea typeface="黑体" pitchFamily="2" charset="-122"/>
                  </a:rPr>
                  <a:t>         RNN</a:t>
                </a:r>
                <a:r>
                  <a:rPr lang="zh-CN" altLang="en-US" sz="2000" b="0" kern="0" dirty="0">
                    <a:ea typeface="黑体" pitchFamily="2" charset="-122"/>
                  </a:rPr>
                  <a:t>在训练过程中的参数包括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𝑥h</m:t>
                        </m:r>
                      </m:sub>
                    </m:sSub>
                  </m:oMath>
                </a14:m>
                <a:r>
                  <a:rPr lang="zh-CN" altLang="zh-CN" sz="2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hh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h𝑞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 sz="2000" b="0" kern="0" dirty="0">
                    <a:ea typeface="黑体" pitchFamily="2" charset="-122"/>
                  </a:rPr>
                  <a:t>，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2000" b="0" dirty="0">
                    <a:ea typeface="黑体" panose="02010609060101010101" pitchFamily="49" charset="-122"/>
                  </a:rPr>
                  <a:t>其</a:t>
                </a:r>
                <a:r>
                  <a:rPr lang="zh-CN" altLang="zh-CN" sz="2000" b="0" kern="0" dirty="0">
                    <a:ea typeface="黑体" pitchFamily="2" charset="-122"/>
                  </a:rPr>
                  <a:t>变量</a:t>
                </a:r>
                <a:endParaRPr lang="en-US" altLang="zh-CN" sz="2000" b="0" kern="0" dirty="0">
                  <a:ea typeface="黑体" pitchFamily="2" charset="-122"/>
                </a:endParaRPr>
              </a:p>
              <a:p>
                <a:pPr marL="0" indent="0" eaLnBrk="1" hangingPunct="1">
                  <a:lnSpc>
                    <a:spcPts val="28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000" b="0" kern="0" dirty="0">
                    <a:ea typeface="黑体" pitchFamily="2" charset="-122"/>
                  </a:rPr>
                  <a:t>         </a:t>
                </a:r>
                <a:r>
                  <a:rPr lang="zh-CN" altLang="zh-CN" sz="2000" b="0" kern="0" dirty="0">
                    <a:ea typeface="黑体" pitchFamily="2" charset="-122"/>
                  </a:rPr>
                  <a:t>和参数在</a:t>
                </a:r>
                <a:r>
                  <a:rPr lang="zh-CN" altLang="en-US" sz="2000" b="0" kern="0" dirty="0">
                    <a:ea typeface="黑体" pitchFamily="2" charset="-122"/>
                  </a:rPr>
                  <a:t>训练时</a:t>
                </a:r>
                <a:r>
                  <a:rPr lang="zh-CN" altLang="zh-CN" sz="2000" b="0" kern="0" dirty="0">
                    <a:ea typeface="黑体" pitchFamily="2" charset="-122"/>
                  </a:rPr>
                  <a:t>的依赖关系</a:t>
                </a:r>
                <a:r>
                  <a:rPr lang="zh-CN" altLang="en-US" sz="2000" b="0" kern="0" dirty="0">
                    <a:ea typeface="黑体" pitchFamily="2" charset="-122"/>
                  </a:rPr>
                  <a:t>：</a:t>
                </a:r>
                <a:endParaRPr lang="en-US" altLang="zh-CN" sz="2200" b="0" kern="0" dirty="0">
                  <a:latin typeface="黑体" pitchFamily="2" charset="-122"/>
                  <a:ea typeface="黑体" pitchFamily="2" charset="-122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zh-CN" altLang="en-US" sz="2200" b="0" kern="0" dirty="0">
                  <a:latin typeface="黑体" pitchFamily="2" charset="-122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4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2060848"/>
                <a:ext cx="8208912" cy="4488160"/>
              </a:xfrm>
              <a:prstGeom prst="rect">
                <a:avLst/>
              </a:prstGeom>
              <a:blipFill>
                <a:blip r:embed="rId5"/>
                <a:stretch>
                  <a:fillRect l="-1932" t="-217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501008"/>
            <a:ext cx="5400600" cy="25922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997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03648" y="620688"/>
            <a:ext cx="7704856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循环神经网络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</a:t>
            </a:r>
            <a:r>
              <a:rPr lang="en-US" altLang="zh-CN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(5)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"/>
              <p:cNvSpPr txBox="1">
                <a:spLocks noChangeArrowheads="1"/>
              </p:cNvSpPr>
              <p:nvPr/>
            </p:nvSpPr>
            <p:spPr bwMode="auto">
              <a:xfrm>
                <a:off x="683568" y="1844824"/>
                <a:ext cx="8352928" cy="4176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5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w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zh-CN" altLang="en-US" sz="2200" kern="0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模型训练</a:t>
                </a:r>
                <a:endParaRPr lang="en-US" altLang="zh-CN" sz="2200" kern="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endParaRPr>
              </a:p>
              <a:p>
                <a:pPr marL="0" indent="0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CN" sz="2200" b="0" kern="0" dirty="0">
                    <a:latin typeface="黑体" pitchFamily="2" charset="-122"/>
                    <a:ea typeface="黑体" pitchFamily="2" charset="-122"/>
                  </a:rPr>
                  <a:t>   </a:t>
                </a:r>
                <a:r>
                  <a:rPr lang="zh-CN" altLang="en-US" sz="2000" b="0" kern="0" dirty="0">
                    <a:ea typeface="黑体" pitchFamily="2" charset="-122"/>
                  </a:rPr>
                  <a:t>（</a:t>
                </a:r>
                <a:r>
                  <a:rPr lang="en-US" altLang="zh-CN" sz="2000" b="0" kern="0" dirty="0">
                    <a:ea typeface="黑体" pitchFamily="2" charset="-122"/>
                  </a:rPr>
                  <a:t>1</a:t>
                </a:r>
                <a:r>
                  <a:rPr lang="zh-CN" altLang="en-US" sz="2000" b="0" kern="0" dirty="0">
                    <a:ea typeface="黑体" pitchFamily="2" charset="-122"/>
                  </a:rPr>
                  <a:t>）</a:t>
                </a:r>
                <a:r>
                  <a:rPr lang="zh-CN" altLang="zh-CN" sz="2000" b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计算各时间步输出层变量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000" b="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zh-CN" sz="2000" b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的梯度</a:t>
                </a:r>
                <a:r>
                  <a:rPr lang="zh-CN" altLang="en-US" sz="2000" b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𝐎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𝐎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𝐎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                            </a:t>
                </a:r>
              </a:p>
              <a:p>
                <a:pPr marL="0" lvl="0" indent="0" eaLnBrk="1" hangingPunct="1">
                  <a:lnSpc>
                    <a:spcPts val="28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3366"/>
                  </a:buClr>
                  <a:buNone/>
                </a:pPr>
                <a:r>
                  <a:rPr lang="zh-CN" altLang="en-US" sz="2000" b="0" kern="0" dirty="0">
                    <a:solidFill>
                      <a:srgbClr val="003366"/>
                    </a:solidFill>
                    <a:latin typeface="Times New Roman" pitchFamily="18" charset="0"/>
                    <a:ea typeface="黑体" pitchFamily="2" charset="-122"/>
                  </a:rPr>
                  <a:t>      </a:t>
                </a:r>
                <a:r>
                  <a:rPr lang="zh-CN" altLang="en-US" sz="2000" b="0" kern="0" dirty="0">
                    <a:solidFill>
                      <a:srgbClr val="003366"/>
                    </a:solidFill>
                    <a:ea typeface="黑体" pitchFamily="2" charset="-122"/>
                  </a:rPr>
                  <a:t>（</a:t>
                </a:r>
                <a:r>
                  <a:rPr lang="en-US" altLang="zh-CN" sz="2000" b="0" kern="0" dirty="0">
                    <a:solidFill>
                      <a:srgbClr val="003366"/>
                    </a:solidFill>
                    <a:ea typeface="黑体" pitchFamily="2" charset="-122"/>
                  </a:rPr>
                  <a:t>2</a:t>
                </a:r>
                <a:r>
                  <a:rPr lang="zh-CN" altLang="en-US" sz="2000" b="0" kern="0" dirty="0">
                    <a:solidFill>
                      <a:srgbClr val="003366"/>
                    </a:solidFill>
                    <a:ea typeface="黑体" pitchFamily="2" charset="-122"/>
                  </a:rPr>
                  <a:t>）</a:t>
                </a:r>
                <a:r>
                  <a:rPr lang="zh-CN" altLang="zh-CN" sz="2000" b="0" dirty="0">
                    <a:solidFill>
                      <a:srgbClr val="003366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</a:t>
                </a:r>
                <a:r>
                  <a:rPr lang="zh-CN" altLang="en-US" sz="2000" b="0" dirty="0">
                    <a:solidFill>
                      <a:srgbClr val="003366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隐藏变量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𝐇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zh-CN" sz="2000" b="0" dirty="0">
                    <a:solidFill>
                      <a:srgbClr val="003366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的梯度</a:t>
                </a:r>
                <a:endParaRPr lang="en-US" altLang="zh-CN" sz="2000" b="0" dirty="0">
                  <a:solidFill>
                    <a:srgbClr val="003366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None/>
                </a:pPr>
                <a:r>
                  <a:rPr lang="en-US" altLang="zh-CN" sz="1800" dirty="0">
                    <a:solidFill>
                      <a:srgbClr val="000000"/>
                    </a:solidFill>
                    <a:ea typeface="+mj-ea"/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𝐇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hh</m:t>
                        </m:r>
                      </m:sub>
                      <m:sup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𝑡𝑟𝑎𝑛𝑠</m:t>
                        </m:r>
                      </m:sup>
                    </m:sSubSup>
                    <m:f>
                      <m:f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𝐇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h𝑞</m:t>
                        </m:r>
                      </m:sub>
                      <m:sup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𝑡𝑟𝑎𝑛𝑠</m:t>
                        </m:r>
                      </m:sup>
                    </m:sSubSup>
                    <m:f>
                      <m:f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𝐎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altLang="zh-CN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𝑡𝑟𝑎𝑛𝑠</m:t>
                        </m:r>
                      </m:sup>
                      <m:e>
                        <m:sSup>
                          <m:sSup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zh-CN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Times New Roman" panose="02020603050405020304" pitchFamily="18" charset="0"/>
                                  </a:rPr>
                                  <m:t>𝐖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j-ea"/>
                                    <a:cs typeface="Times New Roman" panose="02020603050405020304" pitchFamily="18" charset="0"/>
                                  </a:rPr>
                                  <m:t>hh</m:t>
                                </m:r>
                              </m:sub>
                              <m:sup>
                                <m:r>
                                  <a:rPr lang="en-US" altLang="zh-C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j-ea"/>
                                    <a:cs typeface="Times New Roman" panose="02020603050405020304" pitchFamily="18" charset="0"/>
                                  </a:rPr>
                                  <m:t>𝑡𝑟𝑎𝑛𝑠</m:t>
                                </m:r>
                              </m:sup>
                            </m:sSubSup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𝑇</m:t>
                            </m:r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sSubSup>
                      <m:sSubSup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h𝑞</m:t>
                        </m:r>
                      </m:sub>
                      <m:sup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𝑡𝑟𝑎𝑛𝑠</m:t>
                        </m:r>
                      </m:sup>
                    </m:sSubSup>
                    <m:f>
                      <m:f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𝐎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𝑇</m:t>
                            </m:r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sz="1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sz="1800" b="1" dirty="0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None/>
                </a:pPr>
                <a:r>
                  <a:rPr lang="zh-CN" altLang="en-US" sz="2000" b="0" kern="0" dirty="0">
                    <a:solidFill>
                      <a:srgbClr val="003366"/>
                    </a:solidFill>
                    <a:ea typeface="黑体" pitchFamily="2" charset="-122"/>
                  </a:rPr>
                  <a:t>      （</a:t>
                </a:r>
                <a:r>
                  <a:rPr lang="en-US" altLang="zh-CN" sz="2000" b="0" kern="0" dirty="0">
                    <a:solidFill>
                      <a:srgbClr val="003366"/>
                    </a:solidFill>
                    <a:ea typeface="黑体" pitchFamily="2" charset="-122"/>
                  </a:rPr>
                  <a:t>3</a:t>
                </a:r>
                <a:r>
                  <a:rPr lang="zh-CN" altLang="en-US" sz="2000" b="0" kern="0" dirty="0">
                    <a:solidFill>
                      <a:srgbClr val="003366"/>
                    </a:solidFill>
                    <a:ea typeface="黑体" pitchFamily="2" charset="-122"/>
                  </a:rPr>
                  <a:t>）</a:t>
                </a:r>
                <a:r>
                  <a:rPr lang="zh-CN" altLang="zh-CN" sz="2000" b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h𝑞</m:t>
                        </m:r>
                      </m:sub>
                    </m:sSub>
                  </m:oMath>
                </a14:m>
                <a:r>
                  <a:rPr lang="zh-CN" altLang="zh-CN" sz="2000" b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zh-CN" sz="2000" b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的梯度</a:t>
                </a:r>
                <a:r>
                  <a:rPr lang="zh-CN" altLang="en-US" sz="2000" b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1800" dirty="0">
                    <a:solidFill>
                      <a:srgbClr val="00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h𝑞</m:t>
                            </m:r>
                          </m:sub>
                        </m:sSub>
                      </m:den>
                    </m:f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zh-CN" altLang="zh-C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𝐎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nary>
                    <m:sSubSup>
                      <m:sSubSup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𝐇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𝑡𝑟𝑎𝑛𝑠</m:t>
                        </m:r>
                      </m:sup>
                    </m:sSubSup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 , </a:t>
                </a:r>
                <a:r>
                  <a:rPr lang="en-US" altLang="zh-CN" sz="1800" dirty="0">
                    <a:solidFill>
                      <a:srgbClr val="00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zh-CN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𝐎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altLang="zh-CN" sz="1800" dirty="0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ts val="28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2000" b="0" kern="0" dirty="0">
                    <a:ea typeface="黑体" pitchFamily="2" charset="-122"/>
                  </a:rPr>
                  <a:t>      （</a:t>
                </a:r>
                <a:r>
                  <a:rPr lang="en-US" altLang="zh-CN" sz="2000" b="0" kern="0" dirty="0">
                    <a:ea typeface="黑体" pitchFamily="2" charset="-122"/>
                  </a:rPr>
                  <a:t>4</a:t>
                </a:r>
                <a:r>
                  <a:rPr lang="zh-CN" altLang="en-US" sz="2000" b="0" kern="0" dirty="0">
                    <a:ea typeface="黑体" pitchFamily="2" charset="-122"/>
                  </a:rPr>
                  <a:t>）</a:t>
                </a:r>
                <a:r>
                  <a:rPr lang="zh-CN" altLang="en-US" sz="2000" b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𝑥h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hh</m:t>
                        </m:r>
                      </m:sub>
                    </m:sSub>
                  </m:oMath>
                </a14:m>
                <a:r>
                  <a:rPr lang="zh-CN" altLang="zh-CN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zh-CN" sz="20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和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zh-CN" altLang="en-US" sz="2000" b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的梯度：</a:t>
                </a:r>
                <a:endParaRPr lang="en-US" altLang="zh-CN" sz="2000" b="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ts val="28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zh-CN" altLang="en-US" sz="16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损失</a:t>
                </a:r>
                <a:r>
                  <a:rPr lang="en-US" altLang="zh-CN" sz="1600" i="1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zh-CN" sz="1600" b="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通过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𝐇</m:t>
                        </m:r>
                      </m:e>
                      <m:sub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𝐇</m:t>
                        </m:r>
                      </m:e>
                      <m:sub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,⋯ ,</m:t>
                    </m:r>
                    <m:sSub>
                      <m:sSub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𝐇</m:t>
                        </m:r>
                      </m:e>
                      <m:sub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zh-CN" sz="1600" b="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依赖于参数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𝑥h</m:t>
                        </m:r>
                      </m:sub>
                    </m:sSub>
                  </m:oMath>
                </a14:m>
                <a:r>
                  <a:rPr lang="zh-CN" altLang="zh-CN" sz="16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hh</m:t>
                        </m:r>
                      </m:sub>
                    </m:sSub>
                    <m:sSub>
                      <m:sSub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zh-CN" sz="16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和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  <m:sub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zh-CN" altLang="zh-CN" sz="16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1600" b="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根据链式求导法则</a:t>
                </a:r>
                <a:r>
                  <a:rPr lang="zh-CN" altLang="zh-CN" sz="1600" b="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1600" b="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有</a:t>
                </a:r>
                <a:r>
                  <a:rPr lang="zh-CN" altLang="zh-CN" sz="1600" b="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endParaRPr lang="en-US" altLang="zh-CN" sz="1600" b="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ctr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𝑥h</m:t>
                            </m:r>
                          </m:sub>
                        </m:sSub>
                      </m:den>
                    </m:f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zh-CN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𝐇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nary>
                    <m:sSubSup>
                      <m:sSubSup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𝐗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𝑡𝑟𝑎𝑛𝑠</m:t>
                        </m:r>
                      </m:sup>
                    </m:sSubSup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800" dirty="0">
                    <a:solidFill>
                      <a:srgbClr val="00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hh</m:t>
                            </m:r>
                          </m:sub>
                        </m:sSub>
                      </m:den>
                    </m:f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zh-CN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𝐇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nary>
                    <m:sSubSup>
                      <m:sSubSup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𝐇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𝑡𝑟𝑎𝑛𝑠</m:t>
                        </m:r>
                      </m:sup>
                    </m:sSubSup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h</m:t>
                            </m:r>
                          </m:sub>
                        </m:sSub>
                      </m:den>
                    </m:f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zh-CN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𝐇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altLang="zh-CN" sz="2000" b="0" kern="0" dirty="0">
                  <a:ea typeface="黑体" panose="02010609060101010101" pitchFamily="49" charset="-122"/>
                </a:endParaRPr>
              </a:p>
              <a:p>
                <a:pPr marL="0" indent="0" algn="ctr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3366"/>
                  </a:buClr>
                  <a:buNone/>
                </a:pPr>
                <a:r>
                  <a:rPr lang="zh-CN" altLang="en-US" sz="2000" b="0" kern="0" dirty="0">
                    <a:ea typeface="黑体" pitchFamily="2" charset="-122"/>
                  </a:rPr>
                  <a:t>     （</a:t>
                </a:r>
                <a:r>
                  <a:rPr lang="en-US" altLang="zh-CN" sz="2000" b="0" kern="0" dirty="0">
                    <a:ea typeface="黑体" pitchFamily="2" charset="-122"/>
                  </a:rPr>
                  <a:t>5</a:t>
                </a:r>
                <a:r>
                  <a:rPr lang="zh-CN" altLang="en-US" sz="2000" b="0" kern="0" dirty="0">
                    <a:ea typeface="黑体" pitchFamily="2" charset="-122"/>
                  </a:rPr>
                  <a:t>）</a:t>
                </a:r>
                <a:r>
                  <a:rPr lang="zh-CN" altLang="en-US" sz="2000" b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权重更新：</a:t>
                </a:r>
                <a:r>
                  <a:rPr lang="zh-CN" altLang="zh-CN" sz="2000" b="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使用梯度下降法，以目标的负梯度方向对参数进行</a:t>
                </a:r>
                <a:r>
                  <a:rPr lang="zh-CN" altLang="en-US" sz="2000" b="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更新：   </a:t>
                </a:r>
                <a:endParaRPr lang="en-US" altLang="zh-CN" sz="2000" b="0" kern="1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ts val="28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800" dirty="0">
                    <a:solidFill>
                      <a:srgbClr val="00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h𝑞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h𝑞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𝜂</m:t>
                    </m:r>
                    <m:f>
                      <m:fPr>
                        <m:type m:val="lin"/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h𝑞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𝑥h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𝑥h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𝜂</m:t>
                    </m:r>
                    <m:f>
                      <m:fPr>
                        <m:type m:val="lin"/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𝑥h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hh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hh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𝜂</m:t>
                    </m:r>
                    <m:f>
                      <m:fPr>
                        <m:type m:val="lin"/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hh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0" lvl="0" indent="0" algn="ctr" eaLnBrk="1" hangingPunct="1">
                  <a:lnSpc>
                    <a:spcPts val="28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3366"/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←</m:t>
                    </m:r>
                    <m:sSub>
                      <m:sSub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f>
                      <m:fPr>
                        <m:type m:val="lin"/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f>
                      <m:fPr>
                        <m:type m:val="lin"/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</m:oMath>
                </a14:m>
                <a:endParaRPr lang="zh-CN" altLang="zh-CN" sz="1800" b="0" kern="1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None/>
                </a:pPr>
                <a:endParaRPr lang="en-US" altLang="zh-CN" sz="2000" b="0" kern="0" dirty="0">
                  <a:ea typeface="黑体" panose="02010609060101010101" pitchFamily="49" charset="-122"/>
                </a:endParaRPr>
              </a:p>
              <a:p>
                <a:pPr marL="0" indent="0" eaLnBrk="1" hangingPunct="1">
                  <a:lnSpc>
                    <a:spcPct val="90000"/>
                  </a:lnSpc>
                  <a:spcBef>
                    <a:spcPts val="530"/>
                  </a:spcBef>
                  <a:buNone/>
                </a:pPr>
                <a:endParaRPr lang="zh-CN" altLang="en-US" sz="2000" b="0" kern="0" dirty="0">
                  <a:latin typeface="黑体" pitchFamily="2" charset="-122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4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1844824"/>
                <a:ext cx="8352928" cy="4176464"/>
              </a:xfrm>
              <a:prstGeom prst="rect">
                <a:avLst/>
              </a:prstGeom>
              <a:blipFill>
                <a:blip r:embed="rId5"/>
                <a:stretch>
                  <a:fillRect l="-1898" t="-1898" r="-4599" b="-315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2710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03648" y="620688"/>
            <a:ext cx="73787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循环神经网络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(6)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"/>
              <p:cNvSpPr txBox="1">
                <a:spLocks noChangeArrowheads="1"/>
              </p:cNvSpPr>
              <p:nvPr/>
            </p:nvSpPr>
            <p:spPr bwMode="auto">
              <a:xfrm>
                <a:off x="772518" y="2081610"/>
                <a:ext cx="8640960" cy="47488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5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w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zh-CN" altLang="en-US" sz="2400" kern="0" dirty="0">
                    <a:solidFill>
                      <a:srgbClr val="0000FF"/>
                    </a:solidFill>
                    <a:ea typeface="黑体" pitchFamily="2" charset="-122"/>
                  </a:rPr>
                  <a:t>训练算法</a:t>
                </a:r>
                <a:endParaRPr lang="en-US" altLang="zh-CN" sz="2200" b="0" kern="0" dirty="0">
                  <a:latin typeface="黑体" pitchFamily="2" charset="-122"/>
                  <a:ea typeface="黑体" pitchFamily="2" charset="-122"/>
                </a:endParaRPr>
              </a:p>
              <a:p>
                <a:pPr marL="0" indent="0" eaLnBrk="1" hangingPunct="1">
                  <a:lnSpc>
                    <a:spcPct val="90000"/>
                  </a:lnSpc>
                  <a:spcBef>
                    <a:spcPts val="0"/>
                  </a:spcBef>
                  <a:buNone/>
                </a:pPr>
                <a:r>
                  <a:rPr lang="en-US" altLang="zh-CN" sz="2200" b="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</a:t>
                </a:r>
                <a:r>
                  <a:rPr lang="zh-CN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随机初始化网络的权重参数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𝑥h</m:t>
                        </m:r>
                      </m:sub>
                    </m:sSub>
                    <m:r>
                      <a:rPr lang="zh-CN" altLang="zh-CN" sz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、</m:t>
                    </m:r>
                    <m:sSub>
                      <m:sSubPr>
                        <m:ctrlPr>
                          <a:rPr lang="zh-CN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hh</m:t>
                        </m:r>
                      </m:sub>
                    </m:sSub>
                  </m:oMath>
                </a14:m>
                <a:r>
                  <a:rPr lang="zh-CN" altLang="zh-CN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h𝑞</m:t>
                        </m:r>
                      </m:sub>
                    </m:sSub>
                  </m:oMath>
                </a14:m>
                <a:r>
                  <a:rPr lang="zh-CN" altLang="zh-CN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，使其均服从正态分布，初始化</a:t>
                </a:r>
                <a:r>
                  <a:rPr lang="en-US" altLang="zh-CN" sz="12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=1</a:t>
                </a:r>
              </a:p>
              <a:p>
                <a:pPr marL="0" indent="0" eaLnBrk="1" hangingPunct="1">
                  <a:lnSpc>
                    <a:spcPct val="90000"/>
                  </a:lnSpc>
                  <a:spcBef>
                    <a:spcPts val="0"/>
                  </a:spcBef>
                  <a:buNone/>
                </a:pPr>
                <a:r>
                  <a:rPr lang="en-US" altLang="zh-CN" sz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While </a:t>
                </a:r>
                <a:r>
                  <a:rPr lang="en-US" altLang="zh-CN" sz="12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</a:t>
                </a:r>
                <a:r>
                  <a:rPr lang="en-US" altLang="zh-CN" sz="12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1200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RNN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Do</a:t>
                </a:r>
              </a:p>
              <a:p>
                <a:pPr marL="0" indent="0" eaLnBrk="1" hangingPunct="1">
                  <a:spcBef>
                    <a:spcPts val="0"/>
                  </a:spcBef>
                  <a:buNone/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For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zh-CN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Do</a:t>
                </a:r>
              </a:p>
              <a:p>
                <a:pPr marL="0" indent="0" eaLnBrk="1" hangingPunct="1">
                  <a:spcBef>
                    <a:spcPts val="0"/>
                  </a:spcBef>
                  <a:buNone/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  </a:t>
                </a:r>
                <a:r>
                  <a:rPr lang="zh-CN" altLang="en-US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𝐇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𝜑</m:t>
                    </m:r>
                    <m:d>
                      <m:dPr>
                        <m:ctrlPr>
                          <a:rPr lang="zh-CN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𝑥h</m:t>
                            </m:r>
                          </m:sub>
                        </m:sSub>
                        <m:r>
                          <a:rPr lang="en-US" altLang="zh-CN" sz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𝐇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hh</m:t>
                            </m:r>
                          </m:sub>
                        </m:sSub>
                        <m:r>
                          <a:rPr lang="en-US" altLang="zh-CN" sz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计算时间步</a:t>
                </a:r>
                <a:r>
                  <a:rPr lang="en-US" altLang="zh-CN" sz="12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zh-CN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的隐藏变量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𝐇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1200" b="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2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  </a:t>
                </a:r>
                <a:r>
                  <a:rPr lang="zh-CN" altLang="en-US" sz="12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𝐎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𝐇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zh-CN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h𝑞</m:t>
                        </m:r>
                      </m:sub>
                    </m:sSub>
                    <m:r>
                      <a:rPr lang="en-US" altLang="zh-C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zh-CN" sz="12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计算时间步</a:t>
                </a:r>
                <a:r>
                  <a:rPr lang="en-US" altLang="zh-CN" sz="1200" i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zh-CN" sz="12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的输出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𝐎</m:t>
                        </m:r>
                      </m:e>
                      <m:sub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1200" kern="100" dirty="0"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  </a:t>
                </a:r>
                <a:r>
                  <a:rPr lang="zh-CN" altLang="en-US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zh-CN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𝐎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=−</m:t>
                    </m:r>
                    <m:sSub>
                      <m:sSubPr>
                        <m:ctrlPr>
                          <a:rPr lang="zh-CN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𝐲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1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log</m:t>
                    </m:r>
                    <m:sSub>
                      <m:sSubPr>
                        <m:ctrlPr>
                          <a:rPr lang="zh-CN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𝐎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zh-CN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计算时间步</a:t>
                </a:r>
                <a:r>
                  <a:rPr lang="en-US" altLang="zh-CN" sz="12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zh-CN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的损失函数</a:t>
                </a:r>
                <a14:m>
                  <m:oMath xmlns:m="http://schemas.openxmlformats.org/officeDocument/2006/math">
                    <m:r>
                      <a:rPr lang="en-US" altLang="zh-C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𝐎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𝐲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sz="12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spcBef>
                    <a:spcPts val="0"/>
                  </a:spcBef>
                  <a:buNone/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  </a:t>
                </a:r>
                <a:r>
                  <a:rPr lang="zh-CN" altLang="en-US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2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2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zh-CN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  <m:e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𝐎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计算损失函数</a:t>
                </a:r>
                <a:r>
                  <a:rPr lang="en-US" altLang="zh-CN" sz="12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Loss</a:t>
                </a:r>
              </a:p>
              <a:p>
                <a:pPr marL="0" indent="0" algn="just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2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  </a:t>
                </a:r>
                <a:r>
                  <a:rPr lang="zh-CN" altLang="en-US" sz="12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𝐎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altLang="zh-C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𝐎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𝐎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zh-CN" sz="12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计算时间步</a:t>
                </a:r>
                <a:r>
                  <a:rPr lang="en-US" altLang="zh-CN" sz="1200" i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zh-CN" sz="12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𝐎</m:t>
                        </m:r>
                      </m:e>
                      <m:sub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zh-CN" sz="12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的梯度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2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𝐎</m:t>
                            </m:r>
                          </m:e>
                          <m:sub>
                            <m:r>
                              <a:rPr lang="en-US" altLang="zh-CN" sz="12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12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2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  </a:t>
                </a:r>
                <a:r>
                  <a:rPr lang="zh-CN" altLang="en-US" sz="12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𝐇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altLang="zh-C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hh</m:t>
                        </m:r>
                      </m:sub>
                      <m:sup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𝑡𝑟𝑎𝑛𝑠</m:t>
                        </m:r>
                      </m:sup>
                    </m:sSubSup>
                    <m:f>
                      <m:fPr>
                        <m:ctrlPr>
                          <a:rPr lang="zh-CN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𝐇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C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zh-CN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h𝑞</m:t>
                        </m:r>
                      </m:sub>
                      <m:sup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𝑡𝑟𝑎𝑛𝑠</m:t>
                        </m:r>
                      </m:sup>
                    </m:sSubSup>
                    <m:f>
                      <m:fPr>
                        <m:ctrlPr>
                          <a:rPr lang="zh-CN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𝐎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altLang="zh-CN" sz="1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𝑡𝑟𝑎𝑛𝑠</m:t>
                        </m:r>
                      </m:sup>
                      <m:e>
                        <m:sSup>
                          <m:sSupPr>
                            <m:ctrlPr>
                              <a:rPr lang="zh-CN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zh-CN" altLang="zh-CN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𝐖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hh</m:t>
                                </m:r>
                              </m:sub>
                              <m:sup>
                                <m:r>
                                  <a:rPr lang="en-US" altLang="zh-CN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𝑡𝑟𝑎𝑛𝑠</m:t>
                                </m:r>
                              </m:sup>
                            </m:sSubSup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sSubSup>
                      <m:sSubSupPr>
                        <m:ctrlPr>
                          <a:rPr lang="zh-CN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h𝑞</m:t>
                        </m:r>
                      </m:sub>
                      <m:sup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𝑡𝑟𝑎𝑛𝑠</m:t>
                        </m:r>
                      </m:sup>
                    </m:sSubSup>
                    <m:f>
                      <m:fPr>
                        <m:ctrlPr>
                          <a:rPr lang="zh-CN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𝐎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sz="1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zh-CN" sz="12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计算时间步</a:t>
                </a:r>
                <a:r>
                  <a:rPr lang="en-US" altLang="zh-CN" sz="1200" i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zh-CN" sz="12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𝐇</m:t>
                        </m:r>
                      </m:e>
                      <m:sub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zh-CN" sz="12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的梯度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2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𝐇</m:t>
                            </m:r>
                          </m:e>
                          <m:sub>
                            <m:r>
                              <a:rPr lang="en-US" altLang="zh-CN" sz="12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12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End For</a:t>
                </a:r>
              </a:p>
              <a:p>
                <a:pPr marL="0" indent="0" algn="just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2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  </a:t>
                </a:r>
                <a:r>
                  <a:rPr lang="zh-CN" altLang="en-US" sz="12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h𝑞</m:t>
                            </m:r>
                          </m:sub>
                        </m:sSub>
                      </m:den>
                    </m:f>
                    <m:r>
                      <a:rPr lang="en-US" altLang="zh-C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zh-CN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zh-CN" altLang="zh-CN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𝐎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nary>
                    <m:sSubSup>
                      <m:sSubSupPr>
                        <m:ctrlPr>
                          <a:rPr lang="zh-CN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𝐇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𝑡𝑟𝑎𝑛𝑠</m:t>
                        </m:r>
                      </m:sup>
                    </m:sSubSup>
                  </m:oMath>
                </a14:m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12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计算第</a:t>
                </a:r>
                <a:r>
                  <a:rPr lang="en-US" altLang="zh-CN" sz="1200" i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sz="12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次迭代参数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h𝑞</m:t>
                        </m:r>
                      </m:sub>
                    </m:sSub>
                  </m:oMath>
                </a14:m>
                <a:r>
                  <a:rPr lang="zh-CN" altLang="zh-CN" sz="12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的梯度</a:t>
                </a:r>
              </a:p>
              <a:p>
                <a:pPr marL="0" indent="0" algn="just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2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  </a:t>
                </a:r>
                <a:r>
                  <a:rPr lang="zh-CN" altLang="en-US" sz="12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r>
                      <a:rPr lang="en-US" altLang="zh-C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zh-CN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zh-CN" altLang="zh-CN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𝐎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zh-CN" altLang="zh-CN" sz="12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计算第</a:t>
                </a:r>
                <a:r>
                  <a:rPr lang="en-US" altLang="zh-CN" sz="1200" i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sz="12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次迭代参数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  <m:sub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zh-CN" sz="12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的梯度</a:t>
                </a:r>
              </a:p>
              <a:p>
                <a:pPr marL="0" indent="0" algn="just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2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  </a:t>
                </a:r>
                <a:r>
                  <a:rPr lang="zh-CN" altLang="en-US" sz="12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𝑥h</m:t>
                            </m:r>
                          </m:sub>
                        </m:sSub>
                      </m:den>
                    </m:f>
                    <m:r>
                      <a:rPr lang="en-US" altLang="zh-C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zh-CN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zh-CN" altLang="zh-CN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𝐇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nary>
                    <m:sSubSup>
                      <m:sSubSupPr>
                        <m:ctrlPr>
                          <a:rPr lang="zh-CN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𝐗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𝑡𝑟𝑎𝑛𝑠</m:t>
                        </m:r>
                      </m:sup>
                    </m:sSubSup>
                  </m:oMath>
                </a14:m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12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计算第</a:t>
                </a:r>
                <a:r>
                  <a:rPr lang="en-US" altLang="zh-CN" sz="1200" i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sz="12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次迭代参数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𝑥h</m:t>
                        </m:r>
                      </m:sub>
                    </m:sSub>
                  </m:oMath>
                </a14:m>
                <a:r>
                  <a:rPr lang="zh-CN" altLang="zh-CN" sz="12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的梯度</a:t>
                </a:r>
              </a:p>
              <a:p>
                <a:pPr marL="0" indent="0" algn="just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2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  </a:t>
                </a:r>
                <a:r>
                  <a:rPr lang="zh-CN" altLang="en-US" sz="12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hh</m:t>
                            </m:r>
                          </m:sub>
                        </m:sSub>
                      </m:den>
                    </m:f>
                    <m:r>
                      <a:rPr lang="en-US" altLang="zh-C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zh-CN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zh-CN" altLang="zh-CN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𝐇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nary>
                    <m:sSubSup>
                      <m:sSubSupPr>
                        <m:ctrlPr>
                          <a:rPr lang="zh-CN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𝐇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𝑡𝑟𝑎𝑛𝑠</m:t>
                        </m:r>
                      </m:sup>
                    </m:sSubSup>
                  </m:oMath>
                </a14:m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12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计算第</a:t>
                </a:r>
                <a:r>
                  <a:rPr lang="en-US" altLang="zh-CN" sz="1200" i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sz="12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次迭代参数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hh</m:t>
                        </m:r>
                      </m:sub>
                    </m:sSub>
                  </m:oMath>
                </a14:m>
                <a:r>
                  <a:rPr lang="zh-CN" altLang="zh-CN" sz="12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的梯度</a:t>
                </a:r>
              </a:p>
              <a:p>
                <a:pPr marL="0" indent="0" algn="just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2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  </a:t>
                </a:r>
                <a:r>
                  <a:rPr lang="zh-CN" altLang="en-US" sz="12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h</m:t>
                            </m:r>
                          </m:sub>
                        </m:sSub>
                      </m:den>
                    </m:f>
                    <m:r>
                      <a:rPr lang="en-US" altLang="zh-C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zh-CN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zh-CN" altLang="zh-CN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𝐇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12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计算第</a:t>
                </a:r>
                <a:r>
                  <a:rPr lang="en-US" altLang="zh-CN" sz="1200" i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sz="12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次迭代参数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  <m:sub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zh-CN" altLang="zh-CN" sz="12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的梯度</a:t>
                </a:r>
                <a:endParaRPr lang="en-US" altLang="zh-CN" sz="12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14300" algn="l"/>
                    <a:tab pos="228600" algn="l"/>
                    <a:tab pos="291465" algn="l"/>
                  </a:tabLst>
                </a:pPr>
                <a:r>
                  <a:rPr lang="en-US" altLang="zh-CN" sz="12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  </a:t>
                </a:r>
                <a:r>
                  <a:rPr lang="zh-CN" altLang="en-US" sz="12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:r>
                  <a:rPr lang="zh-CN" altLang="zh-CN" sz="12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梯度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2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zh-CN" sz="12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𝑥h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zh-CN" sz="12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2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zh-CN" sz="12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hh</m:t>
                            </m:r>
                          </m:sub>
                        </m:sSub>
                      </m:den>
                    </m:f>
                    <m:r>
                      <a:rPr lang="zh-CN" altLang="zh-CN" sz="12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、</m:t>
                    </m:r>
                    <m:f>
                      <m:fPr>
                        <m:type m:val="lin"/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2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zh-CN" sz="12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h𝑞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zh-CN" sz="12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2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altLang="zh-CN" sz="12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h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zh-CN" sz="12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2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altLang="zh-CN" sz="12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zh-CN" sz="12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，更新参数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h𝑞</m:t>
                        </m:r>
                      </m:sub>
                    </m:sSub>
                  </m:oMath>
                </a14:m>
                <a:r>
                  <a:rPr lang="zh-CN" altLang="zh-CN" sz="12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𝑥h</m:t>
                        </m:r>
                      </m:sub>
                    </m:sSub>
                    <m:r>
                      <a:rPr lang="zh-CN" altLang="zh-CN" sz="1200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、</m:t>
                    </m:r>
                    <m:sSub>
                      <m:sSubPr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hh</m:t>
                        </m:r>
                      </m:sub>
                    </m:sSub>
                  </m:oMath>
                </a14:m>
                <a:r>
                  <a:rPr lang="zh-CN" altLang="zh-CN" sz="12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  <m:sub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zh-CN" altLang="zh-CN" sz="1200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和</m:t>
                    </m:r>
                    <m:sSub>
                      <m:sSubPr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  <m:sub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altLang="zh-CN" sz="12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14300" algn="l"/>
                    <a:tab pos="228600" algn="l"/>
                    <a:tab pos="291465" algn="l"/>
                  </a:tabLst>
                </a:pPr>
                <a:r>
                  <a:rPr lang="en-US" altLang="zh-CN" sz="12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End While</a:t>
                </a:r>
                <a:endParaRPr lang="zh-CN" altLang="zh-CN" sz="12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Return</a:t>
                </a:r>
                <a14:m>
                  <m:oMath xmlns:m="http://schemas.openxmlformats.org/officeDocument/2006/math">
                    <m:r>
                      <a:rPr lang="en-US" altLang="zh-CN" sz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𝑥h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hh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h𝑞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zh-CN" altLang="zh-CN" sz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和</m:t>
                    </m:r>
                    <m:sSub>
                      <m:sSubPr>
                        <m:ctrlPr>
                          <a:rPr lang="zh-CN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zh-CN" altLang="en-US" sz="2000" b="0" kern="0" dirty="0">
                  <a:latin typeface="黑体" pitchFamily="2" charset="-122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4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2518" y="2081610"/>
                <a:ext cx="8640960" cy="4748808"/>
              </a:xfrm>
              <a:prstGeom prst="rect">
                <a:avLst/>
              </a:prstGeom>
              <a:blipFill>
                <a:blip r:embed="rId5"/>
                <a:stretch>
                  <a:fillRect l="-2047" t="-1797" b="-38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516216" y="2780928"/>
            <a:ext cx="2088232" cy="792088"/>
          </a:xfrm>
          <a:prstGeom prst="cloudCallout">
            <a:avLst>
              <a:gd name="adj1" fmla="val -59611"/>
              <a:gd name="adj2" fmla="val 10372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+mn-lt"/>
                <a:ea typeface="黑体" panose="02010609060101010101" pitchFamily="49" charset="-122"/>
              </a:rPr>
              <a:t>时间复杂度：</a:t>
            </a:r>
            <a:r>
              <a:rPr lang="en-US" altLang="zh-CN" sz="1800" i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O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sz="1800" i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n</a:t>
            </a:r>
            <a:r>
              <a:rPr lang="en-US" altLang="zh-CN" sz="1800" i="1" baseline="-250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RNN</a:t>
            </a:r>
            <a:r>
              <a:rPr lang="en-US" altLang="zh-CN" sz="1800" i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Td</a:t>
            </a:r>
            <a:r>
              <a:rPr lang="en-US" altLang="zh-CN" sz="1800" baseline="300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2</a:t>
            </a:r>
            <a:r>
              <a:rPr lang="en-US" altLang="zh-CN" sz="1800" i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h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95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提纲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2214563"/>
            <a:ext cx="6253163" cy="3881437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引例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问答系统的基本思想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循环神经网络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长短期记忆网络</a:t>
            </a:r>
            <a:endParaRPr lang="en-US" altLang="zh-CN" sz="2200" dirty="0">
              <a:solidFill>
                <a:srgbClr val="FF0000"/>
              </a:solidFill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基于</a:t>
            </a:r>
            <a:r>
              <a:rPr lang="en-US" altLang="zh-CN" sz="2200" dirty="0">
                <a:ea typeface="黑体" pitchFamily="2" charset="-122"/>
              </a:rPr>
              <a:t>LSTM</a:t>
            </a:r>
            <a:r>
              <a:rPr lang="zh-CN" altLang="en-US" sz="2200" dirty="0">
                <a:ea typeface="黑体" pitchFamily="2" charset="-122"/>
              </a:rPr>
              <a:t>的问答系统构建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3431051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620688"/>
            <a:ext cx="795292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长短期记忆网络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(1)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99592" y="2132856"/>
            <a:ext cx="8064896" cy="4488160"/>
          </a:xfrm>
        </p:spPr>
        <p:txBody>
          <a:bodyPr lIns="0" rIns="0"/>
          <a:lstStyle/>
          <a:p>
            <a:pPr eaLnBrk="1" hangingPunct="1">
              <a:lnSpc>
                <a:spcPct val="90000"/>
              </a:lnSpc>
            </a:pP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长短期记忆网络（</a:t>
            </a: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Long Short-Term Memory, LSTM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当需处理长文档的提取问题与答案的表征时，传统的</a:t>
            </a:r>
            <a:r>
              <a:rPr lang="en-US" altLang="zh-CN" sz="2000" dirty="0">
                <a:ea typeface="黑体" pitchFamily="2" charset="-122"/>
              </a:rPr>
              <a:t>RNN</a:t>
            </a:r>
            <a:r>
              <a:rPr lang="zh-CN" altLang="en-US" sz="2000" dirty="0">
                <a:ea typeface="黑体" pitchFamily="2" charset="-122"/>
              </a:rPr>
              <a:t>具有“梯度爆炸”或“梯度消失”的局限性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rgbClr val="FF0000"/>
                </a:solidFill>
                <a:ea typeface="黑体" pitchFamily="2" charset="-122"/>
              </a:rPr>
              <a:t>LSTM</a:t>
            </a:r>
            <a:r>
              <a:rPr lang="zh-CN" altLang="en-US" sz="20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运用门控机制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可很好地处理长序列之间的依赖关系</a:t>
            </a:r>
            <a:r>
              <a:rPr lang="zh-CN" altLang="en-US" sz="20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itchFamily="18" charset="0"/>
              <a:ea typeface="黑体" pitchFamily="2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051720" y="4293096"/>
            <a:ext cx="5976664" cy="1096516"/>
            <a:chOff x="2463788" y="5343821"/>
            <a:chExt cx="5976664" cy="1096516"/>
          </a:xfrm>
        </p:grpSpPr>
        <p:sp>
          <p:nvSpPr>
            <p:cNvPr id="5" name="文本框 4"/>
            <p:cNvSpPr txBox="1"/>
            <p:nvPr/>
          </p:nvSpPr>
          <p:spPr>
            <a:xfrm>
              <a:off x="2463788" y="5630469"/>
              <a:ext cx="5976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传统的</a:t>
              </a:r>
              <a:r>
                <a:rPr lang="en-US" altLang="zh-CN" dirty="0">
                  <a:latin typeface="+mn-lt"/>
                  <a:ea typeface="黑体" panose="02010609060101010101" pitchFamily="49" charset="-122"/>
                </a:rPr>
                <a:t>RNN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存在什么问题</a:t>
              </a: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3396" y="5343821"/>
              <a:ext cx="1096516" cy="10965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414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620688"/>
            <a:ext cx="795292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长短期记忆网络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(2)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3568" y="1988840"/>
            <a:ext cx="8460432" cy="4536503"/>
          </a:xfrm>
        </p:spPr>
        <p:txBody>
          <a:bodyPr lIns="0" rIns="0"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zh-CN" altLang="en-US" sz="2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模型结构</a:t>
            </a:r>
            <a:endParaRPr lang="en-US" altLang="zh-CN" sz="22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marL="180975" indent="0"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LSTM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引入</a:t>
            </a:r>
            <a:r>
              <a:rPr lang="zh-CN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遗忘门</a:t>
            </a:r>
            <a:r>
              <a:rPr lang="zh-CN" altLang="zh-CN" sz="2000" dirty="0">
                <a:ea typeface="+mj-ea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+mj-ea"/>
              </a:rPr>
              <a:t>Forget Gate</a:t>
            </a:r>
            <a:r>
              <a:rPr lang="zh-CN" altLang="zh-CN" sz="2000" dirty="0">
                <a:ea typeface="+mj-ea"/>
                <a:cs typeface="Times New Roman" panose="02020603050405020304" pitchFamily="18" charset="0"/>
              </a:rPr>
              <a:t>）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输入门</a:t>
            </a:r>
            <a:r>
              <a:rPr lang="zh-CN" altLang="zh-CN" sz="2000" dirty="0">
                <a:solidFill>
                  <a:srgbClr val="003366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rgbClr val="003366"/>
                </a:solidFill>
                <a:ea typeface="黑体" panose="02010609060101010101" pitchFamily="49" charset="-122"/>
              </a:rPr>
              <a:t>Input Gate</a:t>
            </a:r>
            <a:r>
              <a:rPr lang="zh-CN" altLang="zh-CN" sz="2000" dirty="0">
                <a:solidFill>
                  <a:srgbClr val="003366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000" dirty="0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记忆细胞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输出门</a:t>
            </a:r>
            <a:r>
              <a:rPr lang="zh-CN" altLang="zh-CN" sz="2000" dirty="0">
                <a:solidFill>
                  <a:srgbClr val="003366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rgbClr val="003366"/>
                </a:solidFill>
                <a:ea typeface="黑体" panose="02010609060101010101" pitchFamily="49" charset="-122"/>
              </a:rPr>
              <a:t>Output Gate</a:t>
            </a:r>
            <a:r>
              <a:rPr lang="zh-CN" altLang="zh-CN" sz="2000" dirty="0">
                <a:solidFill>
                  <a:srgbClr val="003366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，记录额外信息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，避免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RNN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梯度消失和梯度爆炸问题。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itchFamily="18" charset="0"/>
              <a:ea typeface="黑体" pitchFamily="2" charset="-122"/>
              <a:cs typeface="+mn-cs"/>
            </a:endParaRP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294111"/>
            <a:ext cx="5760640" cy="3456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513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620688"/>
            <a:ext cx="795292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长短期记忆网络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(3)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3568" y="2060848"/>
                <a:ext cx="8532440" cy="4896544"/>
              </a:xfrm>
            </p:spPr>
            <p:txBody>
              <a:bodyPr lIns="0" rIns="0"/>
              <a:lstStyle/>
              <a:p>
                <a:pPr eaLnBrk="1" hangingPunct="1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zh-CN" altLang="en-US" sz="2200" b="1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模型结构</a:t>
                </a:r>
                <a:endParaRPr lang="en-US" altLang="zh-CN" sz="2200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endParaRPr>
              </a:p>
              <a:p>
                <a:pPr marL="0" indent="0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zh-CN" altLang="en-US" sz="2200" dirty="0">
                    <a:ea typeface="黑体" panose="02010609060101010101" pitchFamily="49" charset="-122"/>
                  </a:rPr>
                  <a:t>    </a:t>
                </a:r>
                <a:r>
                  <a:rPr lang="zh-CN" altLang="en-US" sz="2000" b="1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（</a:t>
                </a:r>
                <a:r>
                  <a:rPr lang="en-US" altLang="zh-CN" sz="2000" b="1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1</a:t>
                </a:r>
                <a:r>
                  <a:rPr lang="zh-CN" altLang="en-US" sz="2000" b="1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）</a:t>
                </a:r>
                <a:r>
                  <a:rPr lang="zh-CN" altLang="zh-CN" sz="2000" b="1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遗忘门</a:t>
                </a:r>
                <a:r>
                  <a:rPr lang="zh-CN" altLang="en-US" sz="2000" b="1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0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LSTM</a:t>
                </a:r>
                <a:r>
                  <a:rPr lang="zh-CN" altLang="en-US" sz="20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根据遗忘门决定丢弃的信息。</a:t>
                </a:r>
                <a:endParaRPr lang="en-US" altLang="zh-CN" sz="20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ts val="28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1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读取时间步</a:t>
                </a:r>
                <a:r>
                  <a:rPr lang="en-US" altLang="zh-CN" sz="1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lang="en-US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en-US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zh-CN" altLang="en-US" sz="1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的输出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𝐇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1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和时间步</a:t>
                </a:r>
                <a:r>
                  <a:rPr lang="en-US" altLang="zh-CN" sz="1800" i="1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sz="1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的输入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𝐗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1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，通过</a:t>
                </a:r>
                <a:r>
                  <a:rPr lang="en-US" altLang="zh-CN" sz="1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Sigmoid</a:t>
                </a:r>
                <a:r>
                  <a:rPr lang="zh-CN" altLang="en-US" sz="1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函数（记为</a:t>
                </a:r>
                <a:r>
                  <a:rPr lang="en-US" altLang="zh-CN" sz="1800" i="1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σ</a:t>
                </a:r>
                <a:r>
                  <a:rPr lang="zh-CN" altLang="en-US" sz="1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endParaRPr lang="en-US" altLang="zh-CN" sz="1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ts val="28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</a:t>
                </a:r>
                <a:r>
                  <a:rPr lang="zh-CN" altLang="en-US" sz="1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来计算遗忘门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𝐅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1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sz="1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        </m:t>
                        </m:r>
                        <m:r>
                          <a:rPr lang="en-US" altLang="zh-C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𝐅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𝐗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zh-CN" altLang="zh-C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𝑥𝑓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𝐇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zh-CN" altLang="zh-C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h𝑓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</a:rPr>
                  <a:t>	</a:t>
                </a:r>
                <a:endParaRPr lang="en-US" altLang="zh-CN" sz="18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    </a:t>
                </a:r>
                <a:r>
                  <a:rPr lang="zh-CN" altLang="en-US" sz="2000" b="1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（</a:t>
                </a:r>
                <a:r>
                  <a:rPr lang="en-US" altLang="zh-CN" sz="2000" b="1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2</a:t>
                </a:r>
                <a:r>
                  <a:rPr lang="zh-CN" altLang="en-US" sz="2000" b="1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）</a:t>
                </a:r>
                <a:r>
                  <a:rPr lang="zh-CN" altLang="en-US" sz="2000" b="1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输入</a:t>
                </a:r>
                <a:r>
                  <a:rPr lang="zh-CN" altLang="zh-CN" sz="2000" b="1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门</a:t>
                </a:r>
                <a:r>
                  <a:rPr lang="zh-CN" altLang="en-US" sz="2000" b="1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通过</a:t>
                </a:r>
                <a:r>
                  <a:rPr lang="en-US" altLang="zh-CN" sz="2000" i="1" dirty="0">
                    <a:solidFill>
                      <a:srgbClr val="003366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σ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决定值的更新。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𝐗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zh-CN" altLang="zh-C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𝑥𝑖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𝐇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zh-CN" altLang="zh-C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h𝑖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</a:rPr>
                  <a:t>	</a:t>
                </a:r>
                <a:endParaRPr lang="en-US" altLang="zh-CN" sz="1800" dirty="0">
                  <a:solidFill>
                    <a:srgbClr val="0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459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3568" y="2060848"/>
                <a:ext cx="8532440" cy="4896544"/>
              </a:xfrm>
              <a:blipFill>
                <a:blip r:embed="rId5"/>
                <a:stretch>
                  <a:fillRect l="-1857" t="-1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itchFamily="18" charset="0"/>
              <a:ea typeface="黑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645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620688"/>
            <a:ext cx="795292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长短期记忆网络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(4)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3568" y="2132856"/>
                <a:ext cx="8384976" cy="4896544"/>
              </a:xfrm>
            </p:spPr>
            <p:txBody>
              <a:bodyPr lIns="0" rIns="0"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zh-CN" altLang="en-US" sz="2200" b="1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模型结构</a:t>
                </a:r>
                <a:endParaRPr lang="en-US" altLang="zh-CN" sz="2200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endParaRPr>
              </a:p>
              <a:p>
                <a:pPr marL="0" lvl="0" indent="0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None/>
                </a:pPr>
                <a:r>
                  <a:rPr lang="zh-CN" altLang="en-US" sz="2000" dirty="0">
                    <a:solidFill>
                      <a:srgbClr val="003366"/>
                    </a:solidFill>
                    <a:ea typeface="黑体" panose="02010609060101010101" pitchFamily="49" charset="-122"/>
                  </a:rPr>
                  <a:t>         </a:t>
                </a:r>
                <a:r>
                  <a:rPr lang="zh-CN" altLang="en-US" sz="2000" b="1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（</a:t>
                </a:r>
                <a:r>
                  <a:rPr lang="en-US" altLang="zh-CN" sz="2000" b="1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3</a:t>
                </a:r>
                <a:r>
                  <a:rPr lang="zh-CN" altLang="en-US" sz="2000" b="1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）</a:t>
                </a:r>
                <a:r>
                  <a:rPr lang="zh-CN" altLang="en-US" sz="2000" b="1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记忆细胞：</a:t>
                </a:r>
                <a:r>
                  <a:rPr lang="zh-CN" altLang="en-US" sz="2000" dirty="0">
                    <a:solidFill>
                      <a:srgbClr val="003366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:r>
                  <a:rPr lang="en-US" altLang="zh-CN" sz="2000" dirty="0">
                    <a:solidFill>
                      <a:srgbClr val="003366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tanh</a:t>
                </a:r>
                <a:r>
                  <a:rPr lang="zh-CN" altLang="en-US" sz="2000" dirty="0">
                    <a:solidFill>
                      <a:srgbClr val="003366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函数创建新的候选值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b="1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𝐂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zh-CN" altLang="en-US" sz="2000" dirty="0">
                    <a:solidFill>
                      <a:srgbClr val="003366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，并将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b="1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𝐂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0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003366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更新为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b="1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𝐂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solidFill>
                      <a:srgbClr val="003366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000" dirty="0">
                  <a:solidFill>
                    <a:srgbClr val="003366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lvl="0" indent="0" algn="ctr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None/>
                </a:pPr>
                <a:r>
                  <a:rPr lang="en-US" altLang="zh-CN" sz="1800" dirty="0">
                    <a:solidFill>
                      <a:srgbClr val="003366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                           </m:t>
                        </m:r>
                        <m:r>
                          <a:rPr lang="en-US" altLang="zh-CN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𝐂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tanh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𝐗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zh-CN" altLang="zh-CN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𝑥𝑐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𝐇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zh-CN" altLang="zh-CN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h𝑐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		</a:t>
                </a:r>
              </a:p>
              <a:p>
                <a:pPr marL="0" lvl="0" indent="0" algn="ctr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None/>
                </a:pPr>
                <a:r>
                  <a:rPr lang="en-US" altLang="zh-CN" sz="18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                               </m:t>
                        </m:r>
                        <m:r>
                          <a:rPr lang="en-US" altLang="zh-CN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𝐂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=</m:t>
                    </m:r>
                    <m:sSub>
                      <m:sSubPr>
                        <m:ctrlPr>
                          <a:rPr lang="zh-CN" altLang="zh-CN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𝐅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⊙</m:t>
                    </m:r>
                    <m:sSub>
                      <m:sSubPr>
                        <m:ctrlPr>
                          <a:rPr lang="zh-CN" altLang="zh-CN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𝐂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⊙</m:t>
                    </m:r>
                    <m:sSub>
                      <m:sSubPr>
                        <m:ctrlPr>
                          <a:rPr lang="zh-CN" altLang="zh-CN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𝐂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CN" sz="1800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			</a:t>
                </a:r>
                <a:endParaRPr lang="en-US" altLang="zh-CN" sz="2200" dirty="0">
                  <a:ea typeface="黑体" pitchFamily="2" charset="-122"/>
                </a:endParaRPr>
              </a:p>
              <a:p>
                <a:pPr marL="0" indent="0" eaLnBrk="1" hangingPunct="1">
                  <a:lnSpc>
                    <a:spcPts val="28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2200" dirty="0">
                    <a:ea typeface="黑体" panose="02010609060101010101" pitchFamily="49" charset="-122"/>
                  </a:rPr>
                  <a:t>        </a:t>
                </a:r>
                <a:r>
                  <a:rPr lang="zh-CN" altLang="en-US" sz="2000" b="1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（</a:t>
                </a:r>
                <a:r>
                  <a:rPr lang="en-US" altLang="zh-CN" sz="2000" b="1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4</a:t>
                </a:r>
                <a:r>
                  <a:rPr lang="zh-CN" altLang="en-US" sz="2000" b="1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）</a:t>
                </a:r>
                <a:r>
                  <a:rPr lang="zh-CN" altLang="en-US" sz="2000" b="1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输出</a:t>
                </a:r>
                <a:r>
                  <a:rPr lang="zh-CN" altLang="zh-CN" sz="2000" b="1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门</a:t>
                </a:r>
                <a:r>
                  <a:rPr lang="zh-CN" altLang="en-US" sz="2000" b="1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通过</a:t>
                </a:r>
                <a:r>
                  <a:rPr lang="en-US" altLang="zh-CN" sz="2000" i="1" dirty="0">
                    <a:solidFill>
                      <a:srgbClr val="003366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σ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函数得到初始输出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𝐎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，通过</a:t>
                </a:r>
                <a:r>
                  <a:rPr lang="en-US" altLang="zh-CN" sz="20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tanh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函数计算时间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ts val="28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步</a:t>
                </a:r>
                <a:r>
                  <a:rPr lang="en-US" altLang="zh-CN" sz="2000" i="1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的隐藏变量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𝐇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0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𝐎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𝐗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zh-CN" altLang="zh-C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𝑥𝑜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𝐇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zh-CN" altLang="zh-C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h𝑜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 	 </a:t>
                </a:r>
              </a:p>
              <a:p>
                <a:pPr marL="0" indent="0" algn="ctr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𝐇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𝐎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⊙</m:t>
                    </m:r>
                    <m:r>
                      <m:rPr>
                        <m:sty m:val="p"/>
                      </m:rPr>
                      <a:rPr lang="en-US" altLang="zh-CN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tanh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𝐂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)                        	   	</a:t>
                </a:r>
                <a:endParaRPr lang="en-US" altLang="zh-CN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sz="22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        </a:t>
                </a:r>
                <a:endParaRPr lang="en-US" altLang="zh-CN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459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3568" y="2132856"/>
                <a:ext cx="8384976" cy="4896544"/>
              </a:xfrm>
              <a:blipFill>
                <a:blip r:embed="rId5"/>
                <a:stretch>
                  <a:fillRect l="-1890" t="-1619" r="-1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itchFamily="18" charset="0"/>
              <a:ea typeface="黑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74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03648" y="620688"/>
            <a:ext cx="73787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长短期记忆网络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(5)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"/>
              <p:cNvSpPr txBox="1">
                <a:spLocks noChangeArrowheads="1"/>
              </p:cNvSpPr>
              <p:nvPr/>
            </p:nvSpPr>
            <p:spPr bwMode="auto">
              <a:xfrm>
                <a:off x="755576" y="2060848"/>
                <a:ext cx="8208912" cy="4488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5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w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Aft>
                    <a:spcPts val="600"/>
                  </a:spcAft>
                </a:pPr>
                <a:r>
                  <a:rPr kumimoji="1" lang="zh-CN" altLang="en-US" sz="22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模型训练</a:t>
                </a:r>
                <a:endParaRPr kumimoji="1" lang="en-US" altLang="zh-CN" sz="220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endParaRPr>
              </a:p>
              <a:p>
                <a:pPr marL="0" lvl="0" indent="0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None/>
                </a:pPr>
                <a:r>
                  <a:rPr lang="zh-CN" altLang="en-US" sz="2200" b="0" kern="0" dirty="0">
                    <a:solidFill>
                      <a:srgbClr val="003366"/>
                    </a:solidFill>
                    <a:latin typeface="Times New Roman" pitchFamily="18" charset="0"/>
                    <a:ea typeface="黑体" pitchFamily="2" charset="-122"/>
                  </a:rPr>
                  <a:t>      </a:t>
                </a:r>
                <a:r>
                  <a:rPr lang="zh-CN" altLang="en-US" sz="2000" b="0" kern="0" dirty="0">
                    <a:solidFill>
                      <a:srgbClr val="003366"/>
                    </a:solidFill>
                    <a:latin typeface="Times New Roman" pitchFamily="18" charset="0"/>
                    <a:ea typeface="黑体" pitchFamily="2" charset="-122"/>
                  </a:rPr>
                  <a:t>（</a:t>
                </a:r>
                <a:r>
                  <a:rPr lang="en-US" altLang="zh-CN" sz="2000" b="0" kern="0" dirty="0">
                    <a:solidFill>
                      <a:srgbClr val="003366"/>
                    </a:solidFill>
                    <a:latin typeface="Times New Roman" pitchFamily="18" charset="0"/>
                    <a:ea typeface="黑体" pitchFamily="2" charset="-122"/>
                  </a:rPr>
                  <a:t>1</a:t>
                </a:r>
                <a:r>
                  <a:rPr lang="zh-CN" altLang="en-US" sz="2000" b="0" kern="0" dirty="0">
                    <a:solidFill>
                      <a:srgbClr val="003366"/>
                    </a:solidFill>
                    <a:latin typeface="Times New Roman" pitchFamily="18" charset="0"/>
                    <a:ea typeface="黑体" pitchFamily="2" charset="-122"/>
                  </a:rPr>
                  <a:t>）</a:t>
                </a:r>
                <a:r>
                  <a:rPr lang="zh-CN" altLang="zh-CN" sz="2000" b="0" dirty="0">
                    <a:solidFill>
                      <a:srgbClr val="003366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lang="zh-CN" altLang="zh-CN" sz="2000" b="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时刻的误差项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000" b="0" kern="0" dirty="0">
                    <a:solidFill>
                      <a:srgbClr val="003366"/>
                    </a:solidFill>
                    <a:ea typeface="黑体" panose="02010609060101010101" pitchFamily="49" charset="-122"/>
                  </a:rPr>
                  <a:t>，时间步</a:t>
                </a:r>
                <a:r>
                  <a:rPr lang="en-US" altLang="zh-CN" sz="2000" b="0" i="1" kern="0" dirty="0">
                    <a:solidFill>
                      <a:srgbClr val="003366"/>
                    </a:solidFill>
                    <a:ea typeface="黑体" panose="02010609060101010101" pitchFamily="49" charset="-122"/>
                  </a:rPr>
                  <a:t>t</a:t>
                </a:r>
                <a:r>
                  <a:rPr lang="zh-CN" altLang="en-US" sz="2000" b="0" kern="0" dirty="0">
                    <a:solidFill>
                      <a:srgbClr val="003366"/>
                    </a:solidFill>
                    <a:ea typeface="黑体" panose="02010609060101010101" pitchFamily="49" charset="-122"/>
                  </a:rPr>
                  <a:t>的隐藏变量为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𝐇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ea typeface="黑体" panose="02010609060101010101" pitchFamily="49" charset="-122"/>
                  </a:rPr>
                  <a:t>：</a:t>
                </a:r>
                <a:endParaRPr kumimoji="1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ea typeface="黑体" panose="02010609060101010101" pitchFamily="49" charset="-122"/>
                </a:endParaRPr>
              </a:p>
              <a:p>
                <a:pPr marL="0" indent="0" algn="ctr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8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8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8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sSub>
                          <m:sSubPr>
                            <m:ctrlPr>
                              <a:rPr lang="zh-CN" altLang="zh-CN" sz="18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𝐇</m:t>
                            </m:r>
                          </m:e>
                          <m:sub>
                            <m:r>
                              <a:rPr lang="en-US" altLang="zh-CN" sz="18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800" kern="100" dirty="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0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	</a:t>
                </a:r>
              </a:p>
              <a:p>
                <a:pPr marL="0" indent="0" algn="ctr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600" b="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</a:t>
                </a:r>
                <a:r>
                  <a:rPr lang="zh-CN" altLang="en-US" sz="2000" b="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:r>
                  <a:rPr lang="zh-CN" altLang="zh-CN" sz="2000" b="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便于描述梯度计算方法，定义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𝑛𝑒𝑡</m:t>
                        </m:r>
                      </m:e>
                      <m:sub>
                        <m:r>
                          <a:rPr lang="en-US" altLang="zh-CN" sz="2000" b="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zh-CN" sz="2000" b="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zh-CN" sz="2000" b="0" kern="1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b="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𝑛𝑒𝑡</m:t>
                        </m:r>
                      </m:e>
                      <m:sub>
                        <m:r>
                          <a:rPr lang="en-US" altLang="zh-CN" sz="2000" b="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b="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zh-CN" sz="2000" b="0" kern="1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b="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𝑛𝑒𝑡</m:t>
                        </m:r>
                      </m:e>
                      <m:sub>
                        <m:r>
                          <a:rPr lang="en-US" altLang="zh-CN" sz="2000" b="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sz="2000" b="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zh-CN" sz="2000" b="0" kern="1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b="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𝑛𝑒𝑡</m:t>
                        </m:r>
                      </m:e>
                      <m:sub>
                        <m:r>
                          <a:rPr lang="en-US" altLang="zh-CN" sz="2000" b="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  <m:r>
                          <a:rPr lang="en-US" altLang="zh-CN" sz="2000" b="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zh-CN" sz="2000" b="0" kern="1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000" b="0" kern="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800" b="0" kern="100" dirty="0">
                    <a:solidFill>
                      <a:srgbClr val="00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𝑛𝑒𝑡</m:t>
                        </m:r>
                      </m:e>
                      <m:sub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 b="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zh-CN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𝑥𝑓</m:t>
                        </m:r>
                      </m:sub>
                    </m:sSub>
                    <m:r>
                      <a:rPr lang="en-US" altLang="zh-CN" sz="1800" b="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zh-CN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h𝑓</m:t>
                        </m:r>
                      </m:sub>
                    </m:sSub>
                    <m:r>
                      <a:rPr lang="en-US" altLang="zh-CN" sz="1800" b="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sz="1800" b="0" kern="100" dirty="0">
                    <a:solidFill>
                      <a:srgbClr val="000000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	 		</a:t>
                </a:r>
              </a:p>
              <a:p>
                <a:pPr marL="0" indent="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800" b="0" kern="100" dirty="0">
                    <a:solidFill>
                      <a:srgbClr val="000000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                                 </m:t>
                        </m:r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𝑛𝑒𝑡</m:t>
                        </m:r>
                      </m:e>
                      <m:sub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8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 </m:t>
                        </m:r>
                      </m:sub>
                    </m:sSub>
                    <m:r>
                      <a:rPr lang="en-US" altLang="zh-CN" sz="1800" b="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zh-CN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𝑥𝑖</m:t>
                        </m:r>
                      </m:sub>
                    </m:sSub>
                    <m:r>
                      <a:rPr lang="en-US" altLang="zh-CN" sz="1800" b="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zh-CN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h𝑖</m:t>
                        </m:r>
                      </m:sub>
                    </m:sSub>
                    <m:r>
                      <a:rPr lang="en-US" altLang="zh-CN" sz="1800" b="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b="0" kern="100" dirty="0">
                    <a:solidFill>
                      <a:srgbClr val="000000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	  </a:t>
                </a:r>
              </a:p>
              <a:p>
                <a:pPr marL="0" indent="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                                   </m:t>
                          </m:r>
                          <m:r>
                            <a:rPr lang="en-US" altLang="zh-CN" sz="18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𝑛𝑒𝑡</m:t>
                          </m:r>
                        </m:e>
                        <m:sub>
                          <m:r>
                            <a:rPr lang="en-US" altLang="zh-CN" sz="18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altLang="zh-CN" sz="18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8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18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8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zh-CN" altLang="zh-CN" sz="18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8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𝑥𝑐</m:t>
                          </m:r>
                        </m:sub>
                      </m:sSub>
                      <m:r>
                        <a:rPr lang="en-US" altLang="zh-CN" sz="18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18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8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18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zh-CN" altLang="zh-CN" sz="18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8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h𝑐</m:t>
                          </m:r>
                        </m:sub>
                      </m:sSub>
                      <m:r>
                        <a:rPr lang="en-US" altLang="zh-CN" sz="18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18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8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altLang="zh-CN" sz="1800" b="0" kern="100" dirty="0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800" b="0" kern="100" dirty="0">
                    <a:solidFill>
                      <a:srgbClr val="000000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8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                              </m:t>
                        </m:r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𝑛𝑒𝑡</m:t>
                        </m:r>
                      </m:e>
                      <m:sub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zh-CN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𝑥𝑜</m:t>
                        </m:r>
                      </m:sub>
                    </m:sSub>
                    <m:r>
                      <a:rPr lang="en-US" altLang="zh-CN" sz="1800" b="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zh-CN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h𝑜</m:t>
                        </m:r>
                      </m:sub>
                    </m:sSub>
                    <m:r>
                      <a:rPr lang="en-US" altLang="zh-CN" sz="1800" b="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altLang="zh-CN" sz="1800" b="0" kern="100" dirty="0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2000" b="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endParaRPr lang="zh-CN" altLang="zh-CN" sz="2000" b="0" kern="100" dirty="0">
                  <a:solidFill>
                    <a:srgbClr val="000000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lvl="0" indent="0" eaLnBrk="1" hangingPunct="1">
                  <a:lnSpc>
                    <a:spcPct val="150000"/>
                  </a:lnSpc>
                  <a:spcBef>
                    <a:spcPts val="0"/>
                  </a:spcBef>
                  <a:buClr>
                    <a:srgbClr val="003366"/>
                  </a:buClr>
                  <a:buNone/>
                </a:pPr>
                <a:endParaRPr kumimoji="1" lang="en-US" altLang="zh-CN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SzTx/>
                  <a:buFont typeface="Wingdings" pitchFamily="2" charset="2"/>
                  <a:buNone/>
                  <a:tabLst/>
                  <a:defRPr/>
                </a:pPr>
                <a:endParaRPr kumimoji="1" lang="zh-CN" alt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4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2060848"/>
                <a:ext cx="8208912" cy="4488160"/>
              </a:xfrm>
              <a:prstGeom prst="rect">
                <a:avLst/>
              </a:prstGeom>
              <a:blipFill>
                <a:blip r:embed="rId4"/>
                <a:stretch>
                  <a:fillRect l="-1930" t="-176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62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提纲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5696" y="2132856"/>
            <a:ext cx="6253163" cy="3881437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引例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问答系统的基本思想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循环神经网络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长短期记忆网络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基于</a:t>
            </a:r>
            <a:r>
              <a:rPr lang="en-US" altLang="zh-CN" sz="2200" dirty="0">
                <a:ea typeface="黑体" pitchFamily="2" charset="-122"/>
              </a:rPr>
              <a:t>LSTM</a:t>
            </a:r>
            <a:r>
              <a:rPr lang="zh-CN" altLang="en-US" sz="2200" dirty="0">
                <a:ea typeface="黑体" pitchFamily="2" charset="-122"/>
              </a:rPr>
              <a:t>的问答系统构建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总结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03648" y="620688"/>
            <a:ext cx="73787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长短期记忆网络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(6)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"/>
              <p:cNvSpPr txBox="1">
                <a:spLocks noChangeArrowheads="1"/>
              </p:cNvSpPr>
              <p:nvPr/>
            </p:nvSpPr>
            <p:spPr bwMode="auto">
              <a:xfrm>
                <a:off x="755576" y="2132856"/>
                <a:ext cx="8208912" cy="4488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5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w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Aft>
                    <a:spcPts val="600"/>
                  </a:spcAft>
                </a:pPr>
                <a:r>
                  <a:rPr kumimoji="1" lang="zh-CN" altLang="en-US" sz="22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模型训练</a:t>
                </a:r>
                <a:endParaRPr kumimoji="1" lang="en-US" altLang="zh-CN" sz="220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endParaRPr>
              </a:p>
              <a:p>
                <a:pPr marL="0" lvl="0" indent="0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None/>
                </a:pPr>
                <a:r>
                  <a:rPr lang="zh-CN" altLang="en-US" sz="2200" b="0" kern="0" dirty="0">
                    <a:solidFill>
                      <a:srgbClr val="003366"/>
                    </a:solidFill>
                    <a:latin typeface="Times New Roman" pitchFamily="18" charset="0"/>
                    <a:ea typeface="黑体" pitchFamily="2" charset="-122"/>
                  </a:rPr>
                  <a:t>      （</a:t>
                </a:r>
                <a:r>
                  <a:rPr lang="en-US" altLang="zh-CN" sz="2000" b="0" kern="0" dirty="0">
                    <a:solidFill>
                      <a:srgbClr val="003366"/>
                    </a:solidFill>
                    <a:latin typeface="Times New Roman" pitchFamily="18" charset="0"/>
                    <a:ea typeface="黑体" pitchFamily="2" charset="-122"/>
                  </a:rPr>
                  <a:t>2</a:t>
                </a:r>
                <a:r>
                  <a:rPr lang="zh-CN" altLang="en-US" sz="2000" b="0" kern="0" dirty="0">
                    <a:solidFill>
                      <a:srgbClr val="003366"/>
                    </a:solidFill>
                    <a:latin typeface="Times New Roman" pitchFamily="18" charset="0"/>
                    <a:ea typeface="黑体" pitchFamily="2" charset="-122"/>
                  </a:rPr>
                  <a:t>）</a:t>
                </a:r>
                <a:r>
                  <a:rPr lang="zh-CN" altLang="zh-CN" sz="2000" b="0" dirty="0">
                    <a:solidFill>
                      <a:srgbClr val="003366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</a:t>
                </a:r>
                <a:r>
                  <a:rPr lang="zh-CN" altLang="zh-CN" sz="2000" b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梯度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𝐧𝐞𝐭</m:t>
                            </m:r>
                          </m:e>
                          <m:sub>
                            <m:r>
                              <a:rPr lang="en-US" altLang="zh-CN" sz="20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zh-CN" sz="20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zh-CN" sz="2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𝐧𝐞𝐭</m:t>
                            </m:r>
                          </m:e>
                          <m:sub>
                            <m:r>
                              <a:rPr lang="en-US" altLang="zh-CN" sz="20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zh-CN" sz="2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𝐧𝐞𝐭</m:t>
                            </m:r>
                          </m:e>
                          <m:sub>
                            <m:r>
                              <a:rPr lang="en-US" altLang="zh-CN" sz="20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US" altLang="zh-CN" sz="20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000" b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zh-CN" sz="20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0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20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𝐧𝐞𝐭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𝑜</m:t>
                            </m:r>
                            <m:r>
                              <a:rPr lang="en-US" altLang="zh-CN" sz="20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zh-CN" sz="2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800" kern="100" dirty="0">
                    <a:solidFill>
                      <a:srgbClr val="00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8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sSub>
                          <m:sSubPr>
                            <m:ctrlPr>
                              <a:rPr lang="zh-CN" altLang="zh-CN" sz="18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zh-CN" sz="18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𝐧𝐞𝐭</m:t>
                            </m:r>
                          </m:e>
                          <m:sub>
                            <m:r>
                              <a:rPr lang="en-US" altLang="zh-CN" sz="18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zh-CN" sz="18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18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altLang="zh-CN" sz="18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sz="18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8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8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𝑡𝑟𝑎𝑛𝑠</m:t>
                        </m:r>
                      </m:sup>
                    </m:sSubSup>
                    <m:r>
                      <a:rPr lang="en-US" altLang="zh-CN" sz="1800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⊙</m:t>
                    </m:r>
                    <m:sSub>
                      <m:sSubPr>
                        <m:ctrlPr>
                          <a:rPr lang="zh-CN" altLang="zh-CN" sz="18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𝐎</m:t>
                        </m:r>
                      </m:e>
                      <m:sub>
                        <m:r>
                          <a:rPr lang="en-US" altLang="zh-CN" sz="18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⊙(</m:t>
                    </m:r>
                    <m:r>
                      <a:rPr lang="en-US" altLang="zh-CN" sz="1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18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zh-CN" sz="18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tanh</m:t>
                        </m:r>
                        <m:r>
                          <a:rPr lang="en-US" altLang="zh-CN" sz="18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18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𝐂</m:t>
                            </m:r>
                          </m:e>
                          <m:sub>
                            <m:r>
                              <a:rPr lang="en-US" altLang="zh-CN" sz="18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8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8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)⊙</m:t>
                    </m:r>
                    <m:sSub>
                      <m:sSubPr>
                        <m:ctrlPr>
                          <a:rPr lang="zh-CN" altLang="zh-CN" sz="18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𝐂</m:t>
                        </m:r>
                      </m:e>
                      <m:sub>
                        <m:r>
                          <a:rPr lang="en-US" altLang="zh-CN" sz="18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8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1800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⊙</m:t>
                    </m:r>
                    <m:sSub>
                      <m:sSubPr>
                        <m:ctrlPr>
                          <a:rPr lang="zh-CN" altLang="zh-CN" sz="18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𝐅</m:t>
                        </m:r>
                      </m:e>
                      <m:sub>
                        <m:r>
                          <a:rPr lang="en-US" altLang="zh-CN" sz="18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18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18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𝐅</m:t>
                        </m:r>
                      </m:e>
                      <m:sub>
                        <m:r>
                          <a:rPr lang="en-US" altLang="zh-CN" sz="18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                          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𝐧𝐞𝐭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𝑡𝑟𝑎𝑛𝑠</m:t>
                        </m:r>
                      </m:sup>
                    </m:sSubSup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⊙</m:t>
                    </m:r>
                    <m:sSub>
                      <m:sSub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𝐎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⊙(</m:t>
                    </m:r>
                    <m:r>
                      <a:rPr lang="en-US" altLang="zh-CN" sz="1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tanh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𝐂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)⊙</m:t>
                    </m:r>
                    <m:sSubSup>
                      <m:sSubSup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𝐂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⊙</m:t>
                    </m:r>
                    <m:sSub>
                      <m:sSub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</a:rPr>
                  <a:t>  </a:t>
                </a:r>
              </a:p>
              <a:p>
                <a:pPr marL="0" indent="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800" b="0" kern="100" dirty="0">
                    <a:solidFill>
                      <a:srgbClr val="000000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𝐧𝐞𝐭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=</m:t>
                    </m:r>
                    <m:sSubSup>
                      <m:sSubSup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𝑡𝑟𝑎𝑛𝑠</m:t>
                        </m:r>
                      </m:sup>
                    </m:sSubSup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⊙</m:t>
                    </m:r>
                    <m:sSub>
                      <m:sSub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𝐎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⊙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func>
                              <m:funcPr>
                                <m:ctrlPr>
                                  <a:rPr lang="zh-CN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tanh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zh-CN" altLang="zh-C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𝐂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  <m:sup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⊙</m:t>
                    </m:r>
                    <m:sSub>
                      <m:sSub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CN" altLang="zh-C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𝐂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m:rPr>
                        <m:nor/>
                      </m:rP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	</m:t>
                    </m:r>
                  </m:oMath>
                </a14:m>
                <a:endParaRPr lang="en-US" altLang="zh-CN" sz="1800" i="1" dirty="0">
                  <a:solidFill>
                    <a:srgbClr val="000000"/>
                  </a:solidFill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800" dirty="0">
                    <a:solidFill>
                      <a:srgbClr val="00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𝐧𝐞𝐭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𝑜</m:t>
                            </m:r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=</m:t>
                    </m:r>
                    <m:sSubSup>
                      <m:sSubSup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𝑡𝑟𝑎𝑛𝑠</m:t>
                        </m:r>
                      </m:sup>
                    </m:sSubSup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⊙</m:t>
                    </m:r>
                    <m:r>
                      <m:rPr>
                        <m:sty m:val="p"/>
                      </m:rP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tanh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𝐂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)⊙</m:t>
                    </m:r>
                    <m:sSub>
                      <m:sSub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𝐎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𝐎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	</m:t>
                    </m:r>
                  </m:oMath>
                </a14:m>
                <a:endParaRPr lang="zh-CN" altLang="zh-CN" sz="1800" i="1" dirty="0">
                  <a:solidFill>
                    <a:srgbClr val="000000"/>
                  </a:solidFill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endParaRPr lang="zh-CN" altLang="zh-CN" sz="2000" b="0" kern="100" dirty="0">
                  <a:solidFill>
                    <a:srgbClr val="000000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lvl="0" indent="0" eaLnBrk="1" hangingPunct="1">
                  <a:lnSpc>
                    <a:spcPct val="150000"/>
                  </a:lnSpc>
                  <a:spcBef>
                    <a:spcPts val="0"/>
                  </a:spcBef>
                  <a:buClr>
                    <a:srgbClr val="003366"/>
                  </a:buClr>
                  <a:buNone/>
                </a:pPr>
                <a:endParaRPr kumimoji="1" lang="en-US" altLang="zh-CN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SzTx/>
                  <a:buFont typeface="Wingdings" pitchFamily="2" charset="2"/>
                  <a:buNone/>
                  <a:tabLst/>
                  <a:defRPr/>
                </a:pPr>
                <a:endParaRPr kumimoji="1" lang="zh-CN" alt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4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2132856"/>
                <a:ext cx="8208912" cy="4488160"/>
              </a:xfrm>
              <a:prstGeom prst="rect">
                <a:avLst/>
              </a:prstGeom>
              <a:blipFill>
                <a:blip r:embed="rId4"/>
                <a:stretch>
                  <a:fillRect l="-1930" t="-176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764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03648" y="620688"/>
            <a:ext cx="73787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长短期记忆网络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(7)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"/>
              <p:cNvSpPr txBox="1">
                <a:spLocks noChangeArrowheads="1"/>
              </p:cNvSpPr>
              <p:nvPr/>
            </p:nvSpPr>
            <p:spPr bwMode="auto">
              <a:xfrm>
                <a:off x="755576" y="1916022"/>
                <a:ext cx="8268791" cy="4488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5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w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Aft>
                    <a:spcPts val="600"/>
                  </a:spcAft>
                </a:pPr>
                <a:r>
                  <a:rPr kumimoji="1" lang="zh-CN" altLang="en-US" sz="22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模型训练</a:t>
                </a:r>
                <a:endParaRPr kumimoji="1" lang="en-US" altLang="zh-CN" sz="220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endParaRPr>
              </a:p>
              <a:p>
                <a:pPr marL="0" lvl="0" indent="0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None/>
                </a:pPr>
                <a:r>
                  <a:rPr lang="zh-CN" altLang="en-US" sz="2000" b="0" kern="0" dirty="0">
                    <a:solidFill>
                      <a:srgbClr val="003366"/>
                    </a:solidFill>
                    <a:latin typeface="Times New Roman" pitchFamily="18" charset="0"/>
                    <a:ea typeface="黑体" pitchFamily="2" charset="-122"/>
                  </a:rPr>
                  <a:t>（</a:t>
                </a:r>
                <a:r>
                  <a:rPr lang="en-US" altLang="zh-CN" sz="2000" b="0" kern="0" dirty="0">
                    <a:solidFill>
                      <a:srgbClr val="003366"/>
                    </a:solidFill>
                    <a:latin typeface="Times New Roman" pitchFamily="18" charset="0"/>
                    <a:ea typeface="黑体" pitchFamily="2" charset="-122"/>
                  </a:rPr>
                  <a:t>3</a:t>
                </a:r>
                <a:r>
                  <a:rPr lang="zh-CN" altLang="en-US" sz="2000" b="0" kern="0" dirty="0">
                    <a:solidFill>
                      <a:srgbClr val="003366"/>
                    </a:solidFill>
                    <a:latin typeface="Times New Roman" pitchFamily="18" charset="0"/>
                    <a:ea typeface="黑体" pitchFamily="2" charset="-122"/>
                  </a:rPr>
                  <a:t>）将各个时间步的梯度进行累加，得到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h𝑓</m:t>
                        </m:r>
                      </m:sub>
                    </m:sSub>
                  </m:oMath>
                </a14:m>
                <a:r>
                  <a:rPr lang="zh-CN" altLang="zh-CN" sz="2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h𝑖</m:t>
                        </m:r>
                      </m:sub>
                    </m:sSub>
                  </m:oMath>
                </a14:m>
                <a:r>
                  <a:rPr lang="zh-CN" altLang="zh-CN" sz="2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h𝑐</m:t>
                        </m:r>
                      </m:sub>
                    </m:sSub>
                  </m:oMath>
                </a14:m>
                <a:r>
                  <a:rPr lang="zh-CN" altLang="zh-CN" sz="2000" b="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h𝑜</m:t>
                        </m:r>
                      </m:sub>
                    </m:sSub>
                  </m:oMath>
                </a14:m>
                <a:r>
                  <a:rPr lang="zh-CN" altLang="en-US" sz="2000" b="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的梯度</a:t>
                </a:r>
                <a:r>
                  <a:rPr lang="zh-CN" altLang="zh-CN" sz="2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0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endParaRPr lang="zh-CN" altLang="zh-CN" sz="1800" b="0" kern="100" dirty="0">
                  <a:effectLst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endParaRPr lang="zh-CN" altLang="zh-CN" sz="1800" b="0" kern="100" dirty="0">
                  <a:solidFill>
                    <a:srgbClr val="000000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lvl="0" indent="0" eaLnBrk="1" hangingPunct="1">
                  <a:lnSpc>
                    <a:spcPct val="150000"/>
                  </a:lnSpc>
                  <a:spcBef>
                    <a:spcPts val="0"/>
                  </a:spcBef>
                  <a:buClr>
                    <a:srgbClr val="003366"/>
                  </a:buClr>
                  <a:buNone/>
                </a:pPr>
                <a:endParaRPr kumimoji="1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1" lang="en-US" altLang="zh-CN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 </a:t>
                </a:r>
                <a:endParaRPr kumimoji="1" lang="zh-CN" alt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4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1916022"/>
                <a:ext cx="8268791" cy="4488160"/>
              </a:xfrm>
              <a:prstGeom prst="rect">
                <a:avLst/>
              </a:prstGeom>
              <a:blipFill>
                <a:blip r:embed="rId4"/>
                <a:stretch>
                  <a:fillRect l="-1917" t="-1628" r="-494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98B952EA-B31D-4267-80C8-3E0CFCBF5D4A}"/>
                  </a:ext>
                </a:extLst>
              </p:cNvPr>
              <p:cNvSpPr/>
              <p:nvPr/>
            </p:nvSpPr>
            <p:spPr>
              <a:xfrm>
                <a:off x="1187624" y="2856133"/>
                <a:ext cx="5832648" cy="9892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ctr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h𝑓</m:t>
                            </m:r>
                          </m:sub>
                        </m:sSub>
                      </m:den>
                    </m:f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lang="en-US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𝐧𝐞𝐭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r>
                                  <a:rPr lang="en-US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nary>
                    <m:sSubSup>
                      <m:sSubSup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𝐇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𝑡𝑟𝑎𝑛𝑠</m:t>
                        </m:r>
                      </m:sup>
                    </m:sSubSup>
                    <m:r>
                      <a:rPr lang="en-US" altLang="zh-CN" sz="1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1800" b="0" kern="100" dirty="0">
                    <a:solidFill>
                      <a:srgbClr val="000000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h𝑖</m:t>
                            </m:r>
                          </m:sub>
                        </m:sSub>
                      </m:den>
                    </m:f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lang="en-US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𝐧𝐞𝐭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nary>
                    <m:sSubSup>
                      <m:sSubSup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𝐇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𝑡𝑟𝑎𝑛𝑠</m:t>
                        </m:r>
                      </m:sup>
                    </m:sSubSup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  </a:t>
                </a:r>
              </a:p>
              <a:p>
                <a:pPr marL="0" indent="0" algn="ctr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h𝑐</m:t>
                            </m:r>
                          </m:sub>
                        </m:sSub>
                      </m:den>
                    </m:f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lang="en-US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𝐧𝐞𝐭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  <m:r>
                                  <a:rPr lang="en-US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nary>
                    <m:sSubSup>
                      <m:sSubSup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𝐇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𝑡𝑟𝑎𝑛𝑠</m:t>
                        </m:r>
                      </m:sup>
                    </m:sSubSup>
                    <m:r>
                      <a:rPr lang="en-US" altLang="zh-CN" sz="1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h𝑜</m:t>
                            </m:r>
                          </m:sub>
                        </m:sSub>
                      </m:den>
                    </m:f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=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lang="en-US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𝐧𝐞𝐭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𝑜</m:t>
                                </m:r>
                                <m:r>
                                  <a:rPr lang="en-US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nary>
                    <m:sSubSup>
                      <m:sSubSup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𝐇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𝑡𝑟𝑎𝑛𝑠</m:t>
                        </m:r>
                      </m:sup>
                    </m:sSubSup>
                  </m:oMath>
                </a14:m>
                <a:r>
                  <a:rPr lang="en-US" altLang="zh-CN" sz="1800" b="0" kern="100" dirty="0">
                    <a:solidFill>
                      <a:srgbClr val="000000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en-US" sz="18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98B952EA-B31D-4267-80C8-3E0CFCBF5D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856133"/>
                <a:ext cx="5832648" cy="989245"/>
              </a:xfrm>
              <a:prstGeom prst="rect">
                <a:avLst/>
              </a:prstGeom>
              <a:blipFill>
                <a:blip r:embed="rId5"/>
                <a:stretch>
                  <a:fillRect t="-46296" b="-580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D6C9074-594D-4025-BBF6-E3AB78CA80B4}"/>
                  </a:ext>
                </a:extLst>
              </p:cNvPr>
              <p:cNvSpPr/>
              <p:nvPr/>
            </p:nvSpPr>
            <p:spPr>
              <a:xfrm>
                <a:off x="647564" y="3845378"/>
                <a:ext cx="7848872" cy="4447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</a:pPr>
                <a:r>
                  <a:rPr lang="zh-CN" altLang="en-US" sz="2000" b="0" kern="0" dirty="0">
                    <a:solidFill>
                      <a:srgbClr val="003366"/>
                    </a:solidFill>
                  </a:rPr>
                  <a:t>（</a:t>
                </a:r>
                <a:r>
                  <a:rPr lang="en-US" altLang="zh-CN" sz="2000" b="0" kern="0" dirty="0">
                    <a:solidFill>
                      <a:srgbClr val="003366"/>
                    </a:solidFill>
                  </a:rPr>
                  <a:t>4</a:t>
                </a:r>
                <a:r>
                  <a:rPr lang="zh-CN" altLang="en-US" sz="2000" b="0" kern="0" dirty="0">
                    <a:solidFill>
                      <a:srgbClr val="003366"/>
                    </a:solidFill>
                  </a:rPr>
                  <a:t>）将各时刻的梯度进行累加，得到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zh-CN" altLang="en-US" sz="2000" b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的梯度</a:t>
                </a:r>
                <a:r>
                  <a:rPr lang="zh-CN" altLang="zh-CN" sz="20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D6C9074-594D-4025-BBF6-E3AB78CA80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4" y="3845378"/>
                <a:ext cx="7848872" cy="444737"/>
              </a:xfrm>
              <a:prstGeom prst="rect">
                <a:avLst/>
              </a:prstGeom>
              <a:blipFill>
                <a:blip r:embed="rId6"/>
                <a:stretch>
                  <a:fillRect l="-776" t="-6849" b="-19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4DAB01A-29EC-4C04-81A9-E6EB97C7AE29}"/>
                  </a:ext>
                </a:extLst>
              </p:cNvPr>
              <p:cNvSpPr/>
              <p:nvPr/>
            </p:nvSpPr>
            <p:spPr>
              <a:xfrm>
                <a:off x="1475656" y="4333620"/>
                <a:ext cx="4572000" cy="100200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sSub>
                          <m:sSubPr>
                            <m:ctrlPr>
                              <a:rPr lang="zh-CN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zh-CN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𝐧𝐞𝐭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altLang="zh-CN" sz="2000" b="0" kern="100" dirty="0">
                    <a:solidFill>
                      <a:srgbClr val="000000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sSub>
                          <m:sSubPr>
                            <m:ctrlPr>
                              <a:rPr lang="zh-CN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zh-CN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𝐧𝐞𝐭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altLang="zh-CN" sz="2000" b="0" dirty="0">
                    <a:solidFill>
                      <a:srgbClr val="000000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lvl="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sSub>
                          <m:sSubPr>
                            <m:ctrlPr>
                              <a:rPr lang="zh-CN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zh-CN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𝐧𝐞𝐭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altLang="zh-CN" sz="2000" b="0" kern="100" dirty="0">
                    <a:solidFill>
                      <a:srgbClr val="000000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sSub>
                          <m:sSubPr>
                            <m:ctrlPr>
                              <a:rPr lang="zh-CN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zh-CN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𝐧𝐞𝐭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𝑜</m:t>
                                </m:r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4DAB01A-29EC-4C04-81A9-E6EB97C7AE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333620"/>
                <a:ext cx="4572000" cy="1002006"/>
              </a:xfrm>
              <a:prstGeom prst="rect">
                <a:avLst/>
              </a:prstGeom>
              <a:blipFill>
                <a:blip r:embed="rId7"/>
                <a:stretch>
                  <a:fillRect t="-8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F7AB606-3044-4F66-A834-A48C42BF2AB5}"/>
                  </a:ext>
                </a:extLst>
              </p:cNvPr>
              <p:cNvSpPr/>
              <p:nvPr/>
            </p:nvSpPr>
            <p:spPr>
              <a:xfrm>
                <a:off x="611561" y="5279360"/>
                <a:ext cx="7632848" cy="15149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</a:pPr>
                <a:r>
                  <a:rPr lang="zh-CN" altLang="en-US" sz="2000" b="0" kern="0" dirty="0">
                    <a:solidFill>
                      <a:srgbClr val="003366"/>
                    </a:solidFill>
                  </a:rPr>
                  <a:t> （</a:t>
                </a:r>
                <a:r>
                  <a:rPr lang="en-US" altLang="zh-CN" sz="2000" b="0" kern="0" dirty="0">
                    <a:solidFill>
                      <a:srgbClr val="003366"/>
                    </a:solidFill>
                  </a:rPr>
                  <a:t>5</a:t>
                </a:r>
                <a:r>
                  <a:rPr lang="zh-CN" altLang="en-US" sz="2000" b="0" kern="0" dirty="0">
                    <a:solidFill>
                      <a:srgbClr val="003366"/>
                    </a:solidFill>
                  </a:rPr>
                  <a:t>）计算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𝑥𝑓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𝑥𝑖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𝑥𝑐</m:t>
                        </m:r>
                      </m:sub>
                    </m:sSub>
                  </m:oMath>
                </a14:m>
                <a:r>
                  <a:rPr lang="zh-CN" altLang="zh-CN" sz="2000" b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𝑥𝑜</m:t>
                        </m:r>
                      </m:sub>
                    </m:sSub>
                  </m:oMath>
                </a14:m>
                <a:r>
                  <a:rPr lang="zh-CN" altLang="en-US" sz="2000" b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的梯度</a:t>
                </a:r>
                <a:r>
                  <a:rPr lang="zh-CN" altLang="zh-CN" sz="20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000" i="1" dirty="0">
                  <a:solidFill>
                    <a:srgbClr val="000000"/>
                  </a:solidFill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</a:pPr>
                <a:r>
                  <a:rPr lang="en-US" altLang="zh-CN" sz="2000" dirty="0">
                    <a:solidFill>
                      <a:srgbClr val="00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sSub>
                          <m:sSubPr>
                            <m:ctrlPr>
                              <a:rPr lang="zh-CN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𝑥𝑓</m:t>
                            </m:r>
                          </m:sub>
                        </m:sSub>
                      </m:den>
                    </m:f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zh-CN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𝐧𝐞𝐭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nary>
                    <m:sSubSup>
                      <m:sSubSupPr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𝐗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𝑡𝑟𝑎𝑛𝑠</m:t>
                        </m:r>
                      </m:sup>
                    </m:sSubSup>
                  </m:oMath>
                </a14:m>
                <a:r>
                  <a:rPr lang="en-US" altLang="zh-CN" sz="2000" b="0" dirty="0">
                    <a:solidFill>
                      <a:srgbClr val="000000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</m:t>
                    </m:r>
                    <m:f>
                      <m:fPr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sSub>
                          <m:sSubPr>
                            <m:ctrlPr>
                              <a:rPr lang="zh-CN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𝑥𝑖</m:t>
                            </m:r>
                          </m:sub>
                        </m:sSub>
                      </m:den>
                    </m:f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zh-CN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𝐧𝐞𝐭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nary>
                    <m:sSubSup>
                      <m:sSubSupPr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𝐗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𝑡𝑟𝑎𝑛𝑠</m:t>
                        </m:r>
                      </m:sup>
                    </m:sSubSup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000" b="0" dirty="0">
                    <a:solidFill>
                      <a:srgbClr val="000000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</a:t>
                </a:r>
              </a:p>
              <a:p>
                <a:pPr lvl="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</a:pPr>
                <a:r>
                  <a:rPr lang="en-US" altLang="zh-CN" sz="2000" dirty="0">
                    <a:solidFill>
                      <a:srgbClr val="00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sSub>
                          <m:sSubPr>
                            <m:ctrlPr>
                              <a:rPr lang="zh-CN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𝑥𝑐</m:t>
                            </m:r>
                          </m:sub>
                        </m:sSub>
                      </m:den>
                    </m:f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zh-CN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𝐧𝐞𝐭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𝒄</m:t>
                                </m:r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𝒕</m:t>
                                </m:r>
                              </m:sub>
                            </m:sSub>
                          </m:den>
                        </m:f>
                      </m:e>
                    </m:nary>
                    <m:sSubSup>
                      <m:sSubSupPr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𝐗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𝑡𝑟𝑎𝑛𝑠</m:t>
                        </m:r>
                      </m:sup>
                    </m:sSubSup>
                  </m:oMath>
                </a14:m>
                <a:r>
                  <a:rPr lang="en-US" altLang="zh-CN" sz="2000" b="0" kern="100" dirty="0">
                    <a:solidFill>
                      <a:srgbClr val="000000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sSub>
                          <m:sSubPr>
                            <m:ctrlPr>
                              <a:rPr lang="zh-CN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𝑥𝑜</m:t>
                            </m:r>
                          </m:sub>
                        </m:sSub>
                      </m:den>
                    </m:f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zh-CN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𝐧𝐞𝐭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𝑜</m:t>
                                </m:r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nary>
                    <m:sSubSup>
                      <m:sSubSupPr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𝐗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𝑡𝑟𝑎𝑛𝑠</m:t>
                        </m:r>
                      </m:sup>
                    </m:sSubSup>
                    <m:r>
                      <m:rPr>
                        <m:nor/>
                      </m:rPr>
                      <a:rPr lang="en-US" altLang="zh-CN" sz="2000">
                        <a:solidFill>
                          <a:srgbClr val="000000"/>
                        </a:solidFill>
                        <a:ea typeface="宋体" panose="02010600030101010101" pitchFamily="2" charset="-122"/>
                      </a:rPr>
                      <m:t>	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F7AB606-3044-4F66-A834-A48C42BF2A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1" y="5279360"/>
                <a:ext cx="7632848" cy="1514967"/>
              </a:xfrm>
              <a:prstGeom prst="rect">
                <a:avLst/>
              </a:prstGeom>
              <a:blipFill>
                <a:blip r:embed="rId8"/>
                <a:stretch>
                  <a:fillRect t="-1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907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03648" y="620688"/>
            <a:ext cx="73787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长短期记忆网络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(8)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48" name="Rectangle 4"/>
          <p:cNvSpPr txBox="1">
            <a:spLocks noChangeArrowheads="1"/>
          </p:cNvSpPr>
          <p:nvPr/>
        </p:nvSpPr>
        <p:spPr bwMode="auto">
          <a:xfrm>
            <a:off x="755576" y="2060848"/>
            <a:ext cx="8208912" cy="122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zh-CN" altLang="en-US" sz="22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模型训练</a:t>
            </a:r>
            <a:endParaRPr kumimoji="1" lang="en-US" altLang="zh-CN" sz="220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0" lvl="0" indent="0"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None/>
            </a:pPr>
            <a:r>
              <a:rPr lang="zh-CN" altLang="en-US" sz="2000" b="0" kern="0" dirty="0">
                <a:solidFill>
                  <a:srgbClr val="003366"/>
                </a:solidFill>
                <a:latin typeface="Times New Roman" pitchFamily="18" charset="0"/>
                <a:ea typeface="黑体" pitchFamily="2" charset="-122"/>
              </a:rPr>
              <a:t>（</a:t>
            </a:r>
            <a:r>
              <a:rPr lang="en-US" altLang="zh-CN" sz="2000" b="0" kern="0" dirty="0">
                <a:solidFill>
                  <a:srgbClr val="003366"/>
                </a:solidFill>
                <a:latin typeface="Times New Roman" pitchFamily="18" charset="0"/>
                <a:ea typeface="黑体" pitchFamily="2" charset="-122"/>
              </a:rPr>
              <a:t>6</a:t>
            </a:r>
            <a:r>
              <a:rPr lang="zh-CN" altLang="en-US" sz="2000" b="0" kern="0" dirty="0">
                <a:solidFill>
                  <a:srgbClr val="003366"/>
                </a:solidFill>
                <a:latin typeface="Times New Roman" pitchFamily="18" charset="0"/>
                <a:ea typeface="黑体" pitchFamily="2" charset="-122"/>
              </a:rPr>
              <a:t>）使用梯度下降法，给定学习率</a:t>
            </a:r>
            <a:r>
              <a:rPr lang="en-US" altLang="zh-CN" sz="2000" b="0" i="1" kern="0" dirty="0">
                <a:solidFill>
                  <a:srgbClr val="003366"/>
                </a:solidFill>
                <a:latin typeface="Times New Roman" pitchFamily="18" charset="0"/>
                <a:ea typeface="黑体" pitchFamily="2" charset="-122"/>
              </a:rPr>
              <a:t>η</a:t>
            </a:r>
            <a:r>
              <a:rPr lang="en-US" altLang="zh-CN" sz="2000" b="0" kern="0" dirty="0">
                <a:solidFill>
                  <a:srgbClr val="003366"/>
                </a:solidFill>
                <a:latin typeface="Times New Roman" pitchFamily="18" charset="0"/>
                <a:ea typeface="黑体" pitchFamily="2" charset="-122"/>
              </a:rPr>
              <a:t>(0&lt;</a:t>
            </a:r>
            <a:r>
              <a:rPr lang="en-US" altLang="zh-CN" sz="2000" b="0" i="1" kern="0" dirty="0">
                <a:solidFill>
                  <a:srgbClr val="003366"/>
                </a:solidFill>
                <a:latin typeface="Times New Roman" pitchFamily="18" charset="0"/>
                <a:ea typeface="黑体" pitchFamily="2" charset="-122"/>
              </a:rPr>
              <a:t>η</a:t>
            </a:r>
            <a:r>
              <a:rPr lang="en-US" altLang="zh-CN" sz="2000" b="0" kern="0" dirty="0">
                <a:solidFill>
                  <a:srgbClr val="003366"/>
                </a:solidFill>
                <a:latin typeface="Times New Roman" pitchFamily="18" charset="0"/>
                <a:ea typeface="黑体" pitchFamily="2" charset="-122"/>
              </a:rPr>
              <a:t>&lt;1)</a:t>
            </a:r>
            <a:r>
              <a:rPr lang="zh-CN" altLang="en-US" sz="2000" b="0" kern="0" dirty="0">
                <a:solidFill>
                  <a:srgbClr val="003366"/>
                </a:solidFill>
                <a:latin typeface="Times New Roman" pitchFamily="18" charset="0"/>
                <a:ea typeface="黑体" pitchFamily="2" charset="-122"/>
              </a:rPr>
              <a:t>，以目标的负梯度方向调整参数，更新权重矩阵和偏置：</a:t>
            </a:r>
            <a:endParaRPr lang="en-US" altLang="zh-CN" sz="2000" b="0" kern="0" dirty="0">
              <a:solidFill>
                <a:srgbClr val="003366"/>
              </a:solidFill>
              <a:latin typeface="Times New Roman" pitchFamily="18" charset="0"/>
              <a:ea typeface="黑体" pitchFamily="2" charset="-122"/>
            </a:endParaRPr>
          </a:p>
          <a:p>
            <a:pPr marL="0" indent="0" algn="r" eaLnBrk="1" hangingPunct="1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None/>
              <a:tabLst>
                <a:tab pos="114300" algn="l"/>
                <a:tab pos="228600" algn="l"/>
                <a:tab pos="342900" algn="l"/>
              </a:tabLst>
            </a:pPr>
            <a:endParaRPr lang="en-US" altLang="zh-CN" sz="1200" b="0" kern="100" dirty="0">
              <a:solidFill>
                <a:srgbClr val="0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r" eaLnBrk="1" hangingPunct="1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None/>
              <a:tabLst>
                <a:tab pos="114300" algn="l"/>
                <a:tab pos="228600" algn="l"/>
                <a:tab pos="342900" algn="l"/>
              </a:tabLst>
            </a:pPr>
            <a:endParaRPr lang="en-US" altLang="zh-CN" sz="1200" b="0" kern="100" dirty="0">
              <a:solidFill>
                <a:srgbClr val="0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r" eaLnBrk="1" hangingPunct="1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None/>
              <a:tabLst>
                <a:tab pos="114300" algn="l"/>
                <a:tab pos="228600" algn="l"/>
                <a:tab pos="342900" algn="l"/>
              </a:tabLst>
            </a:pPr>
            <a:endParaRPr lang="en-US" altLang="zh-CN" sz="1400" b="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r" eaLnBrk="1" hangingPunct="1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None/>
              <a:tabLst>
                <a:tab pos="114300" algn="l"/>
                <a:tab pos="228600" algn="l"/>
                <a:tab pos="342900" algn="l"/>
              </a:tabLs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endParaRPr lang="en-US" altLang="zh-CN" sz="1400" b="0" kern="100" dirty="0">
              <a:solidFill>
                <a:srgbClr val="0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ts val="0"/>
              </a:spcBef>
              <a:buClr>
                <a:srgbClr val="003366"/>
              </a:buClr>
              <a:buNone/>
            </a:pPr>
            <a:endParaRPr kumimoji="1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ea typeface="黑体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2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534294" y="3341365"/>
                <a:ext cx="3847604" cy="4950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tabLst>
                    <a:tab pos="114300" algn="l"/>
                    <a:tab pos="228600" algn="l"/>
                    <a:tab pos="3429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h𝑓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h𝑓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𝜂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h𝑓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800" b="0" dirty="0">
                    <a:solidFill>
                      <a:srgbClr val="000000"/>
                    </a:solidFill>
                    <a:latin typeface="+mn-lt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lvl="0" algn="r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tabLst>
                    <a:tab pos="114300" algn="l"/>
                    <a:tab pos="228600" algn="l"/>
                    <a:tab pos="3429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      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h𝑖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h𝑖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𝜂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h𝑖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800" b="0" dirty="0">
                    <a:solidFill>
                      <a:srgbClr val="000000"/>
                    </a:solidFill>
                    <a:latin typeface="+mn-lt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lvl="0" algn="r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tabLst>
                    <a:tab pos="114300" algn="l"/>
                    <a:tab pos="228600" algn="l"/>
                    <a:tab pos="3429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  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h𝑐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h𝑐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𝜂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h𝑐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800" b="0" kern="100" dirty="0">
                    <a:solidFill>
                      <a:srgbClr val="000000"/>
                    </a:solidFill>
                    <a:latin typeface="+mn-lt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lvl="0" algn="r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tabLst>
                    <a:tab pos="114300" algn="l"/>
                    <a:tab pos="228600" algn="l"/>
                    <a:tab pos="3429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  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h𝑜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h𝑜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𝜂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h𝑜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800" b="0" kern="100" dirty="0">
                    <a:solidFill>
                      <a:srgbClr val="000000"/>
                    </a:solidFill>
                    <a:latin typeface="+mn-lt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lvl="0" algn="r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tabLst>
                    <a:tab pos="114300" algn="l"/>
                    <a:tab pos="228600" algn="l"/>
                    <a:tab pos="3429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𝑥𝑓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𝑥𝑓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𝜂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𝑥𝑓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800" b="0" kern="100" dirty="0">
                    <a:solidFill>
                      <a:srgbClr val="000000"/>
                    </a:solidFill>
                    <a:latin typeface="+mn-lt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1800" i="1" dirty="0">
                  <a:solidFill>
                    <a:srgbClr val="000000"/>
                  </a:solidFill>
                  <a:latin typeface="+mn-lt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0" algn="r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800" dirty="0">
                    <a:solidFill>
                      <a:srgbClr val="000000"/>
                    </a:solidFill>
                    <a:latin typeface="+mn-lt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𝑥𝑖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𝑥𝑖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𝜂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800" b="0" kern="100" dirty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1800" i="1" dirty="0">
                  <a:solidFill>
                    <a:srgbClr val="000000"/>
                  </a:solidFill>
                  <a:latin typeface="Times New Roman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0" algn="r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altLang="zh-CN" sz="1800" dirty="0">
                  <a:solidFill>
                    <a:srgbClr val="000000"/>
                  </a:solidFill>
                  <a:latin typeface="+mn-lt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 algn="r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altLang="zh-CN" sz="1800" b="0" kern="100" dirty="0">
                  <a:solidFill>
                    <a:srgbClr val="000000"/>
                  </a:solidFill>
                  <a:latin typeface="+mn-lt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 algn="r">
                  <a:spcBef>
                    <a:spcPts val="0"/>
                  </a:spcBef>
                  <a:spcAft>
                    <a:spcPts val="0"/>
                  </a:spcAft>
                  <a:buClr>
                    <a:srgbClr val="003366"/>
                  </a:buClr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altLang="zh-CN" sz="1800" b="0" kern="100" dirty="0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 algn="r">
                  <a:spcBef>
                    <a:spcPts val="0"/>
                  </a:spcBef>
                  <a:spcAft>
                    <a:spcPts val="0"/>
                  </a:spcAft>
                  <a:buClr>
                    <a:srgbClr val="003366"/>
                  </a:buClr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altLang="zh-CN" sz="1800" b="0" kern="100" dirty="0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 algn="r">
                  <a:spcBef>
                    <a:spcPts val="0"/>
                  </a:spcBef>
                  <a:spcAft>
                    <a:spcPts val="0"/>
                  </a:spcAft>
                  <a:buClr>
                    <a:srgbClr val="003366"/>
                  </a:buClr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altLang="zh-CN" sz="1800" b="0" kern="100" dirty="0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94" y="3341365"/>
                <a:ext cx="3847604" cy="4950073"/>
              </a:xfrm>
              <a:prstGeom prst="rect">
                <a:avLst/>
              </a:prstGeom>
              <a:blipFill>
                <a:blip r:embed="rId5"/>
                <a:stretch>
                  <a:fillRect t="-8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4716016" y="3341365"/>
                <a:ext cx="3487564" cy="4160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tabLst>
                    <a:tab pos="114300" algn="l"/>
                    <a:tab pos="228600" algn="l"/>
                    <a:tab pos="3429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𝑥𝑐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𝜂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800" b="0" kern="100" dirty="0">
                    <a:solidFill>
                      <a:srgbClr val="000000"/>
                    </a:solidFill>
                    <a:latin typeface="+mn-lt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1800" i="1" dirty="0">
                  <a:solidFill>
                    <a:srgbClr val="000000"/>
                  </a:solidFill>
                  <a:latin typeface="+mn-lt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tabLst>
                    <a:tab pos="114300" algn="l"/>
                    <a:tab pos="228600" algn="l"/>
                    <a:tab pos="3429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𝜂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800" b="0" kern="100" dirty="0">
                    <a:solidFill>
                      <a:srgbClr val="000000"/>
                    </a:solidFill>
                    <a:latin typeface="+mn-lt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1800" i="1" dirty="0">
                  <a:solidFill>
                    <a:srgbClr val="000000"/>
                  </a:solidFill>
                  <a:latin typeface="+mn-lt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tabLst>
                    <a:tab pos="114300" algn="l"/>
                    <a:tab pos="228600" algn="l"/>
                    <a:tab pos="3429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𝜂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800" b="0" kern="100" dirty="0">
                    <a:solidFill>
                      <a:srgbClr val="000000"/>
                    </a:solidFill>
                    <a:latin typeface="+mn-lt"/>
                    <a:ea typeface="宋体" panose="02010600030101010101" pitchFamily="2" charset="-122"/>
                    <a:cs typeface="Times New Roman" panose="02020603050405020304" pitchFamily="18" charset="0"/>
                  </a:rPr>
                  <a:t>   </a:t>
                </a:r>
              </a:p>
              <a:p>
                <a:pPr lvl="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𝜂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800" b="0" kern="100" dirty="0">
                    <a:solidFill>
                      <a:srgbClr val="000000"/>
                    </a:solidFill>
                    <a:latin typeface="+mn-lt"/>
                    <a:ea typeface="宋体" panose="02010600030101010101" pitchFamily="2" charset="-122"/>
                    <a:cs typeface="Times New Roman" panose="02020603050405020304" pitchFamily="18" charset="0"/>
                  </a:rPr>
                  <a:t>   </a:t>
                </a:r>
              </a:p>
              <a:p>
                <a:pPr lvl="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</a:pPr>
                <a:r>
                  <a:rPr lang="en-US" altLang="zh-CN" sz="1800" dirty="0">
                    <a:solidFill>
                      <a:srgbClr val="000000"/>
                    </a:solidFill>
                    <a:latin typeface="+mn-lt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𝜂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800" b="0" kern="100" dirty="0">
                    <a:solidFill>
                      <a:srgbClr val="000000"/>
                    </a:solidFill>
                    <a:latin typeface="+mn-lt"/>
                    <a:ea typeface="宋体" panose="02010600030101010101" pitchFamily="2" charset="-122"/>
                    <a:cs typeface="Times New Roman" panose="02020603050405020304" pitchFamily="18" charset="0"/>
                  </a:rPr>
                  <a:t>   </a:t>
                </a:r>
              </a:p>
              <a:p>
                <a:pPr lvl="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</a:pPr>
                <a:r>
                  <a:rPr lang="en-US" altLang="zh-CN" sz="1800" dirty="0">
                    <a:solidFill>
                      <a:srgbClr val="000000"/>
                    </a:solidFill>
                    <a:latin typeface="+mn-lt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  <m:sub>
                        <m:r>
                          <a:rPr lang="en-US" altLang="zh-CN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𝜂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800" b="0" kern="100" dirty="0">
                    <a:solidFill>
                      <a:srgbClr val="000000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   </a:t>
                </a:r>
              </a:p>
              <a:p>
                <a:pPr lvl="0" algn="r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altLang="zh-CN" sz="1800" b="0" kern="100" dirty="0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 algn="r">
                  <a:spcBef>
                    <a:spcPts val="0"/>
                  </a:spcBef>
                  <a:spcAft>
                    <a:spcPts val="0"/>
                  </a:spcAft>
                  <a:buClr>
                    <a:srgbClr val="003366"/>
                  </a:buClr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altLang="zh-CN" sz="1800" b="0" kern="100" dirty="0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 algn="r">
                  <a:spcBef>
                    <a:spcPts val="0"/>
                  </a:spcBef>
                  <a:spcAft>
                    <a:spcPts val="0"/>
                  </a:spcAft>
                  <a:buClr>
                    <a:srgbClr val="003366"/>
                  </a:buClr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altLang="zh-CN" sz="1800" b="0" kern="100" dirty="0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3341365"/>
                <a:ext cx="3487564" cy="4160113"/>
              </a:xfrm>
              <a:prstGeom prst="rect">
                <a:avLst/>
              </a:prstGeom>
              <a:blipFill>
                <a:blip r:embed="rId6"/>
                <a:stretch>
                  <a:fillRect t="-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150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03648" y="620688"/>
            <a:ext cx="73787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长短期记忆网络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(9)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"/>
              <p:cNvSpPr txBox="1">
                <a:spLocks noChangeArrowheads="1"/>
              </p:cNvSpPr>
              <p:nvPr/>
            </p:nvSpPr>
            <p:spPr bwMode="auto">
              <a:xfrm>
                <a:off x="772518" y="1988840"/>
                <a:ext cx="8640960" cy="47488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5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w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003366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:r>
                  <a:rPr kumimoji="1" lang="en-US" altLang="zh-CN" sz="22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/>
                    <a:ea typeface="黑体" pitchFamily="2" charset="-122"/>
                    <a:cs typeface="+mn-cs"/>
                  </a:rPr>
                  <a:t>LSTM</a:t>
                </a:r>
                <a:r>
                  <a:rPr kumimoji="1" lang="zh-CN" altLang="en-US" sz="22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/>
                    <a:ea typeface="黑体" pitchFamily="2" charset="-122"/>
                    <a:cs typeface="+mn-cs"/>
                  </a:rPr>
                  <a:t>训练算法</a:t>
                </a:r>
                <a:endParaRPr kumimoji="1" lang="en-US" altLang="zh-CN" sz="220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endParaRPr>
              </a:p>
              <a:p>
                <a:pPr marL="0" lvl="0" indent="0" eaLnBrk="1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200"/>
                  </a:spcAft>
                  <a:buClr>
                    <a:srgbClr val="003366"/>
                  </a:buClr>
                  <a:buNone/>
                </a:pPr>
                <a:r>
                  <a:rPr kumimoji="1" lang="en-US" altLang="zh-CN" sz="1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</a:t>
                </a:r>
                <a:r>
                  <a:rPr kumimoji="1" lang="zh-CN" altLang="zh-CN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随机初始化网络的权重参数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h𝑓</m:t>
                        </m:r>
                      </m:sub>
                    </m:sSub>
                    <m:r>
                      <a:rPr lang="zh-CN" altLang="en-US" sz="1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、</m:t>
                    </m:r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h𝑖</m:t>
                        </m:r>
                      </m:sub>
                    </m:sSub>
                    <m:r>
                      <a:rPr lang="zh-CN" altLang="en-US" sz="1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、</m:t>
                    </m:r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h𝑐</m:t>
                        </m:r>
                      </m:sub>
                    </m:sSub>
                    <m:r>
                      <a:rPr lang="zh-CN" altLang="en-US" sz="1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、</m:t>
                    </m:r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h𝑜</m:t>
                        </m:r>
                      </m:sub>
                    </m:sSub>
                    <m:r>
                      <a:rPr lang="zh-CN" altLang="en-US" sz="1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、</m:t>
                    </m:r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𝑥𝑓</m:t>
                        </m:r>
                      </m:sub>
                    </m:sSub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、</m:t>
                        </m:r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𝑥𝑖</m:t>
                        </m:r>
                      </m:sub>
                    </m:sSub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、</m:t>
                        </m:r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𝑥𝑐</m:t>
                        </m:r>
                      </m:sub>
                    </m:sSub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zh-CN" sz="1300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、</m:t>
                        </m:r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𝑥𝑜</m:t>
                        </m:r>
                      </m:sub>
                    </m:sSub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、</m:t>
                        </m:r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、</m:t>
                        </m:r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、</m:t>
                        </m:r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zh-CN" sz="13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kumimoji="1" lang="zh-CN" altLang="zh-CN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，使</a:t>
                </a:r>
                <a:endParaRPr kumimoji="1" lang="en-US" altLang="zh-CN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lvl="0" indent="0" eaLnBrk="1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200"/>
                  </a:spcAft>
                  <a:buClr>
                    <a:srgbClr val="003366"/>
                  </a:buClr>
                  <a:buNone/>
                </a:pPr>
                <a:r>
                  <a:rPr lang="en-US" altLang="zh-CN" sz="13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</a:t>
                </a:r>
                <a:r>
                  <a:rPr kumimoji="1" lang="zh-CN" altLang="zh-CN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其均服从正态分布，初始化</a:t>
                </a:r>
                <a:r>
                  <a:rPr kumimoji="1" lang="en-US" altLang="zh-CN" sz="13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=1</a:t>
                </a:r>
              </a:p>
              <a:p>
                <a:pPr marL="0" lvl="0" indent="0" eaLnBrk="1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200"/>
                  </a:spcAft>
                  <a:buClr>
                    <a:srgbClr val="003366"/>
                  </a:buClr>
                  <a:buNone/>
                  <a:defRPr/>
                </a:pPr>
                <a:r>
                  <a:rPr kumimoji="1" lang="en-US" altLang="zh-CN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</a:t>
                </a:r>
                <a:r>
                  <a:rPr kumimoji="1" lang="en-US" altLang="zh-CN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While </a:t>
                </a:r>
                <a:r>
                  <a:rPr kumimoji="1" lang="en-US" altLang="zh-CN" sz="13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</a:t>
                </a:r>
                <a:r>
                  <a:rPr lang="en-US" altLang="zh-CN" sz="1300" b="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1300" b="0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LSTM</a:t>
                </a:r>
                <a:r>
                  <a:rPr lang="en-US" altLang="zh-CN" sz="13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Do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200"/>
                  </a:spcAft>
                  <a:buClr>
                    <a:srgbClr val="003366"/>
                  </a:buClr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1" lang="en-US" altLang="zh-CN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For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zh-CN" altLang="zh-CN" sz="13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zh-CN" altLang="zh-CN" sz="13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3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zh-CN" sz="13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zh-CN" sz="13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zh-CN" altLang="zh-CN" sz="13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3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sz="13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kumimoji="1" lang="en-US" altLang="zh-CN" sz="13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a:rPr kumimoji="1" lang="en-US" altLang="zh-CN" sz="13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kumimoji="1" lang="en-US" altLang="zh-CN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Do</a:t>
                </a:r>
              </a:p>
              <a:p>
                <a:pPr marL="0" lvl="0" indent="0" eaLnBrk="1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200"/>
                  </a:spcAft>
                  <a:buClr>
                    <a:srgbClr val="003366"/>
                  </a:buClr>
                  <a:buNone/>
                  <a:defRPr/>
                </a:pPr>
                <a:r>
                  <a:rPr kumimoji="1" lang="en-US" altLang="zh-CN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  </a:t>
                </a:r>
                <a:r>
                  <a:rPr kumimoji="1" lang="zh-CN" alt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altLang="zh-CN" sz="1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𝑥𝑓</m:t>
                        </m:r>
                      </m:sub>
                    </m:sSub>
                    <m:r>
                      <a:rPr lang="en-US" altLang="zh-CN" sz="1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h𝑓</m:t>
                        </m:r>
                      </m:sub>
                    </m:sSub>
                    <m:r>
                      <a:rPr lang="en-US" altLang="zh-CN" sz="1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sz="1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1" lang="zh-CN" altLang="zh-CN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计算时间步</a:t>
                </a:r>
                <a:r>
                  <a:rPr kumimoji="1" lang="en-US" altLang="zh-CN" sz="13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kumimoji="1" lang="zh-CN" altLang="zh-CN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13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遗忘门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en-US" altLang="zh-CN" sz="1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lvl="0" indent="0" algn="just">
                  <a:lnSpc>
                    <a:spcPts val="1600"/>
                  </a:lnSpc>
                  <a:spcBef>
                    <a:spcPts val="0"/>
                  </a:spcBef>
                  <a:spcAft>
                    <a:spcPts val="200"/>
                  </a:spcAft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</a:tabLst>
                  <a:defRPr/>
                </a:pPr>
                <a:r>
                  <a:rPr kumimoji="1" lang="en-US" altLang="zh-CN" sz="13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  </a:t>
                </a:r>
                <a:r>
                  <a:rPr lang="zh-CN" altLang="en-US" sz="13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altLang="zh-CN" sz="1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𝑥𝑖</m:t>
                        </m:r>
                      </m:sub>
                    </m:sSub>
                    <m:r>
                      <a:rPr lang="en-US" altLang="zh-CN" sz="1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h𝑖</m:t>
                        </m:r>
                      </m:sub>
                    </m:sSub>
                    <m:r>
                      <a:rPr lang="en-US" altLang="zh-CN" sz="1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3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r>
                  <a:rPr kumimoji="1" lang="zh-CN" altLang="zh-CN" sz="13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计算时间步</a:t>
                </a:r>
                <a:r>
                  <a:rPr kumimoji="1" lang="en-US" altLang="zh-CN" sz="1300" b="0" i="1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kumimoji="1" lang="zh-CN" altLang="zh-CN" sz="13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zh-CN" sz="13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输入门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en-US" altLang="zh-CN" sz="1300" b="0" i="0" u="none" strike="noStrike" kern="10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lvl="0" indent="0" algn="just">
                  <a:lnSpc>
                    <a:spcPts val="1600"/>
                  </a:lnSpc>
                  <a:spcBef>
                    <a:spcPts val="0"/>
                  </a:spcBef>
                  <a:spcAft>
                    <a:spcPts val="200"/>
                  </a:spcAft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</a:tabLst>
                  <a:defRPr/>
                </a:pPr>
                <a:r>
                  <a:rPr kumimoji="1" lang="en-US" altLang="zh-CN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  </a:t>
                </a:r>
                <a:r>
                  <a:rPr lang="zh-CN" altLang="en-US" sz="13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′=</m:t>
                    </m:r>
                    <m:r>
                      <m:rPr>
                        <m:sty m:val="p"/>
                      </m:rPr>
                      <a:rPr lang="en-US" altLang="zh-CN" sz="1300" b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tanh</m:t>
                    </m:r>
                    <m:r>
                      <a:rPr lang="en-US" altLang="zh-CN" sz="1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𝑥𝑐</m:t>
                        </m:r>
                      </m:sub>
                    </m:sSub>
                    <m:r>
                      <a:rPr lang="en-US" altLang="zh-CN" sz="1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h𝑐</m:t>
                        </m:r>
                      </m:sub>
                    </m:sSub>
                    <m:r>
                      <a:rPr lang="en-US" altLang="zh-CN" sz="1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1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1" lang="zh-CN" altLang="zh-CN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计算时间步</a:t>
                </a:r>
                <a:r>
                  <a:rPr kumimoji="1" lang="en-US" altLang="zh-CN" sz="13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kumimoji="1" lang="zh-CN" altLang="zh-CN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zh-CN" sz="13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候选记忆细胞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3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kumimoji="1" lang="en-US" altLang="zh-CN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lvl="0" indent="0" algn="just">
                  <a:lnSpc>
                    <a:spcPts val="1600"/>
                  </a:lnSpc>
                  <a:spcBef>
                    <a:spcPts val="0"/>
                  </a:spcBef>
                  <a:spcAft>
                    <a:spcPts val="200"/>
                  </a:spcAft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</a:tabLst>
                  <a:defRPr/>
                </a:pPr>
                <a:r>
                  <a:rPr kumimoji="1" lang="en-US" altLang="zh-CN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  </a:t>
                </a:r>
                <a:r>
                  <a:rPr lang="zh-CN" altLang="en-US" sz="13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sz="1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300" b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⊙</m:t>
                    </m:r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1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300" b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⊙</m:t>
                    </m:r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zh-CN" altLang="zh-CN" sz="13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计算时间步</a:t>
                </a:r>
                <a:r>
                  <a:rPr lang="en-US" altLang="zh-CN" sz="130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zh-CN" sz="13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的记忆细胞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CN" sz="13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</a:t>
                </a:r>
              </a:p>
              <a:p>
                <a:pPr marL="0" lvl="0" indent="0" algn="just">
                  <a:lnSpc>
                    <a:spcPts val="1600"/>
                  </a:lnSpc>
                  <a:spcBef>
                    <a:spcPts val="0"/>
                  </a:spcBef>
                  <a:spcAft>
                    <a:spcPts val="200"/>
                  </a:spcAft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</a:tabLst>
                  <a:defRPr/>
                </a:pPr>
                <a:r>
                  <a:rPr lang="en-US" altLang="zh-CN" sz="1300" b="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</a:t>
                </a:r>
                <a:r>
                  <a:rPr kumimoji="1" lang="en-US" altLang="zh-CN" sz="13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</a:t>
                </a:r>
                <a:r>
                  <a:rPr lang="zh-CN" altLang="en-US" sz="13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altLang="zh-CN" sz="1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𝑥𝑜</m:t>
                        </m:r>
                      </m:sub>
                    </m:sSub>
                    <m:r>
                      <a:rPr lang="en-US" altLang="zh-CN" sz="1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h𝑜</m:t>
                        </m:r>
                      </m:sub>
                    </m:sSub>
                    <m:r>
                      <a:rPr lang="en-US" altLang="zh-CN" sz="1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CN" sz="1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13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计算时间步</a:t>
                </a:r>
                <a:r>
                  <a:rPr lang="en-US" altLang="zh-CN" sz="130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zh-CN" sz="13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的输出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en-US" altLang="zh-CN" sz="13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lvl="0" indent="0" algn="just">
                  <a:lnSpc>
                    <a:spcPts val="1600"/>
                  </a:lnSpc>
                  <a:spcBef>
                    <a:spcPts val="0"/>
                  </a:spcBef>
                  <a:spcAft>
                    <a:spcPts val="200"/>
                  </a:spcAft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</a:tabLst>
                  <a:defRPr/>
                </a:pPr>
                <a:r>
                  <a:rPr kumimoji="1" lang="en-US" altLang="zh-CN" sz="13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  </a:t>
                </a:r>
                <a:r>
                  <a:rPr lang="zh-CN" altLang="en-US" sz="13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300" b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⊙</m:t>
                    </m:r>
                    <m:r>
                      <m:rPr>
                        <m:sty m:val="p"/>
                      </m:rPr>
                      <a:rPr lang="en-US" altLang="zh-CN" sz="1300" b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tanh</m:t>
                    </m:r>
                  </m:oMath>
                </a14:m>
                <a:r>
                  <a:rPr lang="en-US" altLang="zh-CN" sz="13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3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13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计算时间步</a:t>
                </a:r>
                <a:r>
                  <a:rPr lang="en-US" altLang="zh-CN" sz="130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zh-CN" sz="13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的隐藏变量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en-US" altLang="zh-CN" sz="13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lvl="0" indent="0" algn="just">
                  <a:lnSpc>
                    <a:spcPts val="1600"/>
                  </a:lnSpc>
                  <a:spcBef>
                    <a:spcPts val="0"/>
                  </a:spcBef>
                  <a:spcAft>
                    <a:spcPts val="200"/>
                  </a:spcAft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</a:tabLst>
                  <a:defRPr/>
                </a:pPr>
                <a:r>
                  <a:rPr lang="en-US" altLang="zh-CN" sz="13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  </a:t>
                </a:r>
                <a:r>
                  <a:rPr lang="zh-CN" altLang="zh-CN" sz="13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计算时间步</a:t>
                </a:r>
                <a:r>
                  <a:rPr lang="en-US" altLang="zh-CN" sz="130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zh-CN" sz="13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的损失函数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300" b="0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L</m:t>
                    </m:r>
                    <m:r>
                      <a:rPr lang="en-US" altLang="zh-CN" sz="13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3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13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:r>
                  <a:rPr lang="zh-CN" altLang="zh-CN" sz="13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损失函数</a:t>
                </a:r>
                <a:r>
                  <a:rPr lang="en-US" altLang="zh-CN" sz="1300" b="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L</a:t>
                </a:r>
              </a:p>
              <a:p>
                <a:pPr marL="0" lvl="0" indent="0" algn="just">
                  <a:lnSpc>
                    <a:spcPts val="1600"/>
                  </a:lnSpc>
                  <a:spcBef>
                    <a:spcPts val="0"/>
                  </a:spcBef>
                  <a:spcAft>
                    <a:spcPts val="200"/>
                  </a:spcAft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</a:tabLst>
                  <a:defRPr/>
                </a:pPr>
                <a:r>
                  <a:rPr lang="en-US" altLang="zh-CN" sz="13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  </a:t>
                </a:r>
                <a:r>
                  <a:rPr lang="zh-CN" altLang="en-US" sz="13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3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3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3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3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3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sSub>
                          <m:sSubPr>
                            <m:ctrlPr>
                              <a:rPr lang="zh-CN" altLang="zh-CN" sz="1300" b="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00" b="0" i="1" kern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1300" b="0" i="1" kern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zh-CN" sz="13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计算时间步</a:t>
                </a:r>
                <a:r>
                  <a:rPr lang="en-US" altLang="zh-CN" sz="130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zh-CN" sz="13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的隐藏变量误差项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en-US" altLang="zh-CN" sz="13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lvl="0" indent="0" algn="just" latinLnBrk="1">
                  <a:lnSpc>
                    <a:spcPts val="1600"/>
                  </a:lnSpc>
                  <a:spcBef>
                    <a:spcPts val="0"/>
                  </a:spcBef>
                  <a:spcAft>
                    <a:spcPts val="200"/>
                  </a:spcAft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</a:tabLst>
                  <a:defRPr/>
                </a:pPr>
                <a:r>
                  <a:rPr lang="en-US" altLang="zh-CN" sz="13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  </a:t>
                </a:r>
                <a:r>
                  <a:rPr lang="zh-CN" altLang="zh-CN" sz="13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计算时间步</a:t>
                </a:r>
                <a:r>
                  <a:rPr lang="en-US" altLang="zh-CN" sz="130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zh-CN" sz="13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的梯度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3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altLang="zh-CN" sz="13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zh-CN" sz="13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13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zh-CN" sz="13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3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altLang="zh-CN" sz="13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13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13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zh-CN" altLang="en-US" sz="1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、</m:t>
                    </m:r>
                    <m:f>
                      <m:fPr>
                        <m:type m:val="lin"/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3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altLang="zh-CN" sz="13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US" altLang="zh-CN" sz="13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13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zh-CN" altLang="zh-CN" sz="1300" b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和</m:t>
                    </m:r>
                    <m:f>
                      <m:fPr>
                        <m:type m:val="lin"/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3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altLang="zh-CN" sz="13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𝑜</m:t>
                            </m:r>
                            <m:r>
                              <a:rPr lang="en-US" altLang="zh-CN" sz="13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13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kumimoji="1" lang="en-US" altLang="zh-CN" sz="13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ts val="1600"/>
                  </a:lnSpc>
                  <a:spcBef>
                    <a:spcPts val="0"/>
                  </a:spcBef>
                  <a:spcAft>
                    <a:spcPts val="200"/>
                  </a:spcAft>
                  <a:buClr>
                    <a:srgbClr val="003366"/>
                  </a:buClr>
                  <a:buSzTx/>
                  <a:buFont typeface="Wingdings" pitchFamily="2" charset="2"/>
                  <a:buNone/>
                  <a:tabLst>
                    <a:tab pos="114300" algn="l"/>
                    <a:tab pos="228600" algn="l"/>
                    <a:tab pos="342900" algn="l"/>
                  </a:tabLst>
                  <a:defRPr/>
                </a:pPr>
                <a:r>
                  <a:rPr kumimoji="1" lang="en-US" altLang="zh-CN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End For</a:t>
                </a:r>
              </a:p>
              <a:p>
                <a:pPr marL="1270" indent="0" algn="just">
                  <a:lnSpc>
                    <a:spcPts val="1600"/>
                  </a:lnSpc>
                  <a:spcBef>
                    <a:spcPts val="0"/>
                  </a:spcBef>
                  <a:spcAft>
                    <a:spcPts val="200"/>
                  </a:spcAft>
                  <a:buNone/>
                  <a:tabLst>
                    <a:tab pos="228600" algn="l"/>
                    <a:tab pos="342900" algn="l"/>
                  </a:tabLst>
                </a:pPr>
                <a:r>
                  <a:rPr lang="en-US" altLang="zh-CN" sz="1300" b="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  </a:t>
                </a:r>
                <a:r>
                  <a:rPr lang="zh-CN" altLang="zh-CN" sz="1300" b="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计算第</a:t>
                </a:r>
                <a:r>
                  <a:rPr lang="en-US" altLang="zh-CN" sz="1300" b="0" i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sz="1300" b="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次迭代时权重矩阵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300" b="0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h𝑓</m:t>
                        </m:r>
                      </m:sub>
                    </m:sSub>
                    <m:r>
                      <a:rPr lang="zh-CN" altLang="en-US" sz="13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、</m:t>
                    </m:r>
                    <m:sSub>
                      <m:sSubPr>
                        <m:ctrlPr>
                          <a:rPr lang="zh-CN" altLang="zh-CN" sz="13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300" b="0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h𝑖</m:t>
                        </m:r>
                      </m:sub>
                    </m:sSub>
                    <m:sSub>
                      <m:sSubPr>
                        <m:ctrlPr>
                          <a:rPr lang="zh-CN" altLang="zh-CN" sz="13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3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、</m:t>
                        </m:r>
                        <m:r>
                          <a:rPr lang="en-US" altLang="zh-CN" sz="13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300" b="0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h𝑐</m:t>
                        </m:r>
                      </m:sub>
                    </m:sSub>
                    <m:sSub>
                      <m:sSubPr>
                        <m:ctrlPr>
                          <a:rPr lang="zh-CN" altLang="zh-CN" sz="13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3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、</m:t>
                        </m:r>
                        <m:r>
                          <a:rPr lang="en-US" altLang="zh-CN" sz="13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300" b="0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h𝑜</m:t>
                        </m:r>
                      </m:sub>
                    </m:sSub>
                    <m:sSub>
                      <m:sSubPr>
                        <m:ctrlPr>
                          <a:rPr lang="zh-CN" altLang="zh-CN" sz="13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3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、</m:t>
                        </m:r>
                        <m:r>
                          <a:rPr lang="en-US" altLang="zh-CN" sz="13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300" b="0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𝑥𝑓</m:t>
                        </m:r>
                      </m:sub>
                    </m:sSub>
                    <m:r>
                      <a:rPr lang="zh-CN" altLang="en-US" sz="13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、</m:t>
                    </m:r>
                    <m:sSub>
                      <m:sSubPr>
                        <m:ctrlPr>
                          <a:rPr lang="zh-CN" altLang="zh-CN" sz="13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300" b="0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𝑥𝑖</m:t>
                        </m:r>
                      </m:sub>
                    </m:sSub>
                    <m:r>
                      <a:rPr lang="zh-CN" altLang="en-US" sz="13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、</m:t>
                    </m:r>
                    <m:sSub>
                      <m:sSubPr>
                        <m:ctrlPr>
                          <a:rPr lang="zh-CN" altLang="zh-CN" sz="13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300" b="0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𝑥𝑐</m:t>
                        </m:r>
                      </m:sub>
                    </m:sSub>
                    <m:r>
                      <a:rPr lang="zh-CN" altLang="en-US" sz="13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、</m:t>
                    </m:r>
                    <m:sSub>
                      <m:sSubPr>
                        <m:ctrlPr>
                          <a:rPr lang="zh-CN" altLang="zh-CN" sz="13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300" b="0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𝑥𝑜</m:t>
                        </m:r>
                      </m:sub>
                    </m:sSub>
                  </m:oMath>
                </a14:m>
                <a:r>
                  <a:rPr lang="zh-CN" altLang="en-US" sz="1300" b="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zh-CN" altLang="zh-CN" sz="13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偏置</a:t>
                </a:r>
                <a:r>
                  <a:rPr lang="en-US" altLang="zh-CN" sz="13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1300" b="0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f </a:t>
                </a:r>
                <a:r>
                  <a:rPr lang="zh-CN" altLang="en-US" sz="13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13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1300" b="0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13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13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1300" b="0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en-US" sz="13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13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1300" b="0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o</a:t>
                </a:r>
                <a:r>
                  <a:rPr lang="zh-CN" altLang="zh-CN" sz="13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的梯度</a:t>
                </a:r>
                <a:endParaRPr lang="en-US" altLang="zh-CN" sz="13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lvl="0" indent="0" algn="just">
                  <a:lnSpc>
                    <a:spcPts val="1600"/>
                  </a:lnSpc>
                  <a:spcBef>
                    <a:spcPts val="0"/>
                  </a:spcBef>
                  <a:spcAft>
                    <a:spcPts val="200"/>
                  </a:spcAft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</a:tabLst>
                  <a:defRPr/>
                </a:pPr>
                <a:r>
                  <a:rPr lang="en-US" altLang="zh-CN" sz="13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  </a:t>
                </a:r>
                <a:r>
                  <a:rPr lang="zh-CN" altLang="zh-CN" sz="13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更新权重矩阵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3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3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hf</m:t>
                        </m:r>
                      </m:sub>
                    </m:sSub>
                  </m:oMath>
                </a14:m>
                <a:r>
                  <a:rPr lang="zh-CN" altLang="zh-CN" sz="13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3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3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hi</m:t>
                        </m:r>
                      </m:sub>
                    </m:sSub>
                  </m:oMath>
                </a14:m>
                <a:r>
                  <a:rPr lang="zh-CN" altLang="zh-CN" sz="13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3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3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hc</m:t>
                        </m:r>
                      </m:sub>
                    </m:sSub>
                  </m:oMath>
                </a14:m>
                <a:r>
                  <a:rPr lang="zh-CN" altLang="zh-CN" sz="13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3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3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ho</m:t>
                        </m:r>
                      </m:sub>
                    </m:sSub>
                  </m:oMath>
                </a14:m>
                <a:r>
                  <a:rPr lang="zh-CN" altLang="zh-CN" sz="13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3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3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xf</m:t>
                        </m:r>
                      </m:sub>
                    </m:sSub>
                  </m:oMath>
                </a14:m>
                <a:r>
                  <a:rPr lang="zh-CN" altLang="zh-CN" sz="13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3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3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xi</m:t>
                        </m:r>
                      </m:sub>
                    </m:sSub>
                  </m:oMath>
                </a14:m>
                <a:r>
                  <a:rPr lang="zh-CN" altLang="zh-CN" sz="13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3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3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xc</m:t>
                        </m:r>
                      </m:sub>
                    </m:sSub>
                  </m:oMath>
                </a14:m>
                <a:r>
                  <a:rPr lang="en-US" altLang="zh-CN" sz="13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13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3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3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xo</m:t>
                        </m:r>
                      </m:sub>
                    </m:sSub>
                  </m:oMath>
                </a14:m>
                <a:r>
                  <a:rPr kumimoji="1" lang="en-US" altLang="zh-CN" sz="13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  </a:t>
                </a:r>
              </a:p>
              <a:p>
                <a:pPr marL="0" lvl="0" indent="0" algn="just">
                  <a:lnSpc>
                    <a:spcPts val="1600"/>
                  </a:lnSpc>
                  <a:spcBef>
                    <a:spcPts val="0"/>
                  </a:spcBef>
                  <a:spcAft>
                    <a:spcPts val="200"/>
                  </a:spcAft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</a:tabLst>
                  <a:defRPr/>
                </a:pPr>
                <a:r>
                  <a:rPr lang="en-US" altLang="zh-CN" sz="13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  </a:t>
                </a:r>
                <a:r>
                  <a:rPr lang="zh-CN" altLang="zh-CN" sz="13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更新偏置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zh-CN" sz="13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13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zh-CN" sz="13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kumimoji="1" lang="en-US" altLang="zh-CN" sz="13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ts val="1600"/>
                  </a:lnSpc>
                  <a:spcBef>
                    <a:spcPts val="0"/>
                  </a:spcBef>
                  <a:spcAft>
                    <a:spcPts val="200"/>
                  </a:spcAft>
                  <a:buClr>
                    <a:srgbClr val="003366"/>
                  </a:buClr>
                  <a:buSzTx/>
                  <a:buFont typeface="Wingdings" pitchFamily="2" charset="2"/>
                  <a:buNone/>
                  <a:tabLst>
                    <a:tab pos="114300" algn="l"/>
                    <a:tab pos="228600" algn="l"/>
                    <a:tab pos="291465" algn="l"/>
                  </a:tabLst>
                  <a:defRPr/>
                </a:pPr>
                <a:r>
                  <a:rPr kumimoji="1" lang="en-US" altLang="zh-CN" sz="13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End While</a:t>
                </a:r>
                <a:endParaRPr kumimoji="1" lang="zh-CN" altLang="zh-CN" sz="13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ts val="1600"/>
                  </a:lnSpc>
                  <a:spcBef>
                    <a:spcPts val="0"/>
                  </a:spcBef>
                  <a:spcAft>
                    <a:spcPts val="200"/>
                  </a:spcAft>
                  <a:buClr>
                    <a:srgbClr val="003366"/>
                  </a:buClr>
                  <a:buNone/>
                  <a:defRPr/>
                </a:pPr>
                <a:r>
                  <a:rPr kumimoji="1" lang="en-US" altLang="zh-CN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Return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h𝑓</m:t>
                        </m:r>
                      </m:sub>
                    </m:sSub>
                  </m:oMath>
                </a14:m>
                <a:r>
                  <a:rPr lang="en-US" altLang="zh-CN" sz="13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h𝑖</m:t>
                        </m:r>
                      </m:sub>
                    </m:sSub>
                  </m:oMath>
                </a14:m>
                <a:r>
                  <a:rPr lang="en-US" altLang="zh-CN" sz="13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h𝑐</m:t>
                        </m:r>
                      </m:sub>
                    </m:sSub>
                  </m:oMath>
                </a14:m>
                <a:r>
                  <a:rPr lang="en-US" altLang="zh-CN" sz="13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h𝑜</m:t>
                        </m:r>
                      </m:sub>
                    </m:sSub>
                  </m:oMath>
                </a14:m>
                <a:r>
                  <a:rPr lang="en-US" altLang="zh-CN" sz="13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𝑥𝑓</m:t>
                        </m:r>
                      </m:sub>
                    </m:sSub>
                  </m:oMath>
                </a14:m>
                <a:r>
                  <a:rPr lang="en-US" altLang="zh-CN" sz="13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𝑥𝑖</m:t>
                        </m:r>
                      </m:sub>
                    </m:sSub>
                  </m:oMath>
                </a14:m>
                <a:r>
                  <a:rPr lang="en-US" altLang="zh-CN" sz="13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𝑥𝑐</m:t>
                        </m:r>
                      </m:sub>
                    </m:sSub>
                  </m:oMath>
                </a14:m>
                <a:r>
                  <a:rPr lang="en-US" altLang="zh-CN" sz="13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𝑥𝑜</m:t>
                        </m:r>
                      </m:sub>
                    </m:sSub>
                  </m:oMath>
                </a14:m>
                <a:r>
                  <a:rPr lang="en-US" altLang="zh-CN" sz="13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1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sz="13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3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13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kumimoji="1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2518" y="1988840"/>
                <a:ext cx="8640960" cy="4748808"/>
              </a:xfrm>
              <a:prstGeom prst="rect">
                <a:avLst/>
              </a:prstGeom>
              <a:blipFill>
                <a:blip r:embed="rId4"/>
                <a:stretch>
                  <a:fillRect l="-1835" t="-1926" b="-166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372200" y="2924944"/>
            <a:ext cx="2304256" cy="864096"/>
          </a:xfrm>
          <a:prstGeom prst="cloudCallout">
            <a:avLst>
              <a:gd name="adj1" fmla="val -56057"/>
              <a:gd name="adj2" fmla="val 1301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lvl="0">
              <a:lnSpc>
                <a:spcPct val="90000"/>
              </a:lnSpc>
              <a:spcBef>
                <a:spcPct val="0"/>
              </a:spcBef>
              <a:buClrTx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时间复杂度：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buClrTx/>
            </a:pPr>
            <a:r>
              <a:rPr lang="en-US" altLang="zh-CN" sz="1800" i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18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i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1800" i="1" baseline="-250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LSTM</a:t>
            </a:r>
            <a:r>
              <a:rPr lang="en-US" altLang="zh-CN" sz="1800" i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Td</a:t>
            </a:r>
            <a:r>
              <a:rPr lang="en-US" altLang="zh-CN" sz="1800" baseline="300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i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1800" baseline="300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18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70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03648" y="620688"/>
            <a:ext cx="73787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长短期记忆网络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(10)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48" name="Rectangle 4"/>
          <p:cNvSpPr txBox="1">
            <a:spLocks noChangeArrowheads="1"/>
          </p:cNvSpPr>
          <p:nvPr/>
        </p:nvSpPr>
        <p:spPr bwMode="auto">
          <a:xfrm>
            <a:off x="755576" y="2132857"/>
            <a:ext cx="8208912" cy="72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buClr>
                <a:srgbClr val="003366"/>
              </a:buClr>
            </a:pPr>
            <a:r>
              <a:rPr lang="zh-CN" altLang="en-US" sz="2000" b="0" kern="0" dirty="0">
                <a:solidFill>
                  <a:srgbClr val="003366"/>
                </a:solidFill>
                <a:ea typeface="黑体" pitchFamily="2" charset="-122"/>
              </a:rPr>
              <a:t>例：问答对</a:t>
            </a:r>
            <a:r>
              <a:rPr lang="en-US" altLang="zh-CN" sz="2000" b="0" i="1" kern="0" dirty="0">
                <a:solidFill>
                  <a:srgbClr val="003366"/>
                </a:solidFill>
                <a:ea typeface="黑体" pitchFamily="2" charset="-122"/>
              </a:rPr>
              <a:t>q</a:t>
            </a:r>
            <a:r>
              <a:rPr lang="en-US" altLang="zh-CN" sz="2000" b="0" kern="0" dirty="0">
                <a:solidFill>
                  <a:srgbClr val="003366"/>
                </a:solidFill>
                <a:ea typeface="黑体" pitchFamily="2" charset="-122"/>
              </a:rPr>
              <a:t>=“</a:t>
            </a:r>
            <a:r>
              <a:rPr lang="zh-CN" altLang="en-US" sz="2000" b="0" kern="0" dirty="0">
                <a:solidFill>
                  <a:srgbClr val="003366"/>
                </a:solidFill>
                <a:ea typeface="黑体" pitchFamily="2" charset="-122"/>
              </a:rPr>
              <a:t>世界最高峰”、</a:t>
            </a:r>
            <a:r>
              <a:rPr lang="en-US" altLang="zh-CN" sz="2000" b="0" i="1" kern="0" dirty="0">
                <a:solidFill>
                  <a:srgbClr val="003366"/>
                </a:solidFill>
                <a:ea typeface="黑体" pitchFamily="2" charset="-122"/>
              </a:rPr>
              <a:t>a</a:t>
            </a:r>
            <a:r>
              <a:rPr lang="en-US" altLang="zh-CN" sz="2000" b="0" kern="0" dirty="0">
                <a:solidFill>
                  <a:srgbClr val="003366"/>
                </a:solidFill>
                <a:ea typeface="黑体" pitchFamily="2" charset="-122"/>
              </a:rPr>
              <a:t>=“</a:t>
            </a:r>
            <a:r>
              <a:rPr lang="zh-CN" altLang="en-US" sz="2000" b="0" kern="0" dirty="0">
                <a:solidFill>
                  <a:srgbClr val="003366"/>
                </a:solidFill>
                <a:ea typeface="黑体" pitchFamily="2" charset="-122"/>
              </a:rPr>
              <a:t>珠穆朗玛峰”，</a:t>
            </a:r>
            <a:r>
              <a:rPr lang="en-US" altLang="zh-CN" sz="2000" b="0" kern="0" dirty="0">
                <a:solidFill>
                  <a:srgbClr val="003366"/>
                </a:solidFill>
                <a:ea typeface="黑体" pitchFamily="2" charset="-122"/>
              </a:rPr>
              <a:t>LSTM</a:t>
            </a:r>
            <a:r>
              <a:rPr lang="zh-CN" altLang="en-US" sz="2000" b="0" kern="0" dirty="0">
                <a:solidFill>
                  <a:srgbClr val="003366"/>
                </a:solidFill>
                <a:ea typeface="黑体" pitchFamily="2" charset="-122"/>
              </a:rPr>
              <a:t>提取文本序列特征的过程如下：</a:t>
            </a:r>
            <a:endParaRPr lang="en-US" altLang="zh-CN" sz="2000" b="0" kern="0" dirty="0">
              <a:solidFill>
                <a:srgbClr val="003366"/>
              </a:solidFill>
              <a:ea typeface="黑体" pitchFamily="2" charset="-122"/>
            </a:endParaRPr>
          </a:p>
          <a:p>
            <a:pPr marL="0" lvl="0" indent="0" eaLnBrk="1" hangingPunct="1">
              <a:buClr>
                <a:srgbClr val="003366"/>
              </a:buClr>
              <a:buNone/>
            </a:pPr>
            <a:r>
              <a:rPr lang="zh-CN" altLang="en-US" sz="1800" b="0" kern="0" dirty="0">
                <a:solidFill>
                  <a:srgbClr val="003366"/>
                </a:solidFill>
                <a:ea typeface="黑体" pitchFamily="2" charset="-122"/>
              </a:rPr>
              <a:t>      </a:t>
            </a:r>
            <a:endParaRPr kumimoji="1" lang="en-US" altLang="zh-CN" sz="12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Tx/>
              <a:buFont typeface="Wingdings" pitchFamily="2" charset="2"/>
              <a:buNone/>
              <a:tabLst>
                <a:tab pos="114300" algn="l"/>
                <a:tab pos="228600" algn="l"/>
                <a:tab pos="342900" algn="l"/>
              </a:tabLst>
              <a:defRPr/>
            </a:pPr>
            <a:endParaRPr kumimoji="1" lang="en-US" altLang="zh-CN" sz="12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Tx/>
              <a:buFont typeface="Wingdings" pitchFamily="2" charset="2"/>
              <a:buNone/>
              <a:tabLst>
                <a:tab pos="114300" algn="l"/>
                <a:tab pos="228600" algn="l"/>
                <a:tab pos="342900" algn="l"/>
              </a:tabLst>
              <a:defRPr/>
            </a:pPr>
            <a:endParaRPr kumimoji="1" lang="en-US" altLang="zh-CN" sz="1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Tx/>
              <a:buFont typeface="Wingdings" pitchFamily="2" charset="2"/>
              <a:buNone/>
              <a:tabLst>
                <a:tab pos="114300" algn="l"/>
                <a:tab pos="228600" algn="l"/>
                <a:tab pos="342900" algn="l"/>
              </a:tabLst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endParaRPr kumimoji="1" lang="en-US" altLang="zh-CN" sz="1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66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2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899592" y="3005144"/>
                <a:ext cx="4680519" cy="609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3366"/>
                  </a:buClr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kumimoji="1" lang="zh-CN" altLang="en-US" sz="1600" b="0" i="0" u="none" strike="noStrike" kern="1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kumimoji="1" lang="en-US" altLang="zh-CN" sz="1600" b="0" i="0" u="none" strike="noStrike" kern="1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zh-CN" altLang="en-US" sz="1600" b="0" i="0" u="none" strike="noStrike" kern="1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zh-CN" sz="1600" b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转为词向量</a:t>
                </a:r>
                <a:r>
                  <a:rPr lang="zh-CN" altLang="en-US" sz="1600" b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16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𝐪</m:t>
                        </m:r>
                      </m:e>
                      <m:sup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6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600" b="1" i="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6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𝐗</m:t>
                        </m:r>
                      </m:e>
                      <m:sub>
                        <m:r>
                          <a:rPr lang="en-US" altLang="zh-CN" sz="1600" baseline="-250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𝐗</m:t>
                        </m:r>
                      </m:e>
                      <m:sub>
                        <m:r>
                          <a:rPr lang="en-US" altLang="zh-CN" sz="1600" baseline="-250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16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𝐗</m:t>
                        </m:r>
                      </m:e>
                      <m:sub>
                        <m:r>
                          <a:rPr lang="en-US" altLang="zh-CN" sz="1600" b="1" i="0" baseline="-2500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16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1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3366"/>
                  </a:buClr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𝐚</m:t>
                    </m:r>
                    <m:r>
                      <a:rPr lang="en-US" altLang="zh-CN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CN" sz="16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𝐘</m:t>
                        </m:r>
                      </m:e>
                      <m:sub>
                        <m:r>
                          <a:rPr lang="en-US" altLang="zh-CN" sz="1600" baseline="-250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𝐘</m:t>
                        </m:r>
                      </m:e>
                      <m:sub>
                        <m:r>
                          <a:rPr lang="en-US" altLang="zh-CN" sz="1600" baseline="-250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16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𝐘</m:t>
                        </m:r>
                      </m:e>
                      <m:sub>
                        <m:r>
                          <a:rPr lang="en-US" altLang="zh-CN" sz="1600" b="1" i="0" baseline="-2500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16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1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kumimoji="1" lang="en-US" altLang="zh-CN" sz="1600" b="0" i="0" u="none" strike="noStrike" kern="1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005144"/>
                <a:ext cx="4680519" cy="609975"/>
              </a:xfrm>
              <a:prstGeom prst="rect">
                <a:avLst/>
              </a:prstGeom>
              <a:blipFill>
                <a:blip r:embed="rId3"/>
                <a:stretch>
                  <a:fillRect l="-542" t="-4082" b="-8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下箭头 1"/>
          <p:cNvSpPr/>
          <p:nvPr/>
        </p:nvSpPr>
        <p:spPr bwMode="auto">
          <a:xfrm>
            <a:off x="2915816" y="3716790"/>
            <a:ext cx="432048" cy="3600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99592" y="4067413"/>
                <a:ext cx="3969966" cy="634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3366"/>
                  </a:buClr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kumimoji="1" lang="zh-CN" altLang="en-US" sz="1600" b="0" i="0" u="none" strike="noStrike" kern="1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kumimoji="1" lang="en-US" altLang="zh-CN" sz="1600" b="0" i="0" u="none" strike="noStrike" kern="1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zh-CN" altLang="en-US" sz="1600" b="0" i="0" u="none" strike="noStrike" kern="1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kumimoji="1" lang="zh-CN" altLang="en-US" sz="1600" b="0" i="0" u="none" strike="noStrike" kern="1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𝐗</m:t>
                        </m:r>
                      </m:e>
                      <m:sub>
                        <m:r>
                          <a:rPr lang="en-US" altLang="zh-CN" sz="1600" baseline="-250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𝐗</m:t>
                        </m:r>
                      </m:e>
                      <m:sub>
                        <m:r>
                          <a:rPr lang="en-US" altLang="zh-CN" sz="1600" baseline="-250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16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𝐗</m:t>
                        </m:r>
                      </m:e>
                      <m:sub>
                        <m:r>
                          <a:rPr lang="en-US" altLang="zh-CN" sz="1600" b="1" i="0" baseline="-2500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zh-CN" altLang="zh-CN" sz="1600" b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输入</a:t>
                </a:r>
                <a:r>
                  <a:rPr lang="en-US" altLang="zh-CN" sz="1600" b="0" dirty="0">
                    <a:ea typeface="宋体" panose="02010600030101010101" pitchFamily="2" charset="-122"/>
                  </a:rPr>
                  <a:t>LSTM</a:t>
                </a:r>
                <a:r>
                  <a:rPr lang="zh-CN" altLang="en-US" sz="16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zh-CN" altLang="zh-CN" sz="1600" b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得到词典</a:t>
                </a:r>
                <a:endParaRPr lang="en-US" altLang="zh-CN" sz="1600" b="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3366"/>
                  </a:buClr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600" b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1600" b="0" i="1" dirty="0">
                    <a:ea typeface="宋体" panose="02010600030101010101" pitchFamily="2" charset="-122"/>
                  </a:rPr>
                  <a:t>E</a:t>
                </a:r>
                <a:r>
                  <a:rPr lang="zh-CN" altLang="zh-CN" sz="1600" b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中词的概率分布</a:t>
                </a:r>
                <a:r>
                  <a:rPr lang="zh-CN" altLang="en-US" sz="1600" b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kumimoji="1" lang="en-US" altLang="zh-CN" sz="1600" b="0" i="0" u="none" strike="noStrike" kern="1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067413"/>
                <a:ext cx="3969966" cy="634020"/>
              </a:xfrm>
              <a:prstGeom prst="rect">
                <a:avLst/>
              </a:prstGeom>
              <a:blipFill>
                <a:blip r:embed="rId4"/>
                <a:stretch>
                  <a:fillRect l="-922" t="-3846" b="-86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下箭头 7"/>
          <p:cNvSpPr/>
          <p:nvPr/>
        </p:nvSpPr>
        <p:spPr bwMode="auto">
          <a:xfrm>
            <a:off x="2915816" y="4680677"/>
            <a:ext cx="432048" cy="3600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899592" y="5013176"/>
                <a:ext cx="4330005" cy="66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3366"/>
                  </a:buClr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kumimoji="1" lang="zh-CN" altLang="en-US" sz="1600" b="0" i="0" u="none" strike="noStrike" kern="1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kumimoji="1" lang="en-US" altLang="zh-CN" sz="1600" b="0" i="0" u="none" strike="noStrike" kern="1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kumimoji="1" lang="zh-CN" altLang="en-US" sz="1600" b="0" i="0" u="none" strike="noStrike" kern="1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1600" b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计算背景向量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𝐂</m:t>
                    </m:r>
                    <m:r>
                      <a:rPr lang="en-US" altLang="zh-CN" sz="1600" b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𝐇</m:t>
                        </m:r>
                      </m:e>
                      <m:sub>
                        <m:r>
                          <a:rPr lang="en-US" altLang="zh-CN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CN" altLang="zh-CN" sz="1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1600" b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包含序列</a:t>
                </a:r>
                <a:endParaRPr lang="en-US" altLang="zh-CN" sz="1600" b="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3366"/>
                  </a:buClr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6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“</a:t>
                </a:r>
                <a:r>
                  <a:rPr lang="zh-CN" altLang="zh-CN" sz="1600" b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世</a:t>
                </a:r>
                <a:r>
                  <a:rPr lang="zh-CN" altLang="en-US" sz="16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zh-CN" altLang="zh-CN" sz="1600" b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界</a:t>
                </a:r>
                <a:r>
                  <a:rPr lang="zh-CN" altLang="en-US" sz="16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zh-CN" altLang="zh-CN" sz="1600" b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最</a:t>
                </a:r>
                <a:r>
                  <a:rPr lang="zh-CN" altLang="en-US" sz="16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zh-CN" altLang="zh-CN" sz="1600" b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高</a:t>
                </a:r>
                <a:r>
                  <a:rPr lang="zh-CN" altLang="en-US" sz="16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zh-CN" altLang="zh-CN" sz="1600" b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峰</a:t>
                </a:r>
                <a:r>
                  <a:rPr lang="en-US" altLang="zh-CN" sz="16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”</a:t>
                </a:r>
                <a:r>
                  <a:rPr lang="zh-CN" altLang="zh-CN" sz="1600" b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的信息</a:t>
                </a:r>
                <a:r>
                  <a:rPr lang="zh-CN" altLang="zh-CN" sz="1800" b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kumimoji="1" lang="en-US" altLang="zh-CN" sz="1800" b="0" i="0" u="none" strike="noStrike" kern="1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013176"/>
                <a:ext cx="4330005" cy="667875"/>
              </a:xfrm>
              <a:prstGeom prst="rect">
                <a:avLst/>
              </a:prstGeom>
              <a:blipFill>
                <a:blip r:embed="rId5"/>
                <a:stretch>
                  <a:fillRect l="-845" t="-3636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下箭头 9"/>
          <p:cNvSpPr/>
          <p:nvPr/>
        </p:nvSpPr>
        <p:spPr bwMode="auto">
          <a:xfrm>
            <a:off x="2915816" y="5657218"/>
            <a:ext cx="432048" cy="3600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899593" y="6035612"/>
                <a:ext cx="4762054" cy="634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3366"/>
                  </a:buClr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kumimoji="1" lang="zh-CN" altLang="en-US" sz="1600" b="0" i="0" u="none" strike="noStrike" kern="1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kumimoji="1" lang="en-US" altLang="zh-CN" sz="1600" b="0" i="0" u="none" strike="noStrike" kern="1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kumimoji="1" lang="zh-CN" altLang="en-US" sz="1600" b="0" i="0" u="none" strike="noStrike" kern="1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1600" b="0" noProof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重复</a:t>
                </a:r>
                <a:r>
                  <a:rPr lang="zh-CN" altLang="en-US" sz="1600" b="0" noProof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600" b="0" noProof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1600" b="0" noProof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+mn-lt"/>
                    <a:ea typeface="宋体" panose="02010600030101010101" pitchFamily="2" charset="-122"/>
                  </a:rPr>
                  <a:t> </a:t>
                </a:r>
                <a:r>
                  <a:rPr lang="en-US" altLang="zh-CN" sz="16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~</a:t>
                </a:r>
                <a:r>
                  <a:rPr lang="zh-CN" altLang="en-US" sz="1600" b="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（</a:t>
                </a:r>
                <a:r>
                  <a:rPr lang="en-US" altLang="zh-CN" sz="1600" b="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1600" b="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）步</a:t>
                </a:r>
                <a:r>
                  <a:rPr lang="en-US" altLang="zh-CN" sz="16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zh-CN" altLang="zh-CN" sz="1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1600" b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𝐂</m:t>
                        </m:r>
                      </m:e>
                      <m:sup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600" b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，即</a:t>
                </a:r>
                <a:endParaRPr lang="en-US" altLang="zh-CN" sz="1600" b="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3366"/>
                  </a:buClr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6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“</a:t>
                </a:r>
                <a:r>
                  <a:rPr lang="zh-CN" altLang="en-US" sz="1600" b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珠</a:t>
                </a:r>
                <a:r>
                  <a:rPr lang="zh-CN" altLang="en-US" sz="16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zh-CN" altLang="en-US" sz="1600" b="0" dirty="0">
                    <a:solidFill>
                      <a:srgbClr val="003366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穆</a:t>
                </a:r>
                <a:r>
                  <a:rPr lang="zh-CN" altLang="en-US" sz="16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zh-CN" altLang="en-US" sz="1600" b="0" dirty="0">
                    <a:solidFill>
                      <a:srgbClr val="003366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朗</a:t>
                </a:r>
                <a:r>
                  <a:rPr lang="zh-CN" altLang="en-US" sz="16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zh-CN" altLang="en-US" sz="1600" b="0" dirty="0">
                    <a:solidFill>
                      <a:srgbClr val="003366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玛</a:t>
                </a:r>
                <a:r>
                  <a:rPr lang="zh-CN" altLang="en-US" sz="16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zh-CN" altLang="zh-CN" sz="1600" b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峰</a:t>
                </a:r>
                <a:r>
                  <a:rPr lang="en-US" altLang="zh-CN" sz="16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”</a:t>
                </a:r>
                <a:r>
                  <a:rPr lang="zh-CN" altLang="zh-CN" sz="1600" b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的信息。</a:t>
                </a:r>
                <a:endParaRPr kumimoji="1" lang="en-US" altLang="zh-CN" sz="1600" b="0" i="0" u="none" strike="noStrike" kern="1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3" y="6035612"/>
                <a:ext cx="4762054" cy="634020"/>
              </a:xfrm>
              <a:prstGeom prst="rect">
                <a:avLst/>
              </a:prstGeom>
              <a:blipFill>
                <a:blip r:embed="rId6"/>
                <a:stretch>
                  <a:fillRect l="-768" t="-3846" b="-6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5" y="3222105"/>
            <a:ext cx="4176464" cy="28981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9758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提纲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2214563"/>
            <a:ext cx="6253163" cy="3881437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引例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问答系统的基本思想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循环神经网络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长短期记忆网络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基于</a:t>
            </a:r>
            <a:r>
              <a:rPr lang="en-US" altLang="zh-CN" sz="2200" dirty="0">
                <a:solidFill>
                  <a:srgbClr val="FF0000"/>
                </a:solidFill>
                <a:ea typeface="黑体" pitchFamily="2" charset="-122"/>
              </a:rPr>
              <a:t>LSTM</a:t>
            </a: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的问答系统构建</a:t>
            </a:r>
            <a:endParaRPr lang="en-US" altLang="zh-CN" sz="2200" dirty="0">
              <a:solidFill>
                <a:srgbClr val="FF0000"/>
              </a:solidFill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总结</a:t>
            </a:r>
          </a:p>
          <a:p>
            <a:pPr eaLnBrk="1" hangingPunct="1"/>
            <a:endParaRPr lang="en-US" altLang="zh-CN" sz="2200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7557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620688"/>
            <a:ext cx="795292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基于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LSTM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的问答系统构建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(1)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99592" y="2132856"/>
            <a:ext cx="8168952" cy="4488160"/>
          </a:xfrm>
        </p:spPr>
        <p:txBody>
          <a:bodyPr lIns="0" rIns="0"/>
          <a:lstStyle/>
          <a:p>
            <a:pPr lvl="0" eaLnBrk="1" hangingPunct="1">
              <a:buClr>
                <a:srgbClr val="003366"/>
              </a:buClr>
            </a:pPr>
            <a:r>
              <a:rPr lang="zh-CN" altLang="en-US" sz="2200" b="1" dirty="0">
                <a:solidFill>
                  <a:srgbClr val="0000FF"/>
                </a:solidFill>
                <a:ea typeface="黑体" pitchFamily="2" charset="-122"/>
              </a:rPr>
              <a:t>基于</a:t>
            </a:r>
            <a:r>
              <a:rPr lang="en-US" altLang="zh-CN" sz="2200" b="1" dirty="0">
                <a:solidFill>
                  <a:srgbClr val="0000FF"/>
                </a:solidFill>
                <a:ea typeface="黑体" pitchFamily="2" charset="-122"/>
              </a:rPr>
              <a:t>LSTM</a:t>
            </a:r>
            <a:r>
              <a:rPr lang="zh-CN" altLang="en-US" sz="2200" b="1" dirty="0">
                <a:solidFill>
                  <a:srgbClr val="0000FF"/>
                </a:solidFill>
                <a:ea typeface="黑体" pitchFamily="2" charset="-122"/>
              </a:rPr>
              <a:t>构建问答系统的总体思路</a:t>
            </a:r>
            <a:endParaRPr lang="en-US" altLang="zh-CN" sz="2200" b="1" dirty="0">
              <a:solidFill>
                <a:srgbClr val="0000FF"/>
              </a:solidFill>
              <a:ea typeface="黑体" pitchFamily="2" charset="-122"/>
            </a:endParaRPr>
          </a:p>
          <a:p>
            <a:pPr marL="0" lvl="0" indent="0" eaLnBrk="1" hangingPunct="1">
              <a:buClr>
                <a:srgbClr val="003366"/>
              </a:buClr>
              <a:buNone/>
            </a:pPr>
            <a:endParaRPr lang="en-US" altLang="zh-CN" sz="2400" b="1" dirty="0">
              <a:solidFill>
                <a:srgbClr val="0000FF"/>
              </a:solidFill>
              <a:ea typeface="黑体" pitchFamily="2" charset="-122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zh-CN" altLang="en-US" sz="1800" dirty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1800" dirty="0">
                <a:ea typeface="黑体" pitchFamily="2" charset="-122"/>
              </a:rPr>
              <a:t>1</a:t>
            </a:r>
            <a:r>
              <a:rPr lang="zh-CN" altLang="en-US" sz="1800" dirty="0">
                <a:latin typeface="黑体" pitchFamily="2" charset="-122"/>
                <a:ea typeface="黑体" pitchFamily="2" charset="-122"/>
              </a:rPr>
              <a:t>）分析问题：链接</a:t>
            </a:r>
            <a:r>
              <a:rPr lang="zh-CN" altLang="en-US" sz="1800" dirty="0">
                <a:solidFill>
                  <a:srgbClr val="003366"/>
                </a:solidFill>
                <a:latin typeface="黑体" pitchFamily="2" charset="-122"/>
                <a:ea typeface="黑体" pitchFamily="2" charset="-122"/>
              </a:rPr>
              <a:t>知识库生成候选答案集。</a:t>
            </a:r>
            <a:endParaRPr lang="en-US" altLang="zh-CN" sz="1800" dirty="0">
              <a:solidFill>
                <a:srgbClr val="003366"/>
              </a:solidFill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buNone/>
            </a:pPr>
            <a:endParaRPr lang="en-US" altLang="zh-CN" sz="1800" dirty="0">
              <a:solidFill>
                <a:srgbClr val="003366"/>
              </a:solidFill>
              <a:latin typeface="黑体" pitchFamily="2" charset="-122"/>
              <a:ea typeface="黑体" pitchFamily="2" charset="-122"/>
            </a:endParaRPr>
          </a:p>
          <a:p>
            <a:pPr marL="0" lvl="0" indent="0" eaLnBrk="1" hangingPunct="1">
              <a:buClr>
                <a:srgbClr val="003366"/>
              </a:buClr>
              <a:buNone/>
            </a:pPr>
            <a:r>
              <a:rPr lang="zh-CN" altLang="en-US" sz="1800" dirty="0">
                <a:solidFill>
                  <a:srgbClr val="003366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1800" dirty="0">
                <a:solidFill>
                  <a:srgbClr val="003366"/>
                </a:solidFill>
                <a:ea typeface="黑体" pitchFamily="2" charset="-122"/>
              </a:rPr>
              <a:t>2</a:t>
            </a:r>
            <a:r>
              <a:rPr lang="zh-CN" altLang="en-US" sz="1800" dirty="0">
                <a:solidFill>
                  <a:srgbClr val="003366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zh-CN" altLang="en-US" sz="1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利用</a:t>
            </a:r>
            <a:r>
              <a:rPr lang="en-US" altLang="zh-CN" sz="1800" dirty="0">
                <a:solidFill>
                  <a:srgbClr val="FF0000"/>
                </a:solidFill>
                <a:ea typeface="黑体" pitchFamily="2" charset="-122"/>
              </a:rPr>
              <a:t>LSTM</a:t>
            </a:r>
            <a:r>
              <a:rPr lang="zh-CN" altLang="en-US" sz="1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表征问题和答案</a:t>
            </a:r>
            <a:r>
              <a:rPr lang="zh-CN" altLang="en-US" sz="1800" dirty="0">
                <a:solidFill>
                  <a:srgbClr val="003366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1800" dirty="0">
              <a:solidFill>
                <a:srgbClr val="003366"/>
              </a:solidFill>
              <a:latin typeface="黑体" pitchFamily="2" charset="-122"/>
              <a:ea typeface="黑体" pitchFamily="2" charset="-122"/>
            </a:endParaRPr>
          </a:p>
          <a:p>
            <a:pPr marL="0" lvl="0" indent="0" eaLnBrk="1" hangingPunct="1">
              <a:buClr>
                <a:srgbClr val="003366"/>
              </a:buClr>
              <a:buNone/>
            </a:pPr>
            <a:endParaRPr lang="en-US" altLang="zh-CN" sz="1800" dirty="0">
              <a:solidFill>
                <a:srgbClr val="003366"/>
              </a:solidFill>
              <a:latin typeface="黑体" pitchFamily="2" charset="-122"/>
              <a:ea typeface="黑体" pitchFamily="2" charset="-122"/>
            </a:endParaRPr>
          </a:p>
          <a:p>
            <a:pPr marL="0" lvl="0" indent="0" eaLnBrk="1" hangingPunct="1">
              <a:buClr>
                <a:srgbClr val="003366"/>
              </a:buClr>
              <a:buNone/>
            </a:pPr>
            <a:r>
              <a:rPr lang="zh-CN" altLang="en-US" sz="1800" dirty="0">
                <a:solidFill>
                  <a:srgbClr val="003366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1800" dirty="0">
                <a:solidFill>
                  <a:srgbClr val="003366"/>
                </a:solidFill>
                <a:ea typeface="黑体" pitchFamily="2" charset="-122"/>
              </a:rPr>
              <a:t>3</a:t>
            </a:r>
            <a:r>
              <a:rPr lang="zh-CN" altLang="en-US" sz="1800" dirty="0">
                <a:solidFill>
                  <a:srgbClr val="003366"/>
                </a:solidFill>
                <a:latin typeface="黑体" pitchFamily="2" charset="-122"/>
                <a:ea typeface="黑体" pitchFamily="2" charset="-122"/>
              </a:rPr>
              <a:t>）训练模型，使得问题与正确答案的表征向量相似度得分最高。</a:t>
            </a:r>
            <a:endParaRPr lang="zh-CN" altLang="en-US" sz="18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itchFamily="18" charset="0"/>
              <a:ea typeface="黑体" pitchFamily="2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3608" y="5013176"/>
            <a:ext cx="5976664" cy="1096516"/>
            <a:chOff x="1979712" y="5343821"/>
            <a:chExt cx="5976664" cy="1096516"/>
          </a:xfrm>
        </p:grpSpPr>
        <p:sp>
          <p:nvSpPr>
            <p:cNvPr id="5" name="文本框 4"/>
            <p:cNvSpPr txBox="1"/>
            <p:nvPr/>
          </p:nvSpPr>
          <p:spPr>
            <a:xfrm>
              <a:off x="1979712" y="5630469"/>
              <a:ext cx="5976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lang="zh-CN" altLang="en-US" sz="2000" dirty="0">
                  <a:solidFill>
                    <a:srgbClr val="0033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如何利用</a:t>
              </a:r>
              <a:r>
                <a:rPr lang="en-US" altLang="zh-CN" sz="2000" dirty="0">
                  <a:solidFill>
                    <a:srgbClr val="003366"/>
                  </a:solidFill>
                  <a:latin typeface="+mn-lt"/>
                  <a:ea typeface="黑体" panose="02010609060101010101" pitchFamily="49" charset="-122"/>
                </a:rPr>
                <a:t>LSTM</a:t>
              </a:r>
              <a:r>
                <a:rPr lang="zh-CN" altLang="en-US" sz="2000" dirty="0">
                  <a:solidFill>
                    <a:srgbClr val="0033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构建问答系统</a:t>
              </a:r>
              <a:endPara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3396" y="5343821"/>
              <a:ext cx="1096516" cy="1096516"/>
            </a:xfrm>
            <a:prstGeom prst="rect">
              <a:avLst/>
            </a:prstGeom>
          </p:spPr>
        </p:pic>
      </p:grpSp>
      <p:sp>
        <p:nvSpPr>
          <p:cNvPr id="9" name="下箭头 8"/>
          <p:cNvSpPr/>
          <p:nvPr/>
        </p:nvSpPr>
        <p:spPr bwMode="auto">
          <a:xfrm>
            <a:off x="2915816" y="3289270"/>
            <a:ext cx="432048" cy="25139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0" name="下箭头 9"/>
          <p:cNvSpPr/>
          <p:nvPr/>
        </p:nvSpPr>
        <p:spPr bwMode="auto">
          <a:xfrm>
            <a:off x="2915816" y="3982000"/>
            <a:ext cx="432048" cy="25139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018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03648" y="620688"/>
            <a:ext cx="73787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基于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LSTM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的问答系统构建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(2)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"/>
              <p:cNvSpPr txBox="1">
                <a:spLocks noChangeArrowheads="1"/>
              </p:cNvSpPr>
              <p:nvPr/>
            </p:nvSpPr>
            <p:spPr bwMode="auto">
              <a:xfrm>
                <a:off x="683568" y="2081610"/>
                <a:ext cx="8496944" cy="40836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5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w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lvl="0" eaLnBrk="1" hangingPunct="1">
                  <a:lnSpc>
                    <a:spcPct val="90000"/>
                  </a:lnSpc>
                  <a:buClr>
                    <a:srgbClr val="003366"/>
                  </a:buClr>
                  <a:defRPr/>
                </a:pPr>
                <a:r>
                  <a:rPr lang="zh-CN" altLang="en-US" sz="2400" kern="0" dirty="0">
                    <a:solidFill>
                      <a:srgbClr val="0000FF"/>
                    </a:solidFill>
                    <a:ea typeface="黑体" pitchFamily="2" charset="-122"/>
                  </a:rPr>
                  <a:t>基于</a:t>
                </a:r>
                <a:r>
                  <a:rPr lang="en-US" altLang="zh-CN" sz="2400" kern="0" dirty="0">
                    <a:solidFill>
                      <a:srgbClr val="0000FF"/>
                    </a:solidFill>
                    <a:ea typeface="黑体" pitchFamily="2" charset="-122"/>
                  </a:rPr>
                  <a:t>LSTM</a:t>
                </a:r>
                <a:r>
                  <a:rPr lang="zh-CN" altLang="en-US" sz="2400" kern="0" dirty="0">
                    <a:solidFill>
                      <a:srgbClr val="0000FF"/>
                    </a:solidFill>
                    <a:ea typeface="黑体" pitchFamily="2" charset="-122"/>
                  </a:rPr>
                  <a:t>的问答系统构建算法</a:t>
                </a:r>
                <a:endParaRPr lang="en-US" altLang="zh-CN" sz="2400" kern="0" dirty="0">
                  <a:solidFill>
                    <a:srgbClr val="0000FF"/>
                  </a:solidFill>
                  <a:ea typeface="黑体" pitchFamily="2" charset="-122"/>
                </a:endParaRPr>
              </a:p>
              <a:p>
                <a:pPr marL="0" lvl="0" indent="0" eaLnBrk="1" hangingPunct="1">
                  <a:lnSpc>
                    <a:spcPts val="28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3366"/>
                  </a:buClr>
                  <a:buNone/>
                  <a:defRPr/>
                </a:pPr>
                <a:r>
                  <a:rPr lang="zh-CN" altLang="en-US" sz="1800" b="0" kern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- 输入：</a:t>
                </a:r>
                <a:endParaRPr lang="en-US" altLang="zh-CN" sz="1800" b="0" kern="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b="0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𝑞𝑎</m:t>
                        </m:r>
                      </m:sub>
                    </m:sSub>
                    <m:r>
                      <a:rPr lang="en-US" altLang="zh-CN" sz="1400" b="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sz="1400" b="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zh-CN" altLang="zh-CN" sz="1400" b="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zh-CN" altLang="zh-CN" sz="1400" b="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1400" b="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kern="1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1400" b="0" i="1" kern="1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400" b="0" i="1" kern="1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zh-CN" sz="1400" b="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kern="1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400" b="0" i="1" kern="1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1400" b="0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400" b="0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400" b="0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zh-CN" altLang="zh-CN" sz="1400" b="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：训练数据集，</a:t>
                </a:r>
                <a:r>
                  <a:rPr lang="en-US" altLang="zh-CN" sz="1400" b="0" i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lang="zh-CN" altLang="zh-CN" sz="1400" b="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：用户提出的问题，</a:t>
                </a:r>
                <a:r>
                  <a:rPr lang="en-US" altLang="zh-CN" sz="1400" b="0" i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G</a:t>
                </a:r>
                <a:r>
                  <a:rPr lang="zh-CN" altLang="zh-CN" sz="1400" b="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：知识图谱</a:t>
                </a:r>
              </a:p>
              <a:p>
                <a:pPr marL="0" lvl="0" indent="0" eaLnBrk="1" hangingPunct="1">
                  <a:lnSpc>
                    <a:spcPts val="28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3366"/>
                  </a:buClr>
                  <a:buNone/>
                  <a:defRPr/>
                </a:pPr>
                <a:r>
                  <a:rPr lang="zh-CN" altLang="en-US" sz="1800" b="0" kern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- 输出：</a:t>
                </a:r>
                <a:endParaRPr lang="en-US" altLang="zh-CN" sz="1800" b="0" kern="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lvl="0" indent="0" eaLnBrk="1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3366"/>
                  </a:buClr>
                  <a:buNone/>
                  <a:defRPr/>
                </a:pPr>
                <a:r>
                  <a:rPr lang="en-US" altLang="zh-CN" sz="1400" b="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a</a:t>
                </a:r>
                <a:r>
                  <a:rPr lang="zh-CN" altLang="zh-CN" sz="14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：问答系统的答案</a:t>
                </a:r>
                <a:endParaRPr lang="en-US" altLang="zh-CN" sz="1200" b="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lvl="0" indent="0" eaLnBrk="1" hangingPunct="1">
                  <a:lnSpc>
                    <a:spcPts val="28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3366"/>
                  </a:buClr>
                  <a:buNone/>
                  <a:defRPr/>
                </a:pPr>
                <a:r>
                  <a:rPr lang="zh-CN" altLang="en-US" sz="1800" b="0" kern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- 步骤：</a:t>
                </a:r>
                <a:endParaRPr kumimoji="1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lvl="0" indent="0" eaLnBrk="1" hangingPunct="1">
                  <a:spcBef>
                    <a:spcPts val="0"/>
                  </a:spcBef>
                  <a:spcAft>
                    <a:spcPts val="200"/>
                  </a:spcAft>
                  <a:buClr>
                    <a:srgbClr val="003366"/>
                  </a:buClr>
                  <a:buNone/>
                </a:pPr>
                <a:r>
                  <a:rPr kumimoji="1" lang="en-US" altLang="zh-CN" sz="125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1. </a:t>
                </a:r>
                <a:r>
                  <a:rPr kumimoji="1" lang="zh-CN" altLang="en-US" sz="12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125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CN" sz="125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𝑎𝑟𝑔</m:t>
                        </m:r>
                        <m:r>
                          <a:rPr lang="en-US" altLang="zh-CN" sz="125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zh-CN" altLang="zh-CN" sz="1250" b="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1250" b="0" i="1" kern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𝑚𝑎𝑥</m:t>
                            </m:r>
                          </m:e>
                          <m:lim>
                            <m:sSub>
                              <m:sSubPr>
                                <m:ctrlPr>
                                  <a:rPr lang="zh-CN" altLang="zh-CN" sz="1250" b="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50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1250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250" b="0" i="1" kern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1250" b="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50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1250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zh-CN" altLang="zh-CN" sz="1250" b="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50" b="0" i="1" kern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250" b="0" i="1" kern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sz="1250" b="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250" b="0" i="1" kern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1250" b="0" i="1" kern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1250" b="0" i="1" kern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  <m:e>
                            <m:func>
                              <m:funcPr>
                                <m:ctrlPr>
                                  <a:rPr lang="zh-CN" altLang="zh-CN" sz="1250" b="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sz="1250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zh-CN" altLang="zh-CN" sz="1250" b="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supHide m:val="on"/>
                                        <m:ctrlPr>
                                          <a:rPr lang="zh-CN" altLang="zh-CN" sz="1250" b="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zh-CN" sz="1250" b="0" i="1" kern="1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CN" sz="1250" b="0" i="1" kern="1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𝜖</m:t>
                                        </m:r>
                                        <m:r>
                                          <a:rPr lang="en-US" altLang="zh-CN" sz="1250" b="0" i="1" kern="1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  <m:d>
                                          <m:dPr>
                                            <m:ctrlPr>
                                              <a:rPr lang="zh-CN" altLang="zh-CN" sz="1250" b="0" i="1" kern="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250" b="0" i="1" kern="10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</m:d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250" b="0" i="1" kern="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50" b="0" i="1" kern="10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zh-CN" altLang="zh-CN" sz="1250" b="0" i="1" kern="1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250" b="0" i="1" kern="10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250" b="0" i="1" kern="10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CN" altLang="zh-CN" sz="1250" b="0" i="1" kern="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250" b="0" i="1" kern="10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altLang="zh-CN" sz="1250" b="0" i="1" kern="1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250" b="0" i="1" kern="10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250" b="0" i="1" kern="10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sSub>
                                          <m:sSubPr>
                                            <m:ctrlPr>
                                              <a:rPr lang="zh-CN" altLang="zh-CN" sz="1250" b="0" i="1" kern="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50" b="0" i="1" kern="10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zh-CN" altLang="zh-CN" sz="1250" b="0" i="1" kern="1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250" b="0" i="1" kern="10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250" b="0" i="1" kern="10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CN" altLang="zh-CN" sz="1250" b="0" i="1" kern="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altLang="zh-CN" sz="1250" b="0" i="1" kern="1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250" b="0" i="1" kern="10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250" b="0" i="1" kern="10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altLang="zh-CN" sz="1250" b="0" i="1" kern="10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altLang="zh-CN" sz="1250" b="0" i="1" kern="10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zh-CN" altLang="zh-CN" sz="1250" b="0" i="1" kern="1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250" b="0" i="1" kern="10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250" b="0" i="1" kern="10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e>
                            </m:func>
                          </m:e>
                        </m:nary>
                      </m:e>
                    </m:func>
                  </m:oMath>
                </a14:m>
                <a:r>
                  <a:rPr lang="zh-CN" altLang="zh-CN" sz="1250" b="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学习参数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5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2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zh-CN" altLang="zh-CN" sz="1250" b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和</m:t>
                    </m:r>
                    <m:sSub>
                      <m:sSubPr>
                        <m:ctrlPr>
                          <a:rPr lang="zh-CN" altLang="zh-CN" sz="125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2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 sz="125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lvl="0" indent="0" algn="just">
                  <a:spcBef>
                    <a:spcPts val="0"/>
                  </a:spcBef>
                  <a:spcAft>
                    <a:spcPts val="200"/>
                  </a:spcAft>
                  <a:buNone/>
                </a:pPr>
                <a:r>
                  <a:rPr lang="en-US" altLang="zh-CN" sz="1250" b="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2. </a:t>
                </a:r>
                <a:r>
                  <a:rPr lang="zh-CN" altLang="en-US" sz="1250" b="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5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zh-CN" altLang="zh-CN" sz="125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5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25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zh-CN" altLang="zh-CN" sz="125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2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zh-CN" sz="12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125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25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𝑆𝑜𝑓𝑡𝑚𝑎𝑥</m:t>
                    </m:r>
                    <m:d>
                      <m:dPr>
                        <m:ctrlPr>
                          <a:rPr lang="zh-CN" altLang="zh-CN" sz="125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125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5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25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25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  <m:sSub>
                          <m:sSubPr>
                            <m:ctrlPr>
                              <a:rPr lang="zh-CN" altLang="zh-CN" sz="125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5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25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altLang="zh-CN" sz="125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25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2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𝑒𝑥𝑝</m:t>
                        </m:r>
                        <m:r>
                          <a:rPr lang="en-US" altLang="zh-CN" sz="1250" b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⁡</m:t>
                        </m:r>
                        <m:r>
                          <a:rPr lang="en-US" altLang="zh-CN" sz="12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zh-CN" altLang="zh-CN" sz="125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5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25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25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  <m:sSub>
                          <m:sSubPr>
                            <m:ctrlPr>
                              <a:rPr lang="zh-CN" altLang="zh-CN" sz="125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5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25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sz="12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zh-CN" altLang="zh-CN" sz="125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zh-CN" altLang="zh-CN" sz="125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5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125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125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𝜖</m:t>
                            </m:r>
                            <m:r>
                              <a:rPr lang="en-US" altLang="zh-CN" sz="125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𝑉</m:t>
                            </m:r>
                            <m:r>
                              <a:rPr lang="en-US" altLang="zh-CN" sz="125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25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𝐺</m:t>
                            </m:r>
                            <m:r>
                              <a:rPr lang="en-US" altLang="zh-CN" sz="125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 altLang="zh-CN" sz="125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𝑒𝑥𝑝</m:t>
                            </m:r>
                            <m:r>
                              <a:rPr lang="en-US" altLang="zh-CN" sz="1250" b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⁡</m:t>
                            </m:r>
                            <m:r>
                              <a:rPr lang="en-US" altLang="zh-CN" sz="125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zh-CN" altLang="zh-CN" sz="125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5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zh-CN" altLang="zh-CN" sz="1250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12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zh-CN" sz="125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CN" altLang="zh-CN" sz="125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5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125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altLang="zh-CN" sz="125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zh-CN" altLang="zh-CN" sz="125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1250" b="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zh-CN" altLang="zh-CN" sz="125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中实体是</a:t>
                </a:r>
                <a14:m>
                  <m:oMath xmlns:m="http://schemas.openxmlformats.org/officeDocument/2006/math">
                    <m:r>
                      <a:rPr lang="en-US" altLang="zh-CN" sz="1250" b="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zh-CN" altLang="zh-CN" sz="125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对应主题实体的概率，选取概率最大的实体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50" b="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50" b="0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250" b="0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𝑡𝑝</m:t>
                        </m:r>
                      </m:sub>
                    </m:sSub>
                  </m:oMath>
                </a14:m>
                <a:endParaRPr lang="en-US" altLang="zh-CN" sz="1250" b="0" kern="100" dirty="0">
                  <a:solidFill>
                    <a:srgbClr val="000000"/>
                  </a:solidFill>
                  <a:effectLst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lvl="0" indent="0" algn="just">
                  <a:spcBef>
                    <a:spcPts val="0"/>
                  </a:spcBef>
                  <a:spcAft>
                    <a:spcPts val="200"/>
                  </a:spcAft>
                  <a:buNone/>
                </a:pPr>
                <a:r>
                  <a:rPr lang="en-US" altLang="zh-CN" sz="1250" b="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</a:t>
                </a:r>
                <a:r>
                  <a:rPr lang="zh-CN" altLang="zh-CN" sz="125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为主题实体</a:t>
                </a:r>
                <a:endParaRPr lang="en-US" altLang="zh-CN" sz="1250" b="0" kern="100" dirty="0">
                  <a:solidFill>
                    <a:srgbClr val="000000"/>
                  </a:solidFill>
                  <a:effectLst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lvl="0" indent="0" algn="just">
                  <a:spcBef>
                    <a:spcPts val="0"/>
                  </a:spcBef>
                  <a:spcAft>
                    <a:spcPts val="200"/>
                  </a:spcAft>
                  <a:buNone/>
                </a:pPr>
                <a:r>
                  <a:rPr lang="en-US" altLang="zh-CN" sz="1250" b="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3. </a:t>
                </a:r>
                <a:r>
                  <a:rPr lang="zh-CN" altLang="zh-CN" sz="1250" b="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50" b="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50" b="0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250" b="0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𝑡𝑝</m:t>
                        </m:r>
                      </m:sub>
                    </m:sSub>
                  </m:oMath>
                </a14:m>
                <a:r>
                  <a:rPr lang="zh-CN" altLang="zh-CN" sz="125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邻域</a:t>
                </a:r>
                <a:r>
                  <a:rPr lang="en-US" altLang="zh-CN" sz="125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25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跳以内的所有实体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50" b="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50" b="0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250" b="0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1250" b="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1250" b="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250" b="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50" b="0" i="1" kern="1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50" b="0" i="1" kern="1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250" b="0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250" b="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50" b="0" i="1" kern="1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50" b="0" i="1" kern="1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250" b="0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zh-CN" sz="1250" b="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50" b="0" i="1" kern="1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50" b="0" i="1" kern="1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125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进行拓扑排序，得到一个有序节点的子图，进而构造推理子图</a:t>
                </a:r>
                <a:r>
                  <a:rPr lang="en-US" altLang="zh-CN" sz="1250" b="0" i="1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G</a:t>
                </a:r>
                <a:r>
                  <a:rPr lang="en-US" altLang="zh-CN" sz="1250" b="0" i="1" kern="100" baseline="-250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y</a:t>
                </a:r>
              </a:p>
              <a:p>
                <a:pPr marL="0" lvl="0" indent="0" algn="just">
                  <a:spcBef>
                    <a:spcPts val="0"/>
                  </a:spcBef>
                  <a:spcAft>
                    <a:spcPts val="200"/>
                  </a:spcAft>
                  <a:buNone/>
                </a:pPr>
                <a:r>
                  <a:rPr lang="en-US" altLang="zh-CN" sz="1250" b="0" kern="1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</a:t>
                </a:r>
                <a:r>
                  <a:rPr lang="en-US" altLang="zh-CN" sz="1250" b="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4.</a:t>
                </a:r>
                <a:r>
                  <a:rPr lang="zh-CN" altLang="en-US" sz="1250" b="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125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250" b="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50" b="0" i="1" kern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250" b="0" i="1" kern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zh-CN" sz="1250" b="0" i="1" kern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US" altLang="zh-CN" sz="1250" b="0" i="1" kern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altLang="zh-CN" sz="125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25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25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5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#</m:t>
                        </m:r>
                        <m:r>
                          <a:rPr lang="en-US" altLang="zh-CN" sz="125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𝑃𝑎𝑟𝑒𝑛𝑡</m:t>
                        </m:r>
                        <m:r>
                          <a:rPr lang="en-US" altLang="zh-CN" sz="125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25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125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zh-CN" sz="125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CN" altLang="zh-CN" sz="1250" b="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50" b="0" i="1" kern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50" b="0" i="1" kern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125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sz="125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𝑃𝑎𝑟𝑎𝑛𝑡</m:t>
                        </m:r>
                        <m:d>
                          <m:dPr>
                            <m:ctrlPr>
                              <a:rPr lang="zh-CN" altLang="zh-CN" sz="1250" b="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50" b="0" i="1" kern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125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zh-CN" altLang="zh-CN" sz="1250" b="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250" b="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50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250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1250" b="0" i="1" kern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1250" b="0" i="1" kern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en-US" altLang="zh-CN" sz="1250" b="0" i="1" kern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1250" b="0" i="1" kern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125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25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𝑜𝑟</m:t>
                        </m:r>
                        <m:r>
                          <a:rPr lang="en-US" altLang="zh-CN" sz="125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zh-CN" altLang="zh-CN" sz="1250" b="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50" b="0" i="1" kern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zh-CN" sz="1250" b="0" i="1" kern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1250" b="0" i="1" kern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en-US" altLang="zh-CN" sz="1250" b="0" i="1" kern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1250" b="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50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250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1250" b="0" i="1" kern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zh-CN" sz="125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zh-CN" altLang="zh-CN" sz="1250" b="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50" b="0" i="1" kern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250" b="0" i="1" kern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125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zh-CN" altLang="zh-CN" sz="1250" b="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50" b="0" i="1" kern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𝑉</m:t>
                            </m:r>
                            <m:r>
                              <a:rPr lang="en-US" altLang="zh-CN" sz="1250" b="0" i="1" kern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×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250" b="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250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zh-CN" altLang="zh-CN" sz="1250" b="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1250" b="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50" b="0" i="1" kern="1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en-US" altLang="zh-CN" sz="1250" b="0" i="1" kern="1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CN" sz="1250" b="0" i="1" kern="1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altLang="zh-CN" sz="1250" b="0" i="1" kern="1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1250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zh-CN" sz="1250" b="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zh-CN" altLang="zh-CN" sz="1250" b="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50" b="0" i="1" kern="1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zh-CN" sz="1250" b="0" i="1" kern="1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zh-CN" altLang="zh-CN" sz="125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50" b="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50" b="0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250" b="0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𝑡𝑝</m:t>
                        </m:r>
                      </m:sub>
                    </m:sSub>
                  </m:oMath>
                </a14:m>
                <a:r>
                  <a:rPr lang="zh-CN" altLang="zh-CN" sz="125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的推理子图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50" b="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50" b="0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250" b="0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zh-CN" sz="125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中任一实体的向量</a:t>
                </a:r>
                <a:endParaRPr lang="en-US" altLang="zh-CN" sz="1250" b="0" kern="100" dirty="0">
                  <a:solidFill>
                    <a:srgbClr val="000000"/>
                  </a:solidFill>
                  <a:effectLst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lvl="0" indent="0" algn="just">
                  <a:spcBef>
                    <a:spcPts val="0"/>
                  </a:spcBef>
                  <a:spcAft>
                    <a:spcPts val="200"/>
                  </a:spcAft>
                  <a:buNone/>
                </a:pPr>
                <a:r>
                  <a:rPr lang="en-US" altLang="zh-CN" sz="1250" b="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</a:t>
                </a:r>
                <a:r>
                  <a:rPr lang="en-US" altLang="zh-CN" sz="125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zh-CN" sz="125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表示，记为</a:t>
                </a:r>
                <a14:m>
                  <m:oMath xmlns:m="http://schemas.openxmlformats.org/officeDocument/2006/math">
                    <m:r>
                      <a:rPr lang="en-US" altLang="zh-CN" sz="125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sz="125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250" b="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50" b="0" i="1" kern="1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250" b="0" i="1" kern="1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zh-CN" sz="1250" b="0" i="1" kern="1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zh-CN" altLang="zh-CN" sz="1250" b="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50" b="0" i="1" kern="1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250" b="0" i="1" kern="1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𝑡𝑝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zh-CN" altLang="zh-CN" sz="1250" b="0" kern="100" dirty="0">
                  <a:effectLst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lvl="0" indent="0" algn="just">
                  <a:spcBef>
                    <a:spcPts val="0"/>
                  </a:spcBef>
                  <a:spcAft>
                    <a:spcPts val="200"/>
                  </a:spcAft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250" b="0" i="0" kern="100" dirty="0" smtClean="0">
                        <a:solidFill>
                          <a:srgbClr val="000000"/>
                        </a:solidFill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       5</m:t>
                    </m:r>
                    <m:r>
                      <m:rPr>
                        <m:nor/>
                      </m:rPr>
                      <a:rPr lang="en-US" altLang="zh-CN" sz="1250" b="0" kern="100" dirty="0">
                        <a:solidFill>
                          <a:srgbClr val="000000"/>
                        </a:solidFill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250" b="0" i="1" kern="1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altLang="zh-CN" sz="125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1250" b="0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func>
                      <m:funcPr>
                        <m:ctrlPr>
                          <a:rPr lang="zh-CN" altLang="zh-CN" sz="1250" b="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zh-CN" sz="1250" b="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50" b="0" i="1" kern="1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𝑎𝑟𝑔𝑚𝑎𝑥</m:t>
                            </m:r>
                          </m:e>
                          <m:sub>
                            <m:r>
                              <a:rPr lang="en-US" altLang="zh-CN" sz="1250" b="0" i="1" kern="1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zh-CN" altLang="zh-CN" sz="1250" b="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250" b="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50" b="0" i="1" kern="1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zh-CN" altLang="zh-CN" sz="1250" b="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50" b="0" i="1" kern="1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sz="1250" b="0" i="1" kern="1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zh-CN" altLang="zh-CN" sz="1250" b="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250" b="0" i="1" kern="1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CN" sz="1250" b="0" i="1" kern="1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altLang="zh-CN" sz="1250" b="0" i="1" kern="1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1250" b="0" i="1" kern="1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zh-CN" sz="125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 //</a:t>
                </a:r>
                <a:r>
                  <a:rPr lang="zh-CN" altLang="zh-CN" sz="125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50" b="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50" b="0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250" b="0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zh-CN" sz="125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中的每个实体是答案的概率，选取概率最大时的实体作为答案</a:t>
                </a:r>
                <a:endParaRPr lang="en-US" altLang="zh-CN" sz="1250" b="0" kern="100" dirty="0">
                  <a:solidFill>
                    <a:srgbClr val="000000"/>
                  </a:solidFill>
                  <a:effectLst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lvl="0" indent="0" algn="just">
                  <a:spcBef>
                    <a:spcPts val="0"/>
                  </a:spcBef>
                  <a:spcAft>
                    <a:spcPts val="200"/>
                  </a:spcAft>
                  <a:buNone/>
                </a:pPr>
                <a:r>
                  <a:rPr lang="en-US" altLang="zh-CN" sz="1250" b="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50" b="0" i="0" kern="1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       </m:t>
                    </m:r>
                    <m:r>
                      <m:rPr>
                        <m:nor/>
                      </m:rPr>
                      <a:rPr lang="en-US" altLang="zh-CN" sz="1250" b="0" i="0" kern="100" dirty="0" smtClean="0">
                        <a:solidFill>
                          <a:srgbClr val="000000"/>
                        </a:solidFill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6</m:t>
                    </m:r>
                    <m:r>
                      <m:rPr>
                        <m:nor/>
                      </m:rPr>
                      <a:rPr lang="en-US" altLang="zh-CN" sz="1250" b="0" kern="100" dirty="0">
                        <a:solidFill>
                          <a:srgbClr val="000000"/>
                        </a:solidFill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1250" b="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Return </a:t>
                </a:r>
                <a:r>
                  <a:rPr lang="en-US" altLang="zh-CN" sz="1250" b="0" i="1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endParaRPr lang="zh-CN" altLang="zh-CN" sz="16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3366"/>
                  </a:buClr>
                  <a:buSzTx/>
                  <a:buFont typeface="Wingdings" pitchFamily="2" charset="2"/>
                  <a:buNone/>
                  <a:tabLst>
                    <a:tab pos="114300" algn="l"/>
                    <a:tab pos="228600" algn="l"/>
                    <a:tab pos="342900" algn="l"/>
                  </a:tabLst>
                  <a:defRPr/>
                </a:pPr>
                <a:endParaRPr kumimoji="1" lang="zh-CN" altLang="zh-CN" sz="1200" b="1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3366"/>
                  </a:buClr>
                  <a:buSzTx/>
                  <a:buFont typeface="Wingdings" pitchFamily="2" charset="2"/>
                  <a:buNone/>
                  <a:tabLst>
                    <a:tab pos="114300" algn="l"/>
                    <a:tab pos="228600" algn="l"/>
                    <a:tab pos="342900" algn="l"/>
                  </a:tabLst>
                  <a:defRPr/>
                </a:pPr>
                <a:endParaRPr kumimoji="1" lang="zh-CN" altLang="zh-CN" sz="1400" b="1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3366"/>
                  </a:buClr>
                  <a:buSzTx/>
                  <a:buFont typeface="Wingdings" pitchFamily="2" charset="2"/>
                  <a:buNone/>
                  <a:tabLst>
                    <a:tab pos="114300" algn="l"/>
                    <a:tab pos="228600" algn="l"/>
                    <a:tab pos="342900" algn="l"/>
                  </a:tabLst>
                  <a:defRPr/>
                </a:pPr>
                <a:endParaRPr kumimoji="1" lang="zh-CN" altLang="zh-CN" sz="1400" b="1" i="0" u="none" strike="noStrike" kern="10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SzTx/>
                  <a:buFont typeface="Wingdings" pitchFamily="2" charset="2"/>
                  <a:buNone/>
                  <a:tabLst/>
                  <a:defRPr/>
                </a:pPr>
                <a:endParaRPr kumimoji="1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SzTx/>
                  <a:buFont typeface="Wingdings" pitchFamily="2" charset="2"/>
                  <a:buNone/>
                  <a:tabLst/>
                  <a:defRPr/>
                </a:pPr>
                <a:endParaRPr kumimoji="1" lang="en-US" altLang="zh-CN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ts val="580"/>
                  </a:spcBef>
                  <a:spcAft>
                    <a:spcPct val="0"/>
                  </a:spcAft>
                  <a:buClr>
                    <a:srgbClr val="003366"/>
                  </a:buClr>
                  <a:buSzTx/>
                  <a:buFont typeface="Wingdings" pitchFamily="2" charset="2"/>
                  <a:buNone/>
                  <a:tabLst/>
                  <a:defRPr/>
                </a:pPr>
                <a:endParaRPr kumimoji="1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ts val="530"/>
                  </a:spcBef>
                  <a:spcAft>
                    <a:spcPct val="0"/>
                  </a:spcAft>
                  <a:buClr>
                    <a:srgbClr val="003366"/>
                  </a:buClr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rPr>
                  <a:t> </a:t>
                </a:r>
                <a:endParaRPr kumimoji="1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2081610"/>
                <a:ext cx="8496944" cy="4083694"/>
              </a:xfrm>
              <a:prstGeom prst="rect">
                <a:avLst/>
              </a:prstGeom>
              <a:blipFill>
                <a:blip r:embed="rId4"/>
                <a:stretch>
                  <a:fillRect l="-2009" t="-2537" b="-701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9564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620688"/>
            <a:ext cx="795292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基于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LSTM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的问答系统构建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(3)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99592" y="2060848"/>
                <a:ext cx="8168952" cy="4560167"/>
              </a:xfrm>
            </p:spPr>
            <p:txBody>
              <a:bodyPr lIns="0" rIns="0"/>
              <a:lstStyle/>
              <a:p>
                <a:pPr eaLnBrk="1" hangingPunct="1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zh-CN" altLang="en-US" sz="2200" b="1" dirty="0">
                    <a:solidFill>
                      <a:srgbClr val="0000FF"/>
                    </a:solidFill>
                    <a:ea typeface="黑体" pitchFamily="2" charset="-122"/>
                  </a:rPr>
                  <a:t>基于</a:t>
                </a:r>
                <a:r>
                  <a:rPr lang="en-US" altLang="zh-CN" sz="2200" b="1" dirty="0">
                    <a:solidFill>
                      <a:srgbClr val="0000FF"/>
                    </a:solidFill>
                    <a:ea typeface="黑体" pitchFamily="2" charset="-122"/>
                  </a:rPr>
                  <a:t>LSTM</a:t>
                </a:r>
                <a:r>
                  <a:rPr lang="zh-CN" altLang="en-US" sz="2200" b="1" dirty="0">
                    <a:solidFill>
                      <a:srgbClr val="0000FF"/>
                    </a:solidFill>
                    <a:ea typeface="黑体" pitchFamily="2" charset="-122"/>
                  </a:rPr>
                  <a:t>构建问答系统的主要步骤</a:t>
                </a:r>
                <a:endParaRPr lang="en-US" altLang="zh-CN" sz="2200" b="1" dirty="0">
                  <a:solidFill>
                    <a:srgbClr val="0000FF"/>
                  </a:solidFill>
                  <a:ea typeface="黑体" pitchFamily="2" charset="-122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zh-CN" altLang="zh-CN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kern="100" dirty="0"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000" kern="1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）通过训练集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𝑞𝑎</m:t>
                        </m:r>
                      </m:sub>
                    </m:sSub>
                    <m:r>
                      <a:rPr lang="en-US" altLang="zh-CN" sz="20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zh-CN" altLang="zh-CN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zh-CN" altLang="zh-CN" sz="20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0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0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0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zh-CN" sz="20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zh-CN" altLang="zh-CN" sz="2000" kern="1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，学习参数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en-US" sz="2000" kern="100" dirty="0">
                            <a:solidFill>
                              <a:srgbClr val="003366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和</m:t>
                        </m:r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0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0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800100" indent="0">
                  <a:lnSpc>
                    <a:spcPts val="2800"/>
                  </a:lnSpc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en-US" altLang="zh-CN" sz="1800" kern="100" dirty="0">
                    <a:solidFill>
                      <a:srgbClr val="00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180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arg</m:t>
                        </m:r>
                        <m:r>
                          <a:rPr lang="en-US" altLang="zh-CN" sz="18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zh-CN" altLang="zh-CN" sz="18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800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zh-CN" altLang="zh-CN" sz="18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8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18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zh-CN" altLang="zh-CN" sz="18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8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sz="18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8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18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18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  <m:e>
                            <m:func>
                              <m:funcPr>
                                <m:ctrlPr>
                                  <a:rPr lang="zh-CN" altLang="zh-CN" sz="18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zh-CN" altLang="zh-CN" sz="18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supHide m:val="on"/>
                                        <m:ctrlPr>
                                          <a:rPr lang="zh-CN" altLang="zh-CN" sz="1800" i="1" kern="1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zh-CN" sz="1800" i="1" kern="1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CN" sz="1800" i="1" kern="1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𝜖</m:t>
                                        </m:r>
                                        <m:r>
                                          <a:rPr lang="en-US" altLang="zh-CN" sz="1800" i="1" kern="1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  <m:d>
                                          <m:dPr>
                                            <m:ctrlPr>
                                              <a:rPr lang="zh-CN" altLang="zh-CN" sz="1800" i="1" kern="10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800" i="1" kern="10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</m:d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800" i="1" kern="10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0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zh-CN" altLang="zh-CN" sz="1800" i="1" kern="100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800" i="1" kern="100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800" i="1" kern="100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CN" altLang="zh-CN" sz="1800" i="1" kern="10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800" i="1" kern="10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altLang="zh-CN" sz="1800" i="1" kern="100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800" i="1" kern="100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800" i="1" kern="100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sSub>
                                          <m:sSubPr>
                                            <m:ctrlPr>
                                              <a:rPr lang="zh-CN" altLang="zh-CN" sz="1800" i="1" kern="10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0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zh-CN" altLang="zh-CN" sz="1800" i="1" kern="100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800" i="1" kern="100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800" i="1" kern="100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CN" altLang="zh-CN" sz="1800" i="1" kern="10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altLang="zh-CN" sz="1800" i="1" kern="100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800" i="1" kern="100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800" i="1" kern="100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altLang="zh-CN" sz="1800" i="1" kern="10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altLang="zh-CN" sz="1800" i="1" kern="10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zh-CN" altLang="zh-CN" sz="1800" i="1" kern="100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800" i="1" kern="100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800" i="1" kern="100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e>
                            </m:func>
                          </m:e>
                        </m:nary>
                      </m:e>
                    </m:func>
                  </m:oMath>
                </a14:m>
                <a:r>
                  <a:rPr lang="en-US" altLang="zh-CN" sz="1800" kern="100" dirty="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 	</a:t>
                </a:r>
                <a:endParaRPr lang="zh-CN" altLang="zh-CN" sz="18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altLang="zh-CN" sz="2400" b="1" dirty="0">
                  <a:solidFill>
                    <a:srgbClr val="0000FF"/>
                  </a:solidFill>
                  <a:ea typeface="黑体" pitchFamily="2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</a:pPr>
                <a:r>
                  <a:rPr lang="zh-CN" altLang="en-US" sz="1800" dirty="0">
                    <a:latin typeface="黑体" pitchFamily="2" charset="-122"/>
                    <a:ea typeface="黑体" pitchFamily="2" charset="-122"/>
                  </a:rPr>
                  <a:t>   </a:t>
                </a:r>
                <a:endParaRPr lang="zh-CN" altLang="en-US" sz="1800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19459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99592" y="2060848"/>
                <a:ext cx="8168952" cy="4560167"/>
              </a:xfrm>
              <a:blipFill>
                <a:blip r:embed="rId6"/>
                <a:stretch>
                  <a:fillRect l="-1940" t="-2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itchFamily="18" charset="0"/>
              <a:ea typeface="黑体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C33F41D-7B8B-413C-8A75-674998481D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552" y="3501008"/>
                <a:ext cx="8168952" cy="2880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5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w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indent="0" algn="just">
                  <a:lnSpc>
                    <a:spcPts val="28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itchFamily="2" charset="2"/>
                  <a:buNone/>
                </a:pPr>
                <a:r>
                  <a:rPr lang="zh-CN" altLang="zh-CN" sz="2000" b="0" kern="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0" kern="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2000" b="0" kern="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000" b="0" kern="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在已有知识图谱中寻找问题对应的主题实体</a:t>
                </a:r>
                <a:r>
                  <a:rPr lang="zh-CN" altLang="zh-CN" sz="2000" b="0" kern="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000" b="0" kern="1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ts val="28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itchFamily="2" charset="2"/>
                  <a:buNone/>
                </a:pPr>
                <a:r>
                  <a:rPr lang="en-US" altLang="zh-CN" sz="1600" b="0" kern="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:r>
                  <a:rPr lang="zh-CN" altLang="zh-CN" sz="1600" b="0" kern="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① 利用</a:t>
                </a:r>
                <a:r>
                  <a:rPr lang="en-US" altLang="zh-CN" sz="1600" b="0" kern="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LSTM</a:t>
                </a:r>
                <a:r>
                  <a:rPr lang="zh-CN" altLang="zh-CN" sz="1600" b="0" kern="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学习问题</a:t>
                </a:r>
                <a14:m>
                  <m:oMath xmlns:m="http://schemas.openxmlformats.org/officeDocument/2006/math">
                    <m:r>
                      <a:rPr lang="en-US" altLang="zh-CN" sz="1600" b="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zh-CN" altLang="zh-CN" sz="1600" b="0" kern="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的表征，将</a:t>
                </a:r>
                <a:r>
                  <a:rPr lang="en-US" altLang="zh-CN" sz="1600" b="0" i="1" kern="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lang="zh-CN" altLang="zh-CN" sz="1600" b="0" kern="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映射到</a:t>
                </a:r>
                <a:r>
                  <a:rPr lang="en-US" altLang="zh-CN" sz="1600" b="0" i="1" kern="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lang="zh-CN" altLang="zh-CN" sz="1600" b="0" kern="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维实值向量空间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b="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1600" b="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zh-CN" sz="1600" b="0" kern="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b="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𝐌</m:t>
                        </m:r>
                      </m:e>
                      <m:sub>
                        <m:r>
                          <a:rPr lang="en-US" altLang="zh-CN" sz="1600" b="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1600" b="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1600" b="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1600" b="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zh-CN" sz="1600" b="0" kern="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  <a:p>
                <a:pPr indent="0" algn="just">
                  <a:lnSpc>
                    <a:spcPts val="28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itchFamily="2" charset="2"/>
                  <a:buNone/>
                </a:pPr>
                <a:r>
                  <a:rPr lang="en-US" altLang="zh-CN" sz="1600" b="0" kern="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:r>
                  <a:rPr lang="zh-CN" altLang="zh-CN" sz="1600" b="0" kern="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② 利用</a:t>
                </a:r>
                <a:r>
                  <a:rPr lang="en-US" altLang="zh-CN" sz="1600" b="0" kern="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TransE</a:t>
                </a:r>
                <a:r>
                  <a:rPr lang="zh-CN" altLang="zh-CN" sz="1600" b="0" kern="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算法将知识图谱</a:t>
                </a:r>
                <a14:m>
                  <m:oMath xmlns:m="http://schemas.openxmlformats.org/officeDocument/2006/math">
                    <m:r>
                      <a:rPr lang="en-US" altLang="zh-CN" sz="1600" b="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zh-CN" altLang="zh-CN" sz="1600" b="0" kern="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中的每个实体映射到低维向量空间，记为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𝐌</m:t>
                        </m:r>
                      </m:e>
                      <m:sub>
                        <m:r>
                          <a:rPr lang="en-US" altLang="zh-CN" sz="1600" b="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zh-CN" altLang="zh-CN" sz="1600" b="0" kern="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  <a:p>
                <a:pPr indent="0" algn="just">
                  <a:lnSpc>
                    <a:spcPts val="28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itchFamily="2" charset="2"/>
                  <a:buNone/>
                </a:pPr>
                <a:r>
                  <a:rPr lang="en-US" altLang="zh-CN" sz="1600" b="0" kern="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:r>
                  <a:rPr lang="zh-CN" altLang="zh-CN" sz="1600" b="0" kern="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③ 使用以下方法计算</a:t>
                </a:r>
                <a14:m>
                  <m:oMath xmlns:m="http://schemas.openxmlformats.org/officeDocument/2006/math">
                    <m:r>
                      <a:rPr lang="en-US" altLang="zh-CN" sz="1600" b="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zh-CN" altLang="zh-CN" sz="1600" b="0" kern="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中实体作为问题</a:t>
                </a:r>
                <a14:m>
                  <m:oMath xmlns:m="http://schemas.openxmlformats.org/officeDocument/2006/math">
                    <m:r>
                      <a:rPr lang="en-US" altLang="zh-CN" sz="1600" b="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zh-CN" altLang="zh-CN" sz="1600" b="0" kern="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主题实体的概率：</a:t>
                </a:r>
              </a:p>
              <a:p>
                <a:pPr marL="0" indent="0">
                  <a:lnSpc>
                    <a:spcPts val="2800"/>
                  </a:lnSpc>
                  <a:spcBef>
                    <a:spcPts val="1200"/>
                  </a:spcBef>
                  <a:spcAft>
                    <a:spcPts val="600"/>
                  </a:spcAft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                           </m:t>
                        </m:r>
                        <m:r>
                          <a:rPr lang="en-US" altLang="zh-CN" sz="1800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zh-CN" altLang="zh-CN" sz="1800" b="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800" b="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zh-CN" altLang="zh-CN" sz="1800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zh-CN" sz="1800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1800" b="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800" b="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Softmax</m:t>
                    </m:r>
                    <m:d>
                      <m:dPr>
                        <m:ctrlPr>
                          <a:rPr lang="zh-CN" altLang="zh-CN" sz="1800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18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zh-CN" sz="1800" b="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b="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  <m:sSub>
                          <m:sSubPr>
                            <m:ctrlPr>
                              <a:rPr lang="zh-CN" altLang="zh-CN" sz="18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𝐌</m:t>
                            </m:r>
                          </m:e>
                          <m:sub>
                            <m:r>
                              <a:rPr lang="en-US" altLang="zh-CN" sz="1800" b="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altLang="zh-CN" sz="1800" b="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800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800" b="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exp</m:t>
                        </m:r>
                        <m:r>
                          <a:rPr lang="en-US" altLang="zh-CN" sz="18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800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zh-CN" altLang="zh-CN" sz="18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zh-CN" sz="18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sub>
                          <m:sup>
                            <m:r>
                              <a:rPr lang="en-US" altLang="zh-CN" sz="18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  <m:sSub>
                          <m:sSubPr>
                            <m:ctrlPr>
                              <a:rPr lang="zh-CN" altLang="zh-CN" sz="18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𝐌</m:t>
                            </m:r>
                          </m:e>
                          <m:sub>
                            <m:r>
                              <a:rPr lang="en-US" altLang="zh-CN" sz="1800" b="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sz="1800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zh-CN" altLang="zh-CN" sz="1800" b="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zh-CN" altLang="zh-CN" sz="1800" b="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1800" b="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altLang="zh-CN" sz="1800" b="0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ϵ</m:t>
                            </m:r>
                            <m:r>
                              <a:rPr lang="en-US" altLang="zh-CN" sz="1800" b="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𝑉</m:t>
                            </m:r>
                            <m:r>
                              <a:rPr lang="en-US" altLang="zh-CN" sz="1800" b="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800" b="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𝐺</m:t>
                            </m:r>
                            <m:r>
                              <a:rPr lang="en-US" altLang="zh-CN" sz="1800" b="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CN" sz="1800" b="0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exp</m:t>
                            </m:r>
                            <m:r>
                              <a:rPr lang="en-US" altLang="zh-CN" sz="18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1800" b="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zh-CN" altLang="zh-CN" sz="1800" b="1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800" b="1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𝐖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zh-CN" altLang="zh-CN" sz="1800" b="1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1800" b="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zh-CN" sz="1800" b="1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CN" altLang="zh-CN" sz="1800" b="1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𝐌</m:t>
                                </m:r>
                              </m:e>
                              <m:sub>
                                <m:r>
                                  <a:rPr lang="en-US" altLang="zh-CN" sz="1800" b="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altLang="zh-CN" sz="1800" b="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altLang="zh-CN" sz="1600" b="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	</a:t>
                </a:r>
              </a:p>
              <a:p>
                <a:pPr marL="0" indent="0">
                  <a:lnSpc>
                    <a:spcPts val="2800"/>
                  </a:lnSpc>
                  <a:spcBef>
                    <a:spcPts val="1200"/>
                  </a:spcBef>
                  <a:spcAft>
                    <a:spcPts val="600"/>
                  </a:spcAft>
                  <a:buFont typeface="Wingdings" pitchFamily="2" charset="2"/>
                  <a:buNone/>
                </a:pPr>
                <a:r>
                  <a:rPr lang="en-US" altLang="zh-CN" sz="1600" b="0" kern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</a:t>
                </a:r>
                <a:r>
                  <a:rPr lang="zh-CN" altLang="zh-CN" sz="1600" b="0" kern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④ 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ker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zh-CN" altLang="zh-CN" sz="16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ker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600" b="0" i="1" ker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zh-CN" altLang="zh-CN" sz="16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b="0" i="1" ker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zh-CN" sz="1600" b="0" i="1" ker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zh-CN" altLang="zh-CN" sz="1600" b="0" kern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概率最大时，则对应实体为</a:t>
                </a:r>
                <a14:m>
                  <m:oMath xmlns:m="http://schemas.openxmlformats.org/officeDocument/2006/math">
                    <m:r>
                      <a:rPr lang="en-US" altLang="zh-CN" sz="1600" b="0" i="1" ker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zh-CN" altLang="zh-CN" sz="1600" b="0" kern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中对应主题实体，即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16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zh-CN" sz="16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b="0" ker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altLang="zh-CN" sz="1600" b="0" i="1" ker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zh-CN" altLang="zh-CN" sz="16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600" b="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ker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zh-CN" altLang="zh-CN" sz="1600" b="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ker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sz="1600" b="0" i="1" ker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zh-CN" altLang="zh-CN" sz="1600" b="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ker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altLang="zh-CN" sz="1600" b="0" i="1" ker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zh-CN" altLang="zh-CN" sz="1600" b="0" kern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zh-CN" altLang="zh-CN" sz="1600" b="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None/>
                </a:pPr>
                <a:endParaRPr lang="en-US" altLang="zh-CN" sz="2400" b="1" kern="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None/>
                </a:pPr>
                <a:r>
                  <a:rPr lang="zh-CN" altLang="en-US" sz="1800" b="0" kern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:endParaRPr lang="zh-CN" altLang="en-US" sz="1800" b="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C33F41D-7B8B-413C-8A75-674998481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3501008"/>
                <a:ext cx="8168952" cy="2880320"/>
              </a:xfrm>
              <a:prstGeom prst="rect">
                <a:avLst/>
              </a:prstGeom>
              <a:blipFill>
                <a:blip r:embed="rId7"/>
                <a:stretch>
                  <a:fillRect t="-846" r="-97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606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620688"/>
            <a:ext cx="795292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基于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LSTM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的问答系统构建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(4)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99592" y="2132856"/>
                <a:ext cx="8064896" cy="4488160"/>
              </a:xfrm>
            </p:spPr>
            <p:txBody>
              <a:bodyPr lIns="0" rIns="0"/>
              <a:lstStyle/>
              <a:p>
                <a:pPr eaLnBrk="1" hangingPunct="1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zh-CN" altLang="en-US" sz="2200" b="1" dirty="0">
                    <a:solidFill>
                      <a:srgbClr val="0000FF"/>
                    </a:solidFill>
                    <a:ea typeface="黑体" pitchFamily="2" charset="-122"/>
                  </a:rPr>
                  <a:t>基于</a:t>
                </a:r>
                <a:r>
                  <a:rPr lang="en-US" altLang="zh-CN" sz="2200" b="1" dirty="0">
                    <a:solidFill>
                      <a:srgbClr val="0000FF"/>
                    </a:solidFill>
                    <a:ea typeface="黑体" pitchFamily="2" charset="-122"/>
                  </a:rPr>
                  <a:t>LSTM</a:t>
                </a:r>
                <a:r>
                  <a:rPr lang="zh-CN" altLang="en-US" sz="2200" b="1" dirty="0">
                    <a:solidFill>
                      <a:srgbClr val="0000FF"/>
                    </a:solidFill>
                    <a:ea typeface="黑体" pitchFamily="2" charset="-122"/>
                  </a:rPr>
                  <a:t>构建问答系统的主要步骤</a:t>
                </a:r>
                <a:endParaRPr lang="en-US" altLang="zh-CN" sz="2400" b="1" dirty="0">
                  <a:solidFill>
                    <a:srgbClr val="0000FF"/>
                  </a:solidFill>
                  <a:ea typeface="黑体" pitchFamily="2" charset="-122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zh-CN" altLang="zh-CN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kern="100" dirty="0"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2000" kern="1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利用主题实体构造推理子图</a:t>
                </a:r>
                <a:r>
                  <a:rPr lang="zh-CN" altLang="zh-CN" sz="20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0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zh-CN" altLang="en-US" sz="1800" dirty="0">
                    <a:latin typeface="黑体" pitchFamily="2" charset="-122"/>
                    <a:ea typeface="黑体" pitchFamily="2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𝑡𝑝</m:t>
                        </m:r>
                      </m:sub>
                    </m:sSub>
                  </m:oMath>
                </a14:m>
                <a:r>
                  <a:rPr lang="zh-CN" altLang="en-US" sz="1800" dirty="0">
                    <a:latin typeface="黑体" pitchFamily="2" charset="-122"/>
                    <a:ea typeface="黑体" pitchFamily="2" charset="-122"/>
                  </a:rPr>
                  <a:t>为主题实体，</a:t>
                </a:r>
                <a:r>
                  <a:rPr lang="zh-CN" altLang="zh-CN" sz="1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zh-CN" altLang="zh-CN" sz="18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𝑡𝑝</m:t>
                        </m:r>
                      </m:sub>
                    </m:sSub>
                  </m:oMath>
                </a14:m>
                <a:r>
                  <a:rPr lang="zh-CN" altLang="zh-CN" sz="18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邻域内的所有实体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zh-CN" sz="18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进行拓扑排序</a:t>
                </a:r>
                <a:r>
                  <a:rPr lang="zh-CN" altLang="en-US" sz="18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，得到</a:t>
                </a:r>
                <a:r>
                  <a:rPr lang="en-US" altLang="zh-CN" sz="1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G</a:t>
                </a:r>
                <a:r>
                  <a:rPr lang="en-US" altLang="zh-CN" sz="1800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r>
                  <a:rPr lang="zh-CN" altLang="en-US" sz="1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，</a:t>
                </a:r>
                <a:r>
                  <a:rPr lang="zh-CN" altLang="zh-CN" sz="1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即</a:t>
                </a:r>
                <a:r>
                  <a:rPr lang="zh-CN" altLang="en-US" sz="1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:r>
                  <a:rPr lang="zh-CN" altLang="zh-CN" sz="1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针对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𝑡𝑝</m:t>
                        </m:r>
                      </m:sub>
                    </m:sSub>
                  </m:oMath>
                </a14:m>
                <a:r>
                  <a:rPr lang="zh-CN" altLang="zh-CN" sz="18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的推理子图。</a:t>
                </a:r>
                <a:endParaRPr lang="zh-CN" altLang="en-US" sz="18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9459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99592" y="2132856"/>
                <a:ext cx="8064896" cy="4488160"/>
              </a:xfrm>
              <a:blipFill>
                <a:blip r:embed="rId6"/>
                <a:stretch>
                  <a:fillRect l="-1965" t="-2174" r="-45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itchFamily="18" charset="0"/>
              <a:ea typeface="黑体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4">
                <a:extLst>
                  <a:ext uri="{FF2B5EF4-FFF2-40B4-BE49-F238E27FC236}">
                    <a16:creationId xmlns:a16="http://schemas.microsoft.com/office/drawing/2014/main" id="{A8DABF42-B736-44A9-9036-0E12523198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5840" y="3834173"/>
                <a:ext cx="8172400" cy="25202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5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w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algn="just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None/>
                </a:pPr>
                <a:r>
                  <a:rPr lang="zh-CN" altLang="zh-CN" sz="2000" b="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0" kern="1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zh-CN" sz="2000" b="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000" b="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计算从主题实体对应的推理子图向量表示</a:t>
                </a:r>
                <a:r>
                  <a:rPr lang="zh-CN" altLang="zh-CN" sz="2000" b="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000" b="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None/>
                </a:pPr>
                <a:r>
                  <a:rPr lang="zh-CN" altLang="en-US" sz="1800" b="0" kern="0" dirty="0">
                    <a:latin typeface="黑体" pitchFamily="2" charset="-122"/>
                    <a:ea typeface="黑体" pitchFamily="2" charset="-122"/>
                  </a:rPr>
                  <a:t>对于推理子图中的任一实体</a:t>
                </a:r>
                <a:r>
                  <a:rPr lang="en-US" altLang="zh-CN" sz="1800" b="0" i="1" kern="0" dirty="0">
                    <a:ea typeface="黑体" pitchFamily="2" charset="-122"/>
                  </a:rPr>
                  <a:t>a</a:t>
                </a:r>
                <a:r>
                  <a:rPr lang="zh-CN" altLang="en-US" sz="1800" b="0" kern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，基于</a:t>
                </a:r>
                <a:r>
                  <a:rPr lang="en-US" altLang="zh-CN" sz="1800" b="0" i="1" kern="0" dirty="0">
                    <a:ea typeface="黑体" pitchFamily="2" charset="-122"/>
                  </a:rPr>
                  <a:t>a</a:t>
                </a:r>
                <a:r>
                  <a:rPr lang="zh-CN" altLang="en-US" sz="1800" b="0" kern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的父节点向量表示来计算</a:t>
                </a:r>
                <a:r>
                  <a:rPr lang="en-US" altLang="zh-CN" sz="1800" b="0" i="1" kern="0" dirty="0">
                    <a:ea typeface="黑体" pitchFamily="2" charset="-122"/>
                  </a:rPr>
                  <a:t>a</a:t>
                </a:r>
                <a:r>
                  <a:rPr lang="zh-CN" altLang="en-US" sz="1800" b="0" kern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的推理子图的向量表示：</a:t>
                </a:r>
                <a:endParaRPr lang="en-US" altLang="zh-CN" sz="1800" b="0" kern="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 eaLnBrk="1" hangingPunct="1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1800" b="1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800" b="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800" b="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zh-CN" sz="1800" b="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US" altLang="zh-CN" sz="1800" b="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altLang="zh-CN" sz="1800" b="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#</m:t>
                        </m:r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𝑃𝑎𝑟𝑒𝑛𝑡</m:t>
                        </m:r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CN" altLang="zh-CN" sz="1800" b="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𝑃𝑎𝑟𝑎𝑛𝑡</m:t>
                        </m:r>
                        <m:d>
                          <m:dPr>
                            <m:ctrlPr>
                              <a:rPr lang="zh-CN" altLang="zh-CN" sz="1800" b="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zh-CN" altLang="zh-CN" sz="1800" b="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800" b="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800" b="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1800" b="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1800" b="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en-US" altLang="zh-CN" sz="1800" b="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1800" b="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𝑜𝑟</m:t>
                        </m:r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zh-CN" altLang="zh-CN" sz="1800" b="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zh-CN" sz="1800" b="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1800" b="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en-US" altLang="zh-CN" sz="1800" b="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1800" b="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800" b="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1800" b="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zh-CN" altLang="zh-CN" sz="1800" b="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800" b="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zh-CN" altLang="zh-CN" sz="1800" b="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𝐕</m:t>
                            </m:r>
                            <m:r>
                              <a:rPr lang="en-US" altLang="zh-CN" sz="1800" b="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×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800" b="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b="1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𝐠</m:t>
                                </m:r>
                                <m:d>
                                  <m:dPr>
                                    <m:ctrlPr>
                                      <a:rPr lang="zh-CN" altLang="zh-CN" sz="1800" b="1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1800" b="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CN" sz="1800" b="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altLang="zh-CN" sz="1800" b="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1800" b="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zh-CN" sz="1800" b="1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zh-CN" altLang="zh-CN" sz="1800" b="1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𝐞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altLang="zh-CN" sz="1800" b="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 eaLnBrk="1" hangingPunct="1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None/>
                </a:pPr>
                <a:r>
                  <a:rPr lang="zh-CN" altLang="en-US" sz="1800" b="0" kern="0" dirty="0">
                    <a:latin typeface="黑体" pitchFamily="2" charset="-122"/>
                    <a:ea typeface="黑体" pitchFamily="2" charset="-122"/>
                  </a:rPr>
                  <a:t>唯一递归返回条件：</a:t>
                </a:r>
                <a:endParaRPr lang="en-US" altLang="zh-CN" sz="1800" b="0" kern="0" dirty="0">
                  <a:latin typeface="黑体" pitchFamily="2" charset="-122"/>
                  <a:ea typeface="黑体" pitchFamily="2" charset="-122"/>
                </a:endParaRPr>
              </a:p>
              <a:p>
                <a:pPr marL="0" indent="0" eaLnBrk="1" hangingPunct="1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b="0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m:rPr>
                          <m:nor/>
                        </m:rPr>
                        <a:rPr lang="zh-CN" altLang="en-US" sz="1800" b="0" kern="0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m:t>时</m:t>
                      </m:r>
                      <m:r>
                        <m:rPr>
                          <m:nor/>
                        </m:rPr>
                        <a:rPr lang="zh-CN" altLang="en-US" sz="1800" b="0" kern="0" dirty="0" smtClean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，</m:t>
                      </m:r>
                      <m:r>
                        <a:rPr lang="en-US" altLang="zh-CN" sz="1800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𝐠</m:t>
                      </m:r>
                      <m:d>
                        <m:dPr>
                          <m:ctrlPr>
                            <a:rPr lang="zh-CN" altLang="zh-CN" sz="18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800" b="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1800" b="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CN" sz="1800" b="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altLang="zh-CN" sz="1800" b="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altLang="zh-CN" sz="1800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CN" altLang="zh-CN" sz="18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18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</m:acc>
                    </m:oMath>
                  </m:oMathPara>
                </a14:m>
                <a:endParaRPr lang="zh-CN" altLang="zh-CN" sz="1800" b="0" kern="100" dirty="0">
                  <a:solidFill>
                    <a:srgbClr val="000000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4">
                <a:extLst>
                  <a:ext uri="{FF2B5EF4-FFF2-40B4-BE49-F238E27FC236}">
                    <a16:creationId xmlns:a16="http://schemas.microsoft.com/office/drawing/2014/main" id="{A8DABF42-B736-44A9-9036-0E1252319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5840" y="3834173"/>
                <a:ext cx="8172400" cy="2520280"/>
              </a:xfrm>
              <a:prstGeom prst="rect">
                <a:avLst/>
              </a:prstGeom>
              <a:blipFill>
                <a:blip r:embed="rId7"/>
                <a:stretch>
                  <a:fillRect l="-1940" t="-1937" r="-126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7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1023474" y="5256124"/>
            <a:ext cx="7698763" cy="13665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zh-CN" altLang="en-US" sz="1800" dirty="0"/>
          </a:p>
        </p:txBody>
      </p:sp>
      <p:sp>
        <p:nvSpPr>
          <p:cNvPr id="38" name="文本框 37"/>
          <p:cNvSpPr txBox="1"/>
          <p:nvPr/>
        </p:nvSpPr>
        <p:spPr>
          <a:xfrm>
            <a:off x="1013804" y="2463755"/>
            <a:ext cx="7708433" cy="26961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altLang="zh-CN" sz="1800" dirty="0">
              <a:latin typeface="+mn-lt"/>
            </a:endParaRPr>
          </a:p>
          <a:p>
            <a:endParaRPr lang="en-US" altLang="zh-CN" sz="1800" dirty="0">
              <a:latin typeface="+mn-lt"/>
            </a:endParaRPr>
          </a:p>
          <a:p>
            <a:endParaRPr lang="en-US" altLang="zh-CN" sz="1800" dirty="0">
              <a:latin typeface="+mn-lt"/>
            </a:endParaRPr>
          </a:p>
          <a:p>
            <a:endParaRPr lang="en-US" altLang="zh-CN" sz="1800" dirty="0">
              <a:latin typeface="+mn-lt"/>
            </a:endParaRPr>
          </a:p>
          <a:p>
            <a:endParaRPr lang="en-US" altLang="zh-CN" sz="1800" dirty="0">
              <a:latin typeface="+mn-lt"/>
            </a:endParaRPr>
          </a:p>
          <a:p>
            <a:endParaRPr lang="en-US" altLang="zh-CN" sz="1800" dirty="0">
              <a:latin typeface="+mn-lt"/>
            </a:endParaRPr>
          </a:p>
          <a:p>
            <a:endParaRPr lang="en-US" altLang="zh-CN" sz="1800" dirty="0">
              <a:latin typeface="+mn-lt"/>
            </a:endParaRPr>
          </a:p>
          <a:p>
            <a:endParaRPr lang="zh-CN" altLang="en-US" sz="1800" dirty="0">
              <a:latin typeface="+mn-lt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引例 </a:t>
            </a:r>
            <a:r>
              <a:rPr lang="en-US" altLang="zh-CN" dirty="0">
                <a:ea typeface="黑体" pitchFamily="2" charset="-122"/>
              </a:rPr>
              <a:t>(1)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634" y="1988840"/>
            <a:ext cx="7625377" cy="5260032"/>
          </a:xfrm>
        </p:spPr>
        <p:txBody>
          <a:bodyPr/>
          <a:lstStyle/>
          <a:p>
            <a:pPr eaLnBrk="1" hangingPunct="1">
              <a:buSzPct val="80000"/>
              <a:buFont typeface="Wingdings" panose="05000000000000000000" pitchFamily="2" charset="2"/>
              <a:buChar char="u"/>
            </a:pPr>
            <a:r>
              <a:rPr lang="zh-CN" altLang="en-US" sz="2200" b="1" dirty="0">
                <a:solidFill>
                  <a:srgbClr val="0000FF"/>
                </a:solidFill>
                <a:ea typeface="黑体" pitchFamily="2" charset="-122"/>
              </a:rPr>
              <a:t>典型的问答系统场景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>
                <a:ea typeface="黑体" pitchFamily="2" charset="-122"/>
              </a:rPr>
              <a:t>  </a:t>
            </a:r>
            <a:endParaRPr lang="en-US" altLang="zh-CN" sz="2400" dirty="0"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2400" dirty="0">
              <a:ea typeface="黑体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379044" y="2552070"/>
            <a:ext cx="748863" cy="576000"/>
            <a:chOff x="762395" y="1319457"/>
            <a:chExt cx="748863" cy="576000"/>
          </a:xfrm>
        </p:grpSpPr>
        <p:sp>
          <p:nvSpPr>
            <p:cNvPr id="17" name="椭圆 16"/>
            <p:cNvSpPr/>
            <p:nvPr/>
          </p:nvSpPr>
          <p:spPr>
            <a:xfrm>
              <a:off x="773786" y="1319457"/>
              <a:ext cx="574424" cy="576000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zh-CN" altLang="en-US" sz="1800" b="0" i="1" kern="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62395" y="1387624"/>
              <a:ext cx="748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7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r>
                <a:rPr kumimoji="0" lang="zh-CN" altLang="en-US" sz="18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客户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360838" y="3179865"/>
            <a:ext cx="848239" cy="576000"/>
            <a:chOff x="3958794" y="1321235"/>
            <a:chExt cx="848239" cy="576000"/>
          </a:xfrm>
        </p:grpSpPr>
        <p:sp>
          <p:nvSpPr>
            <p:cNvPr id="20" name="椭圆 19"/>
            <p:cNvSpPr/>
            <p:nvPr/>
          </p:nvSpPr>
          <p:spPr>
            <a:xfrm>
              <a:off x="4000631" y="1321235"/>
              <a:ext cx="574424" cy="576000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zh-CN" altLang="en-US" sz="1800" b="0" i="1" kern="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958794" y="1403515"/>
              <a:ext cx="848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7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r>
                <a:rPr kumimoji="0" lang="zh-CN" altLang="en-US" sz="18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客服</a:t>
              </a: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999131" y="262132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我当前使用的是多少的套餐？</a:t>
            </a:r>
          </a:p>
        </p:txBody>
      </p:sp>
      <p:sp>
        <p:nvSpPr>
          <p:cNvPr id="36" name="矩形 35"/>
          <p:cNvSpPr/>
          <p:nvPr/>
        </p:nvSpPr>
        <p:spPr>
          <a:xfrm>
            <a:off x="1970239" y="3231511"/>
            <a:ext cx="6742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ea typeface="黑体" panose="02010609060101010101" pitchFamily="49" charset="-122"/>
                <a:cs typeface="Times New Roman" panose="02020603050405020304" pitchFamily="18" charset="0"/>
              </a:rPr>
              <a:t>您当前使用的是七十八套餐，包含</a:t>
            </a:r>
            <a:r>
              <a:rPr lang="en-US" altLang="zh-CN" sz="1800" dirty="0">
                <a:ea typeface="黑体" panose="02010609060101010101" pitchFamily="49" charset="-122"/>
                <a:cs typeface="Times New Roman" panose="02020603050405020304" pitchFamily="18" charset="0"/>
              </a:rPr>
              <a:t>20GB</a:t>
            </a:r>
            <a:r>
              <a:rPr lang="zh-CN" altLang="en-US" sz="1800" dirty="0">
                <a:ea typeface="黑体" panose="02010609060101010101" pitchFamily="49" charset="-122"/>
                <a:cs typeface="Times New Roman" panose="02020603050405020304" pitchFamily="18" charset="0"/>
              </a:rPr>
              <a:t>流量和</a:t>
            </a:r>
            <a:r>
              <a:rPr lang="en-US" altLang="zh-CN" sz="1800" dirty="0">
                <a:ea typeface="黑体" panose="02010609060101010101" pitchFamily="49" charset="-122"/>
                <a:cs typeface="Times New Roman" panose="02020603050405020304" pitchFamily="18" charset="0"/>
              </a:rPr>
              <a:t>300</a:t>
            </a:r>
            <a:r>
              <a:rPr lang="zh-CN" altLang="en-US" sz="1800" dirty="0">
                <a:ea typeface="黑体" panose="02010609060101010101" pitchFamily="49" charset="-122"/>
                <a:cs typeface="Times New Roman" panose="02020603050405020304" pitchFamily="18" charset="0"/>
              </a:rPr>
              <a:t>分钟通话时间。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021757" y="2893693"/>
            <a:ext cx="63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dirty="0">
                <a:ea typeface="宋体" panose="02010600030101010101" pitchFamily="2" charset="-122"/>
              </a:rPr>
              <a:t>q</a:t>
            </a:r>
            <a:r>
              <a:rPr lang="en-US" altLang="zh-CN" sz="1800" baseline="-25000" dirty="0">
                <a:ea typeface="宋体" panose="02010600030101010101" pitchFamily="2" charset="-122"/>
              </a:rPr>
              <a:t>1</a:t>
            </a:r>
            <a:endParaRPr lang="zh-CN" altLang="en-US" sz="1800" dirty="0"/>
          </a:p>
        </p:txBody>
      </p:sp>
      <p:grpSp>
        <p:nvGrpSpPr>
          <p:cNvPr id="46" name="组合 45"/>
          <p:cNvGrpSpPr/>
          <p:nvPr/>
        </p:nvGrpSpPr>
        <p:grpSpPr>
          <a:xfrm>
            <a:off x="1356183" y="3890440"/>
            <a:ext cx="714075" cy="576000"/>
            <a:chOff x="739368" y="1319457"/>
            <a:chExt cx="748863" cy="576000"/>
          </a:xfrm>
        </p:grpSpPr>
        <p:sp>
          <p:nvSpPr>
            <p:cNvPr id="47" name="椭圆 46"/>
            <p:cNvSpPr/>
            <p:nvPr/>
          </p:nvSpPr>
          <p:spPr>
            <a:xfrm>
              <a:off x="773786" y="1319457"/>
              <a:ext cx="574424" cy="576000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zh-CN" altLang="en-US" sz="1800" b="0" i="1" kern="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739368" y="1386412"/>
              <a:ext cx="748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7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r>
                <a:rPr kumimoji="0" lang="zh-CN" altLang="en-US" sz="18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客户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320410" y="4536810"/>
            <a:ext cx="824289" cy="576000"/>
            <a:chOff x="3935622" y="1321235"/>
            <a:chExt cx="848239" cy="576000"/>
          </a:xfrm>
        </p:grpSpPr>
        <p:sp>
          <p:nvSpPr>
            <p:cNvPr id="50" name="椭圆 49"/>
            <p:cNvSpPr/>
            <p:nvPr/>
          </p:nvSpPr>
          <p:spPr>
            <a:xfrm>
              <a:off x="4000631" y="1321235"/>
              <a:ext cx="574424" cy="576000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zh-CN" altLang="en-US" sz="1800" b="0" i="1" kern="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3935622" y="1404174"/>
              <a:ext cx="848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7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r>
                <a:rPr kumimoji="0" lang="zh-CN" altLang="en-US" sz="18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客服</a:t>
              </a: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1994872" y="3952200"/>
            <a:ext cx="322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我每个月使用多少流量？</a:t>
            </a:r>
          </a:p>
        </p:txBody>
      </p:sp>
      <p:sp>
        <p:nvSpPr>
          <p:cNvPr id="53" name="矩形 52"/>
          <p:cNvSpPr/>
          <p:nvPr/>
        </p:nvSpPr>
        <p:spPr>
          <a:xfrm>
            <a:off x="1991411" y="4646570"/>
            <a:ext cx="4036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平均每个月使用</a:t>
            </a:r>
            <a:r>
              <a:rPr lang="en-US" altLang="zh-CN" sz="1800" dirty="0">
                <a:ea typeface="黑体" panose="02010609060101010101" pitchFamily="49" charset="-122"/>
                <a:cs typeface="Times New Roman" panose="02020603050405020304" pitchFamily="18" charset="0"/>
              </a:rPr>
              <a:t>25GB</a:t>
            </a:r>
            <a:r>
              <a:rPr lang="zh-CN" altLang="en-US" sz="1800" dirty="0">
                <a:ea typeface="黑体" panose="02010609060101010101" pitchFamily="49" charset="-122"/>
                <a:cs typeface="Times New Roman" panose="02020603050405020304" pitchFamily="18" charset="0"/>
              </a:rPr>
              <a:t>流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量。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1032097" y="4221511"/>
            <a:ext cx="60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dirty="0">
                <a:ea typeface="宋体" panose="02010600030101010101" pitchFamily="2" charset="-122"/>
              </a:rPr>
              <a:t>q</a:t>
            </a:r>
            <a:r>
              <a:rPr lang="en-US" altLang="zh-CN" sz="1800" baseline="-25000" dirty="0">
                <a:ea typeface="宋体" panose="02010600030101010101" pitchFamily="2" charset="-122"/>
              </a:rPr>
              <a:t>2</a:t>
            </a:r>
            <a:endParaRPr lang="zh-CN" altLang="en-US" sz="1800" dirty="0"/>
          </a:p>
        </p:txBody>
      </p:sp>
      <p:grpSp>
        <p:nvGrpSpPr>
          <p:cNvPr id="55" name="组合 54"/>
          <p:cNvGrpSpPr/>
          <p:nvPr/>
        </p:nvGrpSpPr>
        <p:grpSpPr>
          <a:xfrm>
            <a:off x="1355230" y="5360017"/>
            <a:ext cx="748863" cy="576000"/>
            <a:chOff x="742953" y="1319457"/>
            <a:chExt cx="748863" cy="576000"/>
          </a:xfrm>
        </p:grpSpPr>
        <p:sp>
          <p:nvSpPr>
            <p:cNvPr id="56" name="椭圆 55"/>
            <p:cNvSpPr/>
            <p:nvPr/>
          </p:nvSpPr>
          <p:spPr>
            <a:xfrm>
              <a:off x="773786" y="1319457"/>
              <a:ext cx="574424" cy="576000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zh-CN" altLang="en-US" sz="1800" b="0" i="1" kern="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742953" y="1386542"/>
              <a:ext cx="748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7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r>
                <a:rPr kumimoji="0" lang="zh-CN" altLang="en-US" sz="18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客户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338382" y="5969572"/>
            <a:ext cx="848239" cy="576000"/>
            <a:chOff x="3953293" y="1321235"/>
            <a:chExt cx="848239" cy="576000"/>
          </a:xfrm>
        </p:grpSpPr>
        <p:sp>
          <p:nvSpPr>
            <p:cNvPr id="59" name="椭圆 58"/>
            <p:cNvSpPr/>
            <p:nvPr/>
          </p:nvSpPr>
          <p:spPr>
            <a:xfrm>
              <a:off x="4000631" y="1321235"/>
              <a:ext cx="574424" cy="576000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zh-CN" altLang="en-US" sz="1800" b="0" i="1" kern="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3953293" y="1403445"/>
              <a:ext cx="848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7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r>
                <a:rPr kumimoji="0" lang="zh-CN" altLang="en-US" sz="18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客服</a:t>
              </a: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1960144" y="543514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目前最适合我的套餐是什么？</a:t>
            </a:r>
          </a:p>
        </p:txBody>
      </p:sp>
      <p:sp>
        <p:nvSpPr>
          <p:cNvPr id="62" name="矩形 61"/>
          <p:cNvSpPr/>
          <p:nvPr/>
        </p:nvSpPr>
        <p:spPr>
          <a:xfrm>
            <a:off x="1960144" y="6042258"/>
            <a:ext cx="5241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ea typeface="黑体" panose="02010609060101010101" pitchFamily="49" charset="-122"/>
                <a:cs typeface="Times New Roman" panose="02020603050405020304" pitchFamily="18" charset="0"/>
              </a:rPr>
              <a:t>九十八套餐，它包含</a:t>
            </a:r>
            <a:r>
              <a:rPr lang="en-US" altLang="zh-CN" sz="1800" dirty="0">
                <a:ea typeface="黑体" panose="02010609060101010101" pitchFamily="49" charset="-122"/>
                <a:cs typeface="Times New Roman" panose="02020603050405020304" pitchFamily="18" charset="0"/>
              </a:rPr>
              <a:t>30GB</a:t>
            </a:r>
            <a:r>
              <a:rPr lang="zh-CN" altLang="en-US" sz="1800" dirty="0">
                <a:ea typeface="黑体" panose="02010609060101010101" pitchFamily="49" charset="-122"/>
                <a:cs typeface="Times New Roman" panose="02020603050405020304" pitchFamily="18" charset="0"/>
              </a:rPr>
              <a:t>流量和</a:t>
            </a:r>
            <a:r>
              <a:rPr lang="en-US" altLang="zh-CN" sz="1800" dirty="0">
                <a:ea typeface="黑体" panose="02010609060101010101" pitchFamily="49" charset="-122"/>
                <a:cs typeface="Times New Roman" panose="02020603050405020304" pitchFamily="18" charset="0"/>
              </a:rPr>
              <a:t>500</a:t>
            </a:r>
            <a:r>
              <a:rPr lang="zh-CN" altLang="en-US" sz="1800" dirty="0">
                <a:ea typeface="黑体" panose="02010609060101010101" pitchFamily="49" charset="-122"/>
                <a:cs typeface="Times New Roman" panose="02020603050405020304" pitchFamily="18" charset="0"/>
              </a:rPr>
              <a:t>分钟通话时间。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1013802" y="5742658"/>
            <a:ext cx="63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dirty="0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800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620688"/>
            <a:ext cx="795292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基于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LSTM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的问答系统构建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(5)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89472" y="2132856"/>
                <a:ext cx="8168952" cy="3816424"/>
              </a:xfrm>
            </p:spPr>
            <p:txBody>
              <a:bodyPr lIns="0" rIns="0"/>
              <a:lstStyle/>
              <a:p>
                <a:pPr eaLnBrk="1" hangingPunct="1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zh-CN" altLang="en-US" sz="2400" b="1" dirty="0">
                    <a:solidFill>
                      <a:srgbClr val="0000FF"/>
                    </a:solidFill>
                    <a:ea typeface="黑体" pitchFamily="2" charset="-122"/>
                  </a:rPr>
                  <a:t>基于</a:t>
                </a:r>
                <a:r>
                  <a:rPr lang="en-US" altLang="zh-CN" sz="2400" b="1" dirty="0">
                    <a:solidFill>
                      <a:srgbClr val="0000FF"/>
                    </a:solidFill>
                    <a:ea typeface="黑体" pitchFamily="2" charset="-122"/>
                  </a:rPr>
                  <a:t>LSTM</a:t>
                </a:r>
                <a:r>
                  <a:rPr lang="zh-CN" altLang="en-US" sz="2400" b="1" dirty="0">
                    <a:solidFill>
                      <a:srgbClr val="0000FF"/>
                    </a:solidFill>
                    <a:ea typeface="黑体" pitchFamily="2" charset="-122"/>
                  </a:rPr>
                  <a:t>构建问答系统的主要步骤</a:t>
                </a:r>
                <a:endParaRPr lang="en-US" altLang="zh-CN" sz="2400" b="1" dirty="0">
                  <a:solidFill>
                    <a:srgbClr val="0000FF"/>
                  </a:solidFill>
                  <a:ea typeface="黑体" pitchFamily="2" charset="-122"/>
                </a:endParaRPr>
              </a:p>
              <a:p>
                <a:pPr marL="0" indent="0" algn="just">
                  <a:lnSpc>
                    <a:spcPts val="2800"/>
                  </a:lnSpc>
                  <a:spcBef>
                    <a:spcPts val="600"/>
                  </a:spcBef>
                  <a:spcAft>
                    <a:spcPts val="1200"/>
                  </a:spcAft>
                  <a:buNone/>
                </a:pPr>
                <a:r>
                  <a:rPr lang="zh-CN" altLang="zh-CN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kern="100" dirty="0"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zh-CN" sz="2000" kern="1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计算推理子图中每个实体作为答案的概率</a:t>
                </a:r>
                <a:r>
                  <a:rPr lang="zh-CN" altLang="zh-CN" sz="20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0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altLang="zh-CN" sz="18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zh-CN" altLang="zh-CN" sz="18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8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zh-CN" altLang="zh-CN" sz="18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zh-CN" sz="18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18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18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800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Softmax</m:t>
                    </m:r>
                    <m:d>
                      <m:dPr>
                        <m:ctrlPr>
                          <a:rPr lang="zh-CN" altLang="zh-CN" sz="18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8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CN" altLang="zh-CN" sz="1800" b="1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𝐌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18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8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𝐠</m:t>
                        </m:r>
                        <m:d>
                          <m:dPr>
                            <m:ctrlPr>
                              <a:rPr lang="zh-CN" altLang="zh-CN" sz="18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8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altLang="zh-CN" sz="1800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18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8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zh-CN" altLang="zh-CN" sz="18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zh-CN" altLang="zh-CN" sz="18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zh-CN" sz="18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zh-CN" altLang="zh-CN" sz="1800" b="1" i="1" kern="1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kern="1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18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1800" b="1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𝐠</m:t>
                                </m:r>
                                <m:d>
                                  <m:dPr>
                                    <m:ctrlPr>
                                      <a:rPr lang="zh-CN" altLang="zh-CN" sz="1800" b="1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1800" i="1" kern="1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CN" sz="1800" i="1" kern="1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altLang="zh-CN" sz="1800" i="1" kern="1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zh-CN" altLang="zh-CN" sz="18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zh-CN" altLang="zh-CN" sz="18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18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18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altLang="zh-CN" sz="18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𝑉</m:t>
                            </m:r>
                            <m:r>
                              <a:rPr lang="en-US" altLang="zh-CN" sz="18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sz="18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sz="18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zh-CN" altLang="zh-CN" sz="18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zh-CN" altLang="zh-CN" sz="18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zh-CN" sz="1800" i="1" kern="1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800" b="1" i="1" kern="10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b="1" i="1" kern="10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0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𝑞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sz="1800" i="1" kern="1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sz="1800" b="1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𝐠</m:t>
                                    </m:r>
                                    <m:d>
                                      <m:dPr>
                                        <m:ctrlPr>
                                          <a:rPr lang="zh-CN" altLang="zh-CN" sz="1800" b="1" i="1" kern="1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800" i="1" kern="10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0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0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altLang="zh-CN" sz="1800" kern="10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zh-CN" altLang="zh-CN" sz="1800" i="1" kern="100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1800" i="1" kern="100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1800" i="1" kern="100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den>
                    </m:f>
                  </m:oMath>
                </a14:m>
                <a:r>
                  <a:rPr lang="en-US" altLang="zh-CN" sz="18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18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zh-CN" altLang="zh-CN" sz="18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zh-CN" altLang="zh-CN" sz="1800" kern="1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达到最大</a:t>
                </a:r>
                <a:r>
                  <a:rPr lang="zh-CN" altLang="en-US" sz="1800" kern="1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值</a:t>
                </a:r>
                <a:r>
                  <a:rPr lang="zh-CN" altLang="zh-CN" sz="1800" kern="1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时，对应实体</a:t>
                </a:r>
                <a:r>
                  <a:rPr lang="en-US" altLang="zh-CN" sz="1800" i="1" kern="100" dirty="0"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800" kern="1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即为问题</a:t>
                </a:r>
                <a:r>
                  <a:rPr lang="en-US" altLang="zh-CN" sz="1800" i="1" kern="100" dirty="0"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lang="zh-CN" altLang="zh-CN" sz="1800" kern="1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的答案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zh-CN" altLang="zh-CN" sz="1800" kern="1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  <a:p>
                <a:pPr marL="0" indent="0" eaLnBrk="1" hangingPunct="1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zh-CN" altLang="zh-CN" sz="1800" kern="100" dirty="0"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459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89472" y="2132856"/>
                <a:ext cx="8168952" cy="3816424"/>
              </a:xfrm>
              <a:blipFill>
                <a:blip r:embed="rId4"/>
                <a:stretch>
                  <a:fillRect l="-2164" t="-27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itchFamily="18" charset="0"/>
              <a:ea typeface="黑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112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03648" y="620688"/>
            <a:ext cx="73787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基于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LSTM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的问答系统构建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(5)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48" name="Rectangle 4"/>
          <p:cNvSpPr txBox="1">
            <a:spLocks noChangeArrowheads="1"/>
          </p:cNvSpPr>
          <p:nvPr/>
        </p:nvSpPr>
        <p:spPr bwMode="auto">
          <a:xfrm>
            <a:off x="755576" y="2114437"/>
            <a:ext cx="8280920" cy="7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spcAft>
                <a:spcPts val="600"/>
              </a:spcAft>
              <a:buClr>
                <a:srgbClr val="003366"/>
              </a:buClr>
            </a:pPr>
            <a:r>
              <a:rPr lang="zh-CN" altLang="en-US" sz="2200" kern="0" dirty="0">
                <a:solidFill>
                  <a:srgbClr val="0000FF"/>
                </a:solidFill>
                <a:latin typeface="Times New Roman"/>
                <a:ea typeface="黑体" pitchFamily="2" charset="-122"/>
              </a:rPr>
              <a:t>基于</a:t>
            </a:r>
            <a:r>
              <a:rPr lang="en-US" altLang="zh-CN" sz="2200" kern="0" dirty="0">
                <a:solidFill>
                  <a:srgbClr val="0000FF"/>
                </a:solidFill>
                <a:latin typeface="Times New Roman"/>
                <a:ea typeface="黑体" pitchFamily="2" charset="-122"/>
              </a:rPr>
              <a:t>LSTM</a:t>
            </a:r>
            <a:r>
              <a:rPr lang="zh-CN" altLang="en-US" sz="2200" kern="0" dirty="0">
                <a:solidFill>
                  <a:srgbClr val="0000FF"/>
                </a:solidFill>
                <a:latin typeface="Times New Roman"/>
                <a:ea typeface="黑体" pitchFamily="2" charset="-122"/>
              </a:rPr>
              <a:t>的问答系统构建示例</a:t>
            </a:r>
            <a:endParaRPr lang="en-US" altLang="zh-CN" sz="2200" kern="0" dirty="0">
              <a:solidFill>
                <a:srgbClr val="0000FF"/>
              </a:solidFill>
              <a:ea typeface="黑体" pitchFamily="2" charset="-122"/>
            </a:endParaRPr>
          </a:p>
          <a:p>
            <a:pPr marL="0" lvl="0" indent="0" eaLnBrk="1" hangingPunct="1">
              <a:lnSpc>
                <a:spcPts val="2700"/>
              </a:lnSpc>
              <a:buClr>
                <a:srgbClr val="003366"/>
              </a:buClr>
              <a:buNone/>
            </a:pPr>
            <a:r>
              <a:rPr lang="zh-CN" altLang="en-US" sz="2000" b="0" kern="0" dirty="0">
                <a:solidFill>
                  <a:srgbClr val="003366"/>
                </a:solidFill>
                <a:ea typeface="黑体" pitchFamily="2" charset="-122"/>
              </a:rPr>
              <a:t>设长序列复杂问题</a:t>
            </a:r>
            <a:r>
              <a:rPr lang="en-US" altLang="zh-CN" sz="2000" b="0" i="1" kern="0" dirty="0">
                <a:solidFill>
                  <a:srgbClr val="003366"/>
                </a:solidFill>
                <a:ea typeface="黑体" pitchFamily="2" charset="-122"/>
              </a:rPr>
              <a:t>q</a:t>
            </a:r>
            <a:r>
              <a:rPr lang="zh-CN" altLang="en-US" sz="2000" b="0" kern="0" dirty="0">
                <a:solidFill>
                  <a:srgbClr val="003366"/>
                </a:solidFill>
                <a:ea typeface="黑体" pitchFamily="2" charset="-122"/>
              </a:rPr>
              <a:t>为“在遥远的东方有个国家叫做中国，美丽富饶、山川壮丽，其最高的山峰叫什么</a:t>
            </a:r>
            <a:r>
              <a:rPr lang="en-US" altLang="zh-CN" sz="2000" b="0" kern="0" dirty="0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?”</a:t>
            </a:r>
            <a:r>
              <a:rPr lang="zh-CN" altLang="en-US" sz="2000" b="0" kern="0" dirty="0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000" b="0" kern="0" dirty="0">
                <a:solidFill>
                  <a:srgbClr val="003366"/>
                </a:solidFill>
                <a:ea typeface="黑体" panose="02010609060101010101" pitchFamily="49" charset="-122"/>
              </a:rPr>
              <a:t>执行过程：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ea typeface="黑体" panose="02010609060101010101" pitchFamily="49" charset="-122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Tx/>
              <a:buFont typeface="Wingdings" pitchFamily="2" charset="2"/>
              <a:buNone/>
              <a:tabLst>
                <a:tab pos="114300" algn="l"/>
                <a:tab pos="228600" algn="l"/>
                <a:tab pos="342900" algn="l"/>
              </a:tabLst>
              <a:defRPr/>
            </a:pPr>
            <a:endParaRPr kumimoji="1" lang="en-US" altLang="zh-CN" sz="12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Tx/>
              <a:buFont typeface="Wingdings" pitchFamily="2" charset="2"/>
              <a:buNone/>
              <a:tabLst>
                <a:tab pos="114300" algn="l"/>
                <a:tab pos="228600" algn="l"/>
                <a:tab pos="342900" algn="l"/>
              </a:tabLst>
              <a:defRPr/>
            </a:pPr>
            <a:endParaRPr kumimoji="1" lang="en-US" altLang="zh-CN" sz="1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Tx/>
              <a:buFont typeface="Wingdings" pitchFamily="2" charset="2"/>
              <a:buNone/>
              <a:tabLst>
                <a:tab pos="114300" algn="l"/>
                <a:tab pos="228600" algn="l"/>
                <a:tab pos="342900" algn="l"/>
              </a:tabLst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endParaRPr kumimoji="1" lang="en-US" altLang="zh-CN" sz="1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66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2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11560" y="3316540"/>
            <a:ext cx="7848872" cy="39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tabLst>
                <a:tab pos="114300" algn="l"/>
                <a:tab pos="228600" algn="l"/>
                <a:tab pos="342900" algn="l"/>
              </a:tabLst>
            </a:pPr>
            <a:r>
              <a:rPr kumimoji="1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18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sz="1800" b="0" dirty="0">
                <a:latin typeface="+mn-lt"/>
                <a:ea typeface="黑体" panose="02010609060101010101" pitchFamily="49" charset="-122"/>
              </a:rPr>
              <a:t>LSTM</a:t>
            </a:r>
            <a:r>
              <a:rPr lang="zh-CN" altLang="zh-CN" sz="18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对问题编码，得到问题的编码矩阵</a:t>
            </a:r>
            <a:r>
              <a:rPr lang="zh-CN" altLang="en-US" sz="18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1800" b="0" i="0" u="none" strike="noStrike" kern="1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下箭头 1"/>
          <p:cNvSpPr/>
          <p:nvPr/>
        </p:nvSpPr>
        <p:spPr bwMode="auto">
          <a:xfrm>
            <a:off x="3779912" y="3762020"/>
            <a:ext cx="432048" cy="29699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06822" y="4077013"/>
                <a:ext cx="8429674" cy="1365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ts val="26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kumimoji="1" lang="zh-CN" altLang="en-US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kumimoji="1" lang="en-US" altLang="zh-CN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zh-CN" altLang="en-US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zh-CN" sz="18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zh-CN" altLang="zh-CN" sz="18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中每个实体为</a:t>
                </a:r>
                <a:r>
                  <a:rPr lang="en-US" altLang="zh-CN" sz="1800" b="0" i="1" dirty="0">
                    <a:latin typeface="+mn-lt"/>
                    <a:ea typeface="黑体" panose="02010609060101010101" pitchFamily="49" charset="-122"/>
                  </a:rPr>
                  <a:t>q</a:t>
                </a:r>
                <a:r>
                  <a:rPr lang="zh-CN" altLang="zh-CN" sz="18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的主题实体的概率</a:t>
                </a:r>
                <a:r>
                  <a:rPr lang="zh-CN" altLang="en-US" sz="18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sz="1800" b="0" dirty="0"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0">
                  <a:lnSpc>
                    <a:spcPts val="26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8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</a:t>
                </a:r>
                <a:r>
                  <a:rPr lang="zh-CN" altLang="zh-CN" sz="16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1600" b="0" i="1" dirty="0">
                    <a:latin typeface="+mn-lt"/>
                    <a:ea typeface="黑体" panose="02010609060101010101" pitchFamily="49" charset="-122"/>
                  </a:rPr>
                  <a:t>y</a:t>
                </a:r>
                <a:r>
                  <a:rPr lang="zh-CN" altLang="zh-CN" sz="16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</a:t>
                </a:r>
                <a:r>
                  <a:rPr lang="en-US" altLang="zh-CN" sz="1600" b="0" dirty="0">
                    <a:latin typeface="+mn-lt"/>
                    <a:ea typeface="黑体" panose="02010609060101010101" pitchFamily="49" charset="-122"/>
                  </a:rPr>
                  <a:t>“</a:t>
                </a:r>
                <a:r>
                  <a:rPr lang="zh-CN" altLang="zh-CN" sz="16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中国</a:t>
                </a:r>
                <a:r>
                  <a:rPr lang="en-US" altLang="zh-CN" sz="1600" b="0" dirty="0">
                    <a:latin typeface="+mn-lt"/>
                    <a:ea typeface="黑体" panose="02010609060101010101" pitchFamily="49" charset="-122"/>
                  </a:rPr>
                  <a:t>”</a:t>
                </a:r>
                <a:r>
                  <a:rPr lang="zh-CN" altLang="zh-CN" sz="16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lang="zh-CN" altLang="en-US" sz="16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b="0" i="1"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zh-CN" altLang="zh-CN" sz="1600" b="0" i="1"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600" b="0" i="1"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zh-CN" altLang="zh-CN" sz="1600" b="0" i="1"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b="0" i="1"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zh-CN" sz="1600" b="0" i="1"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1600" b="0" i="1"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=0.9273</m:t>
                    </m:r>
                  </m:oMath>
                </a14:m>
                <a:r>
                  <a:rPr lang="zh-CN" altLang="zh-CN" sz="16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16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且</a:t>
                </a:r>
                <a:r>
                  <a:rPr lang="zh-CN" altLang="zh-CN" sz="16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此时概率最大，则问题</a:t>
                </a:r>
                <a:r>
                  <a:rPr lang="en-US" altLang="zh-CN" sz="1600" b="0" i="1" dirty="0">
                    <a:latin typeface="+mn-lt"/>
                    <a:ea typeface="黑体" panose="02010609060101010101" pitchFamily="49" charset="-122"/>
                  </a:rPr>
                  <a:t>q</a:t>
                </a:r>
                <a:r>
                  <a:rPr lang="zh-CN" altLang="zh-CN" sz="16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的主题实体</a:t>
                </a:r>
                <a:r>
                  <a:rPr lang="zh-CN" altLang="zh-CN" sz="1600" b="0" dirty="0">
                    <a:solidFill>
                      <a:srgbClr val="003366"/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1600" b="0" dirty="0">
                    <a:solidFill>
                      <a:srgbClr val="003366"/>
                    </a:solidFill>
                    <a:latin typeface="+mn-lt"/>
                    <a:ea typeface="黑体" panose="02010609060101010101" pitchFamily="49" charset="-122"/>
                  </a:rPr>
                  <a:t>“</a:t>
                </a:r>
                <a:r>
                  <a:rPr lang="zh-CN" altLang="zh-CN" sz="1600" b="0" dirty="0">
                    <a:solidFill>
                      <a:srgbClr val="003366"/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中国</a:t>
                </a:r>
                <a:r>
                  <a:rPr lang="en-US" altLang="zh-CN" sz="1600" b="0" dirty="0">
                    <a:solidFill>
                      <a:srgbClr val="003366"/>
                    </a:solidFill>
                    <a:latin typeface="+mn-lt"/>
                    <a:ea typeface="黑体" panose="02010609060101010101" pitchFamily="49" charset="-122"/>
                  </a:rPr>
                  <a:t>”</a:t>
                </a:r>
                <a:r>
                  <a:rPr lang="zh-CN" altLang="zh-CN" sz="1600" b="0" dirty="0">
                    <a:solidFill>
                      <a:srgbClr val="003366"/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sz="1600" b="0" dirty="0"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0">
                  <a:lnSpc>
                    <a:spcPts val="26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6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</a:t>
                </a:r>
                <a:endParaRPr kumimoji="1" lang="en-US" altLang="zh-CN" sz="1600" b="0" i="0" u="none" strike="noStrike" kern="10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22" y="4077013"/>
                <a:ext cx="8429674" cy="1365117"/>
              </a:xfrm>
              <a:prstGeom prst="rect">
                <a:avLst/>
              </a:prstGeom>
              <a:blipFill>
                <a:blip r:embed="rId4"/>
                <a:stretch>
                  <a:fillRect l="-651" t="-1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下箭头 7"/>
          <p:cNvSpPr/>
          <p:nvPr/>
        </p:nvSpPr>
        <p:spPr bwMode="auto">
          <a:xfrm>
            <a:off x="3779912" y="4964518"/>
            <a:ext cx="432048" cy="28454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2180" y="5255561"/>
            <a:ext cx="8352308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tabLst>
                <a:tab pos="114300" algn="l"/>
                <a:tab pos="228600" algn="l"/>
                <a:tab pos="342900" algn="l"/>
              </a:tabLst>
            </a:pPr>
            <a:r>
              <a:rPr kumimoji="1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1800" b="0" dirty="0">
                <a:solidFill>
                  <a:srgbClr val="00336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从主题实体“中国”开始，在</a:t>
            </a:r>
            <a:r>
              <a:rPr lang="en-US" altLang="zh-CN" sz="1800" b="0" i="1" dirty="0">
                <a:solidFill>
                  <a:srgbClr val="00336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1800" b="0" dirty="0">
                <a:solidFill>
                  <a:srgbClr val="00336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中选取邻域</a:t>
            </a:r>
            <a:r>
              <a:rPr lang="en-US" altLang="zh-CN" sz="1800" b="0" dirty="0">
                <a:solidFill>
                  <a:srgbClr val="00336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800" b="0" dirty="0">
                <a:solidFill>
                  <a:srgbClr val="00336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跳以内的所有实体进行拓扑排序，得到如图所示的推理子图（不包含图中实体旁的数字）。</a:t>
            </a:r>
            <a:endParaRPr kumimoji="1" lang="en-US" altLang="zh-CN" sz="1800" b="0" i="0" u="none" strike="noStrike" kern="1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150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03648" y="620688"/>
            <a:ext cx="73787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基于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LSTM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的问答系统构建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(6)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556792"/>
            <a:ext cx="5832648" cy="51125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74682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03648" y="620688"/>
            <a:ext cx="73787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基于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LSTM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的问答系统构建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(7)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43607" y="2240719"/>
            <a:ext cx="7848872" cy="749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7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tabLst>
                <a:tab pos="114300" algn="l"/>
                <a:tab pos="228600" algn="l"/>
                <a:tab pos="342900" algn="l"/>
              </a:tabLst>
            </a:pPr>
            <a:r>
              <a:rPr kumimoji="1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由实体“中国”对应的推理子图中任一实体的向量表示，计算推理子图中的实体为最终答案的概率。</a:t>
            </a:r>
            <a:endParaRPr kumimoji="1" lang="en-US" altLang="zh-CN" sz="2000" b="0" i="0" u="none" strike="noStrike" kern="1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下箭头 1"/>
          <p:cNvSpPr/>
          <p:nvPr/>
        </p:nvSpPr>
        <p:spPr bwMode="auto">
          <a:xfrm>
            <a:off x="4499992" y="3212976"/>
            <a:ext cx="432048" cy="357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ts val="27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018083" y="3789040"/>
                <a:ext cx="7992887" cy="1601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ts val="27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kumimoji="1" lang="zh-CN" altLang="en-US" sz="20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kumimoji="1" lang="en-US" altLang="zh-CN" sz="20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5</a:t>
                </a:r>
                <a:r>
                  <a:rPr kumimoji="1" lang="zh-CN" altLang="en-US" sz="20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</a:t>
                </a:r>
                <a:r>
                  <a:rPr lang="zh-CN" altLang="en-US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推理子图中每个实体是问题</a:t>
                </a:r>
                <a:r>
                  <a:rPr lang="en-US" altLang="zh-CN" sz="2000" b="0" i="1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所对应答案的概率，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最大值对应实体</a:t>
                </a:r>
                <a:r>
                  <a:rPr lang="zh-CN" altLang="en-US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为问题的最终答案。</a:t>
                </a:r>
                <a:endParaRPr lang="en-US" altLang="zh-CN" sz="2000" b="0" dirty="0"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0">
                  <a:lnSpc>
                    <a:spcPts val="27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zh-CN" altLang="en-US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实体“珠穆朗玛峰”对应的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zh-CN" altLang="zh-C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zh-CN" altLang="en-US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最大，则问题最终答案为“珠穆朗玛峰”。</a:t>
                </a:r>
                <a:endParaRPr kumimoji="1" lang="en-US" altLang="zh-CN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83" y="3789040"/>
                <a:ext cx="7992887" cy="1601657"/>
              </a:xfrm>
              <a:prstGeom prst="rect">
                <a:avLst/>
              </a:prstGeom>
              <a:blipFill>
                <a:blip r:embed="rId4"/>
                <a:stretch>
                  <a:fillRect l="-763" t="-2672" r="-305" b="-5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88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提纲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2214563"/>
            <a:ext cx="6253163" cy="3881437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引例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问答系统的基本思想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循环神经网络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长短期记忆网络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基于</a:t>
            </a:r>
            <a:r>
              <a:rPr lang="en-US" altLang="zh-CN" sz="2200" dirty="0">
                <a:ea typeface="黑体" pitchFamily="2" charset="-122"/>
              </a:rPr>
              <a:t>LSTM</a:t>
            </a:r>
            <a:r>
              <a:rPr lang="zh-CN" altLang="en-US" sz="2200" dirty="0">
                <a:ea typeface="黑体" pitchFamily="2" charset="-122"/>
              </a:rPr>
              <a:t>的问答系统构建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014827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总结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2737" y="2204864"/>
            <a:ext cx="7167563" cy="3881438"/>
          </a:xfrm>
        </p:spPr>
        <p:txBody>
          <a:bodyPr/>
          <a:lstStyle/>
          <a:p>
            <a:pPr eaLnBrk="1" hangingPunct="1">
              <a:lnSpc>
                <a:spcPts val="2600"/>
              </a:lnSpc>
              <a:spcAft>
                <a:spcPts val="60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问答系统任务的主要思想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600"/>
              </a:lnSpc>
              <a:spcAft>
                <a:spcPts val="60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问答系统任务的特殊性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2400"/>
              </a:lnSpc>
              <a:spcAft>
                <a:spcPts val="0"/>
              </a:spcAft>
              <a:buNone/>
            </a:pP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- 与检索系统性质的区别</a:t>
            </a:r>
            <a:endParaRPr lang="en-US" alt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2400"/>
              </a:lnSpc>
              <a:spcAft>
                <a:spcPts val="0"/>
              </a:spcAft>
              <a:buNone/>
            </a:pP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 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主要的输入数据源</a:t>
            </a:r>
            <a:endParaRPr lang="zh-CN" altLang="en-US" sz="1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600"/>
              </a:lnSpc>
              <a:spcAft>
                <a:spcPts val="60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面向问答系统的深度学习算法的特点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2600"/>
              </a:lnSpc>
              <a:spcAft>
                <a:spcPts val="600"/>
              </a:spcAft>
              <a:buNone/>
            </a:pP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- 深度学习在问答系统中起到的关键性作用</a:t>
            </a:r>
            <a:endParaRPr lang="en-US" alt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600"/>
              </a:lnSpc>
              <a:spcAft>
                <a:spcPts val="60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LSTM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的问答系统构建</a:t>
            </a:r>
          </a:p>
          <a:p>
            <a:pPr eaLnBrk="1" hangingPunct="1">
              <a:lnSpc>
                <a:spcPts val="24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- 基于</a:t>
            </a:r>
            <a:r>
              <a:rPr lang="en-US" altLang="zh-CN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LSTM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构建问答系统的算法及主要步骤</a:t>
            </a:r>
            <a:endParaRPr lang="en-US" alt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4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- 基于</a:t>
            </a:r>
            <a:r>
              <a:rPr lang="en-US" altLang="zh-CN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LSTM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算法构建问答系统的优势</a:t>
            </a:r>
            <a:endParaRPr lang="en-US" alt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600"/>
              </a:lnSpc>
              <a:spcAft>
                <a:spcPts val="600"/>
              </a:spcAft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28E25-509C-4167-9F38-C2EC5830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结语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46BE0F-D1E9-4414-A37B-C17DDB8F3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749918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引例 </a:t>
            </a:r>
            <a:r>
              <a:rPr lang="en-US" altLang="zh-CN" dirty="0">
                <a:ea typeface="黑体" pitchFamily="2" charset="-122"/>
              </a:rPr>
              <a:t>(2)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2052" name="内容占位符 2"/>
          <p:cNvSpPr>
            <a:spLocks noGrp="1"/>
          </p:cNvSpPr>
          <p:nvPr>
            <p:ph idx="1"/>
          </p:nvPr>
        </p:nvSpPr>
        <p:spPr>
          <a:xfrm>
            <a:off x="893762" y="1976985"/>
            <a:ext cx="8334376" cy="4303438"/>
          </a:xfrm>
        </p:spPr>
        <p:txBody>
          <a:bodyPr/>
          <a:lstStyle/>
          <a:p>
            <a:pPr eaLnBrk="1" hangingPunct="1">
              <a:lnSpc>
                <a:spcPts val="2800"/>
              </a:lnSpc>
              <a:buSzPct val="80000"/>
              <a:buFont typeface="Wingdings" panose="05000000000000000000" pitchFamily="2" charset="2"/>
              <a:buChar char="u"/>
            </a:pPr>
            <a:r>
              <a:rPr lang="en-US" altLang="zh-CN" sz="2200" i="1" dirty="0">
                <a:ea typeface="宋体" panose="02010600030101010101" pitchFamily="2" charset="-122"/>
              </a:rPr>
              <a:t>q</a:t>
            </a:r>
            <a:r>
              <a:rPr lang="en-US" altLang="zh-CN" sz="2200" baseline="-25000" dirty="0">
                <a:ea typeface="宋体" panose="02010600030101010101" pitchFamily="2" charset="-122"/>
              </a:rPr>
              <a:t>1</a:t>
            </a:r>
            <a:r>
              <a:rPr lang="zh-CN" altLang="en-US" sz="2200" dirty="0">
                <a:solidFill>
                  <a:schemeClr val="hlink"/>
                </a:solidFill>
                <a:ea typeface="黑体" pitchFamily="2" charset="-122"/>
                <a:cs typeface="Times New Roman" pitchFamily="18" charset="0"/>
              </a:rPr>
              <a:t>和</a:t>
            </a:r>
            <a:r>
              <a:rPr lang="en-US" altLang="zh-CN" sz="2200" i="1" dirty="0">
                <a:ea typeface="宋体" panose="02010600030101010101" pitchFamily="2" charset="-122"/>
              </a:rPr>
              <a:t>q</a:t>
            </a:r>
            <a:r>
              <a:rPr lang="en-US" altLang="zh-CN" sz="2200" baseline="-25000" dirty="0">
                <a:ea typeface="宋体" panose="02010600030101010101" pitchFamily="2" charset="-122"/>
              </a:rPr>
              <a:t>2</a:t>
            </a:r>
            <a:r>
              <a:rPr lang="zh-CN" altLang="en-US" sz="2200" dirty="0">
                <a:solidFill>
                  <a:schemeClr val="hlink"/>
                </a:solidFill>
                <a:ea typeface="黑体" pitchFamily="2" charset="-122"/>
                <a:cs typeface="Times New Roman" pitchFamily="18" charset="0"/>
              </a:rPr>
              <a:t>可直接查询知识库获得答案</a:t>
            </a:r>
            <a:endParaRPr lang="en-US" altLang="zh-CN" sz="2200" dirty="0">
              <a:solidFill>
                <a:schemeClr val="hlink"/>
              </a:solidFill>
              <a:ea typeface="黑体" pitchFamily="2" charset="-122"/>
              <a:cs typeface="Times New Roman" pitchFamily="18" charset="0"/>
            </a:endParaRPr>
          </a:p>
          <a:p>
            <a:pPr eaLnBrk="1" hangingPunct="1">
              <a:lnSpc>
                <a:spcPts val="2800"/>
              </a:lnSpc>
              <a:buSzPct val="80000"/>
              <a:buFont typeface="Wingdings" panose="05000000000000000000" pitchFamily="2" charset="2"/>
              <a:buChar char="u"/>
            </a:pPr>
            <a:r>
              <a:rPr lang="en-US" altLang="zh-CN" sz="2200" i="1" dirty="0">
                <a:ea typeface="宋体" panose="02010600030101010101" pitchFamily="2" charset="-122"/>
              </a:rPr>
              <a:t>q</a:t>
            </a:r>
            <a:r>
              <a:rPr lang="en-US" altLang="zh-CN" sz="2200" baseline="-25000" dirty="0">
                <a:ea typeface="宋体" panose="02010600030101010101" pitchFamily="2" charset="-122"/>
              </a:rPr>
              <a:t>3</a:t>
            </a:r>
            <a:r>
              <a:rPr lang="zh-CN" altLang="en-US" sz="2200" dirty="0">
                <a:solidFill>
                  <a:srgbClr val="003366"/>
                </a:solidFill>
                <a:ea typeface="黑体" pitchFamily="2" charset="-122"/>
                <a:cs typeface="Times New Roman" pitchFamily="18" charset="0"/>
              </a:rPr>
              <a:t>需利用问答系统求解</a:t>
            </a:r>
            <a:endParaRPr lang="en-US" altLang="zh-CN" sz="2200" dirty="0">
              <a:solidFill>
                <a:srgbClr val="003366"/>
              </a:solidFill>
              <a:ea typeface="黑体" pitchFamily="2" charset="-122"/>
              <a:cs typeface="Times New Roman" pitchFamily="18" charset="0"/>
            </a:endParaRPr>
          </a:p>
          <a:p>
            <a:pPr marL="0" eaLnBrk="1" hangingPunct="1">
              <a:lnSpc>
                <a:spcPts val="2800"/>
              </a:lnSpc>
              <a:spcBef>
                <a:spcPts val="732"/>
              </a:spcBef>
              <a:buNone/>
            </a:pPr>
            <a:r>
              <a:rPr lang="zh-CN" altLang="en-US" sz="1800" dirty="0">
                <a:solidFill>
                  <a:srgbClr val="003366"/>
                </a:solidFill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1800" dirty="0">
                <a:solidFill>
                  <a:srgbClr val="003366"/>
                </a:solidFill>
                <a:ea typeface="黑体" pitchFamily="2" charset="-122"/>
                <a:cs typeface="Times New Roman" pitchFamily="18" charset="0"/>
              </a:rPr>
              <a:t>1</a:t>
            </a:r>
            <a:r>
              <a:rPr lang="zh-CN" altLang="en-US" sz="1800" dirty="0">
                <a:solidFill>
                  <a:srgbClr val="003366"/>
                </a:solidFill>
                <a:ea typeface="黑体" pitchFamily="2" charset="-122"/>
                <a:cs typeface="Times New Roman" pitchFamily="18" charset="0"/>
              </a:rPr>
              <a:t>）</a:t>
            </a:r>
            <a:r>
              <a:rPr lang="zh-CN" altLang="en-US" sz="1800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提取</a:t>
            </a:r>
            <a:r>
              <a:rPr lang="en-US" altLang="zh-CN" sz="1800" i="1" dirty="0">
                <a:solidFill>
                  <a:srgbClr val="003366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800" baseline="-25000" dirty="0">
                <a:solidFill>
                  <a:srgbClr val="003366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3366"/>
                </a:solidFill>
                <a:ea typeface="黑体" pitchFamily="2" charset="-122"/>
                <a:cs typeface="Times New Roman" pitchFamily="18" charset="0"/>
              </a:rPr>
              <a:t>和</a:t>
            </a:r>
            <a:r>
              <a:rPr lang="en-US" altLang="zh-CN" sz="1800" i="1" dirty="0">
                <a:solidFill>
                  <a:srgbClr val="003366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800" baseline="-25000" dirty="0">
                <a:solidFill>
                  <a:srgbClr val="003366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solidFill>
                  <a:srgbClr val="003366"/>
                </a:solidFill>
                <a:ea typeface="黑体" pitchFamily="2" charset="-122"/>
                <a:cs typeface="Times New Roman" pitchFamily="18" charset="0"/>
              </a:rPr>
              <a:t>的</a:t>
            </a:r>
            <a:r>
              <a:rPr lang="zh-CN" altLang="en-US" sz="1800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上下文语义信息</a:t>
            </a:r>
            <a:r>
              <a:rPr lang="zh-CN" altLang="en-US" sz="1800" dirty="0">
                <a:solidFill>
                  <a:srgbClr val="003366"/>
                </a:solidFill>
                <a:ea typeface="黑体" pitchFamily="2" charset="-122"/>
                <a:cs typeface="Times New Roman" pitchFamily="18" charset="0"/>
              </a:rPr>
              <a:t>。</a:t>
            </a:r>
            <a:endParaRPr lang="en-US" altLang="zh-CN" sz="1800" dirty="0">
              <a:solidFill>
                <a:srgbClr val="003366"/>
              </a:solidFill>
              <a:ea typeface="黑体" pitchFamily="2" charset="-122"/>
              <a:cs typeface="Times New Roman" pitchFamily="18" charset="0"/>
            </a:endParaRPr>
          </a:p>
          <a:p>
            <a:pPr lvl="0" eaLnBrk="1" hangingPunct="1">
              <a:lnSpc>
                <a:spcPts val="2800"/>
              </a:lnSpc>
              <a:buClr>
                <a:srgbClr val="003366"/>
              </a:buClr>
              <a:buNone/>
            </a:pPr>
            <a:r>
              <a:rPr lang="zh-CN" altLang="en-US" sz="1800" dirty="0">
                <a:solidFill>
                  <a:srgbClr val="003366"/>
                </a:solidFill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1800" dirty="0">
                <a:solidFill>
                  <a:srgbClr val="003366"/>
                </a:solidFill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1800" dirty="0">
                <a:solidFill>
                  <a:srgbClr val="003366"/>
                </a:solidFill>
                <a:ea typeface="黑体" pitchFamily="2" charset="-122"/>
                <a:cs typeface="Times New Roman" pitchFamily="18" charset="0"/>
              </a:rPr>
              <a:t>）</a:t>
            </a:r>
            <a:r>
              <a:rPr lang="zh-CN" altLang="en-US" sz="1800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识别实体</a:t>
            </a:r>
            <a:r>
              <a:rPr lang="zh-CN" altLang="en-US" sz="1800" dirty="0">
                <a:solidFill>
                  <a:srgbClr val="003366"/>
                </a:solidFill>
                <a:ea typeface="黑体" pitchFamily="2" charset="-122"/>
                <a:cs typeface="Times New Roman" pitchFamily="18" charset="0"/>
              </a:rPr>
              <a:t>“七十八套餐”。</a:t>
            </a:r>
            <a:endParaRPr lang="en-US" altLang="zh-CN" sz="1800" dirty="0">
              <a:solidFill>
                <a:srgbClr val="003366"/>
              </a:solidFill>
              <a:ea typeface="黑体" pitchFamily="2" charset="-122"/>
              <a:cs typeface="Times New Roman" pitchFamily="18" charset="0"/>
            </a:endParaRPr>
          </a:p>
          <a:p>
            <a:pPr lvl="0" eaLnBrk="1" hangingPunct="1">
              <a:lnSpc>
                <a:spcPts val="2800"/>
              </a:lnSpc>
              <a:spcBef>
                <a:spcPts val="528"/>
              </a:spcBef>
              <a:buClrTx/>
              <a:buNone/>
            </a:pPr>
            <a:r>
              <a:rPr lang="zh-CN" altLang="en-US" sz="1800" dirty="0">
                <a:solidFill>
                  <a:srgbClr val="003366"/>
                </a:solidFill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1800" dirty="0">
                <a:solidFill>
                  <a:srgbClr val="003366"/>
                </a:solidFill>
                <a:ea typeface="黑体" pitchFamily="2" charset="-122"/>
                <a:cs typeface="Times New Roman" pitchFamily="18" charset="0"/>
              </a:rPr>
              <a:t>3</a:t>
            </a:r>
            <a:r>
              <a:rPr lang="zh-CN" altLang="en-US" sz="1800" dirty="0">
                <a:solidFill>
                  <a:srgbClr val="003366"/>
                </a:solidFill>
                <a:ea typeface="黑体" pitchFamily="2" charset="-122"/>
                <a:cs typeface="Times New Roman" pitchFamily="18" charset="0"/>
              </a:rPr>
              <a:t>）</a:t>
            </a:r>
            <a:r>
              <a:rPr lang="zh-CN" altLang="en-US" sz="1800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链接知识库</a:t>
            </a:r>
            <a:r>
              <a:rPr lang="zh-CN" altLang="en-US" sz="1800" dirty="0">
                <a:solidFill>
                  <a:srgbClr val="003366"/>
                </a:solidFill>
                <a:ea typeface="黑体" pitchFamily="2" charset="-122"/>
                <a:cs typeface="Times New Roman" pitchFamily="18" charset="0"/>
              </a:rPr>
              <a:t>，确定与该实体对应的子集，</a:t>
            </a:r>
            <a:r>
              <a:rPr lang="zh-CN" altLang="en-US" sz="1800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生成候选答案集矩阵</a:t>
            </a:r>
            <a:r>
              <a:rPr lang="zh-CN" altLang="en-US" sz="1800" dirty="0">
                <a:solidFill>
                  <a:srgbClr val="003366"/>
                </a:solidFill>
                <a:ea typeface="黑体" pitchFamily="2" charset="-122"/>
                <a:cs typeface="Times New Roman" pitchFamily="18" charset="0"/>
              </a:rPr>
              <a:t>。</a:t>
            </a:r>
            <a:endParaRPr lang="en-US" altLang="zh-CN" sz="1800" dirty="0">
              <a:solidFill>
                <a:srgbClr val="003366"/>
              </a:solidFill>
              <a:ea typeface="黑体" pitchFamily="2" charset="-122"/>
              <a:cs typeface="Times New Roman" pitchFamily="18" charset="0"/>
            </a:endParaRPr>
          </a:p>
          <a:p>
            <a:pPr marL="0" eaLnBrk="1" hangingPunct="1">
              <a:lnSpc>
                <a:spcPts val="2800"/>
              </a:lnSpc>
              <a:buNone/>
            </a:pPr>
            <a:r>
              <a:rPr lang="zh-CN" altLang="en-US" sz="1800" dirty="0">
                <a:solidFill>
                  <a:srgbClr val="003366"/>
                </a:solidFill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1800" dirty="0">
                <a:solidFill>
                  <a:srgbClr val="003366"/>
                </a:solidFill>
                <a:ea typeface="黑体" pitchFamily="2" charset="-122"/>
                <a:cs typeface="Times New Roman" pitchFamily="18" charset="0"/>
              </a:rPr>
              <a:t>4</a:t>
            </a:r>
            <a:r>
              <a:rPr lang="zh-CN" altLang="en-US" sz="1800" dirty="0">
                <a:solidFill>
                  <a:srgbClr val="003366"/>
                </a:solidFill>
                <a:ea typeface="黑体" pitchFamily="2" charset="-122"/>
                <a:cs typeface="Times New Roman" pitchFamily="18" charset="0"/>
              </a:rPr>
              <a:t>）计算候选答案中与问题</a:t>
            </a:r>
            <a:r>
              <a:rPr lang="zh-CN" altLang="en-US" sz="1800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相似度最高</a:t>
            </a:r>
            <a:r>
              <a:rPr lang="zh-CN" altLang="en-US" sz="1800" dirty="0">
                <a:solidFill>
                  <a:srgbClr val="003366"/>
                </a:solidFill>
                <a:ea typeface="黑体" pitchFamily="2" charset="-122"/>
                <a:cs typeface="Times New Roman" pitchFamily="18" charset="0"/>
              </a:rPr>
              <a:t>的实体。</a:t>
            </a:r>
            <a:endParaRPr lang="en-US" altLang="zh-CN" sz="1800" dirty="0">
              <a:solidFill>
                <a:schemeClr val="hlink"/>
              </a:solidFill>
              <a:ea typeface="黑体" pitchFamily="2" charset="-122"/>
              <a:cs typeface="Times New Roman" pitchFamily="18" charset="0"/>
            </a:endParaRPr>
          </a:p>
          <a:p>
            <a:pPr eaLnBrk="1" hangingPunct="1">
              <a:buFont typeface="宋体" pitchFamily="2" charset="-122"/>
              <a:buNone/>
            </a:pPr>
            <a:endParaRPr lang="en-US" altLang="zh-CN" sz="2200" dirty="0">
              <a:solidFill>
                <a:schemeClr val="hlink"/>
              </a:solidFill>
              <a:ea typeface="黑体" pitchFamily="2" charset="-122"/>
              <a:cs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4509120"/>
            <a:ext cx="5400600" cy="22193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提纲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2214563"/>
            <a:ext cx="6253163" cy="3881437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引例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问答系统的基本思想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循环神经网络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长短期记忆网络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基于</a:t>
            </a:r>
            <a:r>
              <a:rPr lang="en-US" altLang="zh-CN" sz="2200" dirty="0">
                <a:ea typeface="黑体" pitchFamily="2" charset="-122"/>
              </a:rPr>
              <a:t>LSTM</a:t>
            </a:r>
            <a:r>
              <a:rPr lang="zh-CN" altLang="en-US" sz="2200" dirty="0">
                <a:ea typeface="黑体" pitchFamily="2" charset="-122"/>
              </a:rPr>
              <a:t>的问答系统构建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416063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683568" y="2033774"/>
            <a:ext cx="820896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2900"/>
              </a:lnSpc>
              <a:buFont typeface="Wingdings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latin typeface="黑体" pitchFamily="2" charset="-122"/>
              </a:rPr>
              <a:t>问答系统</a:t>
            </a:r>
            <a:r>
              <a:rPr lang="zh-CN" altLang="en-US" sz="2000" b="0" dirty="0">
                <a:latin typeface="黑体" pitchFamily="2" charset="-122"/>
              </a:rPr>
              <a:t>（</a:t>
            </a:r>
            <a:r>
              <a:rPr lang="en-US" altLang="zh-CN" sz="2000" dirty="0">
                <a:ea typeface="宋体" panose="02010600030101010101" pitchFamily="2" charset="-122"/>
              </a:rPr>
              <a:t>Question Answering System</a:t>
            </a:r>
            <a:r>
              <a:rPr lang="zh-CN" altLang="en-US" sz="2000" b="0" dirty="0">
                <a:latin typeface="黑体" pitchFamily="2" charset="-122"/>
              </a:rPr>
              <a:t>）是信息检索系统的一种高级形式，它通过理解用户意图和问题语义而获取相关的知识，通过推理计算得到答案并返回给用户。</a:t>
            </a:r>
            <a:endParaRPr lang="en-US" altLang="zh-CN" sz="2000" b="0" dirty="0">
              <a:latin typeface="黑体" pitchFamily="2" charset="-122"/>
            </a:endParaRPr>
          </a:p>
          <a:p>
            <a:pPr marL="342900" lvl="0" indent="-342900">
              <a:lnSpc>
                <a:spcPts val="2900"/>
              </a:lnSpc>
              <a:spcBef>
                <a:spcPts val="728"/>
              </a:spcBef>
              <a:buClr>
                <a:srgbClr val="003366"/>
              </a:buClr>
              <a:buFont typeface="Wingdings" pitchFamily="2" charset="2"/>
              <a:buChar char="w"/>
            </a:pPr>
            <a:r>
              <a:rPr lang="zh-CN" altLang="en-US" sz="2200" b="0" dirty="0">
                <a:solidFill>
                  <a:srgbClr val="003366"/>
                </a:solidFill>
                <a:latin typeface="黑体" pitchFamily="2" charset="-122"/>
              </a:rPr>
              <a:t>问答系统主要由</a:t>
            </a:r>
            <a:r>
              <a:rPr lang="zh-CN" altLang="en-US" sz="2200" b="0" dirty="0">
                <a:solidFill>
                  <a:srgbClr val="FF0000"/>
                </a:solidFill>
                <a:latin typeface="黑体" pitchFamily="2" charset="-122"/>
              </a:rPr>
              <a:t>问题分析</a:t>
            </a:r>
            <a:r>
              <a:rPr lang="zh-CN" altLang="en-US" sz="2200" b="0" dirty="0">
                <a:solidFill>
                  <a:srgbClr val="003366"/>
                </a:solidFill>
                <a:latin typeface="黑体" pitchFamily="2" charset="-122"/>
              </a:rPr>
              <a:t>、</a:t>
            </a:r>
            <a:r>
              <a:rPr lang="zh-CN" altLang="en-US" sz="2200" b="0" dirty="0">
                <a:solidFill>
                  <a:srgbClr val="FF0000"/>
                </a:solidFill>
                <a:latin typeface="黑体" pitchFamily="2" charset="-122"/>
              </a:rPr>
              <a:t>信息检索</a:t>
            </a:r>
            <a:r>
              <a:rPr lang="zh-CN" altLang="en-US" sz="2200" b="0" dirty="0">
                <a:solidFill>
                  <a:srgbClr val="003366"/>
                </a:solidFill>
                <a:latin typeface="黑体" pitchFamily="2" charset="-122"/>
              </a:rPr>
              <a:t>和</a:t>
            </a:r>
            <a:r>
              <a:rPr lang="zh-CN" altLang="en-US" sz="2200" b="0" dirty="0">
                <a:solidFill>
                  <a:srgbClr val="FF0000"/>
                </a:solidFill>
                <a:latin typeface="黑体" pitchFamily="2" charset="-122"/>
              </a:rPr>
              <a:t>答案抽取</a:t>
            </a:r>
            <a:r>
              <a:rPr lang="zh-CN" altLang="en-US" sz="2200" b="0" dirty="0">
                <a:solidFill>
                  <a:srgbClr val="003366"/>
                </a:solidFill>
                <a:latin typeface="黑体" pitchFamily="2" charset="-122"/>
              </a:rPr>
              <a:t>三部分组成。</a:t>
            </a:r>
            <a:endParaRPr lang="en-US" altLang="zh-CN" sz="2200" b="0" dirty="0">
              <a:solidFill>
                <a:srgbClr val="003366"/>
              </a:solidFill>
              <a:latin typeface="黑体" pitchFamily="2" charset="-122"/>
            </a:endParaRPr>
          </a:p>
          <a:p>
            <a:pPr lvl="0">
              <a:buClr>
                <a:srgbClr val="003366"/>
              </a:buClr>
            </a:pPr>
            <a:endParaRPr lang="en-US" altLang="zh-CN" sz="2200" b="0" dirty="0">
              <a:solidFill>
                <a:srgbClr val="FF0000"/>
              </a:solidFill>
              <a:latin typeface="黑体" pitchFamily="2" charset="-122"/>
            </a:endParaRPr>
          </a:p>
          <a:p>
            <a:pPr lvl="0">
              <a:buClr>
                <a:srgbClr val="003366"/>
              </a:buClr>
            </a:pPr>
            <a:endParaRPr lang="en-US" altLang="zh-CN" sz="2200" b="0" dirty="0">
              <a:solidFill>
                <a:srgbClr val="FF0000"/>
              </a:solidFill>
              <a:latin typeface="黑体" pitchFamily="2" charset="-122"/>
            </a:endParaRPr>
          </a:p>
          <a:p>
            <a:pPr lvl="0">
              <a:buClr>
                <a:srgbClr val="003366"/>
              </a:buClr>
            </a:pPr>
            <a:r>
              <a:rPr lang="en-US" altLang="zh-CN" sz="2200" b="0" dirty="0">
                <a:solidFill>
                  <a:srgbClr val="FF0000"/>
                </a:solidFill>
                <a:latin typeface="黑体" pitchFamily="2" charset="-122"/>
              </a:rPr>
              <a:t>   </a:t>
            </a:r>
            <a:endParaRPr lang="zh-CN" altLang="en-US" sz="2200" b="0" dirty="0">
              <a:solidFill>
                <a:srgbClr val="FF0000"/>
              </a:solidFill>
              <a:latin typeface="黑体" pitchFamily="2" charset="-122"/>
            </a:endParaRP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问答系统的基本思想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639605" y="5229201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339752" y="4221088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>
                <a:solidFill>
                  <a:srgbClr val="FF0000"/>
                </a:solidFill>
                <a:latin typeface="黑体" pitchFamily="2" charset="-122"/>
              </a:rPr>
              <a:t>问题分析</a:t>
            </a:r>
            <a:endParaRPr lang="zh-CN" altLang="en-US" sz="2400" dirty="0"/>
          </a:p>
        </p:txBody>
      </p:sp>
      <p:sp>
        <p:nvSpPr>
          <p:cNvPr id="15" name="左大括号 14"/>
          <p:cNvSpPr/>
          <p:nvPr/>
        </p:nvSpPr>
        <p:spPr bwMode="auto">
          <a:xfrm>
            <a:off x="3511221" y="3917086"/>
            <a:ext cx="152151" cy="1008113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615442" y="3744034"/>
            <a:ext cx="527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>
                <a:latin typeface="黑体" pitchFamily="2" charset="-122"/>
              </a:rPr>
              <a:t>传统方法：</a:t>
            </a:r>
            <a:r>
              <a:rPr lang="zh-CN" altLang="en-US" sz="1800" b="0" kern="0" dirty="0">
                <a:solidFill>
                  <a:srgbClr val="003366"/>
                </a:solidFill>
                <a:latin typeface="黑体" pitchFamily="2" charset="-122"/>
              </a:rPr>
              <a:t>词性分析、句法分析、语义分析等。</a:t>
            </a:r>
            <a:endParaRPr lang="zh-CN" altLang="en-US" sz="2000" dirty="0"/>
          </a:p>
        </p:txBody>
      </p:sp>
      <p:sp>
        <p:nvSpPr>
          <p:cNvPr id="31" name="文本框 30"/>
          <p:cNvSpPr txBox="1"/>
          <p:nvPr/>
        </p:nvSpPr>
        <p:spPr>
          <a:xfrm>
            <a:off x="3662049" y="4740533"/>
            <a:ext cx="52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>
                <a:latin typeface="黑体" pitchFamily="2" charset="-122"/>
              </a:rPr>
              <a:t>新方法：深度神经网络模型，如</a:t>
            </a:r>
            <a:r>
              <a:rPr lang="en-US" altLang="zh-CN" sz="1800" b="0" dirty="0">
                <a:latin typeface="+mn-lt"/>
              </a:rPr>
              <a:t>RNN</a:t>
            </a:r>
            <a:r>
              <a:rPr lang="zh-CN" altLang="en-US" sz="1800" b="0" dirty="0">
                <a:latin typeface="黑体" pitchFamily="2" charset="-122"/>
              </a:rPr>
              <a:t>，</a:t>
            </a:r>
            <a:r>
              <a:rPr lang="en-US" altLang="zh-CN" sz="1800" b="0" dirty="0">
                <a:latin typeface="+mn-lt"/>
              </a:rPr>
              <a:t>LSTM</a:t>
            </a:r>
            <a:r>
              <a:rPr lang="zh-CN" altLang="en-US" sz="1800" b="0" dirty="0">
                <a:latin typeface="+mn-lt"/>
              </a:rPr>
              <a:t>等。</a:t>
            </a:r>
            <a:endParaRPr lang="zh-CN" altLang="en-US" sz="2000" dirty="0">
              <a:latin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339751" y="5321534"/>
            <a:ext cx="4346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>
                <a:solidFill>
                  <a:srgbClr val="FF0000"/>
                </a:solidFill>
                <a:latin typeface="黑体" pitchFamily="2" charset="-122"/>
              </a:rPr>
              <a:t>信息检索</a:t>
            </a:r>
            <a:r>
              <a:rPr lang="zh-CN" altLang="en-US" sz="2000" b="0" dirty="0">
                <a:latin typeface="黑体" pitchFamily="2" charset="-122"/>
              </a:rPr>
              <a:t>：</a:t>
            </a:r>
            <a:r>
              <a:rPr lang="zh-CN" altLang="en-US" sz="1800" b="0" dirty="0">
                <a:latin typeface="黑体" pitchFamily="2" charset="-122"/>
              </a:rPr>
              <a:t>表征答案候选集</a:t>
            </a:r>
            <a:endParaRPr lang="zh-CN" altLang="en-US" sz="2000" dirty="0"/>
          </a:p>
        </p:txBody>
      </p:sp>
      <p:sp>
        <p:nvSpPr>
          <p:cNvPr id="35" name="文本框 34"/>
          <p:cNvSpPr txBox="1"/>
          <p:nvPr/>
        </p:nvSpPr>
        <p:spPr>
          <a:xfrm>
            <a:off x="2339751" y="6021870"/>
            <a:ext cx="4346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>
                <a:solidFill>
                  <a:srgbClr val="FF0000"/>
                </a:solidFill>
                <a:latin typeface="黑体" pitchFamily="2" charset="-122"/>
              </a:rPr>
              <a:t>答案抽取</a:t>
            </a:r>
            <a:r>
              <a:rPr lang="zh-CN" altLang="en-US" sz="2000" b="0" dirty="0">
                <a:latin typeface="黑体" pitchFamily="2" charset="-122"/>
              </a:rPr>
              <a:t>：</a:t>
            </a:r>
            <a:r>
              <a:rPr lang="zh-CN" altLang="en-US" sz="1800" b="0" dirty="0">
                <a:latin typeface="黑体" pitchFamily="2" charset="-122"/>
              </a:rPr>
              <a:t>计算问题与答案的最佳得分</a:t>
            </a:r>
          </a:p>
        </p:txBody>
      </p:sp>
      <p:sp>
        <p:nvSpPr>
          <p:cNvPr id="36" name="左大括号 35"/>
          <p:cNvSpPr/>
          <p:nvPr/>
        </p:nvSpPr>
        <p:spPr bwMode="auto">
          <a:xfrm>
            <a:off x="2100485" y="4369751"/>
            <a:ext cx="288032" cy="1903566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87850" y="5136868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>
                <a:solidFill>
                  <a:srgbClr val="FF0000"/>
                </a:solidFill>
                <a:latin typeface="黑体" pitchFamily="2" charset="-122"/>
              </a:rPr>
              <a:t>问答系统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提纲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2214563"/>
            <a:ext cx="6253163" cy="3881437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引例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问答系统的基本思想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循环神经网络</a:t>
            </a:r>
            <a:endParaRPr lang="en-US" altLang="zh-CN" sz="2200" dirty="0">
              <a:solidFill>
                <a:srgbClr val="FF0000"/>
              </a:solidFill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长短期记忆网络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基于</a:t>
            </a:r>
            <a:r>
              <a:rPr lang="en-US" altLang="zh-CN" sz="2200" dirty="0">
                <a:ea typeface="黑体" pitchFamily="2" charset="-122"/>
              </a:rPr>
              <a:t>LSTM</a:t>
            </a:r>
            <a:r>
              <a:rPr lang="zh-CN" altLang="en-US" sz="2200" dirty="0">
                <a:ea typeface="黑体" pitchFamily="2" charset="-122"/>
              </a:rPr>
              <a:t>的问答系统构建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4075432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620688"/>
            <a:ext cx="7956376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循环神经网络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(1)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58614" y="2060848"/>
            <a:ext cx="8305874" cy="4488160"/>
          </a:xfrm>
        </p:spPr>
        <p:txBody>
          <a:bodyPr lIns="0" rIns="0"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rgbClr val="0000FF"/>
                </a:solidFill>
                <a:ea typeface="黑体" pitchFamily="2" charset="-122"/>
              </a:rPr>
              <a:t>循环神经网络（</a:t>
            </a:r>
            <a:r>
              <a:rPr lang="en-US" altLang="zh-CN" sz="2400" b="1" dirty="0">
                <a:solidFill>
                  <a:srgbClr val="0000FF"/>
                </a:solidFill>
                <a:ea typeface="黑体" pitchFamily="2" charset="-122"/>
              </a:rPr>
              <a:t>Recurrent Neural Network,</a:t>
            </a:r>
            <a:r>
              <a:rPr lang="zh-CN" altLang="en-US" sz="2400" b="1" dirty="0">
                <a:solidFill>
                  <a:srgbClr val="0000FF"/>
                </a:solidFill>
                <a:ea typeface="黑体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a typeface="黑体" pitchFamily="2" charset="-122"/>
              </a:rPr>
              <a:t>RNN</a:t>
            </a:r>
            <a:r>
              <a:rPr lang="zh-CN" altLang="en-US" sz="2400" b="1" dirty="0">
                <a:solidFill>
                  <a:srgbClr val="0000FF"/>
                </a:solidFill>
                <a:ea typeface="黑体" pitchFamily="2" charset="-122"/>
              </a:rPr>
              <a:t>）</a:t>
            </a:r>
            <a:endParaRPr lang="en-US" altLang="zh-CN" sz="2400" b="1" dirty="0">
              <a:solidFill>
                <a:srgbClr val="0000FF"/>
              </a:solidFill>
              <a:ea typeface="黑体" pitchFamily="2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altLang="zh-CN" sz="2200" dirty="0">
                <a:ea typeface="黑体" pitchFamily="2" charset="-122"/>
              </a:rPr>
              <a:t>     RNN</a:t>
            </a: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可对时序信息进行建模，包括输入层、输出层和隐藏层。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218382"/>
              </p:ext>
            </p:extLst>
          </p:nvPr>
        </p:nvGraphicFramePr>
        <p:xfrm>
          <a:off x="708767" y="3284984"/>
          <a:ext cx="8359777" cy="2665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2" r:id="rId3" imgW="5791057" imgH="1828800" progId="Visio.Drawing.15">
                  <p:embed/>
                </p:oleObj>
              </mc:Choice>
              <mc:Fallback>
                <p:oleObj r:id="rId3" imgW="5791057" imgH="18288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767" y="3284984"/>
                        <a:ext cx="8359777" cy="26654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9632" y="620688"/>
            <a:ext cx="7848872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循环神经网络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(2)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"/>
              <p:cNvSpPr txBox="1">
                <a:spLocks noChangeArrowheads="1"/>
              </p:cNvSpPr>
              <p:nvPr/>
            </p:nvSpPr>
            <p:spPr bwMode="auto">
              <a:xfrm>
                <a:off x="793700" y="2060848"/>
                <a:ext cx="8098780" cy="4488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5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w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200" kern="0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模型结构</a:t>
                </a:r>
                <a:endParaRPr lang="en-US" altLang="zh-CN" sz="2200" kern="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endParaRPr>
              </a:p>
              <a:p>
                <a:pPr marL="0" indent="0" eaLnBrk="1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1200"/>
                  </a:spcAft>
                  <a:buFont typeface="Wingdings" pitchFamily="2" charset="2"/>
                  <a:buNone/>
                </a:pPr>
                <a:r>
                  <a:rPr lang="en-US" altLang="zh-CN" sz="2000" b="0" kern="0" dirty="0">
                    <a:latin typeface="黑体" pitchFamily="2" charset="-122"/>
                    <a:ea typeface="黑体" pitchFamily="2" charset="-122"/>
                  </a:rPr>
                  <a:t>   </a:t>
                </a:r>
                <a:r>
                  <a:rPr lang="zh-CN" altLang="en-US" sz="1800" b="0" kern="0" dirty="0">
                    <a:latin typeface="黑体" pitchFamily="2" charset="-122"/>
                    <a:ea typeface="黑体" pitchFamily="2" charset="-122"/>
                  </a:rPr>
                  <a:t>（</a:t>
                </a:r>
                <a:r>
                  <a:rPr lang="en-US" altLang="zh-CN" sz="1800" b="0" kern="0" dirty="0">
                    <a:latin typeface="黑体" pitchFamily="2" charset="-122"/>
                    <a:ea typeface="黑体" pitchFamily="2" charset="-122"/>
                  </a:rPr>
                  <a:t>1</a:t>
                </a:r>
                <a:r>
                  <a:rPr lang="zh-CN" altLang="en-US" sz="1800" b="0" kern="0" dirty="0">
                    <a:latin typeface="黑体" pitchFamily="2" charset="-122"/>
                    <a:ea typeface="黑体" pitchFamily="2" charset="-122"/>
                  </a:rPr>
                  <a:t>）</a:t>
                </a:r>
                <a:r>
                  <a:rPr lang="zh-CN" altLang="en-US" sz="1800" b="0" kern="0" dirty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输入层</a:t>
                </a:r>
                <a:r>
                  <a:rPr lang="zh-CN" altLang="en-US" sz="1800" b="0" kern="0" dirty="0">
                    <a:latin typeface="黑体" pitchFamily="2" charset="-122"/>
                    <a:ea typeface="黑体" pitchFamily="2" charset="-122"/>
                  </a:rPr>
                  <a:t>：输入</a:t>
                </a:r>
                <a:r>
                  <a:rPr lang="en-US" altLang="zh-CN" sz="1800" b="0" kern="0" dirty="0">
                    <a:ea typeface="黑体" pitchFamily="2" charset="-122"/>
                  </a:rPr>
                  <a:t>RNN</a:t>
                </a:r>
                <a:r>
                  <a:rPr lang="zh-CN" altLang="en-US" sz="1800" b="0" kern="0" dirty="0">
                    <a:latin typeface="黑体" pitchFamily="2" charset="-122"/>
                    <a:ea typeface="黑体" pitchFamily="2" charset="-122"/>
                  </a:rPr>
                  <a:t>的序列，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𝐗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800" b="0" kern="0" dirty="0">
                    <a:latin typeface="黑体" pitchFamily="2" charset="-122"/>
                    <a:ea typeface="黑体" pitchFamily="2" charset="-122"/>
                  </a:rPr>
                  <a:t>表示序列中时间步</a:t>
                </a:r>
                <a:r>
                  <a:rPr lang="en-US" altLang="zh-CN" sz="1800" b="0" i="1" kern="0" dirty="0">
                    <a:ea typeface="黑体" pitchFamily="2" charset="-122"/>
                  </a:rPr>
                  <a:t>t</a:t>
                </a:r>
                <a:r>
                  <a:rPr lang="zh-CN" altLang="en-US" sz="1800" b="0" kern="0" dirty="0">
                    <a:latin typeface="黑体" pitchFamily="2" charset="-122"/>
                    <a:ea typeface="黑体" pitchFamily="2" charset="-122"/>
                  </a:rPr>
                  <a:t>的输入。</a:t>
                </a:r>
                <a:endParaRPr lang="en-US" altLang="zh-CN" sz="1800" b="0" kern="0" dirty="0">
                  <a:latin typeface="黑体" pitchFamily="2" charset="-122"/>
                  <a:ea typeface="黑体" pitchFamily="2" charset="-122"/>
                </a:endParaRPr>
              </a:p>
              <a:p>
                <a:pPr marL="538163" indent="-538163" eaLnBrk="1" hangingPunct="1">
                  <a:lnSpc>
                    <a:spcPts val="2900"/>
                  </a:lnSpc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en-US" altLang="zh-CN" sz="2000" b="0" kern="0" dirty="0">
                    <a:latin typeface="黑体" pitchFamily="2" charset="-122"/>
                    <a:ea typeface="黑体" pitchFamily="2" charset="-122"/>
                  </a:rPr>
                  <a:t>   </a:t>
                </a:r>
                <a:r>
                  <a:rPr lang="zh-CN" altLang="en-US" sz="1800" b="0" kern="0" dirty="0">
                    <a:latin typeface="黑体" pitchFamily="2" charset="-122"/>
                    <a:ea typeface="黑体" pitchFamily="2" charset="-122"/>
                  </a:rPr>
                  <a:t>（</a:t>
                </a:r>
                <a:r>
                  <a:rPr lang="en-US" altLang="zh-CN" sz="1800" b="0" kern="0" dirty="0">
                    <a:latin typeface="黑体" pitchFamily="2" charset="-122"/>
                    <a:ea typeface="黑体" pitchFamily="2" charset="-122"/>
                  </a:rPr>
                  <a:t>2</a:t>
                </a:r>
                <a:r>
                  <a:rPr lang="zh-CN" altLang="en-US" sz="1800" b="0" kern="0" dirty="0">
                    <a:latin typeface="黑体" pitchFamily="2" charset="-122"/>
                    <a:ea typeface="黑体" pitchFamily="2" charset="-122"/>
                  </a:rPr>
                  <a:t>）</a:t>
                </a:r>
                <a:r>
                  <a:rPr lang="zh-CN" altLang="en-US" sz="1800" b="0" kern="0" dirty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隐藏层</a:t>
                </a:r>
                <a:r>
                  <a:rPr lang="zh-CN" altLang="en-US" sz="1800" b="0" kern="0" dirty="0">
                    <a:latin typeface="黑体" pitchFamily="2" charset="-122"/>
                    <a:ea typeface="黑体" pitchFamily="2" charset="-122"/>
                  </a:rPr>
                  <a:t>：读取</a:t>
                </a:r>
                <a:r>
                  <a:rPr lang="zh-CN" altLang="en-US" sz="1800" b="0" kern="0" dirty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当前时间步</a:t>
                </a:r>
                <a:r>
                  <a:rPr lang="zh-CN" altLang="en-US" sz="1800" b="0" kern="0" dirty="0">
                    <a:latin typeface="黑体" pitchFamily="2" charset="-122"/>
                    <a:ea typeface="黑体" pitchFamily="2" charset="-122"/>
                  </a:rPr>
                  <a:t>的输入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𝐗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800" b="0" kern="0" dirty="0">
                    <a:latin typeface="黑体" pitchFamily="2" charset="-122"/>
                    <a:ea typeface="黑体" pitchFamily="2" charset="-122"/>
                  </a:rPr>
                  <a:t>和上</a:t>
                </a:r>
                <a:r>
                  <a:rPr lang="zh-CN" altLang="en-US" sz="1800" b="0" kern="0" dirty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一时间步</a:t>
                </a:r>
                <a:r>
                  <a:rPr lang="zh-CN" altLang="en-US" sz="1800" b="0" kern="0" dirty="0">
                    <a:latin typeface="黑体" pitchFamily="2" charset="-122"/>
                    <a:ea typeface="黑体" pitchFamily="2" charset="-122"/>
                  </a:rPr>
                  <a:t>的隐藏变量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𝐇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1800" b="0" kern="0" dirty="0">
                    <a:latin typeface="黑体" pitchFamily="2" charset="-122"/>
                    <a:ea typeface="黑体" pitchFamily="2" charset="-122"/>
                  </a:rPr>
                  <a:t>，通过激活函数得到</a:t>
                </a:r>
                <a:r>
                  <a:rPr lang="zh-CN" altLang="en-US" sz="1800" b="0" kern="0" dirty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当前时间步</a:t>
                </a:r>
                <a:r>
                  <a:rPr lang="zh-CN" altLang="en-US" sz="1800" b="0" kern="0" dirty="0">
                    <a:latin typeface="黑体" pitchFamily="2" charset="-122"/>
                    <a:ea typeface="黑体" pitchFamily="2" charset="-122"/>
                  </a:rPr>
                  <a:t>的隐藏变量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𝐇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800" b="0" kern="0" dirty="0">
                    <a:latin typeface="黑体" pitchFamily="2" charset="-122"/>
                    <a:ea typeface="黑体" pitchFamily="2" charset="-122"/>
                  </a:rPr>
                  <a:t>： </a:t>
                </a:r>
                <a:endParaRPr lang="en-US" altLang="zh-CN" sz="1800" b="0" kern="0" dirty="0">
                  <a:latin typeface="黑体" pitchFamily="2" charset="-122"/>
                  <a:ea typeface="黑体" pitchFamily="2" charset="-122"/>
                </a:endParaRPr>
              </a:p>
              <a:p>
                <a:pPr marL="0" indent="0" algn="ctr" eaLnBrk="1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zh-CN" altLang="en-US" sz="1800" b="0" kern="0" dirty="0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𝐇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𝜑</m:t>
                    </m:r>
                    <m:d>
                      <m:d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𝑥h</m:t>
                            </m:r>
                          </m:sub>
                        </m:sSub>
                        <m:r>
                          <a:rPr lang="en-US" altLang="zh-CN" sz="1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𝐇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hh</m:t>
                            </m:r>
                          </m:sub>
                        </m:sSub>
                        <m:r>
                          <a:rPr lang="en-US" altLang="zh-CN" sz="1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b="0" kern="0" dirty="0">
                  <a:solidFill>
                    <a:srgbClr val="000000"/>
                  </a:solidFill>
                  <a:ea typeface="黑体" pitchFamily="2" charset="-122"/>
                </a:endParaRPr>
              </a:p>
              <a:p>
                <a:pPr marL="0" indent="0" eaLnBrk="1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altLang="zh-CN" sz="1800" b="0" kern="0" dirty="0">
                    <a:latin typeface="黑体" pitchFamily="2" charset="-122"/>
                    <a:ea typeface="黑体" pitchFamily="2" charset="-122"/>
                  </a:rPr>
                  <a:t>   </a:t>
                </a:r>
                <a:r>
                  <a:rPr lang="zh-CN" altLang="en-US" sz="1800" b="0" kern="0" dirty="0">
                    <a:latin typeface="黑体" pitchFamily="2" charset="-122"/>
                    <a:ea typeface="黑体" pitchFamily="2" charset="-122"/>
                  </a:rPr>
                  <a:t>（</a:t>
                </a:r>
                <a:r>
                  <a:rPr lang="en-US" altLang="zh-CN" sz="1800" b="0" kern="0" dirty="0">
                    <a:latin typeface="黑体" pitchFamily="2" charset="-122"/>
                    <a:ea typeface="黑体" pitchFamily="2" charset="-122"/>
                  </a:rPr>
                  <a:t>3</a:t>
                </a:r>
                <a:r>
                  <a:rPr lang="zh-CN" altLang="en-US" sz="1800" b="0" kern="0" dirty="0">
                    <a:latin typeface="黑体" pitchFamily="2" charset="-122"/>
                    <a:ea typeface="黑体" pitchFamily="2" charset="-122"/>
                  </a:rPr>
                  <a:t>）</a:t>
                </a:r>
                <a:r>
                  <a:rPr lang="zh-CN" altLang="en-US" sz="1800" b="0" kern="0" dirty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输出层</a:t>
                </a:r>
                <a:r>
                  <a:rPr lang="zh-CN" altLang="en-US" sz="1800" b="0" kern="0" dirty="0">
                    <a:latin typeface="黑体" pitchFamily="2" charset="-122"/>
                    <a:ea typeface="黑体" pitchFamily="2" charset="-122"/>
                  </a:rPr>
                  <a:t>：将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𝐇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800" b="0" kern="0" dirty="0">
                    <a:latin typeface="黑体" pitchFamily="2" charset="-122"/>
                    <a:ea typeface="黑体" pitchFamily="2" charset="-122"/>
                  </a:rPr>
                  <a:t>经过权重参数和偏置参数计算得到输出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𝐎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800" b="0" kern="0" dirty="0">
                    <a:latin typeface="黑体" pitchFamily="2" charset="-122"/>
                    <a:ea typeface="黑体" pitchFamily="2" charset="-122"/>
                  </a:rPr>
                  <a:t>：</a:t>
                </a:r>
                <a:endParaRPr lang="en-US" altLang="zh-CN" sz="1800" b="0" kern="0" dirty="0">
                  <a:latin typeface="黑体" pitchFamily="2" charset="-122"/>
                  <a:ea typeface="黑体" pitchFamily="2" charset="-122"/>
                </a:endParaRPr>
              </a:p>
              <a:p>
                <a:pPr marL="0" indent="0" eaLnBrk="1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zh-CN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h𝑞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1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m:t>	</m:t>
                      </m:r>
                    </m:oMath>
                  </m:oMathPara>
                </a14:m>
                <a:endParaRPr lang="en-US" altLang="zh-CN" sz="1800" b="0" kern="0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zh-CN" altLang="en-US" sz="2000" b="0" kern="0" dirty="0">
                  <a:latin typeface="黑体" pitchFamily="2" charset="-122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4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3700" y="2060848"/>
                <a:ext cx="8098780" cy="4488160"/>
              </a:xfrm>
              <a:prstGeom prst="rect">
                <a:avLst/>
              </a:prstGeom>
              <a:blipFill>
                <a:blip r:embed="rId4"/>
                <a:stretch>
                  <a:fillRect l="-1956" r="-135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Straight Edge">
  <a:themeElements>
    <a:clrScheme name="Straight Edge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Straight Edg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Straight Edg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ight Edg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Designs\Straight Edge.pot</Template>
  <TotalTime>5785</TotalTime>
  <Words>3088</Words>
  <Application>Microsoft Office PowerPoint</Application>
  <PresentationFormat>全屏显示(4:3)</PresentationFormat>
  <Paragraphs>400</Paragraphs>
  <Slides>36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Arial Unicode MS</vt:lpstr>
      <vt:lpstr>等线</vt:lpstr>
      <vt:lpstr>黑体</vt:lpstr>
      <vt:lpstr>宋体</vt:lpstr>
      <vt:lpstr>Cambria Math</vt:lpstr>
      <vt:lpstr>Symbol</vt:lpstr>
      <vt:lpstr>Times New Roman</vt:lpstr>
      <vt:lpstr>Wingdings</vt:lpstr>
      <vt:lpstr>Straight Edge</vt:lpstr>
      <vt:lpstr>Microsoft Visio Drawing</vt:lpstr>
      <vt:lpstr>第17章 问答系统算法</vt:lpstr>
      <vt:lpstr>提纲</vt:lpstr>
      <vt:lpstr>引例 (1)</vt:lpstr>
      <vt:lpstr>引例 (2)</vt:lpstr>
      <vt:lpstr>提纲</vt:lpstr>
      <vt:lpstr>问答系统的基本思想</vt:lpstr>
      <vt:lpstr>提纲</vt:lpstr>
      <vt:lpstr>循环神经网络 (1)</vt:lpstr>
      <vt:lpstr>循环神经网络 (2)</vt:lpstr>
      <vt:lpstr>循环神经网络 (3)</vt:lpstr>
      <vt:lpstr>循环神经网络 (4)</vt:lpstr>
      <vt:lpstr>循环神经网络 (5)</vt:lpstr>
      <vt:lpstr>循环神经网络 (6)</vt:lpstr>
      <vt:lpstr>提纲</vt:lpstr>
      <vt:lpstr>长短期记忆网络 (1)</vt:lpstr>
      <vt:lpstr>长短期记忆网络 (2)</vt:lpstr>
      <vt:lpstr>长短期记忆网络 (3)</vt:lpstr>
      <vt:lpstr>长短期记忆网络 (4)</vt:lpstr>
      <vt:lpstr>长短期记忆网络 (5)</vt:lpstr>
      <vt:lpstr>长短期记忆网络 (6)</vt:lpstr>
      <vt:lpstr>长短期记忆网络 (7)</vt:lpstr>
      <vt:lpstr>长短期记忆网络 (8)</vt:lpstr>
      <vt:lpstr>长短期记忆网络 (9)</vt:lpstr>
      <vt:lpstr>长短期记忆网络 (10)</vt:lpstr>
      <vt:lpstr>提纲</vt:lpstr>
      <vt:lpstr>基于LSTM的问答系统构建 (1)</vt:lpstr>
      <vt:lpstr>基于LSTM的问答系统构建 (2)</vt:lpstr>
      <vt:lpstr>基于LSTM的问答系统构建 (3)</vt:lpstr>
      <vt:lpstr>基于LSTM的问答系统构建 (4)</vt:lpstr>
      <vt:lpstr>基于LSTM的问答系统构建 (5)</vt:lpstr>
      <vt:lpstr>基于LSTM的问答系统构建 (5)</vt:lpstr>
      <vt:lpstr>基于LSTM的问答系统构建 (6)</vt:lpstr>
      <vt:lpstr>基于LSTM的问答系统构建 (7)</vt:lpstr>
      <vt:lpstr>提纲</vt:lpstr>
      <vt:lpstr>总结</vt:lpstr>
      <vt:lpstr>结语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 Yue</dc:creator>
  <cp:lastModifiedBy>Kun Yue</cp:lastModifiedBy>
  <cp:revision>325</cp:revision>
  <dcterms:created xsi:type="dcterms:W3CDTF">1601-01-01T00:00:00Z</dcterms:created>
  <dcterms:modified xsi:type="dcterms:W3CDTF">2022-07-19T01:36:46Z</dcterms:modified>
</cp:coreProperties>
</file>