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99" r:id="rId4"/>
    <p:sldId id="266" r:id="rId5"/>
    <p:sldId id="267" r:id="rId6"/>
    <p:sldId id="280" r:id="rId7"/>
    <p:sldId id="281" r:id="rId8"/>
    <p:sldId id="300" r:id="rId9"/>
    <p:sldId id="283" r:id="rId10"/>
    <p:sldId id="301" r:id="rId11"/>
    <p:sldId id="284" r:id="rId12"/>
    <p:sldId id="298" r:id="rId13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414F6"/>
    <a:srgbClr val="FF0000"/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6" autoAdjust="0"/>
    <p:restoredTop sz="86449" autoAdjust="0"/>
  </p:normalViewPr>
  <p:slideViewPr>
    <p:cSldViewPr>
      <p:cViewPr varScale="1">
        <p:scale>
          <a:sx n="67" d="100"/>
          <a:sy n="67" d="100"/>
        </p:scale>
        <p:origin x="1048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7" Type="http://schemas.openxmlformats.org/officeDocument/2006/relationships/slide" Target="slides/slide11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6BC8F190-8398-4833-8972-7708658FC7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998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4099" name="Rectangle 3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00" name="Group 4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4101" name="Line 5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" name="Line 6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" name="Line 7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4" name="Line 8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5" name="Line 9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" name="Line 10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" name="Line 11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" name="Line 12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9" name="Line 13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0" name="Line 14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1" name="Line 15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2" name="Line 16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3" name="Line 17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4" name="Line 18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5" name="Line 19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6" name="Line 20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7" name="Line 21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8" name="Line 22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9" name="Line 23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0" name="Line 24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1" name="Line 25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2" name="Line 26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3" name="Line 27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4" name="Line 28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5" name="Line 29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6" name="Line 30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7" name="Line 31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8" name="Line 32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9" name="Line 33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0" name="Line 34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1" name="Line 35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2" name="Line 36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3" name="Line 37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4" name="Line 38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5" name="Line 39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6" name="Line 40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7" name="Line 41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8" name="Line 42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9" name="Line 43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0" name="Line 44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1" name="Line 45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2" name="Line 46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3" name="Line 47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4" name="Line 48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5" name="Line 49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6" name="Line 50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" name="Line 51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8" name="Line 52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9" name="Line 53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0" name="Line 54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1" name="Line 55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2" name="Line 56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3" name="Line 57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4" name="Line 58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5" name="Line 59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8" name="Line 62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9" name="Line 63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0" name="Line 64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2" name="Line 66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3" name="Line 67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4" name="Line 68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5" name="Line 69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6" name="Line 70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" name="Line 71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" name="Line 72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9" name="Line 73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0" name="Line 74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1" name="Line 75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2" name="Line 76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3" name="Line 77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4" name="Line 78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5" name="Line 79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6" name="Line 80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7" name="Line 81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8" name="Line 82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9" name="Line 83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0" name="Line 84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1" name="Line 85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2" name="Line 86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3" name="Line 87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4" name="Line 88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5" name="Line 89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6" name="Line 90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7" name="Line 91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" name="Line 92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9" name="Line 93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0" name="Line 94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1" name="Line 95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2" name="Line 96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3" name="Line 97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4" name="Line 98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5" name="Line 99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6" name="Line 100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7" name="Line 101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8" name="Line 102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99" name="Rectangle 103"/>
          <p:cNvSpPr>
            <a:spLocks noGrp="1" noChangeArrowheads="1"/>
          </p:cNvSpPr>
          <p:nvPr>
            <p:ph type="dt" sz="half" idx="2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200" name="Rectangle 104"/>
          <p:cNvSpPr>
            <a:spLocks noGrp="1" noChangeArrowheads="1"/>
          </p:cNvSpPr>
          <p:nvPr>
            <p:ph type="ftr" sz="quarter" idx="3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201" name="Rectangle 10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/>
            </a:lvl1pPr>
          </a:lstStyle>
          <a:p>
            <a:fld id="{91B0DBED-7E00-438D-B91E-BE0DEDFC1EA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202" name="Rectangle 106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203" name="Rectangle 107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204" name="Rectangle 108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zh-CN" altLang="zh-CN"/>
          </a:p>
        </p:txBody>
      </p:sp>
      <p:sp>
        <p:nvSpPr>
          <p:cNvPr id="4205" name="Rectangle 109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" grpId="0" animBg="1" autoUpdateAnimBg="0"/>
      <p:bldP spid="4205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3006F-A684-4C9C-BDB0-73E4936E07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12382-1112-4DB4-9AEC-3346E83B65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30A3A-D390-436A-A9C4-7E9549F642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ADBBF-E2C1-464B-9404-F69B7AE69C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59017-EDB8-4BEE-B2E5-A83A261555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AFDE5-17FD-43BE-A3A9-181FBBE35E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44D79-868C-410A-AE00-36A7FBF980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9C386-6144-4A38-B1AE-609C502E62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AA9C4-4BC4-44B4-AF87-D5D17C5962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8AB37-11AD-4F81-B1E8-EF3BCD3D6C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3075" name="Group 3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3076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8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0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3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4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5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6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7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8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9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0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1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2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3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4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5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6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7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8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9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0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1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3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4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6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5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7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2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4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5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6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7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9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0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1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2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3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4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5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6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7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8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9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0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1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2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3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5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6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7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8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9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0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1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2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3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5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7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8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9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0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4" name="Group 102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3175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79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80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folHlink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181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folHlink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182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folHlink"/>
                </a:solidFill>
              </a:defRPr>
            </a:lvl1pPr>
          </a:lstStyle>
          <a:p>
            <a:fld id="{195F8F7A-7962-428B-A372-00D84446B99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83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黑体" pitchFamily="49" charset="-122"/>
              </a:rPr>
              <a:t>第</a:t>
            </a:r>
            <a:r>
              <a:rPr lang="en-US" altLang="zh-CN" dirty="0">
                <a:latin typeface="+mn-lt"/>
                <a:ea typeface="黑体" pitchFamily="49" charset="-122"/>
              </a:rPr>
              <a:t>3</a:t>
            </a:r>
            <a:r>
              <a:rPr lang="zh-CN" altLang="en-US" dirty="0">
                <a:latin typeface="+mn-lt"/>
                <a:ea typeface="黑体" pitchFamily="49" charset="-122"/>
              </a:rPr>
              <a:t>章 减治法</a:t>
            </a:r>
            <a:endParaRPr lang="en-US" altLang="zh-CN" dirty="0">
              <a:latin typeface="+mn-lt"/>
              <a:ea typeface="黑体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2817812"/>
            <a:ext cx="6662737" cy="2994025"/>
          </a:xfrm>
        </p:spPr>
        <p:txBody>
          <a:bodyPr/>
          <a:lstStyle/>
          <a:p>
            <a:endParaRPr lang="en-US" altLang="zh-CN" b="1" dirty="0"/>
          </a:p>
          <a:p>
            <a:pPr eaLnBrk="1" hangingPunct="1"/>
            <a:r>
              <a:rPr lang="en-US" altLang="zh-CN" sz="4000" b="1" dirty="0">
                <a:ea typeface="黑体" panose="02010609060101010101" pitchFamily="49" charset="-122"/>
              </a:rPr>
              <a:t>《</a:t>
            </a:r>
            <a:r>
              <a:rPr lang="zh-CN" altLang="en-US" sz="4000" b="1" dirty="0">
                <a:ea typeface="黑体" panose="02010609060101010101" pitchFamily="49" charset="-122"/>
              </a:rPr>
              <a:t>人工智能算法</a:t>
            </a:r>
            <a:r>
              <a:rPr lang="en-US" altLang="zh-CN" sz="4000" b="1" dirty="0">
                <a:ea typeface="黑体" panose="02010609060101010101" pitchFamily="49" charset="-122"/>
              </a:rPr>
              <a:t>》</a:t>
            </a:r>
          </a:p>
          <a:p>
            <a:pPr eaLnBrk="1" hangingPunct="1"/>
            <a:endParaRPr lang="en-US" altLang="zh-CN" sz="2800" b="1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b="1" dirty="0">
                <a:ea typeface="黑体" panose="02010609060101010101" pitchFamily="49" charset="-122"/>
              </a:rPr>
              <a:t>清华大学出版社</a:t>
            </a:r>
            <a:endParaRPr lang="en-US" altLang="zh-CN" sz="2800" b="1" dirty="0"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ea typeface="黑体" panose="02010609060101010101" pitchFamily="49" charset="-122"/>
              </a:rPr>
              <a:t>2022</a:t>
            </a:r>
            <a:r>
              <a:rPr lang="zh-CN" altLang="en-US" sz="2800" b="1" dirty="0">
                <a:ea typeface="黑体" panose="02010609060101010101" pitchFamily="49" charset="-122"/>
              </a:rPr>
              <a:t>年</a:t>
            </a:r>
            <a:r>
              <a:rPr lang="en-US" altLang="zh-CN" sz="2800" b="1" dirty="0"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ea typeface="黑体" panose="02010609060101010101" pitchFamily="49" charset="-122"/>
              </a:rPr>
              <a:t>月</a:t>
            </a:r>
            <a:endParaRPr lang="en-US" altLang="zh-CN" sz="2800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626F6-E6E6-4D2E-B7DA-C2ADB649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拓扑排序 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(5)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674B43-7380-4E25-97AC-0E40AB19D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628800"/>
            <a:ext cx="5871898" cy="140473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33B75E-5D0C-4E30-820C-9ED97E8D5C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3" y="3033539"/>
            <a:ext cx="4791473" cy="33477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7B937C2-7E19-4FAE-B9F9-8CA12AFF43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24944"/>
            <a:ext cx="3096344" cy="383772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3DE34C4-C02D-4987-8CC3-5A63DE50DA49}"/>
              </a:ext>
            </a:extLst>
          </p:cNvPr>
          <p:cNvSpPr/>
          <p:nvPr/>
        </p:nvSpPr>
        <p:spPr>
          <a:xfrm>
            <a:off x="1490464" y="1977226"/>
            <a:ext cx="1569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课程修读的先后次序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3858362D-D181-4A52-A615-D8E892DE653C}"/>
              </a:ext>
            </a:extLst>
          </p:cNvPr>
          <p:cNvSpPr/>
          <p:nvPr/>
        </p:nvSpPr>
        <p:spPr bwMode="auto">
          <a:xfrm>
            <a:off x="5647522" y="4653137"/>
            <a:ext cx="432048" cy="288032"/>
          </a:xfrm>
          <a:prstGeom prst="rightArrow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6C6982-1463-4CE0-9D3A-157054F9AC64}"/>
              </a:ext>
            </a:extLst>
          </p:cNvPr>
          <p:cNvSpPr/>
          <p:nvPr/>
        </p:nvSpPr>
        <p:spPr>
          <a:xfrm>
            <a:off x="532171" y="4077072"/>
            <a:ext cx="1569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拓扑排序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箭头: 左 2">
            <a:extLst>
              <a:ext uri="{FF2B5EF4-FFF2-40B4-BE49-F238E27FC236}">
                <a16:creationId xmlns:a16="http://schemas.microsoft.com/office/drawing/2014/main" id="{E08358D7-FBD4-4D20-8A95-AF7B914F9F6F}"/>
              </a:ext>
            </a:extLst>
          </p:cNvPr>
          <p:cNvSpPr/>
          <p:nvPr/>
        </p:nvSpPr>
        <p:spPr bwMode="auto">
          <a:xfrm rot="-900000">
            <a:off x="2710689" y="2760288"/>
            <a:ext cx="1105335" cy="251377"/>
          </a:xfrm>
          <a:prstGeom prst="leftArrow">
            <a:avLst>
              <a:gd name="adj1" fmla="val 47031"/>
              <a:gd name="adj2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44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拓扑排序 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(6)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6" y="2060857"/>
            <a:ext cx="8082855" cy="4035152"/>
          </a:xfrm>
        </p:spPr>
        <p:txBody>
          <a:bodyPr/>
          <a:lstStyle/>
          <a:p>
            <a:r>
              <a:rPr lang="zh-CN" altLang="en-US" sz="2200" b="1" dirty="0">
                <a:solidFill>
                  <a:srgbClr val="1414F6"/>
                </a:solidFill>
                <a:ea typeface="黑体" pitchFamily="49" charset="-122"/>
                <a:cs typeface="Times New Roman" pitchFamily="18" charset="0"/>
              </a:rPr>
              <a:t>源删除算法的实现</a:t>
            </a:r>
            <a:r>
              <a:rPr lang="en-US" altLang="zh-CN" sz="2200" b="1" dirty="0">
                <a:solidFill>
                  <a:srgbClr val="1414F6"/>
                </a:solidFill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2200" b="1" dirty="0">
                <a:solidFill>
                  <a:srgbClr val="1414F6"/>
                </a:solidFill>
                <a:ea typeface="黑体" pitchFamily="49" charset="-122"/>
                <a:cs typeface="Times New Roman" pitchFamily="18" charset="0"/>
              </a:rPr>
              <a:t>基于数组（图存储：邻接矩阵）</a:t>
            </a:r>
            <a:endParaRPr lang="en-US" altLang="zh-CN" sz="2200" b="1" dirty="0">
              <a:solidFill>
                <a:srgbClr val="1414F6"/>
              </a:solidFill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1800" dirty="0">
                <a:solidFill>
                  <a:srgbClr val="002060"/>
                </a:solidFill>
                <a:ea typeface="黑体" pitchFamily="2" charset="-122"/>
              </a:rPr>
              <a:t>用一个入度数组保存每个顶点的入度</a:t>
            </a:r>
            <a:r>
              <a:rPr lang="zh-CN" altLang="en-US" sz="1800" b="1" dirty="0">
                <a:solidFill>
                  <a:srgbClr val="FF0000"/>
                </a:solidFill>
                <a:ea typeface="黑体" pitchFamily="2" charset="-122"/>
              </a:rPr>
              <a:t>（无取出规则）</a:t>
            </a:r>
            <a:endParaRPr lang="en-US" altLang="zh-CN" sz="1800" b="1" dirty="0">
              <a:solidFill>
                <a:srgbClr val="FF0000"/>
              </a:solidFill>
              <a:ea typeface="黑体" pitchFamily="2" charset="-122"/>
            </a:endParaRPr>
          </a:p>
          <a:p>
            <a:pPr marL="457200" indent="-457200">
              <a:buAutoNum type="arabicParenBoth"/>
            </a:pPr>
            <a:r>
              <a:rPr lang="zh-CN" altLang="en-US" sz="1800" dirty="0">
                <a:solidFill>
                  <a:srgbClr val="002060"/>
                </a:solidFill>
                <a:ea typeface="黑体" pitchFamily="2" charset="-122"/>
              </a:rPr>
              <a:t>找到入度为</a:t>
            </a:r>
            <a:r>
              <a:rPr lang="en-US" altLang="zh-CN" sz="1800" dirty="0">
                <a:solidFill>
                  <a:srgbClr val="002060"/>
                </a:solidFill>
                <a:ea typeface="黑体" pitchFamily="2" charset="-122"/>
              </a:rPr>
              <a:t>0</a:t>
            </a:r>
            <a:r>
              <a:rPr lang="zh-CN" altLang="en-US" sz="1800" dirty="0">
                <a:solidFill>
                  <a:srgbClr val="002060"/>
                </a:solidFill>
                <a:ea typeface="黑体" pitchFamily="2" charset="-122"/>
              </a:rPr>
              <a:t>的点，将其存入数组中，再将其从图中删除（与它相关的边都删除，相邻的顶点的入度均减</a:t>
            </a:r>
            <a:r>
              <a:rPr lang="en-US" altLang="zh-CN" sz="1800" dirty="0">
                <a:solidFill>
                  <a:srgbClr val="002060"/>
                </a:solidFill>
                <a:ea typeface="黑体" pitchFamily="2" charset="-122"/>
              </a:rPr>
              <a:t>1</a:t>
            </a:r>
            <a:r>
              <a:rPr lang="zh-CN" altLang="en-US" sz="1800" dirty="0">
                <a:solidFill>
                  <a:srgbClr val="002060"/>
                </a:solidFill>
                <a:ea typeface="黑体" pitchFamily="2" charset="-122"/>
              </a:rPr>
              <a:t>）</a:t>
            </a:r>
            <a:endParaRPr lang="en-US" altLang="zh-CN" sz="1800" dirty="0">
              <a:solidFill>
                <a:srgbClr val="002060"/>
              </a:solidFill>
              <a:ea typeface="黑体" pitchFamily="2" charset="-122"/>
            </a:endParaRPr>
          </a:p>
          <a:p>
            <a:pPr marL="457200" indent="-457200">
              <a:buAutoNum type="arabicParenBoth"/>
            </a:pPr>
            <a:r>
              <a:rPr lang="zh-CN" altLang="en-US" sz="1800" dirty="0">
                <a:solidFill>
                  <a:srgbClr val="002060"/>
                </a:solidFill>
                <a:ea typeface="黑体" pitchFamily="2" charset="-122"/>
              </a:rPr>
              <a:t>重复步骤</a:t>
            </a:r>
            <a:r>
              <a:rPr lang="en-US" altLang="zh-CN" sz="1800" dirty="0">
                <a:solidFill>
                  <a:srgbClr val="002060"/>
                </a:solidFill>
                <a:ea typeface="黑体" pitchFamily="2" charset="-122"/>
              </a:rPr>
              <a:t>(1)</a:t>
            </a:r>
            <a:r>
              <a:rPr lang="zh-CN" altLang="en-US" sz="1800" dirty="0">
                <a:solidFill>
                  <a:srgbClr val="002060"/>
                </a:solidFill>
                <a:ea typeface="黑体" pitchFamily="2" charset="-122"/>
              </a:rPr>
              <a:t>执行，直至所有的顶点都被找到为止</a:t>
            </a:r>
            <a:endParaRPr lang="en-US" altLang="zh-CN" sz="1800" dirty="0">
              <a:solidFill>
                <a:srgbClr val="002060"/>
              </a:solidFill>
              <a:ea typeface="黑体" pitchFamily="2" charset="-122"/>
            </a:endParaRPr>
          </a:p>
          <a:p>
            <a:pPr marL="457200" indent="-457200">
              <a:buNone/>
            </a:pPr>
            <a:r>
              <a:rPr lang="zh-CN" altLang="en-US" sz="1900" dirty="0">
                <a:solidFill>
                  <a:srgbClr val="FF0000"/>
                </a:solidFill>
                <a:ea typeface="黑体" pitchFamily="2" charset="-122"/>
              </a:rPr>
              <a:t>      时间复杂度为</a:t>
            </a:r>
            <a:r>
              <a:rPr lang="en-US" altLang="zh-CN" sz="1900" i="1" dirty="0">
                <a:solidFill>
                  <a:srgbClr val="FF0000"/>
                </a:solidFill>
                <a:ea typeface="黑体" pitchFamily="2" charset="-122"/>
              </a:rPr>
              <a:t>O</a:t>
            </a:r>
            <a:r>
              <a:rPr lang="en-US" altLang="zh-CN" sz="1900" dirty="0">
                <a:solidFill>
                  <a:srgbClr val="FF0000"/>
                </a:solidFill>
                <a:ea typeface="黑体" pitchFamily="2" charset="-122"/>
              </a:rPr>
              <a:t>(</a:t>
            </a:r>
            <a:r>
              <a:rPr lang="en-US" altLang="zh-CN" sz="1900" i="1" dirty="0">
                <a:solidFill>
                  <a:srgbClr val="FF0000"/>
                </a:solidFill>
                <a:ea typeface="黑体" pitchFamily="2" charset="-122"/>
              </a:rPr>
              <a:t>n</a:t>
            </a:r>
            <a:r>
              <a:rPr lang="en-US" altLang="zh-CN" sz="1900" baseline="30000" dirty="0">
                <a:solidFill>
                  <a:srgbClr val="FF0000"/>
                </a:solidFill>
                <a:ea typeface="黑体" pitchFamily="2" charset="-122"/>
              </a:rPr>
              <a:t>2</a:t>
            </a:r>
            <a:r>
              <a:rPr lang="en-US" altLang="zh-CN" sz="1900" dirty="0">
                <a:solidFill>
                  <a:srgbClr val="FF0000"/>
                </a:solidFill>
                <a:ea typeface="黑体" pitchFamily="2" charset="-122"/>
              </a:rPr>
              <a:t>) </a:t>
            </a:r>
            <a:r>
              <a:rPr lang="zh-CN" altLang="en-US" sz="1900" dirty="0">
                <a:solidFill>
                  <a:srgbClr val="FF0000"/>
                </a:solidFill>
                <a:ea typeface="黑体" pitchFamily="2" charset="-122"/>
              </a:rPr>
              <a:t>（即图的遍历）</a:t>
            </a:r>
            <a:endParaRPr lang="en-US" altLang="zh-CN" sz="1900" dirty="0">
              <a:solidFill>
                <a:srgbClr val="002060"/>
              </a:solidFill>
              <a:ea typeface="黑体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200" b="1" dirty="0">
                <a:solidFill>
                  <a:srgbClr val="1414F6"/>
                </a:solidFill>
                <a:ea typeface="黑体" pitchFamily="49" charset="-122"/>
                <a:cs typeface="Times New Roman" pitchFamily="18" charset="0"/>
              </a:rPr>
              <a:t>源删除</a:t>
            </a:r>
            <a:r>
              <a:rPr lang="zh-CN" altLang="en-US" sz="2200" b="1" kern="1200" dirty="0">
                <a:solidFill>
                  <a:srgbClr val="1414F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算法的实现</a:t>
            </a:r>
            <a:r>
              <a:rPr lang="en-US" altLang="zh-CN" sz="2200" b="1" kern="1200" dirty="0">
                <a:solidFill>
                  <a:srgbClr val="1414F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2200" b="1" kern="1200" dirty="0">
                <a:solidFill>
                  <a:srgbClr val="1414F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基于队列</a:t>
            </a:r>
            <a:r>
              <a:rPr lang="zh-CN" altLang="en-US" sz="2200" b="1" dirty="0">
                <a:solidFill>
                  <a:srgbClr val="1414F6"/>
                </a:solidFill>
                <a:ea typeface="黑体" pitchFamily="49" charset="-122"/>
                <a:cs typeface="Times New Roman" pitchFamily="18" charset="0"/>
              </a:rPr>
              <a:t>（图存储：邻接表）</a:t>
            </a:r>
            <a:endParaRPr lang="en-US" altLang="zh-CN" sz="2200" b="1" kern="1200" dirty="0">
              <a:solidFill>
                <a:srgbClr val="1414F6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2060"/>
                </a:solidFill>
                <a:ea typeface="黑体" pitchFamily="2" charset="-122"/>
              </a:rPr>
              <a:t>(1) </a:t>
            </a:r>
            <a:r>
              <a:rPr lang="zh-CN" altLang="en-US" sz="1800" dirty="0">
                <a:solidFill>
                  <a:srgbClr val="002060"/>
                </a:solidFill>
                <a:ea typeface="黑体" pitchFamily="2" charset="-122"/>
              </a:rPr>
              <a:t>在图中找出所有无先决条件的</a:t>
            </a:r>
            <a:r>
              <a:rPr lang="zh-CN" alt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源顶点</a:t>
            </a:r>
            <a:r>
              <a:rPr lang="zh-CN" altLang="en-US" sz="1800" dirty="0">
                <a:solidFill>
                  <a:srgbClr val="002060"/>
                </a:solidFill>
                <a:ea typeface="黑体" pitchFamily="2" charset="-122"/>
              </a:rPr>
              <a:t>，将它们</a:t>
            </a:r>
            <a:r>
              <a:rPr lang="zh-CN" alt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全部入队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（取出规则）</a:t>
            </a:r>
            <a:endParaRPr lang="en-US" altLang="zh-CN" sz="1800" b="1" dirty="0">
              <a:solidFill>
                <a:srgbClr val="FF0000"/>
              </a:solidFill>
              <a:ea typeface="黑体" pitchFamily="2" charset="-122"/>
            </a:endParaRPr>
          </a:p>
          <a:p>
            <a:pPr marL="514350" indent="-514350">
              <a:buNone/>
            </a:pPr>
            <a:r>
              <a:rPr lang="zh-CN" altLang="en-US" sz="1800" dirty="0">
                <a:solidFill>
                  <a:srgbClr val="002060"/>
                </a:solidFill>
                <a:ea typeface="黑体" pitchFamily="2" charset="-122"/>
              </a:rPr>
              <a:t>     若无源，算法停止，输出记录的顶点序列，得到解（无未访问顶点）</a:t>
            </a:r>
            <a:endParaRPr lang="en-US" altLang="zh-CN" sz="1800" dirty="0">
              <a:solidFill>
                <a:srgbClr val="002060"/>
              </a:solidFill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2060"/>
                </a:solidFill>
                <a:ea typeface="黑体" pitchFamily="2" charset="-122"/>
              </a:rPr>
              <a:t>(2) </a:t>
            </a:r>
            <a:r>
              <a:rPr lang="zh-CN" altLang="en-US" sz="1800" dirty="0">
                <a:solidFill>
                  <a:srgbClr val="002060"/>
                </a:solidFill>
                <a:ea typeface="黑体" pitchFamily="2" charset="-122"/>
              </a:rPr>
              <a:t>队头顶点出队（实现删除操作），且按出队顺序记录顶点，并同时删除   </a:t>
            </a:r>
            <a:endParaRPr lang="en-US" altLang="zh-CN" sz="1800" dirty="0">
              <a:solidFill>
                <a:srgbClr val="002060"/>
              </a:solidFill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2060"/>
                </a:solidFill>
                <a:ea typeface="黑体" pitchFamily="2" charset="-122"/>
              </a:rPr>
              <a:t>      </a:t>
            </a:r>
            <a:r>
              <a:rPr lang="zh-CN" altLang="en-US" sz="1800" dirty="0">
                <a:solidFill>
                  <a:srgbClr val="002060"/>
                </a:solidFill>
                <a:ea typeface="黑体" pitchFamily="2" charset="-122"/>
              </a:rPr>
              <a:t>从这个顶点出发的所有的边（队列的出入队顺序相同）</a:t>
            </a:r>
            <a:endParaRPr lang="en-US" altLang="zh-CN" sz="1800" dirty="0">
              <a:solidFill>
                <a:srgbClr val="002060"/>
              </a:solidFill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2060"/>
                </a:solidFill>
                <a:ea typeface="黑体" pitchFamily="2" charset="-122"/>
              </a:rPr>
              <a:t>(3) </a:t>
            </a:r>
            <a:r>
              <a:rPr lang="zh-CN" altLang="en-US" sz="1800" dirty="0">
                <a:solidFill>
                  <a:srgbClr val="002060"/>
                </a:solidFill>
                <a:ea typeface="黑体" pitchFamily="2" charset="-122"/>
              </a:rPr>
              <a:t>返回步骤</a:t>
            </a:r>
            <a:r>
              <a:rPr lang="en-US" altLang="zh-CN" sz="1800" dirty="0">
                <a:solidFill>
                  <a:srgbClr val="002060"/>
                </a:solidFill>
                <a:ea typeface="黑体" pitchFamily="2" charset="-122"/>
              </a:rPr>
              <a:t>(1)</a:t>
            </a:r>
            <a:r>
              <a:rPr lang="zh-CN" altLang="en-US" sz="1800" dirty="0">
                <a:solidFill>
                  <a:srgbClr val="002060"/>
                </a:solidFill>
                <a:ea typeface="黑体" pitchFamily="2" charset="-122"/>
              </a:rPr>
              <a:t>执行</a:t>
            </a:r>
            <a:endParaRPr lang="en-US" altLang="zh-CN" sz="1800" dirty="0">
              <a:solidFill>
                <a:srgbClr val="002060"/>
              </a:solidFill>
              <a:ea typeface="黑体" pitchFamily="2" charset="-122"/>
            </a:endParaRPr>
          </a:p>
          <a:p>
            <a:pPr marL="514350" indent="-514350">
              <a:buNone/>
            </a:pPr>
            <a:r>
              <a:rPr lang="zh-CN" altLang="en-US" sz="1800" dirty="0">
                <a:solidFill>
                  <a:srgbClr val="FF0000"/>
                </a:solidFill>
                <a:ea typeface="黑体" pitchFamily="2" charset="-122"/>
              </a:rPr>
              <a:t>      时间复杂度为</a:t>
            </a:r>
            <a:r>
              <a:rPr lang="en-US" altLang="zh-CN" sz="1800" i="1" dirty="0">
                <a:solidFill>
                  <a:srgbClr val="FF0000"/>
                </a:solidFill>
                <a:ea typeface="黑体" pitchFamily="2" charset="-122"/>
              </a:rPr>
              <a:t>O</a:t>
            </a:r>
            <a:r>
              <a:rPr lang="en-US" altLang="zh-CN" sz="1800" dirty="0">
                <a:solidFill>
                  <a:srgbClr val="FF0000"/>
                </a:solidFill>
                <a:ea typeface="黑体" pitchFamily="2" charset="-122"/>
              </a:rPr>
              <a:t>(</a:t>
            </a:r>
            <a:r>
              <a:rPr lang="en-US" altLang="zh-CN" sz="1800" i="1" dirty="0" err="1">
                <a:solidFill>
                  <a:srgbClr val="FF0000"/>
                </a:solidFill>
                <a:ea typeface="黑体" pitchFamily="2" charset="-122"/>
              </a:rPr>
              <a:t>n</a:t>
            </a:r>
            <a:r>
              <a:rPr lang="en-US" altLang="zh-CN" sz="1800" dirty="0" err="1">
                <a:solidFill>
                  <a:srgbClr val="FF0000"/>
                </a:solidFill>
                <a:ea typeface="黑体" pitchFamily="2" charset="-122"/>
              </a:rPr>
              <a:t>+</a:t>
            </a:r>
            <a:r>
              <a:rPr lang="en-US" altLang="zh-CN" sz="1800" i="1" dirty="0" err="1">
                <a:solidFill>
                  <a:srgbClr val="FF0000"/>
                </a:solidFill>
                <a:ea typeface="黑体" pitchFamily="2" charset="-122"/>
              </a:rPr>
              <a:t>e</a:t>
            </a:r>
            <a:r>
              <a:rPr lang="en-US" altLang="zh-CN" sz="1800" dirty="0">
                <a:solidFill>
                  <a:srgbClr val="FF0000"/>
                </a:solidFill>
                <a:ea typeface="黑体" pitchFamily="2" charset="-122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ea typeface="黑体" pitchFamily="2" charset="-122"/>
              </a:rPr>
              <a:t>（初始源顶点</a:t>
            </a:r>
            <a:r>
              <a:rPr lang="en-US" altLang="zh-CN" sz="1800" i="1" dirty="0">
                <a:solidFill>
                  <a:srgbClr val="FF0000"/>
                </a:solidFill>
                <a:ea typeface="黑体" pitchFamily="2" charset="-122"/>
              </a:rPr>
              <a:t>O</a:t>
            </a:r>
            <a:r>
              <a:rPr lang="en-US" altLang="zh-CN" sz="1800" dirty="0">
                <a:solidFill>
                  <a:srgbClr val="FF0000"/>
                </a:solidFill>
                <a:ea typeface="黑体" pitchFamily="2" charset="-122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ea typeface="黑体" pitchFamily="2" charset="-122"/>
              </a:rPr>
              <a:t>n</a:t>
            </a:r>
            <a:r>
              <a:rPr lang="en-US" altLang="zh-CN" sz="1800" dirty="0">
                <a:solidFill>
                  <a:srgbClr val="FF0000"/>
                </a:solidFill>
                <a:ea typeface="黑体" pitchFamily="2" charset="-122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ea typeface="黑体" pitchFamily="2" charset="-122"/>
              </a:rPr>
              <a:t>，基于队列找邻接点</a:t>
            </a:r>
            <a:r>
              <a:rPr lang="en-US" altLang="zh-CN" sz="1800" i="1" dirty="0">
                <a:solidFill>
                  <a:srgbClr val="FF0000"/>
                </a:solidFill>
                <a:ea typeface="黑体" pitchFamily="2" charset="-122"/>
              </a:rPr>
              <a:t>O</a:t>
            </a:r>
            <a:r>
              <a:rPr lang="en-US" altLang="zh-CN" sz="1800" dirty="0">
                <a:solidFill>
                  <a:srgbClr val="FF0000"/>
                </a:solidFill>
                <a:ea typeface="黑体" pitchFamily="2" charset="-122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ea typeface="黑体" pitchFamily="2" charset="-122"/>
              </a:rPr>
              <a:t>e</a:t>
            </a:r>
            <a:r>
              <a:rPr lang="en-US" altLang="zh-CN" sz="1800" dirty="0">
                <a:solidFill>
                  <a:srgbClr val="FF0000"/>
                </a:solidFill>
                <a:ea typeface="黑体" pitchFamily="2" charset="-122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ea typeface="黑体" pitchFamily="2" charset="-122"/>
              </a:rPr>
              <a:t>）</a:t>
            </a:r>
            <a:endParaRPr lang="en-US" altLang="zh-CN" sz="1800" dirty="0">
              <a:solidFill>
                <a:srgbClr val="002060"/>
              </a:solidFill>
              <a:ea typeface="黑体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结语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4400" dirty="0">
              <a:latin typeface="黑体" pitchFamily="2" charset="-122"/>
              <a:ea typeface="黑体" pitchFamily="2" charset="-122"/>
            </a:endParaRPr>
          </a:p>
          <a:p>
            <a:pPr algn="ctr">
              <a:buNone/>
            </a:pPr>
            <a:r>
              <a:rPr lang="zh-CN" altLang="en-US" sz="4400" dirty="0">
                <a:latin typeface="黑体" pitchFamily="2" charset="-122"/>
                <a:ea typeface="黑体" pitchFamily="2" charset="-122"/>
              </a:rPr>
              <a:t>谢谢</a:t>
            </a:r>
            <a:r>
              <a:rPr lang="en-US" altLang="zh-CN" sz="4400" dirty="0">
                <a:latin typeface="黑体" pitchFamily="2" charset="-122"/>
                <a:ea typeface="黑体" pitchFamily="2" charset="-122"/>
              </a:rPr>
              <a:t>!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提纲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816" y="2348880"/>
            <a:ext cx="5037559" cy="37471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减治法策略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拓扑排序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总结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减治法策略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3888" y="1988840"/>
            <a:ext cx="5400600" cy="3881437"/>
          </a:xfrm>
        </p:spPr>
        <p:txBody>
          <a:bodyPr/>
          <a:lstStyle/>
          <a:p>
            <a:pPr marL="0" indent="0">
              <a:lnSpc>
                <a:spcPts val="2500"/>
              </a:lnSpc>
              <a:spcAft>
                <a:spcPts val="300"/>
              </a:spcAft>
              <a:buNone/>
            </a:pPr>
            <a:r>
              <a:rPr lang="zh-CN" altLang="en-US" sz="1900" dirty="0">
                <a:solidFill>
                  <a:srgbClr val="1414F6"/>
                </a:solidFill>
                <a:ea typeface="黑体" pitchFamily="49" charset="-122"/>
              </a:rPr>
              <a:t>大规模核酸检测：</a:t>
            </a:r>
            <a:r>
              <a:rPr lang="zh-CN" altLang="zh-CN" sz="1900" dirty="0">
                <a:ea typeface="黑体" pitchFamily="49" charset="-122"/>
              </a:rPr>
              <a:t>在席卷全球的新冠病毒感染检测和疫情防控中，由于人口众多，如果对每个人的核酸检测样本逐一检测以确诊感染病毒，实施难度较大。</a:t>
            </a:r>
            <a:endParaRPr lang="en-US" altLang="zh-CN" sz="1900" dirty="0">
              <a:ea typeface="黑体" pitchFamily="49" charset="-122"/>
            </a:endParaRPr>
          </a:p>
          <a:p>
            <a:pPr marL="0" indent="0">
              <a:lnSpc>
                <a:spcPts val="2500"/>
              </a:lnSpc>
              <a:spcAft>
                <a:spcPts val="300"/>
              </a:spcAft>
              <a:buNone/>
            </a:pPr>
            <a:r>
              <a:rPr lang="zh-CN" altLang="en-US" sz="1900" dirty="0">
                <a:solidFill>
                  <a:srgbClr val="1414F6"/>
                </a:solidFill>
                <a:ea typeface="黑体" pitchFamily="49" charset="-122"/>
              </a:rPr>
              <a:t>多人混检降低大规模筛查成本：</a:t>
            </a:r>
            <a:r>
              <a:rPr lang="zh-CN" altLang="zh-CN" sz="1900" dirty="0">
                <a:ea typeface="黑体" pitchFamily="49" charset="-122"/>
              </a:rPr>
              <a:t>针对</a:t>
            </a:r>
            <a:r>
              <a:rPr lang="en-US" altLang="zh-CN" sz="1900" dirty="0">
                <a:ea typeface="黑体" pitchFamily="49" charset="-122"/>
              </a:rPr>
              <a:t>40</a:t>
            </a:r>
            <a:r>
              <a:rPr lang="zh-CN" altLang="zh-CN" sz="1900" dirty="0">
                <a:ea typeface="黑体" pitchFamily="49" charset="-122"/>
              </a:rPr>
              <a:t>人以内的待检测人员群体，可将被检测人员根据人数均分为两组进行核酸混样检测，将每组检测人员的全部样本放到一起统一检测。</a:t>
            </a:r>
            <a:r>
              <a:rPr lang="zh-CN" altLang="en-US" sz="1900" dirty="0">
                <a:ea typeface="黑体" pitchFamily="49" charset="-122"/>
              </a:rPr>
              <a:t>随着核酸检测成本的逐渐降低，混检数量从</a:t>
            </a:r>
            <a:r>
              <a:rPr lang="en-US" altLang="zh-CN" sz="1900" dirty="0">
                <a:ea typeface="黑体" pitchFamily="49" charset="-122"/>
              </a:rPr>
              <a:t>40</a:t>
            </a:r>
            <a:r>
              <a:rPr lang="zh-CN" altLang="en-US" sz="1900" dirty="0">
                <a:ea typeface="黑体" pitchFamily="49" charset="-122"/>
              </a:rPr>
              <a:t>减少到</a:t>
            </a:r>
            <a:r>
              <a:rPr lang="en-US" altLang="zh-CN" sz="1900" dirty="0">
                <a:ea typeface="黑体" pitchFamily="49" charset="-122"/>
              </a:rPr>
              <a:t>10</a:t>
            </a:r>
            <a:r>
              <a:rPr lang="zh-CN" altLang="en-US" sz="1900" dirty="0">
                <a:ea typeface="黑体" pitchFamily="49" charset="-122"/>
              </a:rPr>
              <a:t>和</a:t>
            </a:r>
            <a:r>
              <a:rPr lang="en-US" altLang="zh-CN" sz="1900" dirty="0">
                <a:ea typeface="黑体" pitchFamily="49" charset="-122"/>
              </a:rPr>
              <a:t>5</a:t>
            </a:r>
            <a:r>
              <a:rPr lang="zh-CN" altLang="en-US" sz="1900" dirty="0">
                <a:ea typeface="黑体" pitchFamily="49" charset="-122"/>
              </a:rPr>
              <a:t>等。</a:t>
            </a:r>
            <a:endParaRPr lang="en-US" altLang="zh-CN" sz="1900" dirty="0">
              <a:ea typeface="黑体" pitchFamily="49" charset="-122"/>
            </a:endParaRPr>
          </a:p>
          <a:p>
            <a:pPr marL="0" indent="0">
              <a:lnSpc>
                <a:spcPts val="2500"/>
              </a:lnSpc>
              <a:spcAft>
                <a:spcPts val="300"/>
              </a:spcAft>
              <a:buNone/>
            </a:pPr>
            <a:r>
              <a:rPr lang="zh-CN" altLang="en-US" sz="1900" dirty="0">
                <a:solidFill>
                  <a:srgbClr val="1414F6"/>
                </a:solidFill>
                <a:ea typeface="黑体" pitchFamily="49" charset="-122"/>
              </a:rPr>
              <a:t>逐步缩小筛查范围：</a:t>
            </a:r>
            <a:r>
              <a:rPr lang="zh-CN" altLang="zh-CN" sz="1900" dirty="0">
                <a:ea typeface="黑体" pitchFamily="49" charset="-122"/>
              </a:rPr>
              <a:t>如果是阴性，则表明该组被检人员均不是病毒感染患者；如果是阳性，则表明该组被检人员中存在病毒感染患者。然后，对该组人员做进一步分组，继续进行核酸混样检测，循环往复，直至找出患者。</a:t>
            </a:r>
            <a:endParaRPr lang="zh-CN" altLang="en-US" sz="1900" dirty="0">
              <a:ea typeface="黑体" pitchFamily="49" charset="-122"/>
            </a:endParaRPr>
          </a:p>
        </p:txBody>
      </p:sp>
      <p:pic>
        <p:nvPicPr>
          <p:cNvPr id="128002" name="Picture 2" descr="https://img2.baidu.com/it/u=1916184636,2660508710&amp;fm=253&amp;fmt=auto&amp;app=138&amp;f=JPEG?w=500&amp;h=3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47" y="2201366"/>
            <a:ext cx="270300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04" name="Picture 4" descr="https://img2.baidu.com/it/u=2900039420,3927232293&amp;fm=253&amp;fmt=auto&amp;app=138&amp;f=JPEG?w=500&amp;h=2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96" y="4142084"/>
            <a:ext cx="2703002" cy="152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标注 4"/>
          <p:cNvSpPr/>
          <p:nvPr/>
        </p:nvSpPr>
        <p:spPr bwMode="auto">
          <a:xfrm>
            <a:off x="1835696" y="6093296"/>
            <a:ext cx="1224136" cy="432048"/>
          </a:xfrm>
          <a:prstGeom prst="wedgeRectCallout">
            <a:avLst>
              <a:gd name="adj1" fmla="val 82920"/>
              <a:gd name="adj2" fmla="val -130601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减治法</a:t>
            </a:r>
          </a:p>
        </p:txBody>
      </p:sp>
    </p:spTree>
    <p:extLst>
      <p:ext uri="{BB962C8B-B14F-4D97-AF65-F5344CB8AC3E}">
        <p14:creationId xmlns:p14="http://schemas.microsoft.com/office/powerpoint/2010/main" val="134997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减治法策略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916832"/>
            <a:ext cx="8154863" cy="4107161"/>
          </a:xfrm>
        </p:spPr>
        <p:txBody>
          <a:bodyPr/>
          <a:lstStyle/>
          <a:p>
            <a:r>
              <a:rPr lang="zh-CN" altLang="en-US" sz="2200" b="1" dirty="0">
                <a:solidFill>
                  <a:srgbClr val="1414F6"/>
                </a:solidFill>
                <a:ea typeface="黑体" pitchFamily="49" charset="-122"/>
              </a:rPr>
              <a:t>减治法（</a:t>
            </a:r>
            <a:r>
              <a:rPr lang="en-US" altLang="zh-CN" sz="2200" b="1" dirty="0">
                <a:solidFill>
                  <a:srgbClr val="1414F6"/>
                </a:solidFill>
                <a:ea typeface="黑体" pitchFamily="49" charset="-122"/>
              </a:rPr>
              <a:t>Decrease-and-Conquer</a:t>
            </a:r>
            <a:r>
              <a:rPr lang="zh-CN" altLang="en-US" sz="2200" b="1" dirty="0">
                <a:solidFill>
                  <a:srgbClr val="1414F6"/>
                </a:solidFill>
                <a:ea typeface="黑体" pitchFamily="49" charset="-122"/>
              </a:rPr>
              <a:t>）</a:t>
            </a:r>
            <a:endParaRPr lang="en-US" altLang="zh-CN" sz="2200" b="1" dirty="0">
              <a:solidFill>
                <a:srgbClr val="1414F6"/>
              </a:solidFill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ea typeface="黑体" pitchFamily="49" charset="-122"/>
              </a:rPr>
              <a:t>利用</a:t>
            </a:r>
            <a:r>
              <a:rPr lang="zh-CN" altLang="en-US" sz="2000" dirty="0">
                <a:solidFill>
                  <a:srgbClr val="FF3300"/>
                </a:solidFill>
                <a:ea typeface="黑体" pitchFamily="49" charset="-122"/>
              </a:rPr>
              <a:t>给定规模</a:t>
            </a:r>
            <a:r>
              <a:rPr lang="zh-CN" altLang="en-US" sz="2000" dirty="0">
                <a:ea typeface="黑体" pitchFamily="49" charset="-122"/>
              </a:rPr>
              <a:t>与</a:t>
            </a:r>
            <a:r>
              <a:rPr lang="zh-CN" altLang="en-US" sz="2000" dirty="0">
                <a:solidFill>
                  <a:srgbClr val="FF3300"/>
                </a:solidFill>
                <a:ea typeface="黑体" pitchFamily="49" charset="-122"/>
              </a:rPr>
              <a:t>较小规模</a:t>
            </a:r>
            <a:r>
              <a:rPr lang="zh-CN" altLang="en-US" sz="2000" dirty="0">
                <a:ea typeface="黑体" pitchFamily="49" charset="-122"/>
              </a:rPr>
              <a:t>问题解之间的关系，从顶至下（递归）或从底至上（非递归）求解问题的一种方法</a:t>
            </a:r>
            <a:endParaRPr lang="en-US" altLang="zh-CN" sz="2000" dirty="0">
              <a:ea typeface="黑体" pitchFamily="49" charset="-122"/>
            </a:endParaRPr>
          </a:p>
          <a:p>
            <a:r>
              <a:rPr lang="en-US" altLang="zh-CN" sz="2200" b="1" dirty="0">
                <a:solidFill>
                  <a:srgbClr val="1414F6"/>
                </a:solidFill>
                <a:ea typeface="黑体" pitchFamily="49" charset="-122"/>
              </a:rPr>
              <a:t>3</a:t>
            </a:r>
            <a:r>
              <a:rPr lang="zh-CN" altLang="en-US" sz="2200" b="1" dirty="0">
                <a:solidFill>
                  <a:srgbClr val="1414F6"/>
                </a:solidFill>
                <a:ea typeface="黑体" pitchFamily="49" charset="-122"/>
              </a:rPr>
              <a:t>种类型</a:t>
            </a:r>
            <a:endParaRPr lang="en-US" altLang="zh-CN" sz="2200" b="1" dirty="0">
              <a:solidFill>
                <a:srgbClr val="1414F6"/>
              </a:solidFill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ea typeface="黑体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</a:rPr>
              <a:t>）减常量法：</a:t>
            </a:r>
            <a:r>
              <a:rPr lang="zh-CN" altLang="en-US" sz="2000" dirty="0">
                <a:ea typeface="黑体" pitchFamily="49" charset="-122"/>
              </a:rPr>
              <a:t>常量通常为</a:t>
            </a:r>
            <a:r>
              <a:rPr lang="en-US" altLang="zh-CN" sz="2000" dirty="0">
                <a:ea typeface="黑体" pitchFamily="49" charset="-122"/>
              </a:rPr>
              <a:t>1</a:t>
            </a:r>
            <a:r>
              <a:rPr lang="zh-CN" altLang="en-US" sz="2000" dirty="0">
                <a:ea typeface="黑体" pitchFamily="49" charset="-122"/>
              </a:rPr>
              <a:t>即减</a:t>
            </a:r>
            <a:r>
              <a:rPr lang="en-US" altLang="zh-CN" sz="2000" dirty="0">
                <a:ea typeface="黑体" pitchFamily="49" charset="-122"/>
              </a:rPr>
              <a:t>1</a:t>
            </a:r>
            <a:r>
              <a:rPr lang="zh-CN" altLang="en-US" sz="2000" dirty="0">
                <a:ea typeface="黑体" pitchFamily="49" charset="-122"/>
              </a:rPr>
              <a:t>法，也有减</a:t>
            </a:r>
            <a:r>
              <a:rPr lang="en-US" altLang="zh-CN" sz="2000" dirty="0">
                <a:ea typeface="黑体" pitchFamily="49" charset="-122"/>
              </a:rPr>
              <a:t>2</a:t>
            </a:r>
            <a:r>
              <a:rPr lang="zh-CN" altLang="en-US" sz="2000" dirty="0">
                <a:ea typeface="黑体" pitchFamily="49" charset="-122"/>
              </a:rPr>
              <a:t>的（如奇偶数分别处理）</a:t>
            </a:r>
            <a:endParaRPr lang="en-US" altLang="zh-CN" sz="2000" dirty="0"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ea typeface="黑体" pitchFamily="49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</a:rPr>
              <a:t>）减常因子法：</a:t>
            </a:r>
            <a:r>
              <a:rPr lang="zh-CN" altLang="en-US" sz="2000" dirty="0">
                <a:ea typeface="黑体" pitchFamily="49" charset="-122"/>
              </a:rPr>
              <a:t>常因子通常为</a:t>
            </a:r>
            <a:r>
              <a:rPr lang="en-US" altLang="zh-CN" sz="2000" dirty="0">
                <a:ea typeface="黑体" pitchFamily="49" charset="-122"/>
              </a:rPr>
              <a:t>2</a:t>
            </a:r>
            <a:r>
              <a:rPr lang="zh-CN" altLang="en-US" sz="2000" dirty="0">
                <a:ea typeface="黑体" pitchFamily="49" charset="-122"/>
              </a:rPr>
              <a:t>（减半技术）</a:t>
            </a:r>
            <a:endParaRPr lang="en-US" altLang="zh-CN" sz="2000" dirty="0"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ea typeface="黑体" pitchFamily="49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</a:rPr>
              <a:t>）减可变规模法：</a:t>
            </a:r>
            <a:r>
              <a:rPr lang="zh-CN" altLang="en-US" sz="2000" dirty="0">
                <a:ea typeface="黑体" pitchFamily="49" charset="-122"/>
              </a:rPr>
              <a:t>规模减小的模式不同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128002" name="Picture 2">
            <a:extLst>
              <a:ext uri="{FF2B5EF4-FFF2-40B4-BE49-F238E27FC236}">
                <a16:creationId xmlns:a16="http://schemas.microsoft.com/office/drawing/2014/main" id="{0B42EE2A-7A9D-4EB2-A93D-C5EAE619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81128"/>
            <a:ext cx="2664296" cy="219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3" name="Picture 3">
            <a:extLst>
              <a:ext uri="{FF2B5EF4-FFF2-40B4-BE49-F238E27FC236}">
                <a16:creationId xmlns:a16="http://schemas.microsoft.com/office/drawing/2014/main" id="{E2C9B49E-94C8-4663-A3C9-749123EFD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509120"/>
            <a:ext cx="276599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标注 4">
            <a:extLst>
              <a:ext uri="{FF2B5EF4-FFF2-40B4-BE49-F238E27FC236}">
                <a16:creationId xmlns:a16="http://schemas.microsoft.com/office/drawing/2014/main" id="{05A8BCD1-267C-40DF-8B8B-DE255D4CCF4B}"/>
              </a:ext>
            </a:extLst>
          </p:cNvPr>
          <p:cNvSpPr/>
          <p:nvPr/>
        </p:nvSpPr>
        <p:spPr bwMode="auto">
          <a:xfrm>
            <a:off x="3419872" y="5969034"/>
            <a:ext cx="1224136" cy="432048"/>
          </a:xfrm>
          <a:prstGeom prst="wedgeRectCallout">
            <a:avLst>
              <a:gd name="adj1" fmla="val -64919"/>
              <a:gd name="adj2" fmla="val -10635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常量为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矩形标注 4">
            <a:extLst>
              <a:ext uri="{FF2B5EF4-FFF2-40B4-BE49-F238E27FC236}">
                <a16:creationId xmlns:a16="http://schemas.microsoft.com/office/drawing/2014/main" id="{849FD5B1-7401-4B7D-AD38-93749D909995}"/>
              </a:ext>
            </a:extLst>
          </p:cNvPr>
          <p:cNvSpPr/>
          <p:nvPr/>
        </p:nvSpPr>
        <p:spPr bwMode="auto">
          <a:xfrm>
            <a:off x="6732240" y="5949280"/>
            <a:ext cx="1656184" cy="432048"/>
          </a:xfrm>
          <a:prstGeom prst="wedgeRectCallout">
            <a:avLst>
              <a:gd name="adj1" fmla="val -64919"/>
              <a:gd name="adj2" fmla="val -10635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常量因子为</a:t>
            </a:r>
            <a:r>
              <a:rPr lang="en-US" altLang="zh-CN" sz="2000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0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提纲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816" y="2348880"/>
            <a:ext cx="5037559" cy="37471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减治法策略</a:t>
            </a:r>
          </a:p>
          <a:p>
            <a:pPr>
              <a:spcAft>
                <a:spcPts val="600"/>
              </a:spcAft>
            </a:pPr>
            <a:r>
              <a:rPr lang="zh-CN" altLang="en-US" sz="22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拓扑排序</a:t>
            </a:r>
            <a:endParaRPr lang="en-US" altLang="zh-CN" sz="2200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总结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5295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拓扑排序 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(1)</a:t>
            </a:r>
            <a:endParaRPr lang="zh-CN" altLang="en-US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283" y="1988840"/>
            <a:ext cx="8298880" cy="4536503"/>
          </a:xfrm>
        </p:spPr>
        <p:txBody>
          <a:bodyPr lIns="0" rIns="0"/>
          <a:lstStyle/>
          <a:p>
            <a:pPr>
              <a:spcAft>
                <a:spcPts val="800"/>
              </a:spcAft>
              <a:buSzPct val="65000"/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1414F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问题描述</a:t>
            </a:r>
            <a:endParaRPr lang="en-US" altLang="zh-CN" sz="2200" b="1" dirty="0">
              <a:solidFill>
                <a:srgbClr val="1414F6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假设我们要安排一系列任务，如任务分工、教学计划中的各门课程的安排顺序（先修课），项目中各子课题的研究顺序，建筑项目等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每个任务只有其当先决条件具备时，才能着手安排这个任务去完成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找到在满足先决条件情况下，各个任务如何安排的一个</a:t>
            </a: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线性序列（先决条件不矛盾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endParaRPr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1414F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例如：</a:t>
            </a:r>
            <a:endParaRPr lang="en-US" altLang="zh-CN" sz="2000" b="1" dirty="0">
              <a:solidFill>
                <a:srgbClr val="1414F6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sz="2000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门必修课的集合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{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1, 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2, 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3, 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4, 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5}</a:t>
            </a:r>
            <a:r>
              <a:rPr lang="zh-CN" altLang="en-US" sz="2000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，学生必须修完这些课程。先决条件：</a:t>
            </a:r>
            <a:endParaRPr lang="en-US" altLang="zh-CN" sz="2000" dirty="0">
              <a:solidFill>
                <a:schemeClr val="hlink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没有先决条件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）修完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才能修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）修完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才能修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）修完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才能修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791DDB1E-FC2C-42DC-A06C-DC480D744335}"/>
              </a:ext>
            </a:extLst>
          </p:cNvPr>
          <p:cNvSpPr/>
          <p:nvPr/>
        </p:nvSpPr>
        <p:spPr bwMode="auto">
          <a:xfrm>
            <a:off x="4932040" y="5373216"/>
            <a:ext cx="3744416" cy="1080120"/>
          </a:xfrm>
          <a:prstGeom prst="wedgeRoundRectCallout">
            <a:avLst>
              <a:gd name="adj1" fmla="val -62261"/>
              <a:gd name="adj2" fmla="val -70555"/>
              <a:gd name="adj3" fmla="val 16667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zh-CN" altLang="en-US" sz="1900" dirty="0">
                <a:solidFill>
                  <a:srgbClr val="1414F6"/>
                </a:solidFill>
                <a:ea typeface="黑体" pitchFamily="49" charset="-122"/>
                <a:cs typeface="Times New Roman" pitchFamily="18" charset="0"/>
              </a:rPr>
              <a:t>问题：</a:t>
            </a:r>
            <a:endParaRPr lang="en-US" altLang="zh-CN" sz="1900" dirty="0">
              <a:solidFill>
                <a:srgbClr val="1414F6"/>
              </a:solidFill>
              <a:ea typeface="黑体" pitchFamily="49" charset="-122"/>
              <a:cs typeface="Times New Roman" pitchFamily="18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CN" sz="1900" dirty="0">
                <a:solidFill>
                  <a:srgbClr val="002060"/>
                </a:solidFill>
                <a:ea typeface="黑体" pitchFamily="49" charset="-122"/>
                <a:cs typeface="Times New Roman" pitchFamily="18" charset="0"/>
              </a:rPr>
              <a:t>- </a:t>
            </a:r>
            <a:r>
              <a:rPr lang="zh-CN" altLang="en-US" sz="1900" dirty="0">
                <a:solidFill>
                  <a:srgbClr val="002060"/>
                </a:solidFill>
                <a:ea typeface="黑体" pitchFamily="49" charset="-122"/>
                <a:cs typeface="Times New Roman" pitchFamily="18" charset="0"/>
              </a:rPr>
              <a:t>学生按什么顺序学习这些课程？</a:t>
            </a:r>
            <a:endParaRPr lang="en-US" altLang="zh-CN" sz="1900" dirty="0">
              <a:solidFill>
                <a:srgbClr val="002060"/>
              </a:solidFill>
              <a:ea typeface="黑体" pitchFamily="49" charset="-122"/>
              <a:cs typeface="Times New Roman" pitchFamily="18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CN" sz="1900" dirty="0">
                <a:solidFill>
                  <a:srgbClr val="002060"/>
                </a:solidFill>
                <a:ea typeface="黑体" pitchFamily="49" charset="-122"/>
                <a:cs typeface="Times New Roman" pitchFamily="18" charset="0"/>
              </a:rPr>
              <a:t>- </a:t>
            </a:r>
            <a:r>
              <a:rPr lang="zh-CN" altLang="en-US" sz="1900" dirty="0">
                <a:solidFill>
                  <a:srgbClr val="002060"/>
                </a:solidFill>
                <a:ea typeface="黑体" pitchFamily="49" charset="-122"/>
                <a:cs typeface="Times New Roman" pitchFamily="18" charset="0"/>
              </a:rPr>
              <a:t>解不唯一？</a:t>
            </a:r>
            <a:endParaRPr kumimoji="0" lang="zh-CN" altLang="en-US" sz="19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508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拓扑排序 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916832"/>
            <a:ext cx="7920879" cy="410716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200" b="1" dirty="0">
                <a:solidFill>
                  <a:srgbClr val="1414F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建模</a:t>
            </a:r>
            <a:r>
              <a:rPr lang="en-US" altLang="zh-CN" sz="2200" b="1" dirty="0">
                <a:solidFill>
                  <a:srgbClr val="1414F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2200" b="1" dirty="0">
                <a:solidFill>
                  <a:srgbClr val="1414F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图</a:t>
            </a:r>
            <a:endParaRPr lang="en-US" altLang="zh-CN" sz="2200" b="1" dirty="0">
              <a:solidFill>
                <a:srgbClr val="1414F6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顶点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任务，边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某个任务的先决条件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(1)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有向图：任务之间有先后关系（有向边）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(2)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无环图：若为有环图，回路中就存在相互矛盾的条件，问题无解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拓扑排序有解的图，必然是</a:t>
            </a: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有向无环图</a:t>
            </a:r>
          </a:p>
          <a:p>
            <a:pPr>
              <a:spcAft>
                <a:spcPts val="0"/>
              </a:spcAft>
            </a:pPr>
            <a:r>
              <a:rPr lang="zh-CN" altLang="en-US" sz="2200" b="1" dirty="0">
                <a:solidFill>
                  <a:srgbClr val="1414F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基于深度优先遍历的拓扑排序</a:t>
            </a:r>
            <a:endParaRPr lang="en-US" altLang="zh-CN" sz="2200" b="1" dirty="0">
              <a:solidFill>
                <a:srgbClr val="1414F6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执行一次深度优先查找，记住顶点变成死端（出栈）的顺序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拓扑排序的一个解：将出栈次序反过来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200" b="1" dirty="0">
                <a:solidFill>
                  <a:srgbClr val="1414F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基于减一技术的拓扑排序</a:t>
            </a:r>
            <a:endParaRPr lang="en-US" altLang="zh-CN" sz="2200" b="1" dirty="0">
              <a:solidFill>
                <a:srgbClr val="1414F6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在余下的有向图中找一个源（没有入边的顶点），删除该源及出边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源不存在，算法停止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拓扑排序的一个解：顶点被删除的次序</a:t>
            </a:r>
          </a:p>
        </p:txBody>
      </p:sp>
    </p:spTree>
    <p:extLst>
      <p:ext uri="{BB962C8B-B14F-4D97-AF65-F5344CB8AC3E}">
        <p14:creationId xmlns:p14="http://schemas.microsoft.com/office/powerpoint/2010/main" val="29499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1EF85-1F0D-4CFD-BCB6-523D2E26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495700"/>
            <a:ext cx="7378700" cy="11430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拓扑排序 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EE331017-EE3C-4CAE-BB43-F20F98314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600" y="1698104"/>
                <a:ext cx="7920879" cy="4107160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zh-CN" altLang="en-US" sz="2000" b="1" dirty="0">
                    <a:solidFill>
                      <a:srgbClr val="1414F6"/>
                    </a:solidFill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算法</a:t>
                </a:r>
                <a:endParaRPr lang="en-US" altLang="zh-CN" sz="2000" b="1" dirty="0">
                  <a:solidFill>
                    <a:srgbClr val="1414F6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120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初始化队列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，用于存储入度为</a:t>
                </a: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的顶点</a:t>
                </a: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0 To 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−1 </m:t>
                    </m:r>
                  </m:oMath>
                </a14:m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Do   //</a:t>
                </a:r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遍历图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中的顶点</a:t>
                </a: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If 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Indegree</a:t>
                </a: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]=0 Then   //</a:t>
                </a:r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将入度为</a:t>
                </a: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的顶点加入队列</a:t>
                </a:r>
                <a:endParaRPr lang="en-US" altLang="zh-CN" sz="120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Enqueue(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End If</a:t>
                </a:r>
                <a:endParaRPr lang="zh-CN" altLang="zh-CN" sz="120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End For</a:t>
                </a:r>
                <a:endParaRPr lang="zh-CN" altLang="zh-CN" sz="120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𝐿𝑖𝑠𝑡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←∅</m:t>
                    </m:r>
                  </m:oMath>
                </a14:m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//</a:t>
                </a:r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初始化用于存储输出顶点的列表</a:t>
                </a:r>
                <a:endParaRPr lang="en-US" altLang="zh-CN" sz="120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While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1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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Do </a:t>
                </a:r>
                <a:endParaRPr lang="zh-CN" altLang="zh-CN" sz="120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Dequeue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200" i="1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//</a:t>
                </a:r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按入队顺序输出队列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中的顶点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endParaRPr lang="zh-CN" altLang="zh-CN" sz="120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𝐿𝑖𝑠𝑡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𝐿𝑖𝑠𝑡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zh-CN" altLang="zh-CN" sz="120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For </a:t>
                </a:r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每一个与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邻接的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u </a:t>
                </a: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Do  //</a:t>
                </a:r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顶点的每个邻接顶点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的入度减</a:t>
                </a: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zh-CN" altLang="zh-CN" sz="120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Indegree</a:t>
                </a: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]←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Indegree</a:t>
                </a: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  <a:endParaRPr lang="zh-CN" altLang="zh-CN" sz="120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If </a:t>
                </a:r>
                <a:r>
                  <a:rPr lang="en-US" altLang="zh-CN" sz="1200" i="1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Indegree</a:t>
                </a: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]=0 Then   //</a:t>
                </a:r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若减一后入度为</a:t>
                </a: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，则加入队列</a:t>
                </a: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zh-CN" altLang="zh-CN" sz="120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End If</a:t>
                </a:r>
                <a:endParaRPr lang="zh-CN" altLang="zh-CN" sz="120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End For</a:t>
                </a: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End While</a:t>
                </a:r>
                <a:endParaRPr lang="zh-CN" altLang="zh-CN" sz="120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1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𝐿𝑖𝑠𝑡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Then</a:t>
                </a:r>
                <a:endParaRPr lang="zh-CN" altLang="zh-CN" sz="120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Return 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𝐿𝑖𝑠𝑡</m:t>
                    </m:r>
                  </m:oMath>
                </a14:m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//</a:t>
                </a:r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按序输出列表中的顶点，作为拓扑排序结果</a:t>
                </a: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Else  </a:t>
                </a:r>
                <a:endParaRPr lang="zh-CN" altLang="zh-CN" sz="1200" kern="100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Return False   //</a:t>
                </a:r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图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不是有向无环图，不存在拓扑排序</a:t>
                </a:r>
              </a:p>
              <a:p>
                <a:pPr marL="0" indent="0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kern="1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End If</a:t>
                </a:r>
                <a:endParaRPr lang="en-US" altLang="zh-CN" sz="2200" b="1" dirty="0">
                  <a:solidFill>
                    <a:srgbClr val="1414F6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EE331017-EE3C-4CAE-BB43-F20F98314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698104"/>
                <a:ext cx="7920879" cy="4107160"/>
              </a:xfrm>
              <a:blipFill>
                <a:blip r:embed="rId2"/>
                <a:stretch>
                  <a:fillRect l="-769" t="-1189" b="-24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08447D0A-F229-4958-9C92-B385D171B493}"/>
              </a:ext>
            </a:extLst>
          </p:cNvPr>
          <p:cNvSpPr/>
          <p:nvPr/>
        </p:nvSpPr>
        <p:spPr>
          <a:xfrm>
            <a:off x="1762769" y="1684131"/>
            <a:ext cx="7200799" cy="584775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marL="0" indent="0" algn="l"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输入：</a:t>
            </a:r>
            <a:r>
              <a:rPr lang="en-US" altLang="zh-CN" sz="1600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G</a:t>
            </a:r>
            <a:r>
              <a:rPr lang="zh-CN" altLang="en-US" sz="16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：给定</a:t>
            </a:r>
            <a:r>
              <a:rPr lang="en-US" altLang="zh-CN" sz="1600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n</a:t>
            </a:r>
            <a:r>
              <a:rPr lang="zh-CN" altLang="en-US" sz="16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个顶点、</a:t>
            </a:r>
            <a:r>
              <a:rPr lang="en-US" altLang="zh-CN" sz="1600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m</a:t>
            </a:r>
            <a:r>
              <a:rPr lang="zh-CN" altLang="en-US" sz="16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条边的有向无环图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输出：</a:t>
            </a:r>
            <a:r>
              <a:rPr lang="en-US" altLang="zh-CN" sz="1600" i="1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List</a:t>
            </a:r>
            <a:r>
              <a:rPr lang="zh-CN" altLang="en-US" sz="16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或</a:t>
            </a:r>
            <a:r>
              <a:rPr lang="en-US" altLang="zh-CN" sz="16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False</a:t>
            </a:r>
            <a:r>
              <a:rPr lang="zh-CN" altLang="en-US" sz="1600" dirty="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：输出存储拓扑序列顶点的列表，或不存在拓扑序列</a:t>
            </a:r>
            <a:endParaRPr lang="en-US" altLang="zh-CN" sz="1600" dirty="0">
              <a:solidFill>
                <a:srgbClr val="00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2" name="思想气泡: 云 21">
            <a:extLst>
              <a:ext uri="{FF2B5EF4-FFF2-40B4-BE49-F238E27FC236}">
                <a16:creationId xmlns:a16="http://schemas.microsoft.com/office/drawing/2014/main" id="{E62518C6-CEE4-470A-A799-927F662B0E06}"/>
              </a:ext>
            </a:extLst>
          </p:cNvPr>
          <p:cNvSpPr/>
          <p:nvPr/>
        </p:nvSpPr>
        <p:spPr bwMode="auto">
          <a:xfrm>
            <a:off x="6019710" y="3786336"/>
            <a:ext cx="1872208" cy="936104"/>
          </a:xfrm>
          <a:prstGeom prst="cloudCallout">
            <a:avLst>
              <a:gd name="adj1" fmla="val -78747"/>
              <a:gd name="adj2" fmla="val -72626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238FCB8-46CF-406D-AD47-132E044696C4}"/>
                  </a:ext>
                </a:extLst>
              </p:cNvPr>
              <p:cNvSpPr/>
              <p:nvPr/>
            </p:nvSpPr>
            <p:spPr>
              <a:xfrm>
                <a:off x="6170984" y="3910897"/>
                <a:ext cx="15696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80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时间复杂度</a:t>
                </a:r>
                <a:r>
                  <a:rPr lang="zh-CN" altLang="en-US" sz="1800" kern="100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1800" i="1" kern="100" dirty="0"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zh-CN" sz="18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238FCB8-46CF-406D-AD47-132E04469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984" y="3910897"/>
                <a:ext cx="1569660" cy="646331"/>
              </a:xfrm>
              <a:prstGeom prst="rect">
                <a:avLst/>
              </a:prstGeom>
              <a:blipFill>
                <a:blip r:embed="rId3"/>
                <a:stretch>
                  <a:fillRect l="-2713" t="-7547" r="-2713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2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拓扑排序 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(4)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9472" y="2084740"/>
            <a:ext cx="52918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1414F6"/>
                </a:solidFill>
                <a:ea typeface="黑体" pitchFamily="49" charset="-122"/>
                <a:cs typeface="Times New Roman" pitchFamily="18" charset="0"/>
              </a:rPr>
              <a:t>基于减一技术的拓扑排序（源删除算法）</a:t>
            </a:r>
            <a:endParaRPr lang="en-US" altLang="zh-CN" sz="2200" b="1" dirty="0">
              <a:solidFill>
                <a:srgbClr val="1414F6"/>
              </a:solidFill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6" name="Group 393"/>
          <p:cNvGrpSpPr>
            <a:grpSpLocks/>
          </p:cNvGrpSpPr>
          <p:nvPr/>
        </p:nvGrpSpPr>
        <p:grpSpPr bwMode="auto">
          <a:xfrm>
            <a:off x="1068249" y="2708920"/>
            <a:ext cx="1919573" cy="1893448"/>
            <a:chOff x="477" y="482"/>
            <a:chExt cx="1452" cy="1452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477" y="482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00"/>
                  </a:solidFill>
                </a:rPr>
                <a:t>C</a:t>
              </a:r>
              <a:r>
                <a:rPr lang="en-US" altLang="zh-CN" sz="2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77" y="1616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00"/>
                  </a:solidFill>
                </a:rPr>
                <a:t>C</a:t>
              </a:r>
              <a:r>
                <a:rPr lang="en-US" altLang="zh-CN" sz="2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611" y="482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00"/>
                  </a:solidFill>
                </a:rPr>
                <a:t>C</a:t>
              </a:r>
              <a:r>
                <a:rPr lang="en-US" altLang="zh-CN" sz="2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058" y="1044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00"/>
                  </a:solidFill>
                </a:rPr>
                <a:t>C</a:t>
              </a:r>
              <a:r>
                <a:rPr lang="en-US" altLang="zh-CN" sz="2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611" y="1616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00"/>
                  </a:solidFill>
                </a:rPr>
                <a:t>C</a:t>
              </a:r>
              <a:r>
                <a:rPr lang="en-US" altLang="zh-CN" sz="2000" dirty="0">
                  <a:solidFill>
                    <a:srgbClr val="000000"/>
                  </a:solidFill>
                </a:rPr>
                <a:t>5</a:t>
              </a:r>
            </a:p>
          </p:txBody>
        </p:sp>
        <p:cxnSp>
          <p:nvCxnSpPr>
            <p:cNvPr id="12" name="AutoShape 10"/>
            <p:cNvCxnSpPr>
              <a:cxnSpLocks noChangeShapeType="1"/>
              <a:stCxn id="7" idx="5"/>
              <a:endCxn id="10" idx="1"/>
            </p:cNvCxnSpPr>
            <p:nvPr/>
          </p:nvCxnSpPr>
          <p:spPr bwMode="auto">
            <a:xfrm>
              <a:off x="748" y="753"/>
              <a:ext cx="356" cy="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</p:cNvCxnSpPr>
            <p:nvPr/>
          </p:nvCxnSpPr>
          <p:spPr bwMode="auto">
            <a:xfrm flipV="1">
              <a:off x="1310" y="734"/>
              <a:ext cx="329" cy="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3"/>
            <p:cNvCxnSpPr>
              <a:cxnSpLocks noChangeShapeType="1"/>
              <a:stCxn id="10" idx="5"/>
            </p:cNvCxnSpPr>
            <p:nvPr/>
          </p:nvCxnSpPr>
          <p:spPr bwMode="auto">
            <a:xfrm>
              <a:off x="1329" y="1315"/>
              <a:ext cx="272" cy="4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4"/>
            <p:cNvCxnSpPr>
              <a:cxnSpLocks noChangeShapeType="1"/>
              <a:stCxn id="8" idx="6"/>
              <a:endCxn id="10" idx="3"/>
            </p:cNvCxnSpPr>
            <p:nvPr/>
          </p:nvCxnSpPr>
          <p:spPr bwMode="auto">
            <a:xfrm flipV="1">
              <a:off x="795" y="1316"/>
              <a:ext cx="309" cy="4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11" idx="0"/>
              <a:endCxn id="9" idx="4"/>
            </p:cNvCxnSpPr>
            <p:nvPr/>
          </p:nvCxnSpPr>
          <p:spPr bwMode="auto">
            <a:xfrm flipV="1">
              <a:off x="1770" y="806"/>
              <a:ext cx="0" cy="8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右箭头 16"/>
          <p:cNvSpPr/>
          <p:nvPr/>
        </p:nvSpPr>
        <p:spPr bwMode="auto">
          <a:xfrm>
            <a:off x="3186185" y="3645024"/>
            <a:ext cx="978408" cy="340616"/>
          </a:xfrm>
          <a:prstGeom prst="rightArrow">
            <a:avLst>
              <a:gd name="adj1" fmla="val 50000"/>
              <a:gd name="adj2" fmla="val 47379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28477" y="325526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ea typeface="黑体" pitchFamily="49" charset="-122"/>
                <a:cs typeface="Times New Roman" pitchFamily="18" charset="0"/>
              </a:rPr>
              <a:t>删除</a:t>
            </a:r>
            <a:r>
              <a:rPr lang="en-US" altLang="zh-CN" sz="1800" i="1" dirty="0"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1800" dirty="0">
                <a:ea typeface="黑体" pitchFamily="49" charset="-122"/>
                <a:cs typeface="Times New Roman" pitchFamily="18" charset="0"/>
              </a:rPr>
              <a:t>1</a:t>
            </a:r>
            <a:endParaRPr lang="zh-CN" altLang="en-US" sz="1800" dirty="0"/>
          </a:p>
        </p:txBody>
      </p:sp>
      <p:grpSp>
        <p:nvGrpSpPr>
          <p:cNvPr id="19" name="Group 393"/>
          <p:cNvGrpSpPr>
            <a:grpSpLocks/>
          </p:cNvGrpSpPr>
          <p:nvPr/>
        </p:nvGrpSpPr>
        <p:grpSpPr bwMode="auto">
          <a:xfrm>
            <a:off x="4092585" y="2780928"/>
            <a:ext cx="1919573" cy="1893448"/>
            <a:chOff x="477" y="482"/>
            <a:chExt cx="1452" cy="1452"/>
          </a:xfrm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477" y="1616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00"/>
                  </a:solidFill>
                </a:rPr>
                <a:t>C</a:t>
              </a:r>
              <a:r>
                <a:rPr lang="en-US" altLang="zh-CN" sz="2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611" y="482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00"/>
                  </a:solidFill>
                </a:rPr>
                <a:t>C</a:t>
              </a:r>
              <a:r>
                <a:rPr lang="en-US" altLang="zh-CN" sz="2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1058" y="1044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00"/>
                  </a:solidFill>
                </a:rPr>
                <a:t>C</a:t>
              </a:r>
              <a:r>
                <a:rPr lang="en-US" altLang="zh-CN" sz="2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1611" y="1616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00"/>
                  </a:solidFill>
                </a:rPr>
                <a:t>C</a:t>
              </a:r>
              <a:r>
                <a:rPr lang="en-US" altLang="zh-CN" sz="2000" dirty="0">
                  <a:solidFill>
                    <a:srgbClr val="000000"/>
                  </a:solidFill>
                </a:rPr>
                <a:t>5</a:t>
              </a:r>
            </a:p>
          </p:txBody>
        </p:sp>
        <p:cxnSp>
          <p:nvCxnSpPr>
            <p:cNvPr id="26" name="AutoShape 12"/>
            <p:cNvCxnSpPr>
              <a:cxnSpLocks noChangeShapeType="1"/>
            </p:cNvCxnSpPr>
            <p:nvPr/>
          </p:nvCxnSpPr>
          <p:spPr bwMode="auto">
            <a:xfrm flipV="1">
              <a:off x="1310" y="734"/>
              <a:ext cx="329" cy="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3"/>
            <p:cNvCxnSpPr>
              <a:cxnSpLocks noChangeShapeType="1"/>
              <a:stCxn id="23" idx="5"/>
            </p:cNvCxnSpPr>
            <p:nvPr/>
          </p:nvCxnSpPr>
          <p:spPr bwMode="auto">
            <a:xfrm>
              <a:off x="1329" y="1315"/>
              <a:ext cx="272" cy="4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4"/>
            <p:cNvCxnSpPr>
              <a:cxnSpLocks noChangeShapeType="1"/>
              <a:stCxn id="21" idx="6"/>
              <a:endCxn id="23" idx="3"/>
            </p:cNvCxnSpPr>
            <p:nvPr/>
          </p:nvCxnSpPr>
          <p:spPr bwMode="auto">
            <a:xfrm flipV="1">
              <a:off x="795" y="1316"/>
              <a:ext cx="309" cy="4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6"/>
            <p:cNvCxnSpPr>
              <a:cxnSpLocks noChangeShapeType="1"/>
              <a:stCxn id="24" idx="0"/>
              <a:endCxn id="22" idx="4"/>
            </p:cNvCxnSpPr>
            <p:nvPr/>
          </p:nvCxnSpPr>
          <p:spPr bwMode="auto">
            <a:xfrm flipV="1">
              <a:off x="1770" y="806"/>
              <a:ext cx="0" cy="8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右箭头 29"/>
          <p:cNvSpPr/>
          <p:nvPr/>
        </p:nvSpPr>
        <p:spPr bwMode="auto">
          <a:xfrm>
            <a:off x="6124101" y="3736456"/>
            <a:ext cx="978408" cy="340616"/>
          </a:xfrm>
          <a:prstGeom prst="rightArrow">
            <a:avLst>
              <a:gd name="adj1" fmla="val 50000"/>
              <a:gd name="adj2" fmla="val 47379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66393" y="334670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ea typeface="黑体" pitchFamily="49" charset="-122"/>
                <a:cs typeface="Times New Roman" pitchFamily="18" charset="0"/>
              </a:rPr>
              <a:t>删除</a:t>
            </a:r>
            <a:r>
              <a:rPr lang="en-US" altLang="zh-CN" sz="1800" i="1" dirty="0"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1800" dirty="0">
                <a:ea typeface="黑体" pitchFamily="49" charset="-122"/>
                <a:cs typeface="Times New Roman" pitchFamily="18" charset="0"/>
              </a:rPr>
              <a:t>2</a:t>
            </a:r>
            <a:endParaRPr lang="zh-CN" altLang="en-US" sz="1800" dirty="0"/>
          </a:p>
        </p:txBody>
      </p:sp>
      <p:grpSp>
        <p:nvGrpSpPr>
          <p:cNvPr id="32" name="Group 393"/>
          <p:cNvGrpSpPr>
            <a:grpSpLocks/>
          </p:cNvGrpSpPr>
          <p:nvPr/>
        </p:nvGrpSpPr>
        <p:grpSpPr bwMode="auto">
          <a:xfrm>
            <a:off x="7308952" y="2780928"/>
            <a:ext cx="1151480" cy="1893448"/>
            <a:chOff x="1058" y="482"/>
            <a:chExt cx="871" cy="1452"/>
          </a:xfrm>
        </p:grpSpPr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611" y="482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00"/>
                  </a:solidFill>
                </a:rPr>
                <a:t>C</a:t>
              </a:r>
              <a:r>
                <a:rPr lang="en-US" altLang="zh-CN" sz="2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1058" y="1044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00"/>
                  </a:solidFill>
                </a:rPr>
                <a:t>C</a:t>
              </a:r>
              <a:r>
                <a:rPr lang="en-US" altLang="zh-CN" sz="2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1611" y="1616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00"/>
                  </a:solidFill>
                </a:rPr>
                <a:t>C</a:t>
              </a:r>
              <a:r>
                <a:rPr lang="en-US" altLang="zh-CN" sz="2000" dirty="0">
                  <a:solidFill>
                    <a:srgbClr val="000000"/>
                  </a:solidFill>
                </a:rPr>
                <a:t>5</a:t>
              </a:r>
            </a:p>
          </p:txBody>
        </p:sp>
        <p:cxnSp>
          <p:nvCxnSpPr>
            <p:cNvPr id="37" name="AutoShape 12"/>
            <p:cNvCxnSpPr>
              <a:cxnSpLocks noChangeShapeType="1"/>
            </p:cNvCxnSpPr>
            <p:nvPr/>
          </p:nvCxnSpPr>
          <p:spPr bwMode="auto">
            <a:xfrm flipV="1">
              <a:off x="1310" y="734"/>
              <a:ext cx="329" cy="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3"/>
            <p:cNvCxnSpPr>
              <a:cxnSpLocks noChangeShapeType="1"/>
              <a:stCxn id="35" idx="5"/>
            </p:cNvCxnSpPr>
            <p:nvPr/>
          </p:nvCxnSpPr>
          <p:spPr bwMode="auto">
            <a:xfrm>
              <a:off x="1329" y="1315"/>
              <a:ext cx="272" cy="4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6"/>
            <p:cNvCxnSpPr>
              <a:cxnSpLocks noChangeShapeType="1"/>
              <a:stCxn id="36" idx="0"/>
              <a:endCxn id="34" idx="4"/>
            </p:cNvCxnSpPr>
            <p:nvPr/>
          </p:nvCxnSpPr>
          <p:spPr bwMode="auto">
            <a:xfrm flipV="1">
              <a:off x="1770" y="806"/>
              <a:ext cx="0" cy="8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1" name="右箭头 40"/>
          <p:cNvSpPr/>
          <p:nvPr/>
        </p:nvSpPr>
        <p:spPr bwMode="auto">
          <a:xfrm>
            <a:off x="1428289" y="5589240"/>
            <a:ext cx="978408" cy="340616"/>
          </a:xfrm>
          <a:prstGeom prst="rightArrow">
            <a:avLst>
              <a:gd name="adj1" fmla="val 50000"/>
              <a:gd name="adj2" fmla="val 47379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70581" y="519948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ea typeface="黑体" pitchFamily="49" charset="-122"/>
                <a:cs typeface="Times New Roman" pitchFamily="18" charset="0"/>
              </a:rPr>
              <a:t>删除</a:t>
            </a:r>
            <a:r>
              <a:rPr lang="en-US" altLang="zh-CN" sz="1800" i="1" dirty="0"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1800" dirty="0">
                <a:ea typeface="黑体" pitchFamily="49" charset="-122"/>
                <a:cs typeface="Times New Roman" pitchFamily="18" charset="0"/>
              </a:rPr>
              <a:t>3</a:t>
            </a:r>
            <a:endParaRPr lang="zh-CN" altLang="en-US" sz="1800" dirty="0"/>
          </a:p>
        </p:txBody>
      </p:sp>
      <p:grpSp>
        <p:nvGrpSpPr>
          <p:cNvPr id="43" name="Group 393"/>
          <p:cNvGrpSpPr>
            <a:grpSpLocks/>
          </p:cNvGrpSpPr>
          <p:nvPr/>
        </p:nvGrpSpPr>
        <p:grpSpPr bwMode="auto">
          <a:xfrm>
            <a:off x="2508409" y="4869160"/>
            <a:ext cx="423047" cy="1615690"/>
            <a:chOff x="1609" y="695"/>
            <a:chExt cx="320" cy="1239"/>
          </a:xfrm>
        </p:grpSpPr>
        <p:sp>
          <p:nvSpPr>
            <p:cNvPr id="44" name="Oval 6"/>
            <p:cNvSpPr>
              <a:spLocks noChangeArrowheads="1"/>
            </p:cNvSpPr>
            <p:nvPr/>
          </p:nvSpPr>
          <p:spPr bwMode="auto">
            <a:xfrm>
              <a:off x="1609" y="695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00"/>
                  </a:solidFill>
                </a:rPr>
                <a:t>C</a:t>
              </a:r>
              <a:r>
                <a:rPr lang="en-US" altLang="zh-CN" sz="20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1611" y="1616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00"/>
                  </a:solidFill>
                </a:rPr>
                <a:t>C</a:t>
              </a:r>
              <a:r>
                <a:rPr lang="en-US" altLang="zh-CN" sz="2000" dirty="0">
                  <a:solidFill>
                    <a:srgbClr val="000000"/>
                  </a:solidFill>
                </a:rPr>
                <a:t>5</a:t>
              </a:r>
            </a:p>
          </p:txBody>
        </p:sp>
        <p:cxnSp>
          <p:nvCxnSpPr>
            <p:cNvPr id="49" name="AutoShape 16"/>
            <p:cNvCxnSpPr>
              <a:cxnSpLocks noChangeShapeType="1"/>
              <a:stCxn id="46" idx="0"/>
            </p:cNvCxnSpPr>
            <p:nvPr/>
          </p:nvCxnSpPr>
          <p:spPr bwMode="auto">
            <a:xfrm flipH="1" flipV="1">
              <a:off x="1766" y="1016"/>
              <a:ext cx="4" cy="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1" name="右箭头 50"/>
          <p:cNvSpPr/>
          <p:nvPr/>
        </p:nvSpPr>
        <p:spPr bwMode="auto">
          <a:xfrm>
            <a:off x="3228489" y="5589240"/>
            <a:ext cx="978408" cy="340616"/>
          </a:xfrm>
          <a:prstGeom prst="rightArrow">
            <a:avLst>
              <a:gd name="adj1" fmla="val 50000"/>
              <a:gd name="adj2" fmla="val 47379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170781" y="519948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ea typeface="黑体" pitchFamily="49" charset="-122"/>
                <a:cs typeface="Times New Roman" pitchFamily="18" charset="0"/>
              </a:rPr>
              <a:t>删除</a:t>
            </a:r>
            <a:r>
              <a:rPr lang="en-US" altLang="zh-CN" sz="1800" i="1" dirty="0"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1800" dirty="0">
                <a:ea typeface="黑体" pitchFamily="49" charset="-122"/>
                <a:cs typeface="Times New Roman" pitchFamily="18" charset="0"/>
              </a:rPr>
              <a:t>4</a:t>
            </a:r>
            <a:endParaRPr lang="zh-CN" altLang="en-US" sz="1800" dirty="0"/>
          </a:p>
        </p:txBody>
      </p:sp>
      <p:sp>
        <p:nvSpPr>
          <p:cNvPr id="55" name="Oval 9"/>
          <p:cNvSpPr>
            <a:spLocks noChangeArrowheads="1"/>
          </p:cNvSpPr>
          <p:nvPr/>
        </p:nvSpPr>
        <p:spPr bwMode="auto">
          <a:xfrm>
            <a:off x="4380617" y="5517232"/>
            <a:ext cx="420403" cy="414681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i="1" dirty="0">
                <a:solidFill>
                  <a:srgbClr val="000000"/>
                </a:solidFill>
              </a:rPr>
              <a:t>C</a:t>
            </a:r>
            <a:r>
              <a:rPr lang="en-US" altLang="zh-CN" sz="2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7" name="矩形 56"/>
          <p:cNvSpPr/>
          <p:nvPr/>
        </p:nvSpPr>
        <p:spPr>
          <a:xfrm>
            <a:off x="5316721" y="5085184"/>
            <a:ext cx="29523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zh-CN" altLang="en-US" sz="2000" dirty="0">
                <a:solidFill>
                  <a:srgbClr val="002060"/>
                </a:solidFill>
                <a:ea typeface="黑体" pitchFamily="49" charset="-122"/>
                <a:cs typeface="Times New Roman" pitchFamily="18" charset="0"/>
              </a:rPr>
              <a:t>拓扑排序表：</a:t>
            </a:r>
            <a:endParaRPr lang="en-US" altLang="zh-CN" sz="2000" dirty="0">
              <a:solidFill>
                <a:srgbClr val="002060"/>
              </a:solidFill>
              <a:ea typeface="黑体" pitchFamily="49" charset="-122"/>
              <a:cs typeface="Times New Roman" pitchFamily="18" charset="0"/>
            </a:endParaRPr>
          </a:p>
          <a:p>
            <a:pPr algn="l">
              <a:spcAft>
                <a:spcPts val="600"/>
              </a:spcAft>
            </a:pPr>
            <a:r>
              <a:rPr lang="en-US" altLang="zh-CN" sz="2000" i="1" dirty="0">
                <a:solidFill>
                  <a:srgbClr val="006600"/>
                </a:solidFill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rgbClr val="006600"/>
                </a:solidFill>
                <a:ea typeface="黑体" pitchFamily="49" charset="-122"/>
                <a:cs typeface="Times New Roman" pitchFamily="18" charset="0"/>
              </a:rPr>
              <a:t>2   </a:t>
            </a:r>
            <a:r>
              <a:rPr lang="en-US" altLang="zh-CN" sz="2000" i="1" dirty="0">
                <a:solidFill>
                  <a:srgbClr val="006600"/>
                </a:solidFill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rgbClr val="006600"/>
                </a:solidFill>
                <a:ea typeface="黑体" pitchFamily="49" charset="-122"/>
                <a:cs typeface="Times New Roman" pitchFamily="18" charset="0"/>
              </a:rPr>
              <a:t>1  </a:t>
            </a:r>
            <a:r>
              <a:rPr lang="en-US" altLang="zh-CN" sz="2000" i="1" dirty="0">
                <a:solidFill>
                  <a:srgbClr val="006600"/>
                </a:solidFill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rgbClr val="006600"/>
                </a:solidFill>
                <a:ea typeface="黑体" pitchFamily="49" charset="-122"/>
                <a:cs typeface="Times New Roman" pitchFamily="18" charset="0"/>
              </a:rPr>
              <a:t>3  </a:t>
            </a:r>
            <a:r>
              <a:rPr lang="en-US" altLang="zh-CN" sz="2000" i="1" dirty="0">
                <a:solidFill>
                  <a:srgbClr val="006600"/>
                </a:solidFill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rgbClr val="006600"/>
                </a:solidFill>
                <a:ea typeface="黑体" pitchFamily="49" charset="-122"/>
                <a:cs typeface="Times New Roman" pitchFamily="18" charset="0"/>
              </a:rPr>
              <a:t>4  </a:t>
            </a:r>
            <a:r>
              <a:rPr lang="en-US" altLang="zh-CN" sz="2000" i="1" dirty="0">
                <a:solidFill>
                  <a:srgbClr val="006600"/>
                </a:solidFill>
                <a:ea typeface="黑体" pitchFamily="49" charset="-122"/>
                <a:cs typeface="Times New Roman" pitchFamily="18" charset="0"/>
              </a:rPr>
              <a:t>C</a:t>
            </a:r>
            <a:r>
              <a:rPr lang="en-US" altLang="zh-CN" sz="2000" dirty="0">
                <a:solidFill>
                  <a:srgbClr val="006600"/>
                </a:solidFill>
                <a:ea typeface="黑体" pitchFamily="49" charset="-122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3973</TotalTime>
  <Words>1213</Words>
  <Application>Microsoft Office PowerPoint</Application>
  <PresentationFormat>全屏显示(4:3)</PresentationFormat>
  <Paragraphs>126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宋体</vt:lpstr>
      <vt:lpstr>Cambria Math</vt:lpstr>
      <vt:lpstr>Symbol</vt:lpstr>
      <vt:lpstr>Times New Roman</vt:lpstr>
      <vt:lpstr>Wingdings</vt:lpstr>
      <vt:lpstr>Straight Edge</vt:lpstr>
      <vt:lpstr>第3章 减治法</vt:lpstr>
      <vt:lpstr>提纲</vt:lpstr>
      <vt:lpstr>减治法策略</vt:lpstr>
      <vt:lpstr>减治法策略</vt:lpstr>
      <vt:lpstr>提纲</vt:lpstr>
      <vt:lpstr>拓扑排序 (1)</vt:lpstr>
      <vt:lpstr>拓扑排序 (2)</vt:lpstr>
      <vt:lpstr>拓扑排序 (3)</vt:lpstr>
      <vt:lpstr>拓扑排序 (4)</vt:lpstr>
      <vt:lpstr>拓扑排序 (5)</vt:lpstr>
      <vt:lpstr>拓扑排序 (6)</vt:lpstr>
      <vt:lpstr>结语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Sorting Algorithms</dc:title>
  <dc:creator>Kun Yue</dc:creator>
  <cp:lastModifiedBy>Kun Yue</cp:lastModifiedBy>
  <cp:revision>405</cp:revision>
  <dcterms:created xsi:type="dcterms:W3CDTF">2004-09-09T13:33:17Z</dcterms:created>
  <dcterms:modified xsi:type="dcterms:W3CDTF">2022-07-19T01:17:23Z</dcterms:modified>
</cp:coreProperties>
</file>