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8" r:id="rId4"/>
    <p:sldId id="299" r:id="rId5"/>
    <p:sldId id="300" r:id="rId6"/>
    <p:sldId id="262" r:id="rId7"/>
    <p:sldId id="263" r:id="rId8"/>
    <p:sldId id="264" r:id="rId9"/>
    <p:sldId id="301" r:id="rId10"/>
    <p:sldId id="265" r:id="rId11"/>
    <p:sldId id="267" r:id="rId12"/>
    <p:sldId id="266" r:id="rId13"/>
    <p:sldId id="302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309" r:id="rId22"/>
    <p:sldId id="291" r:id="rId23"/>
    <p:sldId id="292" r:id="rId24"/>
    <p:sldId id="293" r:id="rId25"/>
    <p:sldId id="294" r:id="rId26"/>
    <p:sldId id="311" r:id="rId27"/>
    <p:sldId id="313" r:id="rId28"/>
    <p:sldId id="295" r:id="rId29"/>
    <p:sldId id="296" r:id="rId30"/>
    <p:sldId id="29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00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3" Type="http://schemas.openxmlformats.org/officeDocument/2006/relationships/slide" Target="slides/slide3.xml"/><Relationship Id="rId21" Type="http://schemas.openxmlformats.org/officeDocument/2006/relationships/slide" Target="slides/slide27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" Type="http://schemas.openxmlformats.org/officeDocument/2006/relationships/slide" Target="slides/slide2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0.xml"/><Relationship Id="rId5" Type="http://schemas.openxmlformats.org/officeDocument/2006/relationships/slide" Target="slides/slide5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4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动态规划法 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700338"/>
            <a:ext cx="6662737" cy="2987675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动态规划的适用条件 (1)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600" y="2060848"/>
            <a:ext cx="7811554" cy="4560168"/>
          </a:xfrm>
        </p:spPr>
        <p:txBody>
          <a:bodyPr lIns="0" rIns="0"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、最优子结构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问题的最优解包含了其子问题的最优解（多阶段决策）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最优子结构是问题能用动态规划算法求解的前提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- 利用问题的最优子结构性质，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以自底向上的方式递归地从子问题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的最优值逐步构造出整个问题的最优值（自顶向下得到最优解）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同一个问题可以有多种方式刻划它的最优子结构</a:t>
            </a: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、重叠子问题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每次产生的子问题并不总是新问题，有些子问题被反复计算多次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对每一个子问题只解一次，自底向上递归求值，并把中间结果存 </a:t>
            </a:r>
            <a:endParaRPr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储起来以便以后用来计算所需要的解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通常不同的子问题个数随问题的大小呈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多项式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增长（多项式时间）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动态规划法的适用条件 (2)</a:t>
            </a:r>
          </a:p>
        </p:txBody>
      </p:sp>
      <p:grpSp>
        <p:nvGrpSpPr>
          <p:cNvPr id="20483" name="Group 1071"/>
          <p:cNvGrpSpPr>
            <a:grpSpLocks/>
          </p:cNvGrpSpPr>
          <p:nvPr/>
        </p:nvGrpSpPr>
        <p:grpSpPr bwMode="auto">
          <a:xfrm>
            <a:off x="152400" y="2514600"/>
            <a:ext cx="8839200" cy="2819400"/>
            <a:chOff x="96" y="1488"/>
            <a:chExt cx="5664" cy="1776"/>
          </a:xfrm>
        </p:grpSpPr>
        <p:sp>
          <p:nvSpPr>
            <p:cNvPr id="20485" name="Rectangle 1028"/>
            <p:cNvSpPr>
              <a:spLocks noChangeArrowheads="1"/>
            </p:cNvSpPr>
            <p:nvPr/>
          </p:nvSpPr>
          <p:spPr bwMode="auto">
            <a:xfrm>
              <a:off x="2160" y="14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Fibonacci(6)</a:t>
              </a:r>
            </a:p>
          </p:txBody>
        </p:sp>
        <p:sp>
          <p:nvSpPr>
            <p:cNvPr id="20486" name="Line 1029"/>
            <p:cNvSpPr>
              <a:spLocks noChangeShapeType="1"/>
            </p:cNvSpPr>
            <p:nvPr/>
          </p:nvSpPr>
          <p:spPr bwMode="auto">
            <a:xfrm>
              <a:off x="268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87" name="Line 1030"/>
            <p:cNvSpPr>
              <a:spLocks noChangeShapeType="1"/>
            </p:cNvSpPr>
            <p:nvPr/>
          </p:nvSpPr>
          <p:spPr bwMode="auto">
            <a:xfrm>
              <a:off x="1680" y="177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88" name="Line 1031"/>
            <p:cNvSpPr>
              <a:spLocks noChangeShapeType="1"/>
            </p:cNvSpPr>
            <p:nvPr/>
          </p:nvSpPr>
          <p:spPr bwMode="auto">
            <a:xfrm>
              <a:off x="1680" y="17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89" name="Rectangle 1032"/>
            <p:cNvSpPr>
              <a:spLocks noChangeArrowheads="1"/>
            </p:cNvSpPr>
            <p:nvPr/>
          </p:nvSpPr>
          <p:spPr bwMode="auto">
            <a:xfrm>
              <a:off x="1200" y="187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Fibonacci(5)</a:t>
              </a:r>
            </a:p>
          </p:txBody>
        </p:sp>
        <p:sp>
          <p:nvSpPr>
            <p:cNvPr id="20490" name="Line 1033"/>
            <p:cNvSpPr>
              <a:spLocks noChangeShapeType="1"/>
            </p:cNvSpPr>
            <p:nvPr/>
          </p:nvSpPr>
          <p:spPr bwMode="auto">
            <a:xfrm>
              <a:off x="4368" y="17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1" name="Rectangle 1034"/>
            <p:cNvSpPr>
              <a:spLocks noChangeArrowheads="1"/>
            </p:cNvSpPr>
            <p:nvPr/>
          </p:nvSpPr>
          <p:spPr bwMode="auto">
            <a:xfrm>
              <a:off x="3696" y="1872"/>
              <a:ext cx="12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Fibonacci(4)</a:t>
              </a:r>
            </a:p>
          </p:txBody>
        </p:sp>
        <p:sp>
          <p:nvSpPr>
            <p:cNvPr id="20492" name="Line 1035"/>
            <p:cNvSpPr>
              <a:spLocks noChangeShapeType="1"/>
            </p:cNvSpPr>
            <p:nvPr/>
          </p:nvSpPr>
          <p:spPr bwMode="auto">
            <a:xfrm>
              <a:off x="168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3" name="Line 1036"/>
            <p:cNvSpPr>
              <a:spLocks noChangeShapeType="1"/>
            </p:cNvSpPr>
            <p:nvPr/>
          </p:nvSpPr>
          <p:spPr bwMode="auto">
            <a:xfrm>
              <a:off x="1104" y="22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4" name="Line 1037"/>
            <p:cNvSpPr>
              <a:spLocks noChangeShapeType="1"/>
            </p:cNvSpPr>
            <p:nvPr/>
          </p:nvSpPr>
          <p:spPr bwMode="auto">
            <a:xfrm>
              <a:off x="1104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5" name="Line 1038"/>
            <p:cNvSpPr>
              <a:spLocks noChangeShapeType="1"/>
            </p:cNvSpPr>
            <p:nvPr/>
          </p:nvSpPr>
          <p:spPr bwMode="auto">
            <a:xfrm>
              <a:off x="283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6" name="Rectangle 1039"/>
            <p:cNvSpPr>
              <a:spLocks noChangeArrowheads="1"/>
            </p:cNvSpPr>
            <p:nvPr/>
          </p:nvSpPr>
          <p:spPr bwMode="auto">
            <a:xfrm>
              <a:off x="624" y="230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Fibonacci(4)</a:t>
              </a:r>
            </a:p>
          </p:txBody>
        </p:sp>
        <p:sp>
          <p:nvSpPr>
            <p:cNvPr id="20497" name="Rectangle 1040"/>
            <p:cNvSpPr>
              <a:spLocks noChangeArrowheads="1"/>
            </p:cNvSpPr>
            <p:nvPr/>
          </p:nvSpPr>
          <p:spPr bwMode="auto">
            <a:xfrm>
              <a:off x="2352" y="2304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Fibonacci(3)</a:t>
              </a:r>
            </a:p>
          </p:txBody>
        </p:sp>
        <p:sp>
          <p:nvSpPr>
            <p:cNvPr id="20498" name="Line 1041"/>
            <p:cNvSpPr>
              <a:spLocks noChangeShapeType="1"/>
            </p:cNvSpPr>
            <p:nvPr/>
          </p:nvSpPr>
          <p:spPr bwMode="auto">
            <a:xfrm>
              <a:off x="1104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499" name="Line 1042"/>
            <p:cNvSpPr>
              <a:spLocks noChangeShapeType="1"/>
            </p:cNvSpPr>
            <p:nvPr/>
          </p:nvSpPr>
          <p:spPr bwMode="auto">
            <a:xfrm>
              <a:off x="480" y="25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0" name="Line 1043"/>
            <p:cNvSpPr>
              <a:spLocks noChangeShapeType="1"/>
            </p:cNvSpPr>
            <p:nvPr/>
          </p:nvSpPr>
          <p:spPr bwMode="auto">
            <a:xfrm>
              <a:off x="480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1" name="Rectangle 1044"/>
            <p:cNvSpPr>
              <a:spLocks noChangeArrowheads="1"/>
            </p:cNvSpPr>
            <p:nvPr/>
          </p:nvSpPr>
          <p:spPr bwMode="auto">
            <a:xfrm>
              <a:off x="144" y="2688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Fibonacci(3)</a:t>
              </a:r>
            </a:p>
          </p:txBody>
        </p:sp>
        <p:sp>
          <p:nvSpPr>
            <p:cNvPr id="20502" name="Line 1045"/>
            <p:cNvSpPr>
              <a:spLocks noChangeShapeType="1"/>
            </p:cNvSpPr>
            <p:nvPr/>
          </p:nvSpPr>
          <p:spPr bwMode="auto">
            <a:xfrm>
              <a:off x="1824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3" name="Rectangle 1046"/>
            <p:cNvSpPr>
              <a:spLocks noChangeArrowheads="1"/>
            </p:cNvSpPr>
            <p:nvPr/>
          </p:nvSpPr>
          <p:spPr bwMode="auto">
            <a:xfrm>
              <a:off x="1152" y="2688"/>
              <a:ext cx="86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Fibonacci(2)</a:t>
              </a:r>
            </a:p>
          </p:txBody>
        </p:sp>
        <p:sp>
          <p:nvSpPr>
            <p:cNvPr id="20504" name="Line 1047"/>
            <p:cNvSpPr>
              <a:spLocks noChangeShapeType="1"/>
            </p:cNvSpPr>
            <p:nvPr/>
          </p:nvSpPr>
          <p:spPr bwMode="auto">
            <a:xfrm>
              <a:off x="2832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5" name="Line 1048"/>
            <p:cNvSpPr>
              <a:spLocks noChangeShapeType="1"/>
            </p:cNvSpPr>
            <p:nvPr/>
          </p:nvSpPr>
          <p:spPr bwMode="auto">
            <a:xfrm>
              <a:off x="2256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6" name="Line 1049"/>
            <p:cNvSpPr>
              <a:spLocks noChangeShapeType="1"/>
            </p:cNvSpPr>
            <p:nvPr/>
          </p:nvSpPr>
          <p:spPr bwMode="auto">
            <a:xfrm>
              <a:off x="225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7" name="Line 1050"/>
            <p:cNvSpPr>
              <a:spLocks noChangeShapeType="1"/>
            </p:cNvSpPr>
            <p:nvPr/>
          </p:nvSpPr>
          <p:spPr bwMode="auto">
            <a:xfrm>
              <a:off x="3360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08" name="Rectangle 1051"/>
            <p:cNvSpPr>
              <a:spLocks noChangeArrowheads="1"/>
            </p:cNvSpPr>
            <p:nvPr/>
          </p:nvSpPr>
          <p:spPr bwMode="auto">
            <a:xfrm>
              <a:off x="2112" y="2688"/>
              <a:ext cx="86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Fibonacci(2)</a:t>
              </a:r>
            </a:p>
          </p:txBody>
        </p:sp>
        <p:sp>
          <p:nvSpPr>
            <p:cNvPr id="20509" name="Rectangle 1052"/>
            <p:cNvSpPr>
              <a:spLocks noChangeArrowheads="1"/>
            </p:cNvSpPr>
            <p:nvPr/>
          </p:nvSpPr>
          <p:spPr bwMode="auto">
            <a:xfrm>
              <a:off x="3024" y="2688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Fibonacci(1)</a:t>
              </a:r>
            </a:p>
          </p:txBody>
        </p:sp>
        <p:sp>
          <p:nvSpPr>
            <p:cNvPr id="20510" name="Line 1053"/>
            <p:cNvSpPr>
              <a:spLocks noChangeShapeType="1"/>
            </p:cNvSpPr>
            <p:nvPr/>
          </p:nvSpPr>
          <p:spPr bwMode="auto">
            <a:xfrm>
              <a:off x="816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1" name="Line 1054"/>
            <p:cNvSpPr>
              <a:spLocks noChangeShapeType="1"/>
            </p:cNvSpPr>
            <p:nvPr/>
          </p:nvSpPr>
          <p:spPr bwMode="auto">
            <a:xfrm>
              <a:off x="240" y="29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2" name="Line 1055"/>
            <p:cNvSpPr>
              <a:spLocks noChangeShapeType="1"/>
            </p:cNvSpPr>
            <p:nvPr/>
          </p:nvSpPr>
          <p:spPr bwMode="auto">
            <a:xfrm>
              <a:off x="240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3" name="Line 1056"/>
            <p:cNvSpPr>
              <a:spLocks noChangeShapeType="1"/>
            </p:cNvSpPr>
            <p:nvPr/>
          </p:nvSpPr>
          <p:spPr bwMode="auto">
            <a:xfrm>
              <a:off x="1344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4" name="Rectangle 1057"/>
            <p:cNvSpPr>
              <a:spLocks noChangeArrowheads="1"/>
            </p:cNvSpPr>
            <p:nvPr/>
          </p:nvSpPr>
          <p:spPr bwMode="auto">
            <a:xfrm>
              <a:off x="96" y="3072"/>
              <a:ext cx="86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Fibonacci(2)</a:t>
              </a:r>
            </a:p>
          </p:txBody>
        </p:sp>
        <p:sp>
          <p:nvSpPr>
            <p:cNvPr id="20515" name="Rectangle 1058"/>
            <p:cNvSpPr>
              <a:spLocks noChangeArrowheads="1"/>
            </p:cNvSpPr>
            <p:nvPr/>
          </p:nvSpPr>
          <p:spPr bwMode="auto">
            <a:xfrm>
              <a:off x="1008" y="3072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Fibonacci(1)</a:t>
              </a:r>
            </a:p>
          </p:txBody>
        </p:sp>
        <p:sp>
          <p:nvSpPr>
            <p:cNvPr id="20516" name="Line 1059"/>
            <p:cNvSpPr>
              <a:spLocks noChangeShapeType="1"/>
            </p:cNvSpPr>
            <p:nvPr/>
          </p:nvSpPr>
          <p:spPr bwMode="auto">
            <a:xfrm>
              <a:off x="460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7" name="Line 1060"/>
            <p:cNvSpPr>
              <a:spLocks noChangeShapeType="1"/>
            </p:cNvSpPr>
            <p:nvPr/>
          </p:nvSpPr>
          <p:spPr bwMode="auto">
            <a:xfrm>
              <a:off x="4032" y="216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8" name="Line 1061"/>
            <p:cNvSpPr>
              <a:spLocks noChangeShapeType="1"/>
            </p:cNvSpPr>
            <p:nvPr/>
          </p:nvSpPr>
          <p:spPr bwMode="auto">
            <a:xfrm>
              <a:off x="4032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19" name="Line 1062"/>
            <p:cNvSpPr>
              <a:spLocks noChangeShapeType="1"/>
            </p:cNvSpPr>
            <p:nvPr/>
          </p:nvSpPr>
          <p:spPr bwMode="auto">
            <a:xfrm>
              <a:off x="5136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20" name="Rectangle 1063"/>
            <p:cNvSpPr>
              <a:spLocks noChangeArrowheads="1"/>
            </p:cNvSpPr>
            <p:nvPr/>
          </p:nvSpPr>
          <p:spPr bwMode="auto">
            <a:xfrm>
              <a:off x="3888" y="2256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Fibonacci(3)</a:t>
              </a:r>
            </a:p>
          </p:txBody>
        </p:sp>
        <p:sp>
          <p:nvSpPr>
            <p:cNvPr id="20521" name="Rectangle 1064"/>
            <p:cNvSpPr>
              <a:spLocks noChangeArrowheads="1"/>
            </p:cNvSpPr>
            <p:nvPr/>
          </p:nvSpPr>
          <p:spPr bwMode="auto">
            <a:xfrm>
              <a:off x="4800" y="2256"/>
              <a:ext cx="86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Fibonacci(2)</a:t>
              </a:r>
            </a:p>
          </p:txBody>
        </p:sp>
        <p:sp>
          <p:nvSpPr>
            <p:cNvPr id="20522" name="Line 1065"/>
            <p:cNvSpPr>
              <a:spLocks noChangeShapeType="1"/>
            </p:cNvSpPr>
            <p:nvPr/>
          </p:nvSpPr>
          <p:spPr bwMode="auto">
            <a:xfrm>
              <a:off x="456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23" name="Line 1066"/>
            <p:cNvSpPr>
              <a:spLocks noChangeShapeType="1"/>
            </p:cNvSpPr>
            <p:nvPr/>
          </p:nvSpPr>
          <p:spPr bwMode="auto">
            <a:xfrm>
              <a:off x="4128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24" name="Line 1067"/>
            <p:cNvSpPr>
              <a:spLocks noChangeShapeType="1"/>
            </p:cNvSpPr>
            <p:nvPr/>
          </p:nvSpPr>
          <p:spPr bwMode="auto">
            <a:xfrm>
              <a:off x="4128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25" name="Line 1068"/>
            <p:cNvSpPr>
              <a:spLocks noChangeShapeType="1"/>
            </p:cNvSpPr>
            <p:nvPr/>
          </p:nvSpPr>
          <p:spPr bwMode="auto">
            <a:xfrm>
              <a:off x="5232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0"/>
            </a:p>
          </p:txBody>
        </p:sp>
        <p:sp>
          <p:nvSpPr>
            <p:cNvPr id="20526" name="Rectangle 1069"/>
            <p:cNvSpPr>
              <a:spLocks noChangeArrowheads="1"/>
            </p:cNvSpPr>
            <p:nvPr/>
          </p:nvSpPr>
          <p:spPr bwMode="auto">
            <a:xfrm>
              <a:off x="3984" y="2688"/>
              <a:ext cx="86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Fibonacci(2)</a:t>
              </a:r>
            </a:p>
          </p:txBody>
        </p:sp>
        <p:sp>
          <p:nvSpPr>
            <p:cNvPr id="20527" name="Rectangle 1070"/>
            <p:cNvSpPr>
              <a:spLocks noChangeArrowheads="1"/>
            </p:cNvSpPr>
            <p:nvPr/>
          </p:nvSpPr>
          <p:spPr bwMode="auto">
            <a:xfrm>
              <a:off x="4896" y="2688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ea typeface="宋体" pitchFamily="2" charset="-122"/>
                </a:rPr>
                <a:t>Fibonacci(1)</a:t>
              </a: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B1BD7BD-F2D4-4E25-B59A-3A044226B5DB}"/>
              </a:ext>
            </a:extLst>
          </p:cNvPr>
          <p:cNvSpPr/>
          <p:nvPr/>
        </p:nvSpPr>
        <p:spPr bwMode="auto">
          <a:xfrm>
            <a:off x="3673098" y="5445223"/>
            <a:ext cx="3146156" cy="803173"/>
          </a:xfrm>
          <a:prstGeom prst="wedgeRoundRectCallout">
            <a:avLst>
              <a:gd name="adj1" fmla="val -70935"/>
              <a:gd name="adj2" fmla="val -57992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kumimoji="0" lang="zh-CN" altLang="en-US" sz="2000" b="0" dirty="0">
                <a:solidFill>
                  <a:srgbClr val="002060"/>
                </a:solidFill>
                <a:latin typeface="黑体" pitchFamily="2" charset="-122"/>
              </a:rPr>
              <a:t>动态规划法对许多组合优化问题特别有效！</a:t>
            </a:r>
            <a:r>
              <a:rPr kumimoji="0" lang="zh-CN" altLang="en-US" sz="2000" b="0" dirty="0">
                <a:solidFill>
                  <a:srgbClr val="002060"/>
                </a:solidFill>
                <a:latin typeface="黑体" pitchFamily="2" charset="-122"/>
                <a:sym typeface="Wingdings" pitchFamily="2" charset="2"/>
              </a:rPr>
              <a:t></a:t>
            </a:r>
            <a:endParaRPr kumimoji="0" lang="en-US" altLang="zh-CN" sz="2000" b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动态规划法的基本步骤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63713" y="2438400"/>
            <a:ext cx="6846887" cy="36576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楷体_GB2312" pitchFamily="49" charset="-122"/>
                <a:ea typeface="黑体" pitchFamily="2" charset="-122"/>
              </a:rPr>
              <a:t>找出最优解的性质，并刻划其结构特征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ea typeface="黑体" pitchFamily="2" charset="-122"/>
              </a:rPr>
              <a:t>递归地定义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最优值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ea typeface="黑体" pitchFamily="2" charset="-122"/>
              </a:rPr>
              <a:t>以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自底向上</a:t>
            </a:r>
            <a:r>
              <a:rPr lang="zh-CN" altLang="en-US" sz="2200" dirty="0">
                <a:ea typeface="黑体" pitchFamily="2" charset="-122"/>
              </a:rPr>
              <a:t>的方式计算出最优值</a:t>
            </a:r>
            <a:r>
              <a:rPr lang="zh-CN" altLang="en-US" sz="2200" b="1" dirty="0">
                <a:solidFill>
                  <a:srgbClr val="FF0000"/>
                </a:solidFill>
                <a:ea typeface="黑体" pitchFamily="2" charset="-122"/>
              </a:rPr>
              <a:t>（填表）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ea typeface="黑体" pitchFamily="2" charset="-122"/>
              </a:rPr>
              <a:t>根据计算最优值时得到的信息，构造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最优解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动态规划法的适用条件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矩阵连乘问题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1200"/>
            <a:ext cx="7958138" cy="4114800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</a:t>
            </a:r>
            <a:r>
              <a:rPr lang="zh-CN" altLang="en-US" sz="2000" dirty="0">
                <a:ea typeface="黑体" pitchFamily="2" charset="-122"/>
              </a:rPr>
              <a:t>利用标准的矩阵乘法计算矩阵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en-US" altLang="zh-CN" sz="2000" dirty="0">
                <a:ea typeface="黑体" pitchFamily="2" charset="-122"/>
              </a:rPr>
              <a:t>(2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10</a:t>
            </a:r>
            <a:r>
              <a:rPr lang="en-US" altLang="zh-CN" sz="2000" dirty="0">
                <a:ea typeface="黑体" pitchFamily="2" charset="-122"/>
              </a:rPr>
              <a:t>),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2</a:t>
            </a:r>
            <a:r>
              <a:rPr lang="en-US" altLang="zh-CN" sz="2000" dirty="0">
                <a:ea typeface="黑体" pitchFamily="2" charset="-122"/>
              </a:rPr>
              <a:t>(10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2</a:t>
            </a:r>
            <a:r>
              <a:rPr lang="en-US" altLang="zh-CN" sz="2000" dirty="0">
                <a:ea typeface="黑体" pitchFamily="2" charset="-122"/>
              </a:rPr>
              <a:t>),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3</a:t>
            </a:r>
            <a:r>
              <a:rPr lang="en-US" altLang="zh-CN" sz="2000" dirty="0">
                <a:ea typeface="黑体" pitchFamily="2" charset="-122"/>
              </a:rPr>
              <a:t> (2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10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的乘积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(1) (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2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3</a:t>
            </a:r>
            <a:r>
              <a:rPr lang="en-US" altLang="zh-CN" sz="2000" dirty="0">
                <a:ea typeface="黑体" pitchFamily="2" charset="-122"/>
              </a:rPr>
              <a:t>: 2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102+2210=80 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次乘法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    (2)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zh-CN" altLang="en-US" sz="2000" dirty="0">
                <a:ea typeface="黑体" pitchFamily="2" charset="-122"/>
              </a:rPr>
              <a:t>(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2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baseline="-25000" dirty="0">
                <a:ea typeface="黑体" pitchFamily="2" charset="-122"/>
              </a:rPr>
              <a:t>3</a:t>
            </a:r>
            <a:r>
              <a:rPr lang="en-US" altLang="zh-CN" sz="2000" dirty="0">
                <a:ea typeface="黑体" pitchFamily="2" charset="-122"/>
              </a:rPr>
              <a:t>): 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2</a:t>
            </a:r>
            <a:r>
              <a:rPr lang="en-US" altLang="zh-CN" sz="2000" dirty="0">
                <a:ea typeface="黑体" pitchFamily="2" charset="-122"/>
              </a:rPr>
              <a:t>10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10+10210=400 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次乘法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43608" y="3603626"/>
            <a:ext cx="5840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结论：</a:t>
            </a:r>
            <a:r>
              <a:rPr lang="zh-CN" altLang="en-US" sz="2000" b="0" dirty="0">
                <a:solidFill>
                  <a:srgbClr val="00B050"/>
                </a:solidFill>
                <a:sym typeface="Symbol" pitchFamily="18" charset="2"/>
              </a:rPr>
              <a:t>不同的乘法执行顺序，乘法次数相差很大！</a:t>
            </a:r>
            <a:endParaRPr lang="en-US" altLang="zh-CN" sz="2000" b="0" dirty="0">
              <a:solidFill>
                <a:srgbClr val="00B050"/>
              </a:solidFill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08920" y="4005263"/>
            <a:ext cx="8234083" cy="2465388"/>
            <a:chOff x="510" y="2523"/>
            <a:chExt cx="5062" cy="1553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10" y="2523"/>
              <a:ext cx="13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w"/>
              </a:pPr>
              <a:r>
                <a:rPr lang="zh-CN" altLang="en-US" sz="2400" dirty="0">
                  <a:solidFill>
                    <a:srgbClr val="0000CC"/>
                  </a:solidFill>
                </a:rPr>
                <a:t>  </a:t>
              </a:r>
              <a:r>
                <a:rPr lang="zh-CN" altLang="en-US" sz="2200" dirty="0">
                  <a:solidFill>
                    <a:srgbClr val="0000FF"/>
                  </a:solidFill>
                </a:rPr>
                <a:t>矩阵连乘问题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76" y="2823"/>
              <a:ext cx="4896" cy="1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/>
                <a:t>给定</a:t>
              </a:r>
              <a:r>
                <a:rPr lang="en-US" altLang="zh-CN" sz="2000" b="0" i="1" dirty="0"/>
                <a:t>n</a:t>
              </a:r>
              <a:r>
                <a:rPr lang="zh-CN" altLang="en-US" sz="2000" b="0" dirty="0"/>
                <a:t>个矩阵{</a:t>
              </a:r>
              <a:r>
                <a:rPr lang="en-US" altLang="zh-CN" sz="2000" b="0" i="1" dirty="0"/>
                <a:t>A</a:t>
              </a:r>
              <a:r>
                <a:rPr lang="en-US" altLang="zh-CN" sz="2000" b="0" baseline="-25000" dirty="0"/>
                <a:t>1</a:t>
              </a:r>
              <a:r>
                <a:rPr lang="en-US" altLang="zh-CN" sz="2000" b="0" dirty="0"/>
                <a:t>, </a:t>
              </a:r>
              <a:r>
                <a:rPr lang="en-US" altLang="zh-CN" sz="2000" b="0" i="1" dirty="0"/>
                <a:t>A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, …, </a:t>
              </a:r>
              <a:r>
                <a:rPr lang="en-US" altLang="zh-CN" sz="2000" b="0" i="1" dirty="0"/>
                <a:t>A</a:t>
              </a:r>
              <a:r>
                <a:rPr lang="en-US" altLang="zh-CN" sz="2000" b="0" i="1" baseline="-25000" dirty="0"/>
                <a:t>n</a:t>
              </a:r>
              <a:r>
                <a:rPr lang="en-US" altLang="zh-CN" sz="2000" b="0" dirty="0"/>
                <a:t>}，</a:t>
              </a:r>
              <a:r>
                <a:rPr lang="zh-CN" altLang="en-US" sz="2000" b="0" dirty="0"/>
                <a:t>其中</a:t>
              </a:r>
              <a:r>
                <a:rPr lang="en-US" altLang="zh-CN" sz="2000" b="0" i="1" dirty="0"/>
                <a:t>A</a:t>
              </a:r>
              <a:r>
                <a:rPr lang="en-US" altLang="zh-CN" sz="2000" b="0" i="1" baseline="-25000" dirty="0"/>
                <a:t>i</a:t>
              </a:r>
              <a:r>
                <a:rPr lang="zh-CN" altLang="en-US" sz="2000" b="0" dirty="0"/>
                <a:t>和</a:t>
              </a:r>
              <a:r>
                <a:rPr lang="en-US" altLang="zh-CN" sz="2000" b="0" i="1" dirty="0"/>
                <a:t>A</a:t>
              </a:r>
              <a:r>
                <a:rPr lang="en-US" altLang="zh-CN" sz="2000" b="0" i="1" baseline="-25000" dirty="0"/>
                <a:t>i</a:t>
              </a:r>
              <a:r>
                <a:rPr lang="en-US" altLang="zh-CN" sz="2000" b="0" baseline="-25000" dirty="0"/>
                <a:t>+1</a:t>
              </a:r>
              <a:r>
                <a:rPr lang="zh-CN" altLang="en-US" sz="2000" b="0" dirty="0"/>
                <a:t>可乘, </a:t>
              </a:r>
              <a:r>
                <a:rPr lang="en-US" altLang="zh-CN" sz="2000" b="0" i="1" dirty="0" err="1"/>
                <a:t>i</a:t>
              </a:r>
              <a:r>
                <a:rPr lang="en-US" altLang="zh-CN" sz="2000" b="0" dirty="0"/>
                <a:t>=1, 2, …, </a:t>
              </a:r>
              <a:r>
                <a:rPr lang="en-US" altLang="zh-CN" sz="2000" b="0" i="1" dirty="0"/>
                <a:t>n</a:t>
              </a:r>
              <a:r>
                <a:rPr lang="en-US" altLang="zh-CN" sz="2000" b="0" dirty="0">
                  <a:sym typeface="Symbol" pitchFamily="18" charset="2"/>
                </a:rPr>
                <a:t></a:t>
              </a:r>
              <a:r>
                <a:rPr lang="en-US" altLang="zh-CN" sz="2000" b="0" dirty="0"/>
                <a:t>1, </a:t>
              </a:r>
              <a:r>
                <a:rPr lang="zh-CN" altLang="en-US" sz="2000" b="0" dirty="0"/>
                <a:t>确定这</a:t>
              </a:r>
              <a:r>
                <a:rPr lang="en-US" altLang="zh-CN" sz="2000" b="0" i="1" dirty="0"/>
                <a:t>n</a:t>
              </a:r>
              <a:r>
                <a:rPr lang="zh-CN" altLang="en-US" sz="2000" b="0" dirty="0"/>
                <a:t>个矩阵乘积的计算次序，使得所需乘法次数最少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</a:rPr>
                <a:t>说明：</a:t>
              </a:r>
            </a:p>
            <a:p>
              <a:pPr>
                <a:lnSpc>
                  <a:spcPts val="26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Char char="-"/>
              </a:pPr>
              <a:r>
                <a:rPr lang="zh-CN" altLang="en-US" sz="2000" b="0" dirty="0"/>
                <a:t> 矩阵乘法满足结合律，连乘的计算次序可由加括号方式确定</a:t>
              </a:r>
            </a:p>
            <a:p>
              <a:pPr>
                <a:lnSpc>
                  <a:spcPts val="26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Char char="-"/>
              </a:pPr>
              <a:r>
                <a:rPr lang="en-US" altLang="zh-CN" sz="2000" b="0" dirty="0"/>
                <a:t> </a:t>
              </a:r>
              <a:r>
                <a:rPr lang="zh-CN" altLang="en-US" sz="2000" b="0" dirty="0"/>
                <a:t>计算次序完全确定——完全加括号——按此次序进行2个矩阵相乘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(2)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08" y="2060848"/>
            <a:ext cx="8158163" cy="4038600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穷举搜索法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0057"/>
              </p:ext>
            </p:extLst>
          </p:nvPr>
        </p:nvGraphicFramePr>
        <p:xfrm>
          <a:off x="2267744" y="2547518"/>
          <a:ext cx="3305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1803240" imgH="228600" progId="Equation.DSMT4">
                  <p:embed/>
                </p:oleObj>
              </mc:Choice>
              <mc:Fallback>
                <p:oleObj name="Equation" r:id="rId3" imgW="1803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47518"/>
                        <a:ext cx="3305175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685800" y="2971800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/>
              <a:t>设前</a:t>
            </a:r>
            <a:r>
              <a:rPr lang="en-US" altLang="zh-CN" sz="2000" b="0" i="1"/>
              <a:t>k</a:t>
            </a:r>
            <a:r>
              <a:rPr lang="zh-CN" altLang="en-US" sz="2000" b="0"/>
              <a:t>个矩阵有</a:t>
            </a:r>
            <a:r>
              <a:rPr lang="en-US" altLang="zh-CN" sz="2000" b="0" i="1"/>
              <a:t>P</a:t>
            </a:r>
            <a:r>
              <a:rPr lang="en-US" altLang="zh-CN" sz="2000" b="0"/>
              <a:t>(</a:t>
            </a:r>
            <a:r>
              <a:rPr lang="en-US" altLang="zh-CN" sz="2000" b="0" i="1"/>
              <a:t>k</a:t>
            </a:r>
            <a:r>
              <a:rPr lang="en-US" altLang="zh-CN" sz="2000" b="0"/>
              <a:t>)</a:t>
            </a:r>
            <a:r>
              <a:rPr lang="zh-CN" altLang="en-US" sz="2000" b="0"/>
              <a:t>种加括号方式，对每一个</a:t>
            </a:r>
            <a:r>
              <a:rPr lang="en-US" altLang="zh-CN" sz="2000" b="0" i="1"/>
              <a:t>k</a:t>
            </a:r>
            <a:r>
              <a:rPr lang="en-US" altLang="zh-CN" sz="2000" b="0"/>
              <a:t>，</a:t>
            </a:r>
            <a:r>
              <a:rPr lang="zh-CN" altLang="en-US" sz="2000" b="0"/>
              <a:t>有</a:t>
            </a:r>
            <a:r>
              <a:rPr lang="en-US" altLang="zh-CN" sz="2000" b="0" i="1"/>
              <a:t>P</a:t>
            </a:r>
            <a:r>
              <a:rPr lang="en-US" altLang="zh-CN" sz="2000" b="0"/>
              <a:t>(</a:t>
            </a:r>
            <a:r>
              <a:rPr lang="en-US" altLang="zh-CN" sz="2000" b="0" i="1"/>
              <a:t>k</a:t>
            </a:r>
            <a:r>
              <a:rPr lang="en-US" altLang="zh-CN" sz="2000" b="0"/>
              <a:t>)</a:t>
            </a:r>
            <a:r>
              <a:rPr lang="en-US" altLang="zh-CN" sz="2000" b="0" i="1"/>
              <a:t>P</a:t>
            </a:r>
            <a:r>
              <a:rPr lang="en-US" altLang="zh-CN" sz="2000" b="0"/>
              <a:t>(</a:t>
            </a:r>
            <a:r>
              <a:rPr lang="en-US" altLang="zh-CN" sz="2000" b="0" i="1"/>
              <a:t>n</a:t>
            </a:r>
            <a:r>
              <a:rPr lang="en-US" altLang="zh-CN" sz="2000" b="0">
                <a:sym typeface="Symbol" pitchFamily="18" charset="2"/>
              </a:rPr>
              <a:t></a:t>
            </a:r>
            <a:r>
              <a:rPr lang="en-US" altLang="zh-CN" sz="2000" b="0" i="1"/>
              <a:t>k</a:t>
            </a:r>
            <a:r>
              <a:rPr lang="en-US" altLang="zh-CN" sz="2000" b="0"/>
              <a:t>)</a:t>
            </a:r>
            <a:r>
              <a:rPr lang="zh-CN" altLang="en-US" sz="2000" b="0"/>
              <a:t>种加括号方式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18563"/>
              </p:ext>
            </p:extLst>
          </p:nvPr>
        </p:nvGraphicFramePr>
        <p:xfrm>
          <a:off x="2051720" y="3368675"/>
          <a:ext cx="3378695" cy="120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1930320" imgH="685800" progId="Equation.DSMT4">
                  <p:embed/>
                </p:oleObj>
              </mc:Choice>
              <mc:Fallback>
                <p:oleObj name="Equation" r:id="rId5" imgW="193032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68675"/>
                        <a:ext cx="3378695" cy="12004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957560"/>
              </p:ext>
            </p:extLst>
          </p:nvPr>
        </p:nvGraphicFramePr>
        <p:xfrm>
          <a:off x="2024286" y="4636056"/>
          <a:ext cx="4310608" cy="77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2476440" imgH="444240" progId="Equation.DSMT4">
                  <p:embed/>
                </p:oleObj>
              </mc:Choice>
              <mc:Fallback>
                <p:oleObj name="Equation" r:id="rId7" imgW="24764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286" y="4636056"/>
                        <a:ext cx="4310608" cy="774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5556668"/>
            <a:ext cx="4629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/>
              <a:t>1,1,2,5,14,42,132,429,1430,4862,16796, …</a:t>
            </a:r>
          </a:p>
          <a:p>
            <a:pPr>
              <a:lnSpc>
                <a:spcPct val="2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 b="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 dirty="0"/>
              <a:t>P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n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随</a:t>
            </a:r>
            <a:r>
              <a:rPr lang="en-US" altLang="zh-CN" sz="2000" b="0" i="1" dirty="0"/>
              <a:t>n</a:t>
            </a:r>
            <a:r>
              <a:rPr lang="zh-CN" altLang="en-US" sz="2000" b="0" dirty="0">
                <a:solidFill>
                  <a:srgbClr val="FF0000"/>
                </a:solidFill>
              </a:rPr>
              <a:t>呈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b="0" dirty="0">
                <a:solidFill>
                  <a:srgbClr val="FF0000"/>
                </a:solidFill>
              </a:rPr>
              <a:t>增长</a:t>
            </a:r>
            <a:r>
              <a:rPr lang="zh-CN" altLang="en-US" sz="2000" b="0" dirty="0"/>
              <a:t>！ </a:t>
            </a:r>
            <a:r>
              <a:rPr lang="zh-CN" altLang="en-US" sz="2000" b="0" dirty="0">
                <a:sym typeface="Wingdings" pitchFamily="2" charset="2"/>
              </a:rPr>
              <a:t></a:t>
            </a:r>
            <a:r>
              <a:rPr lang="zh-CN" altLang="en-US" sz="20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(3)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117725"/>
            <a:ext cx="7958138" cy="4191000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递推关系式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                    </a:t>
            </a:r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记为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lang="en-US" altLang="zh-CN" sz="2000" i="1" dirty="0" err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: 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], </a:t>
            </a:r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最少乘法次数记为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), 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的维数为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p</a:t>
            </a:r>
            <a:r>
              <a:rPr lang="en-US" altLang="zh-CN" sz="2000" i="1" baseline="-25000" dirty="0">
                <a:solidFill>
                  <a:srgbClr val="000000"/>
                </a:solidFill>
                <a:ea typeface="黑体" pitchFamily="2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</a:t>
            </a:r>
            <a:r>
              <a:rPr lang="en-US" altLang="zh-CN" sz="2000" baseline="-25000" dirty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i="1" baseline="-25000" dirty="0">
                <a:solidFill>
                  <a:srgbClr val="000000"/>
                </a:solidFill>
                <a:ea typeface="黑体" pitchFamily="2" charset="-122"/>
                <a:sym typeface="Symbol" pitchFamily="18" charset="2"/>
              </a:rPr>
              <a:t>i</a:t>
            </a:r>
            <a:endParaRPr lang="en-US" altLang="zh-CN" sz="2000" i="1" baseline="-25000" dirty="0">
              <a:solidFill>
                <a:srgbClr val="000000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   计算次序：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dirty="0">
              <a:ea typeface="黑体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8469"/>
              </p:ext>
            </p:extLst>
          </p:nvPr>
        </p:nvGraphicFramePr>
        <p:xfrm>
          <a:off x="1043608" y="2525711"/>
          <a:ext cx="1538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数式" r:id="rId3" imgW="647640" imgH="241200" progId="Equation.3">
                  <p:embed/>
                </p:oleObj>
              </mc:Choice>
              <mc:Fallback>
                <p:oleObj name="数式" r:id="rId3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25711"/>
                        <a:ext cx="15382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9382"/>
              </p:ext>
            </p:extLst>
          </p:nvPr>
        </p:nvGraphicFramePr>
        <p:xfrm>
          <a:off x="2204020" y="2907103"/>
          <a:ext cx="3160068" cy="44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20" y="2907103"/>
                        <a:ext cx="3160068" cy="4414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14400" y="3394073"/>
            <a:ext cx="7546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15000"/>
              </a:spcAft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</a:rPr>
              <a:t>-</a:t>
            </a:r>
            <a:r>
              <a:rPr lang="zh-CN" altLang="en-US" sz="2000" dirty="0">
                <a:solidFill>
                  <a:srgbClr val="0000FF"/>
                </a:solidFill>
              </a:rPr>
              <a:t> 计算量</a:t>
            </a:r>
            <a:endParaRPr lang="zh-CN" altLang="en-US" sz="2000" b="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0" dirty="0"/>
              <a:t>  计算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: 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的耗费 + 计算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+1: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的耗费 + 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: 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乘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+1: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的耗费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14400" y="4317999"/>
            <a:ext cx="8001000" cy="114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</a:rPr>
              <a:t>- </a:t>
            </a:r>
            <a:r>
              <a:rPr lang="zh-CN" altLang="en-US" sz="2000" dirty="0">
                <a:solidFill>
                  <a:srgbClr val="0000FF"/>
                </a:solidFill>
              </a:rPr>
              <a:t>最优子结构性质</a:t>
            </a:r>
            <a:endParaRPr lang="zh-CN" altLang="en-US" sz="2000" b="0" dirty="0">
              <a:solidFill>
                <a:srgbClr val="0000FF"/>
              </a:solidFill>
            </a:endParaRPr>
          </a:p>
          <a:p>
            <a:pPr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/>
              <a:t>  计算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: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的最优次序所包含的计算矩阵子链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/>
              <a:t>i</a:t>
            </a:r>
            <a:r>
              <a:rPr lang="en-US" altLang="zh-CN" sz="2000" b="0" dirty="0"/>
              <a:t>: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和</a:t>
            </a:r>
            <a:r>
              <a:rPr lang="en-US" altLang="zh-CN" sz="2000" b="0" i="1" dirty="0"/>
              <a:t>A</a:t>
            </a:r>
            <a:r>
              <a:rPr lang="en-US" altLang="zh-CN" sz="2000" b="0" dirty="0"/>
              <a:t>[</a:t>
            </a:r>
            <a:r>
              <a:rPr lang="en-US" altLang="zh-CN" sz="2000" b="0" i="1" dirty="0"/>
              <a:t>k</a:t>
            </a:r>
            <a:r>
              <a:rPr lang="en-US" altLang="zh-CN" sz="2000" b="0" dirty="0"/>
              <a:t>+1: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]</a:t>
            </a:r>
            <a:r>
              <a:rPr lang="zh-CN" altLang="en-US" sz="2000" b="0" dirty="0"/>
              <a:t>的次序也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/>
              <a:t>  是最优的</a:t>
            </a: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914400" y="5488091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</a:rPr>
              <a:t>- </a:t>
            </a:r>
            <a:r>
              <a:rPr lang="zh-CN" altLang="en-US" sz="2000" dirty="0">
                <a:solidFill>
                  <a:srgbClr val="0000FF"/>
                </a:solidFill>
              </a:rPr>
              <a:t>重叠子问题性质？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(4)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14400" y="2209800"/>
          <a:ext cx="57912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位图图像" r:id="rId3" imgW="3428571" imgH="1457143" progId="PBrush">
                  <p:embed/>
                </p:oleObj>
              </mc:Choice>
              <mc:Fallback>
                <p:oleObj name="位图图像" r:id="rId3" imgW="3428571" imgH="145714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5791200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971600" y="2054681"/>
            <a:ext cx="17732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200" dirty="0">
                <a:solidFill>
                  <a:srgbClr val="0000FF"/>
                </a:solidFill>
              </a:rPr>
              <a:t> 递推关系式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95400" y="4648200"/>
            <a:ext cx="7086600" cy="1892300"/>
            <a:chOff x="816" y="2928"/>
            <a:chExt cx="4464" cy="1192"/>
          </a:xfrm>
        </p:grpSpPr>
        <p:sp>
          <p:nvSpPr>
            <p:cNvPr id="5129" name="Rectangle 5"/>
            <p:cNvSpPr>
              <a:spLocks noChangeArrowheads="1"/>
            </p:cNvSpPr>
            <p:nvPr/>
          </p:nvSpPr>
          <p:spPr bwMode="auto">
            <a:xfrm>
              <a:off x="816" y="2928"/>
              <a:ext cx="15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solidFill>
                    <a:srgbClr val="0000FF"/>
                  </a:solidFill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</a:rPr>
                <a:t>[</a:t>
              </a: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, </a:t>
              </a:r>
              <a:r>
                <a:rPr lang="en-US" altLang="zh-CN" sz="2000" i="1" dirty="0">
                  <a:solidFill>
                    <a:srgbClr val="0000FF"/>
                  </a:solidFill>
                </a:rPr>
                <a:t>j</a:t>
              </a:r>
              <a:r>
                <a:rPr lang="en-US" altLang="zh-CN" sz="2000" dirty="0">
                  <a:solidFill>
                    <a:srgbClr val="0000FF"/>
                  </a:solidFill>
                </a:rPr>
                <a:t>]</a:t>
              </a:r>
              <a:r>
                <a:rPr lang="zh-CN" altLang="en-US" sz="2000" dirty="0">
                  <a:solidFill>
                    <a:srgbClr val="0000FF"/>
                  </a:solidFill>
                </a:rPr>
                <a:t>的递推关系式:</a:t>
              </a:r>
            </a:p>
          </p:txBody>
        </p:sp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960" y="3168"/>
            <a:ext cx="4320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" name="Equation" r:id="rId5" imgW="3200400" imgH="533160" progId="Equation.DSMT4">
                    <p:embed/>
                  </p:oleObj>
                </mc:Choice>
                <mc:Fallback>
                  <p:oleObj name="Equation" r:id="rId5" imgW="3200400" imgH="5331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168"/>
                          <a:ext cx="4320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9"/>
            <p:cNvGraphicFramePr>
              <a:graphicFrameLocks noChangeAspect="1"/>
            </p:cNvGraphicFramePr>
            <p:nvPr/>
          </p:nvGraphicFramePr>
          <p:xfrm>
            <a:off x="1058" y="3792"/>
            <a:ext cx="301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" name="Equation" r:id="rId7" imgW="2641320" imgH="279360" progId="Equation.DSMT4">
                    <p:embed/>
                  </p:oleObj>
                </mc:Choice>
                <mc:Fallback>
                  <p:oleObj name="Equation" r:id="rId7" imgW="2641320" imgH="2793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792"/>
                          <a:ext cx="301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948264" y="3429000"/>
            <a:ext cx="1802036" cy="113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子问题：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</a:rPr>
              <a:t>, </a:t>
            </a:r>
            <a:r>
              <a:rPr lang="en-US" altLang="zh-CN" sz="2000" b="0" i="1" dirty="0">
                <a:solidFill>
                  <a:srgbClr val="000000"/>
                </a:solidFill>
              </a:rPr>
              <a:t>j</a:t>
            </a:r>
            <a:r>
              <a:rPr lang="zh-CN" altLang="en-US" sz="2000" b="0" dirty="0">
                <a:solidFill>
                  <a:srgbClr val="000000"/>
                </a:solidFill>
              </a:rPr>
              <a:t>的不同组合: 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sym typeface="Symbol" pitchFamily="18" charset="2"/>
              </a:rPr>
              <a:t>最多(</a:t>
            </a:r>
            <a:r>
              <a:rPr lang="en-US" altLang="zh-CN" sz="2000" b="0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000" b="0" baseline="30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zh-CN" altLang="en-US" sz="2000" b="0" dirty="0">
                <a:solidFill>
                  <a:srgbClr val="000000"/>
                </a:solidFill>
                <a:sym typeface="Symbol" pitchFamily="18" charset="2"/>
              </a:rPr>
              <a:t>个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132856"/>
            <a:ext cx="7958138" cy="3963144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黑体" pitchFamily="2" charset="-122"/>
              </a:rPr>
              <a:t>例如：若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=6,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(2,5)</a:t>
            </a:r>
            <a:r>
              <a:rPr lang="zh-CN" altLang="en-US" sz="2000" dirty="0">
                <a:ea typeface="黑体" pitchFamily="2" charset="-122"/>
              </a:rPr>
              <a:t>为以下三个耗费的最小值：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-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(2,2)+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(3,5)+</a:t>
            </a:r>
            <a:r>
              <a:rPr lang="en-US" altLang="zh-CN" sz="2000" i="1" dirty="0">
                <a:ea typeface="黑体" pitchFamily="2" charset="-122"/>
              </a:rPr>
              <a:t>p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5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aseline="-25000" dirty="0">
                <a:ea typeface="黑体" pitchFamily="2" charset="-122"/>
                <a:sym typeface="Symbol" pitchFamily="18" charset="2"/>
              </a:rPr>
              <a:t>      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-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(2,3)+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(4,5)+</a:t>
            </a:r>
            <a:r>
              <a:rPr lang="en-US" altLang="zh-CN" sz="2000" i="1" dirty="0">
                <a:ea typeface="黑体" pitchFamily="2" charset="-122"/>
              </a:rPr>
              <a:t>p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      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-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(2,4)+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(5,5)+</a:t>
            </a:r>
            <a:r>
              <a:rPr lang="en-US" altLang="zh-CN" sz="2000" i="1" dirty="0">
                <a:ea typeface="黑体" pitchFamily="2" charset="-122"/>
              </a:rPr>
              <a:t>p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4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ea typeface="黑体" pitchFamily="2" charset="-122"/>
                <a:sym typeface="Symbol" pitchFamily="18" charset="2"/>
              </a:rPr>
              <a:t>5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baseline="-25000" dirty="0">
              <a:ea typeface="黑体" pitchFamily="2" charset="-122"/>
              <a:sym typeface="Symbol" pitchFamily="18" charset="2"/>
            </a:endParaRPr>
          </a:p>
        </p:txBody>
      </p:sp>
      <p:sp>
        <p:nvSpPr>
          <p:cNvPr id="27888" name="Rectangle 240"/>
          <p:cNvSpPr>
            <a:spLocks noChangeArrowheads="1"/>
          </p:cNvSpPr>
          <p:nvPr/>
        </p:nvSpPr>
        <p:spPr bwMode="auto">
          <a:xfrm>
            <a:off x="5992018" y="2833688"/>
            <a:ext cx="2895600" cy="32004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b="0" dirty="0"/>
              <a:t> 考虑两个方向：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/>
              <a:t>  - 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, 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)     </a:t>
            </a:r>
            <a:r>
              <a:rPr lang="en-US" altLang="zh-CN" sz="2000" b="0" dirty="0">
                <a:sym typeface="Wingdings" pitchFamily="2" charset="2"/>
              </a:rPr>
              <a:t> </a:t>
            </a:r>
            <a:r>
              <a:rPr lang="en-US" altLang="zh-CN" sz="2000" b="0" i="1" dirty="0">
                <a:sym typeface="Wingdings" pitchFamily="2" charset="2"/>
              </a:rPr>
              <a:t>m</a:t>
            </a:r>
            <a:r>
              <a:rPr lang="en-US" altLang="zh-CN" sz="2000" b="0" dirty="0">
                <a:sym typeface="Wingdings" pitchFamily="2" charset="2"/>
              </a:rPr>
              <a:t>(</a:t>
            </a:r>
            <a:r>
              <a:rPr lang="en-US" altLang="zh-CN" sz="2000" b="0" i="1" dirty="0" err="1">
                <a:sym typeface="Wingdings" pitchFamily="2" charset="2"/>
              </a:rPr>
              <a:t>i</a:t>
            </a:r>
            <a:r>
              <a:rPr lang="en-US" altLang="zh-CN" sz="2000" b="0" dirty="0">
                <a:sym typeface="Wingdings" pitchFamily="2" charset="2"/>
              </a:rPr>
              <a:t>, </a:t>
            </a:r>
            <a:r>
              <a:rPr lang="en-US" altLang="zh-CN" sz="2000" b="0" i="1" dirty="0">
                <a:sym typeface="Wingdings" pitchFamily="2" charset="2"/>
              </a:rPr>
              <a:t>j</a:t>
            </a:r>
            <a:r>
              <a:rPr lang="en-US" altLang="zh-CN" sz="2000" b="0" dirty="0">
                <a:sym typeface="Wingdings" pitchFamily="2" charset="2"/>
              </a:rPr>
              <a:t>-1)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ym typeface="Wingdings" pitchFamily="2" charset="2"/>
              </a:rPr>
              <a:t>  - </a:t>
            </a:r>
            <a:r>
              <a:rPr lang="en-US" altLang="zh-CN" sz="2000" b="0" i="1" dirty="0">
                <a:sym typeface="Wingdings" pitchFamily="2" charset="2"/>
              </a:rPr>
              <a:t>m</a:t>
            </a:r>
            <a:r>
              <a:rPr lang="en-US" altLang="zh-CN" sz="2000" b="0" dirty="0">
                <a:sym typeface="Wingdings" pitchFamily="2" charset="2"/>
              </a:rPr>
              <a:t>(</a:t>
            </a:r>
            <a:r>
              <a:rPr lang="en-US" altLang="zh-CN" sz="2000" b="0" i="1" dirty="0">
                <a:sym typeface="Wingdings" pitchFamily="2" charset="2"/>
              </a:rPr>
              <a:t>i</a:t>
            </a:r>
            <a:r>
              <a:rPr lang="en-US" altLang="zh-CN" sz="2000" b="0" dirty="0">
                <a:sym typeface="Wingdings" pitchFamily="2" charset="2"/>
              </a:rPr>
              <a:t>+1, </a:t>
            </a:r>
            <a:r>
              <a:rPr lang="en-US" altLang="zh-CN" sz="2000" b="0" i="1" dirty="0">
                <a:sym typeface="Wingdings" pitchFamily="2" charset="2"/>
              </a:rPr>
              <a:t>j</a:t>
            </a:r>
            <a:r>
              <a:rPr lang="en-US" altLang="zh-CN" sz="2000" b="0" dirty="0">
                <a:sym typeface="Wingdings" pitchFamily="2" charset="2"/>
              </a:rPr>
              <a:t>)  </a:t>
            </a:r>
            <a:r>
              <a:rPr lang="en-US" altLang="zh-CN" sz="2000" b="0" i="1" dirty="0">
                <a:sym typeface="Wingdings" pitchFamily="2" charset="2"/>
              </a:rPr>
              <a:t>m</a:t>
            </a:r>
            <a:r>
              <a:rPr lang="en-US" altLang="zh-CN" sz="2000" b="0" dirty="0">
                <a:sym typeface="Wingdings" pitchFamily="2" charset="2"/>
              </a:rPr>
              <a:t>(</a:t>
            </a:r>
            <a:r>
              <a:rPr lang="en-US" altLang="zh-CN" sz="2000" b="0" i="1" dirty="0">
                <a:sym typeface="Wingdings" pitchFamily="2" charset="2"/>
              </a:rPr>
              <a:t>j</a:t>
            </a:r>
            <a:r>
              <a:rPr lang="en-US" altLang="zh-CN" sz="2000" b="0" dirty="0">
                <a:sym typeface="Wingdings" pitchFamily="2" charset="2"/>
              </a:rPr>
              <a:t>, </a:t>
            </a:r>
            <a:r>
              <a:rPr lang="en-US" altLang="zh-CN" sz="2000" b="0" i="1" dirty="0">
                <a:sym typeface="Wingdings" pitchFamily="2" charset="2"/>
              </a:rPr>
              <a:t>j</a:t>
            </a:r>
            <a:r>
              <a:rPr lang="en-US" altLang="zh-CN" sz="2000" b="0" dirty="0">
                <a:sym typeface="Wingdings" pitchFamily="2" charset="2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zh-CN" sz="2000" b="0" dirty="0"/>
              <a:t> </a:t>
            </a:r>
            <a:r>
              <a:rPr lang="zh-CN" altLang="en-US" sz="2000" b="0" dirty="0"/>
              <a:t>计算：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/>
              <a:t>  - 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, 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), 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i+</a:t>
            </a:r>
            <a:r>
              <a:rPr lang="en-US" altLang="zh-CN" sz="2000" b="0" dirty="0"/>
              <a:t>1,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)  </a:t>
            </a:r>
            <a:r>
              <a:rPr lang="en-US" altLang="zh-CN" sz="2000" b="0" dirty="0">
                <a:sym typeface="Wingdings" pitchFamily="2" charset="2"/>
              </a:rPr>
              <a:t>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ym typeface="Wingdings" pitchFamily="2" charset="2"/>
              </a:rPr>
              <a:t>    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,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-1), 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,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000" b="0" dirty="0"/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b="0" dirty="0"/>
              <a:t> 决策：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/>
              <a:t>   </a:t>
            </a:r>
            <a:r>
              <a:rPr lang="en-US" altLang="zh-CN" sz="2000" b="0" dirty="0"/>
              <a:t>min{</a:t>
            </a:r>
            <a:r>
              <a:rPr lang="en-US" altLang="zh-CN" sz="2000" b="0" i="1" dirty="0"/>
              <a:t>m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i</a:t>
            </a:r>
            <a:r>
              <a:rPr lang="en-US" altLang="zh-CN" sz="2000" b="0" dirty="0"/>
              <a:t>, </a:t>
            </a:r>
            <a:r>
              <a:rPr lang="en-US" altLang="zh-CN" sz="2000" b="0" i="1" dirty="0"/>
              <a:t>j</a:t>
            </a:r>
            <a:r>
              <a:rPr lang="en-US" altLang="zh-CN" sz="2000" b="0" dirty="0"/>
              <a:t>)}, </a:t>
            </a:r>
            <a:r>
              <a:rPr lang="en-US" altLang="zh-CN" sz="2000" b="0" i="1" dirty="0" err="1"/>
              <a:t>i</a:t>
            </a:r>
            <a:r>
              <a:rPr lang="en-US" altLang="zh-CN" sz="2000" b="0" i="1" dirty="0"/>
              <a:t> </a:t>
            </a:r>
            <a:r>
              <a:rPr lang="en-US" altLang="zh-CN" sz="2000" b="0" dirty="0">
                <a:sym typeface="Symbol" pitchFamily="18" charset="2"/>
              </a:rPr>
              <a:t> </a:t>
            </a:r>
            <a:r>
              <a:rPr lang="en-US" altLang="zh-CN" sz="2000" b="0" i="1" dirty="0">
                <a:sym typeface="Symbol" pitchFamily="18" charset="2"/>
              </a:rPr>
              <a:t>k </a:t>
            </a:r>
            <a:r>
              <a:rPr lang="en-US" altLang="zh-CN" sz="2000" b="0" dirty="0">
                <a:sym typeface="Symbol" pitchFamily="18" charset="2"/>
              </a:rPr>
              <a:t>&lt; </a:t>
            </a:r>
            <a:r>
              <a:rPr lang="en-US" altLang="zh-CN" sz="2000" b="0" i="1" dirty="0">
                <a:sym typeface="Symbol" pitchFamily="18" charset="2"/>
              </a:rPr>
              <a:t>j</a:t>
            </a:r>
            <a:endParaRPr lang="en-US" altLang="zh-CN" sz="2000" b="0" i="1" dirty="0"/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962819" y="3733800"/>
            <a:ext cx="4800600" cy="2362200"/>
            <a:chOff x="576" y="2448"/>
            <a:chExt cx="3024" cy="1488"/>
          </a:xfrm>
        </p:grpSpPr>
        <p:grpSp>
          <p:nvGrpSpPr>
            <p:cNvPr id="30726" name="Group 239"/>
            <p:cNvGrpSpPr>
              <a:grpSpLocks/>
            </p:cNvGrpSpPr>
            <p:nvPr/>
          </p:nvGrpSpPr>
          <p:grpSpPr bwMode="auto">
            <a:xfrm>
              <a:off x="576" y="2448"/>
              <a:ext cx="3024" cy="1449"/>
              <a:chOff x="768" y="2496"/>
              <a:chExt cx="3024" cy="1449"/>
            </a:xfrm>
          </p:grpSpPr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3288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m(1,6)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31" name="Rectangle 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m(1,5)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32" name="Rectangle 8"/>
              <p:cNvSpPr>
                <a:spLocks noChangeArrowheads="1"/>
              </p:cNvSpPr>
              <p:nvPr/>
            </p:nvSpPr>
            <p:spPr bwMode="auto">
              <a:xfrm>
                <a:off x="2280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m(1,4)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33" name="Rectangle 7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 dirty="0">
                    <a:solidFill>
                      <a:srgbClr val="000000"/>
                    </a:solidFill>
                    <a:ea typeface="宋体" pitchFamily="2" charset="-122"/>
                  </a:rPr>
                  <a:t>m(1,3)</a:t>
                </a:r>
                <a:endParaRPr lang="zh-CN" altLang="en-US" sz="2000" b="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34" name="Rectangle 6"/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m(1,2)</a:t>
                </a:r>
              </a:p>
            </p:txBody>
          </p:sp>
          <p:sp>
            <p:nvSpPr>
              <p:cNvPr id="30735" name="Rectangle 5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m(1,1)</a:t>
                </a:r>
              </a:p>
            </p:txBody>
          </p:sp>
          <p:sp>
            <p:nvSpPr>
              <p:cNvPr id="30736" name="Line 12"/>
              <p:cNvSpPr>
                <a:spLocks noChangeShapeType="1"/>
              </p:cNvSpPr>
              <p:nvPr/>
            </p:nvSpPr>
            <p:spPr bwMode="auto">
              <a:xfrm>
                <a:off x="768" y="2745"/>
                <a:ext cx="302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7" name="Line 13"/>
              <p:cNvSpPr>
                <a:spLocks noChangeShapeType="1"/>
              </p:cNvSpPr>
              <p:nvPr/>
            </p:nvSpPr>
            <p:spPr bwMode="auto">
              <a:xfrm>
                <a:off x="768" y="249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8" name="Line 14"/>
              <p:cNvSpPr>
                <a:spLocks noChangeShapeType="1"/>
              </p:cNvSpPr>
              <p:nvPr/>
            </p:nvSpPr>
            <p:spPr bwMode="auto">
              <a:xfrm>
                <a:off x="1272" y="249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9" name="Line 15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0" name="Line 16"/>
              <p:cNvSpPr>
                <a:spLocks noChangeShapeType="1"/>
              </p:cNvSpPr>
              <p:nvPr/>
            </p:nvSpPr>
            <p:spPr bwMode="auto">
              <a:xfrm>
                <a:off x="2280" y="249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1" name="Line 17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2" name="Line 18"/>
              <p:cNvSpPr>
                <a:spLocks noChangeShapeType="1"/>
              </p:cNvSpPr>
              <p:nvPr/>
            </p:nvSpPr>
            <p:spPr bwMode="auto">
              <a:xfrm>
                <a:off x="3288" y="249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3" name="Line 19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4" name="Line 11"/>
              <p:cNvSpPr>
                <a:spLocks noChangeShapeType="1"/>
              </p:cNvSpPr>
              <p:nvPr/>
            </p:nvSpPr>
            <p:spPr bwMode="auto">
              <a:xfrm>
                <a:off x="768" y="2496"/>
                <a:ext cx="302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5" name="Rectangle 32"/>
              <p:cNvSpPr>
                <a:spLocks noChangeArrowheads="1"/>
              </p:cNvSpPr>
              <p:nvPr/>
            </p:nvSpPr>
            <p:spPr bwMode="auto">
              <a:xfrm>
                <a:off x="3288" y="273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m(2,6)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46" name="Rectangle 3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>
                    <a:solidFill>
                      <a:schemeClr val="folHlink"/>
                    </a:solidFill>
                    <a:ea typeface="宋体" pitchFamily="2" charset="-122"/>
                  </a:rPr>
                  <a:t>m(2,5)</a:t>
                </a:r>
                <a:endParaRPr lang="zh-CN" altLang="en-US" sz="2000">
                  <a:solidFill>
                    <a:schemeClr val="folHlink"/>
                  </a:solidFill>
                  <a:ea typeface="宋体" pitchFamily="2" charset="-122"/>
                </a:endParaRPr>
              </a:p>
            </p:txBody>
          </p:sp>
          <p:sp>
            <p:nvSpPr>
              <p:cNvPr id="30747" name="Rectangle 34"/>
              <p:cNvSpPr>
                <a:spLocks noChangeArrowheads="1"/>
              </p:cNvSpPr>
              <p:nvPr/>
            </p:nvSpPr>
            <p:spPr bwMode="auto">
              <a:xfrm>
                <a:off x="2280" y="273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m(2,4)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48" name="Rectangle 35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m(2,3)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49" name="Rectangle 36"/>
              <p:cNvSpPr>
                <a:spLocks noChangeArrowheads="1"/>
              </p:cNvSpPr>
              <p:nvPr/>
            </p:nvSpPr>
            <p:spPr bwMode="auto">
              <a:xfrm>
                <a:off x="1272" y="273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m(2,2)</a:t>
                </a:r>
              </a:p>
            </p:txBody>
          </p:sp>
          <p:sp>
            <p:nvSpPr>
              <p:cNvPr id="30750" name="Rectangle 37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51" name="Line 39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0" cy="249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2" name="Line 41"/>
              <p:cNvSpPr>
                <a:spLocks noChangeShapeType="1"/>
              </p:cNvSpPr>
              <p:nvPr/>
            </p:nvSpPr>
            <p:spPr bwMode="auto">
              <a:xfrm>
                <a:off x="1776" y="273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3" name="Line 42"/>
              <p:cNvSpPr>
                <a:spLocks noChangeShapeType="1"/>
              </p:cNvSpPr>
              <p:nvPr/>
            </p:nvSpPr>
            <p:spPr bwMode="auto">
              <a:xfrm>
                <a:off x="2280" y="273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4" name="Line 43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5" name="Line 44"/>
              <p:cNvSpPr>
                <a:spLocks noChangeShapeType="1"/>
              </p:cNvSpPr>
              <p:nvPr/>
            </p:nvSpPr>
            <p:spPr bwMode="auto">
              <a:xfrm>
                <a:off x="3288" y="273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6" name="Line 45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7" name="Line 54"/>
              <p:cNvSpPr>
                <a:spLocks noChangeShapeType="1"/>
              </p:cNvSpPr>
              <p:nvPr/>
            </p:nvSpPr>
            <p:spPr bwMode="auto">
              <a:xfrm>
                <a:off x="1272" y="2985"/>
                <a:ext cx="2520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8" name="Line 58"/>
              <p:cNvSpPr>
                <a:spLocks noChangeShapeType="1"/>
              </p:cNvSpPr>
              <p:nvPr/>
            </p:nvSpPr>
            <p:spPr bwMode="auto">
              <a:xfrm>
                <a:off x="1272" y="273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9" name="Line 47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0" name="Line 53"/>
              <p:cNvSpPr>
                <a:spLocks noChangeShapeType="1"/>
              </p:cNvSpPr>
              <p:nvPr/>
            </p:nvSpPr>
            <p:spPr bwMode="auto">
              <a:xfrm>
                <a:off x="1272" y="2736"/>
                <a:ext cx="2520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1" name="Line 38"/>
              <p:cNvSpPr>
                <a:spLocks noChangeShapeType="1"/>
              </p:cNvSpPr>
              <p:nvPr/>
            </p:nvSpPr>
            <p:spPr bwMode="auto">
              <a:xfrm>
                <a:off x="768" y="298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2" name="Rectangle 61"/>
              <p:cNvSpPr>
                <a:spLocks noChangeArrowheads="1"/>
              </p:cNvSpPr>
              <p:nvPr/>
            </p:nvSpPr>
            <p:spPr bwMode="auto">
              <a:xfrm>
                <a:off x="3288" y="297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m(3,6)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3" name="Rectangle 62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m(3,5)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4" name="Rectangle 63"/>
              <p:cNvSpPr>
                <a:spLocks noChangeArrowheads="1"/>
              </p:cNvSpPr>
              <p:nvPr/>
            </p:nvSpPr>
            <p:spPr bwMode="auto">
              <a:xfrm>
                <a:off x="2280" y="297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m(3,4)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5" name="Rectangle 64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m(3,3)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6" name="Rectangle 65"/>
              <p:cNvSpPr>
                <a:spLocks noChangeArrowheads="1"/>
              </p:cNvSpPr>
              <p:nvPr/>
            </p:nvSpPr>
            <p:spPr bwMode="auto">
              <a:xfrm>
                <a:off x="1272" y="297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7" name="Rectangle 66"/>
              <p:cNvSpPr>
                <a:spLocks noChangeArrowheads="1"/>
              </p:cNvSpPr>
              <p:nvPr/>
            </p:nvSpPr>
            <p:spPr bwMode="auto">
              <a:xfrm>
                <a:off x="768" y="297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68" name="Line 67"/>
              <p:cNvSpPr>
                <a:spLocks noChangeShapeType="1"/>
              </p:cNvSpPr>
              <p:nvPr/>
            </p:nvSpPr>
            <p:spPr bwMode="auto">
              <a:xfrm>
                <a:off x="768" y="2976"/>
                <a:ext cx="0" cy="249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9" name="Line 68"/>
              <p:cNvSpPr>
                <a:spLocks noChangeShapeType="1"/>
              </p:cNvSpPr>
              <p:nvPr/>
            </p:nvSpPr>
            <p:spPr bwMode="auto">
              <a:xfrm>
                <a:off x="1776" y="297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0" name="Line 69"/>
              <p:cNvSpPr>
                <a:spLocks noChangeShapeType="1"/>
              </p:cNvSpPr>
              <p:nvPr/>
            </p:nvSpPr>
            <p:spPr bwMode="auto">
              <a:xfrm>
                <a:off x="2280" y="297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1" name="Line 70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2" name="Line 71"/>
              <p:cNvSpPr>
                <a:spLocks noChangeShapeType="1"/>
              </p:cNvSpPr>
              <p:nvPr/>
            </p:nvSpPr>
            <p:spPr bwMode="auto">
              <a:xfrm>
                <a:off x="3288" y="297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3" name="Line 72"/>
              <p:cNvSpPr>
                <a:spLocks noChangeShapeType="1"/>
              </p:cNvSpPr>
              <p:nvPr/>
            </p:nvSpPr>
            <p:spPr bwMode="auto">
              <a:xfrm>
                <a:off x="3792" y="297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4" name="Line 75"/>
              <p:cNvSpPr>
                <a:spLocks noChangeShapeType="1"/>
              </p:cNvSpPr>
              <p:nvPr/>
            </p:nvSpPr>
            <p:spPr bwMode="auto">
              <a:xfrm>
                <a:off x="1272" y="2976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5" name="Line 76"/>
              <p:cNvSpPr>
                <a:spLocks noChangeShapeType="1"/>
              </p:cNvSpPr>
              <p:nvPr/>
            </p:nvSpPr>
            <p:spPr bwMode="auto">
              <a:xfrm>
                <a:off x="1272" y="3225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6" name="Line 77"/>
              <p:cNvSpPr>
                <a:spLocks noChangeShapeType="1"/>
              </p:cNvSpPr>
              <p:nvPr/>
            </p:nvSpPr>
            <p:spPr bwMode="auto">
              <a:xfrm>
                <a:off x="768" y="297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7" name="Line 78"/>
              <p:cNvSpPr>
                <a:spLocks noChangeShapeType="1"/>
              </p:cNvSpPr>
              <p:nvPr/>
            </p:nvSpPr>
            <p:spPr bwMode="auto">
              <a:xfrm>
                <a:off x="768" y="322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8" name="Line 73"/>
              <p:cNvSpPr>
                <a:spLocks noChangeShapeType="1"/>
              </p:cNvSpPr>
              <p:nvPr/>
            </p:nvSpPr>
            <p:spPr bwMode="auto">
              <a:xfrm>
                <a:off x="1776" y="2976"/>
                <a:ext cx="2016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9" name="Line 79"/>
              <p:cNvSpPr>
                <a:spLocks noChangeShapeType="1"/>
              </p:cNvSpPr>
              <p:nvPr/>
            </p:nvSpPr>
            <p:spPr bwMode="auto">
              <a:xfrm>
                <a:off x="1776" y="3225"/>
                <a:ext cx="2016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0" name="Rectangle 84"/>
              <p:cNvSpPr>
                <a:spLocks noChangeArrowheads="1"/>
              </p:cNvSpPr>
              <p:nvPr/>
            </p:nvSpPr>
            <p:spPr bwMode="auto">
              <a:xfrm>
                <a:off x="3288" y="321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m(4,6)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1" name="Rectangle 85"/>
              <p:cNvSpPr>
                <a:spLocks noChangeArrowheads="1"/>
              </p:cNvSpPr>
              <p:nvPr/>
            </p:nvSpPr>
            <p:spPr bwMode="auto">
              <a:xfrm>
                <a:off x="2784" y="321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m(4,5)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2" name="Rectangle 86"/>
              <p:cNvSpPr>
                <a:spLocks noChangeArrowheads="1"/>
              </p:cNvSpPr>
              <p:nvPr/>
            </p:nvSpPr>
            <p:spPr bwMode="auto">
              <a:xfrm>
                <a:off x="2280" y="321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m(4,4)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3" name="Rectangle 87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4" name="Rectangle 88"/>
              <p:cNvSpPr>
                <a:spLocks noChangeArrowheads="1"/>
              </p:cNvSpPr>
              <p:nvPr/>
            </p:nvSpPr>
            <p:spPr bwMode="auto">
              <a:xfrm>
                <a:off x="1272" y="321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5" name="Rectangle 89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786" name="Line 90"/>
              <p:cNvSpPr>
                <a:spLocks noChangeShapeType="1"/>
              </p:cNvSpPr>
              <p:nvPr/>
            </p:nvSpPr>
            <p:spPr bwMode="auto">
              <a:xfrm>
                <a:off x="768" y="3216"/>
                <a:ext cx="0" cy="249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7" name="Line 92"/>
              <p:cNvSpPr>
                <a:spLocks noChangeShapeType="1"/>
              </p:cNvSpPr>
              <p:nvPr/>
            </p:nvSpPr>
            <p:spPr bwMode="auto">
              <a:xfrm>
                <a:off x="2280" y="321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8" name="Line 93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9" name="Line 94"/>
              <p:cNvSpPr>
                <a:spLocks noChangeShapeType="1"/>
              </p:cNvSpPr>
              <p:nvPr/>
            </p:nvSpPr>
            <p:spPr bwMode="auto">
              <a:xfrm>
                <a:off x="3288" y="321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0" name="Line 95"/>
              <p:cNvSpPr>
                <a:spLocks noChangeShapeType="1"/>
              </p:cNvSpPr>
              <p:nvPr/>
            </p:nvSpPr>
            <p:spPr bwMode="auto">
              <a:xfrm>
                <a:off x="3792" y="321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1" name="Line 96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504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2" name="Line 98"/>
              <p:cNvSpPr>
                <a:spLocks noChangeShapeType="1"/>
              </p:cNvSpPr>
              <p:nvPr/>
            </p:nvSpPr>
            <p:spPr bwMode="auto">
              <a:xfrm>
                <a:off x="1272" y="3216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3" name="Line 99"/>
              <p:cNvSpPr>
                <a:spLocks noChangeShapeType="1"/>
              </p:cNvSpPr>
              <p:nvPr/>
            </p:nvSpPr>
            <p:spPr bwMode="auto">
              <a:xfrm>
                <a:off x="1272" y="3465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4" name="Line 100"/>
              <p:cNvSpPr>
                <a:spLocks noChangeShapeType="1"/>
              </p:cNvSpPr>
              <p:nvPr/>
            </p:nvSpPr>
            <p:spPr bwMode="auto">
              <a:xfrm>
                <a:off x="768" y="321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5" name="Line 101"/>
              <p:cNvSpPr>
                <a:spLocks noChangeShapeType="1"/>
              </p:cNvSpPr>
              <p:nvPr/>
            </p:nvSpPr>
            <p:spPr bwMode="auto">
              <a:xfrm>
                <a:off x="768" y="346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6" name="Line 106"/>
              <p:cNvSpPr>
                <a:spLocks noChangeShapeType="1"/>
              </p:cNvSpPr>
              <p:nvPr/>
            </p:nvSpPr>
            <p:spPr bwMode="auto">
              <a:xfrm>
                <a:off x="2280" y="3465"/>
                <a:ext cx="1512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7" name="Line 97"/>
              <p:cNvSpPr>
                <a:spLocks noChangeShapeType="1"/>
              </p:cNvSpPr>
              <p:nvPr/>
            </p:nvSpPr>
            <p:spPr bwMode="auto">
              <a:xfrm>
                <a:off x="2280" y="3216"/>
                <a:ext cx="1512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8" name="Line 102"/>
              <p:cNvSpPr>
                <a:spLocks noChangeShapeType="1"/>
              </p:cNvSpPr>
              <p:nvPr/>
            </p:nvSpPr>
            <p:spPr bwMode="auto">
              <a:xfrm>
                <a:off x="1776" y="346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9" name="Rectangle 109"/>
              <p:cNvSpPr>
                <a:spLocks noChangeArrowheads="1"/>
              </p:cNvSpPr>
              <p:nvPr/>
            </p:nvSpPr>
            <p:spPr bwMode="auto">
              <a:xfrm>
                <a:off x="3288" y="345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m(5,6)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0" name="Rectangle 110"/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504" cy="249"/>
              </a:xfrm>
              <a:prstGeom prst="rect">
                <a:avLst/>
              </a:prstGeom>
              <a:solidFill>
                <a:srgbClr val="F5DC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m(5,5)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1" name="Rectangle 111"/>
              <p:cNvSpPr>
                <a:spLocks noChangeArrowheads="1"/>
              </p:cNvSpPr>
              <p:nvPr/>
            </p:nvSpPr>
            <p:spPr bwMode="auto">
              <a:xfrm>
                <a:off x="2280" y="345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2" name="Rectangle 112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3" name="Rectangle 113"/>
              <p:cNvSpPr>
                <a:spLocks noChangeArrowheads="1"/>
              </p:cNvSpPr>
              <p:nvPr/>
            </p:nvSpPr>
            <p:spPr bwMode="auto">
              <a:xfrm>
                <a:off x="1272" y="345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4" name="Rectangle 114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05" name="Line 115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0" cy="249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6" name="Line 117"/>
              <p:cNvSpPr>
                <a:spLocks noChangeShapeType="1"/>
              </p:cNvSpPr>
              <p:nvPr/>
            </p:nvSpPr>
            <p:spPr bwMode="auto">
              <a:xfrm>
                <a:off x="2784" y="345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7" name="Line 118"/>
              <p:cNvSpPr>
                <a:spLocks noChangeShapeType="1"/>
              </p:cNvSpPr>
              <p:nvPr/>
            </p:nvSpPr>
            <p:spPr bwMode="auto">
              <a:xfrm>
                <a:off x="3288" y="3456"/>
                <a:ext cx="0" cy="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8" name="Line 119"/>
              <p:cNvSpPr>
                <a:spLocks noChangeShapeType="1"/>
              </p:cNvSpPr>
              <p:nvPr/>
            </p:nvSpPr>
            <p:spPr bwMode="auto">
              <a:xfrm>
                <a:off x="3792" y="345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9" name="Line 120"/>
              <p:cNvSpPr>
                <a:spLocks noChangeShapeType="1"/>
              </p:cNvSpPr>
              <p:nvPr/>
            </p:nvSpPr>
            <p:spPr bwMode="auto">
              <a:xfrm>
                <a:off x="1776" y="3456"/>
                <a:ext cx="504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0" name="Line 122"/>
              <p:cNvSpPr>
                <a:spLocks noChangeShapeType="1"/>
              </p:cNvSpPr>
              <p:nvPr/>
            </p:nvSpPr>
            <p:spPr bwMode="auto">
              <a:xfrm>
                <a:off x="1272" y="3456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1" name="Line 123"/>
              <p:cNvSpPr>
                <a:spLocks noChangeShapeType="1"/>
              </p:cNvSpPr>
              <p:nvPr/>
            </p:nvSpPr>
            <p:spPr bwMode="auto">
              <a:xfrm>
                <a:off x="1272" y="3705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2" name="Line 124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3" name="Line 125"/>
              <p:cNvSpPr>
                <a:spLocks noChangeShapeType="1"/>
              </p:cNvSpPr>
              <p:nvPr/>
            </p:nvSpPr>
            <p:spPr bwMode="auto">
              <a:xfrm>
                <a:off x="768" y="370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4" name="Line 126"/>
              <p:cNvSpPr>
                <a:spLocks noChangeShapeType="1"/>
              </p:cNvSpPr>
              <p:nvPr/>
            </p:nvSpPr>
            <p:spPr bwMode="auto">
              <a:xfrm>
                <a:off x="1776" y="370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5" name="Line 129"/>
              <p:cNvSpPr>
                <a:spLocks noChangeShapeType="1"/>
              </p:cNvSpPr>
              <p:nvPr/>
            </p:nvSpPr>
            <p:spPr bwMode="auto">
              <a:xfrm>
                <a:off x="2784" y="3456"/>
                <a:ext cx="1008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6" name="Line 130"/>
              <p:cNvSpPr>
                <a:spLocks noChangeShapeType="1"/>
              </p:cNvSpPr>
              <p:nvPr/>
            </p:nvSpPr>
            <p:spPr bwMode="auto">
              <a:xfrm>
                <a:off x="2784" y="3705"/>
                <a:ext cx="1008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7" name="Line 121"/>
              <p:cNvSpPr>
                <a:spLocks noChangeShapeType="1"/>
              </p:cNvSpPr>
              <p:nvPr/>
            </p:nvSpPr>
            <p:spPr bwMode="auto">
              <a:xfrm>
                <a:off x="2280" y="345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8" name="Line 127"/>
              <p:cNvSpPr>
                <a:spLocks noChangeShapeType="1"/>
              </p:cNvSpPr>
              <p:nvPr/>
            </p:nvSpPr>
            <p:spPr bwMode="auto">
              <a:xfrm>
                <a:off x="2280" y="370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9" name="Rectangle 133"/>
              <p:cNvSpPr>
                <a:spLocks noChangeArrowheads="1"/>
              </p:cNvSpPr>
              <p:nvPr/>
            </p:nvSpPr>
            <p:spPr bwMode="auto">
              <a:xfrm>
                <a:off x="3288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m(6,6)</a:t>
                </a:r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0" name="Rectangle 134"/>
              <p:cNvSpPr>
                <a:spLocks noChangeArrowheads="1"/>
              </p:cNvSpPr>
              <p:nvPr/>
            </p:nvSpPr>
            <p:spPr bwMode="auto">
              <a:xfrm>
                <a:off x="2784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1" name="Rectangle 135"/>
              <p:cNvSpPr>
                <a:spLocks noChangeArrowheads="1"/>
              </p:cNvSpPr>
              <p:nvPr/>
            </p:nvSpPr>
            <p:spPr bwMode="auto">
              <a:xfrm>
                <a:off x="2280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2" name="Rectangle 136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3" name="Rectangle 137"/>
              <p:cNvSpPr>
                <a:spLocks noChangeArrowheads="1"/>
              </p:cNvSpPr>
              <p:nvPr/>
            </p:nvSpPr>
            <p:spPr bwMode="auto">
              <a:xfrm>
                <a:off x="1272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4" name="Rectangle 138"/>
              <p:cNvSpPr>
                <a:spLocks noChangeArrowheads="1"/>
              </p:cNvSpPr>
              <p:nvPr/>
            </p:nvSpPr>
            <p:spPr bwMode="auto">
              <a:xfrm>
                <a:off x="768" y="3696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zh-CN" sz="2000" b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25" name="Line 139"/>
              <p:cNvSpPr>
                <a:spLocks noChangeShapeType="1"/>
              </p:cNvSpPr>
              <p:nvPr/>
            </p:nvSpPr>
            <p:spPr bwMode="auto">
              <a:xfrm>
                <a:off x="768" y="3696"/>
                <a:ext cx="0" cy="249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6" name="Line 142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7" name="Line 143"/>
              <p:cNvSpPr>
                <a:spLocks noChangeShapeType="1"/>
              </p:cNvSpPr>
              <p:nvPr/>
            </p:nvSpPr>
            <p:spPr bwMode="auto">
              <a:xfrm>
                <a:off x="3792" y="3696"/>
                <a:ext cx="0" cy="249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8" name="Line 144"/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504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9" name="Line 145"/>
              <p:cNvSpPr>
                <a:spLocks noChangeShapeType="1"/>
              </p:cNvSpPr>
              <p:nvPr/>
            </p:nvSpPr>
            <p:spPr bwMode="auto">
              <a:xfrm>
                <a:off x="2280" y="369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0" name="Line 146"/>
              <p:cNvSpPr>
                <a:spLocks noChangeShapeType="1"/>
              </p:cNvSpPr>
              <p:nvPr/>
            </p:nvSpPr>
            <p:spPr bwMode="auto">
              <a:xfrm>
                <a:off x="1272" y="3696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1" name="Line 147"/>
              <p:cNvSpPr>
                <a:spLocks noChangeShapeType="1"/>
              </p:cNvSpPr>
              <p:nvPr/>
            </p:nvSpPr>
            <p:spPr bwMode="auto">
              <a:xfrm>
                <a:off x="1272" y="3945"/>
                <a:ext cx="50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2" name="Line 148"/>
              <p:cNvSpPr>
                <a:spLocks noChangeShapeType="1"/>
              </p:cNvSpPr>
              <p:nvPr/>
            </p:nvSpPr>
            <p:spPr bwMode="auto">
              <a:xfrm>
                <a:off x="768" y="369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3" name="Line 149"/>
              <p:cNvSpPr>
                <a:spLocks noChangeShapeType="1"/>
              </p:cNvSpPr>
              <p:nvPr/>
            </p:nvSpPr>
            <p:spPr bwMode="auto">
              <a:xfrm>
                <a:off x="768" y="394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4" name="Line 150"/>
              <p:cNvSpPr>
                <a:spLocks noChangeShapeType="1"/>
              </p:cNvSpPr>
              <p:nvPr/>
            </p:nvSpPr>
            <p:spPr bwMode="auto">
              <a:xfrm>
                <a:off x="1776" y="394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5" name="Line 151"/>
              <p:cNvSpPr>
                <a:spLocks noChangeShapeType="1"/>
              </p:cNvSpPr>
              <p:nvPr/>
            </p:nvSpPr>
            <p:spPr bwMode="auto">
              <a:xfrm>
                <a:off x="2280" y="394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6" name="Line 154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50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7" name="Line 155"/>
              <p:cNvSpPr>
                <a:spLocks noChangeShapeType="1"/>
              </p:cNvSpPr>
              <p:nvPr/>
            </p:nvSpPr>
            <p:spPr bwMode="auto">
              <a:xfrm>
                <a:off x="3288" y="3945"/>
                <a:ext cx="50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8" name="Line 152"/>
              <p:cNvSpPr>
                <a:spLocks noChangeShapeType="1"/>
              </p:cNvSpPr>
              <p:nvPr/>
            </p:nvSpPr>
            <p:spPr bwMode="auto">
              <a:xfrm>
                <a:off x="2784" y="3696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9" name="Line 153"/>
              <p:cNvSpPr>
                <a:spLocks noChangeShapeType="1"/>
              </p:cNvSpPr>
              <p:nvPr/>
            </p:nvSpPr>
            <p:spPr bwMode="auto">
              <a:xfrm>
                <a:off x="2784" y="3945"/>
                <a:ext cx="50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27" name="Line 241"/>
            <p:cNvSpPr>
              <a:spLocks noChangeShapeType="1"/>
            </p:cNvSpPr>
            <p:nvPr/>
          </p:nvSpPr>
          <p:spPr bwMode="auto">
            <a:xfrm>
              <a:off x="624" y="316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8" name="Line 242"/>
            <p:cNvSpPr>
              <a:spLocks noChangeShapeType="1"/>
            </p:cNvSpPr>
            <p:nvPr/>
          </p:nvSpPr>
          <p:spPr bwMode="auto">
            <a:xfrm flipH="1">
              <a:off x="1488" y="321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9" name="Line 243"/>
            <p:cNvSpPr>
              <a:spLocks noChangeShapeType="1"/>
            </p:cNvSpPr>
            <p:nvPr/>
          </p:nvSpPr>
          <p:spPr bwMode="auto">
            <a:xfrm>
              <a:off x="576" y="2448"/>
              <a:ext cx="3024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8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8839"/>
            <a:ext cx="7958138" cy="3965873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</a:rPr>
              <a:t>依据其递归式以自底向上的方式进行计算（最优值）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3625" y="2362201"/>
            <a:ext cx="8172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u="sng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matrixChain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[1..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+1], 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[1..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][1..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], 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[1..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][1..</a:t>
            </a:r>
            <a:r>
              <a:rPr kumimoji="0" lang="en-US" altLang="zh-CN" sz="1800" b="0" i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endParaRPr kumimoji="0" lang="en-US" altLang="zh-CN" sz="1000" b="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.length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for 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pt-BR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 to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do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end for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for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pt-BR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2 to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do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for 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pt-BR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 to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 do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sz="18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1</a:t>
            </a:r>
            <a:endParaRPr kumimoji="0" lang="en-US" altLang="zh-CN" sz="1800" b="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]+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1]*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]*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endParaRPr kumimoji="0" lang="en-US" altLang="zh-CN" sz="1800" b="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for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k</a:t>
            </a:r>
            <a:r>
              <a:rPr kumimoji="0" lang="pt-BR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 to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do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t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k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]+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k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+1][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]+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1]*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k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]*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chemeClr val="folHlink"/>
                </a:solidFill>
                <a:latin typeface="+mn-lt"/>
                <a:ea typeface="楷体_GB2312" pitchFamily="49" charset="-122"/>
              </a:rPr>
              <a:t>]</a:t>
            </a:r>
            <a:endParaRPr kumimoji="0" lang="en-US" altLang="zh-CN" sz="1800" b="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if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t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&lt;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 then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t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18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][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k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end if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end for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end for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18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end for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364163" y="3500438"/>
            <a:ext cx="1981200" cy="457200"/>
          </a:xfrm>
          <a:prstGeom prst="wedgeRoundRectCallout">
            <a:avLst>
              <a:gd name="adj1" fmla="val -156250"/>
              <a:gd name="adj2" fmla="val 1065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i</a:t>
            </a:r>
            <a:r>
              <a:rPr lang="en-US" altLang="zh-CN" sz="2000" b="0">
                <a:ea typeface="宋体" pitchFamily="2" charset="-122"/>
              </a:rPr>
              <a:t>(</a:t>
            </a: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i</a:t>
            </a:r>
            <a:r>
              <a:rPr lang="en-US" altLang="zh-CN" sz="2000" b="0" baseline="-25000">
                <a:ea typeface="宋体" pitchFamily="2" charset="-122"/>
              </a:rPr>
              <a:t>+1</a:t>
            </a:r>
            <a:r>
              <a:rPr lang="en-US" altLang="zh-CN" sz="2000" b="0">
                <a:ea typeface="宋体" pitchFamily="2" charset="-122"/>
              </a:rPr>
              <a:t>…</a:t>
            </a: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j</a:t>
            </a:r>
            <a:r>
              <a:rPr lang="en-US" altLang="zh-CN" sz="2000" b="0">
                <a:ea typeface="宋体" pitchFamily="2" charset="-122"/>
              </a:rPr>
              <a:t>)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211638" y="5589588"/>
            <a:ext cx="3048000" cy="457200"/>
          </a:xfrm>
          <a:prstGeom prst="wedgeRoundRectCallout">
            <a:avLst>
              <a:gd name="adj1" fmla="val -62815"/>
              <a:gd name="adj2" fmla="val -12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ea typeface="宋体" pitchFamily="2" charset="-122"/>
              </a:rPr>
              <a:t>(</a:t>
            </a: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i</a:t>
            </a:r>
            <a:r>
              <a:rPr lang="en-US" altLang="zh-CN" sz="2000" b="0" i="1">
                <a:ea typeface="宋体" pitchFamily="2" charset="-122"/>
              </a:rPr>
              <a:t>…A</a:t>
            </a:r>
            <a:r>
              <a:rPr lang="en-US" altLang="zh-CN" sz="2000" b="0" i="1" baseline="-25000">
                <a:ea typeface="宋体" pitchFamily="2" charset="-122"/>
              </a:rPr>
              <a:t>k</a:t>
            </a:r>
            <a:r>
              <a:rPr lang="en-US" altLang="zh-CN" sz="2000" b="0">
                <a:ea typeface="宋体" pitchFamily="2" charset="-122"/>
              </a:rPr>
              <a:t>)(</a:t>
            </a: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k</a:t>
            </a:r>
            <a:r>
              <a:rPr lang="en-US" altLang="zh-CN" sz="2000" b="0" baseline="-25000">
                <a:ea typeface="宋体" pitchFamily="2" charset="-122"/>
              </a:rPr>
              <a:t>+1</a:t>
            </a:r>
            <a:r>
              <a:rPr lang="en-US" altLang="zh-CN" sz="2000" b="0">
                <a:ea typeface="宋体" pitchFamily="2" charset="-122"/>
              </a:rPr>
              <a:t>…</a:t>
            </a:r>
            <a:r>
              <a:rPr lang="en-US" altLang="zh-CN" sz="2000" b="0" i="1">
                <a:ea typeface="宋体" pitchFamily="2" charset="-122"/>
              </a:rPr>
              <a:t>A</a:t>
            </a:r>
            <a:r>
              <a:rPr lang="en-US" altLang="zh-CN" sz="2000" b="0" i="1" baseline="-25000">
                <a:ea typeface="宋体" pitchFamily="2" charset="-122"/>
              </a:rPr>
              <a:t>j</a:t>
            </a:r>
            <a:r>
              <a:rPr lang="en-US" altLang="zh-CN" sz="2000" b="0">
                <a:ea typeface="宋体" pitchFamily="2" charset="-122"/>
              </a:rPr>
              <a:t>), </a:t>
            </a:r>
            <a:r>
              <a:rPr lang="en-US" altLang="zh-CN" sz="2000" b="0" i="1">
                <a:ea typeface="宋体" pitchFamily="2" charset="-122"/>
              </a:rPr>
              <a:t>i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&lt;</a:t>
            </a:r>
            <a:r>
              <a:rPr lang="en-US" altLang="zh-CN" sz="2000" b="0" i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&lt;</a:t>
            </a:r>
            <a:r>
              <a:rPr lang="en-US" altLang="zh-CN" sz="2000" b="0" i="1">
                <a:ea typeface="宋体" pitchFamily="2" charset="-122"/>
                <a:sym typeface="Symbol" pitchFamily="18" charset="2"/>
              </a:rPr>
              <a:t>j</a:t>
            </a:r>
            <a:endParaRPr lang="en-US" altLang="zh-CN" sz="2000" b="0" i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  <p:bldP spid="2663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动态规划法的适用条件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矩阵连乘问题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矩阵连乘问题 (7)</a:t>
            </a:r>
          </a:p>
        </p:txBody>
      </p:sp>
      <p:graphicFrame>
        <p:nvGraphicFramePr>
          <p:cNvPr id="614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64144"/>
              </p:ext>
            </p:extLst>
          </p:nvPr>
        </p:nvGraphicFramePr>
        <p:xfrm>
          <a:off x="4119735" y="2370286"/>
          <a:ext cx="396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位图图像" r:id="rId3" imgW="2200582" imgH="1152381" progId="PBrush">
                  <p:embed/>
                </p:oleObj>
              </mc:Choice>
              <mc:Fallback>
                <p:oleObj name="位图图像" r:id="rId3" imgW="2200582" imgH="1152381" progId="PBrush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735" y="2370286"/>
                        <a:ext cx="3962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32"/>
          <p:cNvSpPr>
            <a:spLocks noChangeArrowheads="1"/>
          </p:cNvSpPr>
          <p:nvPr/>
        </p:nvSpPr>
        <p:spPr bwMode="auto">
          <a:xfrm>
            <a:off x="5652120" y="2023417"/>
            <a:ext cx="122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2060"/>
                </a:solidFill>
              </a:rPr>
              <a:t>{</a:t>
            </a:r>
            <a:r>
              <a:rPr lang="en-US" altLang="zh-CN" sz="2000" b="0" i="1" dirty="0">
                <a:solidFill>
                  <a:srgbClr val="002060"/>
                </a:solidFill>
              </a:rPr>
              <a:t>m</a:t>
            </a:r>
            <a:r>
              <a:rPr lang="en-US" altLang="zh-CN" sz="2000" b="0" dirty="0">
                <a:solidFill>
                  <a:srgbClr val="002060"/>
                </a:solidFill>
              </a:rPr>
              <a:t>(</a:t>
            </a:r>
            <a:r>
              <a:rPr lang="en-US" altLang="zh-CN" sz="2000" b="0" i="1" dirty="0" err="1">
                <a:solidFill>
                  <a:srgbClr val="002060"/>
                </a:solidFill>
              </a:rPr>
              <a:t>i</a:t>
            </a:r>
            <a:r>
              <a:rPr lang="en-US" altLang="zh-CN" sz="2000" b="0" dirty="0">
                <a:solidFill>
                  <a:srgbClr val="002060"/>
                </a:solidFill>
              </a:rPr>
              <a:t>, </a:t>
            </a:r>
            <a:r>
              <a:rPr lang="en-US" altLang="zh-CN" sz="2000" b="0" i="1" dirty="0">
                <a:solidFill>
                  <a:srgbClr val="002060"/>
                </a:solidFill>
              </a:rPr>
              <a:t>j</a:t>
            </a:r>
            <a:r>
              <a:rPr lang="en-US" altLang="zh-CN" sz="2000" b="0" dirty="0">
                <a:solidFill>
                  <a:srgbClr val="002060"/>
                </a:solidFill>
              </a:rPr>
              <a:t>)}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87624" y="4288457"/>
            <a:ext cx="4821238" cy="1773238"/>
            <a:chOff x="912" y="3168"/>
            <a:chExt cx="3037" cy="1117"/>
          </a:xfrm>
        </p:grpSpPr>
        <p:sp>
          <p:nvSpPr>
            <p:cNvPr id="6180" name="Rectangle 33"/>
            <p:cNvSpPr>
              <a:spLocks noChangeArrowheads="1"/>
            </p:cNvSpPr>
            <p:nvPr/>
          </p:nvSpPr>
          <p:spPr bwMode="auto">
            <a:xfrm>
              <a:off x="912" y="3168"/>
              <a:ext cx="30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Char char="•"/>
              </a:pPr>
              <a:r>
                <a:rPr lang="zh-CN" altLang="en-US" sz="2000" b="0" dirty="0">
                  <a:solidFill>
                    <a:srgbClr val="0000FF"/>
                  </a:solidFill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</a:rPr>
                <a:t>计算时间：</a:t>
              </a:r>
              <a:r>
                <a:rPr lang="zh-CN" altLang="en-US" sz="2000" b="0" dirty="0"/>
                <a:t>  </a:t>
              </a:r>
              <a:r>
                <a:rPr lang="zh-CN" altLang="en-US" sz="2000" b="0" dirty="0">
                  <a:solidFill>
                    <a:srgbClr val="002060"/>
                  </a:solidFill>
                </a:rPr>
                <a:t>设一次乘法的代价为</a:t>
              </a:r>
              <a:r>
                <a:rPr lang="en-US" altLang="zh-CN" sz="2000" b="0" i="1" dirty="0">
                  <a:solidFill>
                    <a:srgbClr val="002060"/>
                  </a:solidFill>
                </a:rPr>
                <a:t>c</a:t>
              </a:r>
              <a:r>
                <a:rPr lang="en-US" altLang="zh-CN" sz="2000" b="0" dirty="0">
                  <a:solidFill>
                    <a:srgbClr val="002060"/>
                  </a:solidFill>
                </a:rPr>
                <a:t>. </a:t>
              </a:r>
              <a:r>
                <a:rPr lang="zh-CN" altLang="en-US" sz="2000" b="0" dirty="0">
                  <a:solidFill>
                    <a:srgbClr val="002060"/>
                  </a:solidFill>
                </a:rPr>
                <a:t>那么</a:t>
              </a:r>
              <a:endParaRPr lang="zh-CN" altLang="en-US" sz="2000" b="0" i="1" dirty="0">
                <a:solidFill>
                  <a:srgbClr val="002060"/>
                </a:solidFill>
              </a:endParaRPr>
            </a:p>
          </p:txBody>
        </p:sp>
        <p:graphicFrame>
          <p:nvGraphicFramePr>
            <p:cNvPr id="614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804006"/>
                </p:ext>
              </p:extLst>
            </p:nvPr>
          </p:nvGraphicFramePr>
          <p:xfrm>
            <a:off x="1950" y="3472"/>
            <a:ext cx="1905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" name="Equation" r:id="rId5" imgW="1676160" imgH="431640" progId="Equation.DSMT4">
                    <p:embed/>
                  </p:oleObj>
                </mc:Choice>
                <mc:Fallback>
                  <p:oleObj name="Equation" r:id="rId5" imgW="1676160" imgH="4316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472"/>
                          <a:ext cx="1905" cy="47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1" name="Rectangle 35"/>
            <p:cNvSpPr>
              <a:spLocks noChangeArrowheads="1"/>
            </p:cNvSpPr>
            <p:nvPr/>
          </p:nvSpPr>
          <p:spPr bwMode="auto">
            <a:xfrm>
              <a:off x="914" y="4033"/>
              <a:ext cx="10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Char char="•"/>
              </a:pPr>
              <a:r>
                <a:rPr lang="zh-CN" altLang="en-US" sz="2000" b="0" dirty="0">
                  <a:solidFill>
                    <a:srgbClr val="0000FF"/>
                  </a:solidFill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</a:rPr>
                <a:t>所需空间：</a:t>
              </a:r>
            </a:p>
          </p:txBody>
        </p:sp>
        <p:graphicFrame>
          <p:nvGraphicFramePr>
            <p:cNvPr id="614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082709"/>
                </p:ext>
              </p:extLst>
            </p:nvPr>
          </p:nvGraphicFramePr>
          <p:xfrm>
            <a:off x="1865" y="4045"/>
            <a:ext cx="5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" name="Equation" r:id="rId7" imgW="406080" imgH="228600" progId="Equation.DSMT4">
                    <p:embed/>
                  </p:oleObj>
                </mc:Choice>
                <mc:Fallback>
                  <p:oleObj name="Equation" r:id="rId7" imgW="40608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4045"/>
                          <a:ext cx="5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3" name="Group 88"/>
          <p:cNvGrpSpPr>
            <a:grpSpLocks/>
          </p:cNvGrpSpPr>
          <p:nvPr/>
        </p:nvGrpSpPr>
        <p:grpSpPr bwMode="auto">
          <a:xfrm>
            <a:off x="1524000" y="2377901"/>
            <a:ext cx="2590800" cy="1752600"/>
            <a:chOff x="480" y="1392"/>
            <a:chExt cx="1632" cy="940"/>
          </a:xfrm>
        </p:grpSpPr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1536" y="1622"/>
              <a:ext cx="576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15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</a:t>
              </a:r>
              <a:r>
                <a:rPr lang="en-US" altLang="zh-CN" sz="1800" b="0">
                  <a:ea typeface="宋体" pitchFamily="2" charset="-122"/>
                </a:rPr>
                <a:t>5</a:t>
              </a:r>
            </a:p>
          </p:txBody>
        </p:sp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1008" y="1622"/>
              <a:ext cx="528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35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</a:t>
              </a:r>
              <a:r>
                <a:rPr lang="en-US" altLang="zh-CN" sz="1800" b="0">
                  <a:ea typeface="宋体" pitchFamily="2" charset="-122"/>
                </a:rPr>
                <a:t>15</a:t>
              </a: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480" y="1622"/>
              <a:ext cx="528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30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35</a:t>
              </a:r>
              <a:endParaRPr lang="en-US" altLang="zh-CN" sz="1800" b="0">
                <a:ea typeface="宋体" pitchFamily="2" charset="-122"/>
              </a:endParaRPr>
            </a:p>
          </p:txBody>
        </p:sp>
        <p:sp>
          <p:nvSpPr>
            <p:cNvPr id="6157" name="Rectangle 14"/>
            <p:cNvSpPr>
              <a:spLocks noChangeArrowheads="1"/>
            </p:cNvSpPr>
            <p:nvPr/>
          </p:nvSpPr>
          <p:spPr bwMode="auto">
            <a:xfrm>
              <a:off x="1536" y="1392"/>
              <a:ext cx="576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1008" y="1392"/>
              <a:ext cx="528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6159" name="Rectangle 16"/>
            <p:cNvSpPr>
              <a:spLocks noChangeArrowheads="1"/>
            </p:cNvSpPr>
            <p:nvPr/>
          </p:nvSpPr>
          <p:spPr bwMode="auto">
            <a:xfrm>
              <a:off x="480" y="1392"/>
              <a:ext cx="528" cy="23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 dirty="0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 dirty="0">
                  <a:solidFill>
                    <a:srgbClr val="0000FF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480" y="139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480" y="162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2" name="Line 19"/>
            <p:cNvSpPr>
              <a:spLocks noChangeShapeType="1"/>
            </p:cNvSpPr>
            <p:nvPr/>
          </p:nvSpPr>
          <p:spPr bwMode="auto">
            <a:xfrm>
              <a:off x="480" y="185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3" name="Line 20"/>
            <p:cNvSpPr>
              <a:spLocks noChangeShapeType="1"/>
            </p:cNvSpPr>
            <p:nvPr/>
          </p:nvSpPr>
          <p:spPr bwMode="auto">
            <a:xfrm>
              <a:off x="480" y="1392"/>
              <a:ext cx="0" cy="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4" name="Line 21"/>
            <p:cNvSpPr>
              <a:spLocks noChangeShapeType="1"/>
            </p:cNvSpPr>
            <p:nvPr/>
          </p:nvSpPr>
          <p:spPr bwMode="auto">
            <a:xfrm>
              <a:off x="1008" y="1392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5" name="Line 22"/>
            <p:cNvSpPr>
              <a:spLocks noChangeShapeType="1"/>
            </p:cNvSpPr>
            <p:nvPr/>
          </p:nvSpPr>
          <p:spPr bwMode="auto">
            <a:xfrm>
              <a:off x="1536" y="1392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6" name="Line 26"/>
            <p:cNvSpPr>
              <a:spLocks noChangeShapeType="1"/>
            </p:cNvSpPr>
            <p:nvPr/>
          </p:nvSpPr>
          <p:spPr bwMode="auto">
            <a:xfrm>
              <a:off x="2112" y="1392"/>
              <a:ext cx="0" cy="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0"/>
            </a:p>
          </p:txBody>
        </p:sp>
        <p:sp>
          <p:nvSpPr>
            <p:cNvPr id="6167" name="Rectangle 74"/>
            <p:cNvSpPr>
              <a:spLocks noChangeArrowheads="1"/>
            </p:cNvSpPr>
            <p:nvPr/>
          </p:nvSpPr>
          <p:spPr bwMode="auto">
            <a:xfrm>
              <a:off x="1536" y="2102"/>
              <a:ext cx="57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20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</a:t>
              </a:r>
              <a:r>
                <a:rPr lang="en-US" altLang="zh-CN" sz="1800" b="0">
                  <a:ea typeface="宋体" pitchFamily="2" charset="-122"/>
                </a:rPr>
                <a:t>25</a:t>
              </a:r>
            </a:p>
          </p:txBody>
        </p:sp>
        <p:sp>
          <p:nvSpPr>
            <p:cNvPr id="6168" name="Rectangle 73"/>
            <p:cNvSpPr>
              <a:spLocks noChangeArrowheads="1"/>
            </p:cNvSpPr>
            <p:nvPr/>
          </p:nvSpPr>
          <p:spPr bwMode="auto">
            <a:xfrm>
              <a:off x="1008" y="2102"/>
              <a:ext cx="5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10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</a:t>
              </a:r>
              <a:r>
                <a:rPr lang="en-US" altLang="zh-CN" sz="1800" b="0">
                  <a:ea typeface="宋体" pitchFamily="2" charset="-122"/>
                </a:rPr>
                <a:t>20</a:t>
              </a:r>
            </a:p>
          </p:txBody>
        </p:sp>
        <p:sp>
          <p:nvSpPr>
            <p:cNvPr id="6169" name="Rectangle 72"/>
            <p:cNvSpPr>
              <a:spLocks noChangeArrowheads="1"/>
            </p:cNvSpPr>
            <p:nvPr/>
          </p:nvSpPr>
          <p:spPr bwMode="auto">
            <a:xfrm>
              <a:off x="480" y="2102"/>
              <a:ext cx="5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="0">
                  <a:ea typeface="宋体" pitchFamily="2" charset="-122"/>
                </a:rPr>
                <a:t>5</a:t>
              </a:r>
              <a:r>
                <a:rPr lang="en-US" altLang="zh-CN" sz="1800" b="0">
                  <a:ea typeface="宋体" pitchFamily="2" charset="-122"/>
                  <a:sym typeface="Symbol" pitchFamily="18" charset="2"/>
                </a:rPr>
                <a:t></a:t>
              </a:r>
              <a:r>
                <a:rPr lang="en-US" altLang="zh-CN" sz="1800" b="0">
                  <a:ea typeface="宋体" pitchFamily="2" charset="-122"/>
                </a:rPr>
                <a:t>10</a:t>
              </a:r>
            </a:p>
          </p:txBody>
        </p:sp>
        <p:sp>
          <p:nvSpPr>
            <p:cNvPr id="6170" name="Rectangle 71"/>
            <p:cNvSpPr>
              <a:spLocks noChangeArrowheads="1"/>
            </p:cNvSpPr>
            <p:nvPr/>
          </p:nvSpPr>
          <p:spPr bwMode="auto">
            <a:xfrm>
              <a:off x="1536" y="1872"/>
              <a:ext cx="57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6</a:t>
              </a:r>
            </a:p>
          </p:txBody>
        </p:sp>
        <p:sp>
          <p:nvSpPr>
            <p:cNvPr id="6171" name="Rectangle 70"/>
            <p:cNvSpPr>
              <a:spLocks noChangeArrowheads="1"/>
            </p:cNvSpPr>
            <p:nvPr/>
          </p:nvSpPr>
          <p:spPr bwMode="auto">
            <a:xfrm>
              <a:off x="1008" y="1872"/>
              <a:ext cx="5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6172" name="Rectangle 69"/>
            <p:cNvSpPr>
              <a:spLocks noChangeArrowheads="1"/>
            </p:cNvSpPr>
            <p:nvPr/>
          </p:nvSpPr>
          <p:spPr bwMode="auto">
            <a:xfrm>
              <a:off x="480" y="1872"/>
              <a:ext cx="5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6173" name="Line 75"/>
            <p:cNvSpPr>
              <a:spLocks noChangeShapeType="1"/>
            </p:cNvSpPr>
            <p:nvPr/>
          </p:nvSpPr>
          <p:spPr bwMode="auto">
            <a:xfrm>
              <a:off x="480" y="187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4" name="Line 76"/>
            <p:cNvSpPr>
              <a:spLocks noChangeShapeType="1"/>
            </p:cNvSpPr>
            <p:nvPr/>
          </p:nvSpPr>
          <p:spPr bwMode="auto">
            <a:xfrm>
              <a:off x="480" y="210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5" name="Line 77"/>
            <p:cNvSpPr>
              <a:spLocks noChangeShapeType="1"/>
            </p:cNvSpPr>
            <p:nvPr/>
          </p:nvSpPr>
          <p:spPr bwMode="auto">
            <a:xfrm>
              <a:off x="480" y="233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6" name="Line 78"/>
            <p:cNvSpPr>
              <a:spLocks noChangeShapeType="1"/>
            </p:cNvSpPr>
            <p:nvPr/>
          </p:nvSpPr>
          <p:spPr bwMode="auto">
            <a:xfrm>
              <a:off x="480" y="1872"/>
              <a:ext cx="0" cy="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7" name="Line 79"/>
            <p:cNvSpPr>
              <a:spLocks noChangeShapeType="1"/>
            </p:cNvSpPr>
            <p:nvPr/>
          </p:nvSpPr>
          <p:spPr bwMode="auto">
            <a:xfrm>
              <a:off x="1008" y="1872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8" name="Line 80"/>
            <p:cNvSpPr>
              <a:spLocks noChangeShapeType="1"/>
            </p:cNvSpPr>
            <p:nvPr/>
          </p:nvSpPr>
          <p:spPr bwMode="auto">
            <a:xfrm>
              <a:off x="1536" y="1872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  <p:sp>
          <p:nvSpPr>
            <p:cNvPr id="6179" name="Line 81"/>
            <p:cNvSpPr>
              <a:spLocks noChangeShapeType="1"/>
            </p:cNvSpPr>
            <p:nvPr/>
          </p:nvSpPr>
          <p:spPr bwMode="auto">
            <a:xfrm>
              <a:off x="2112" y="1872"/>
              <a:ext cx="0" cy="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动态规划法的适用条件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矩阵连乘问题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(1)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8388424" cy="446377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200" b="1" dirty="0">
                <a:solidFill>
                  <a:srgbClr val="0000FF"/>
                </a:solidFill>
                <a:ea typeface="黑体" pitchFamily="2" charset="-122"/>
              </a:rPr>
              <a:t>问题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buClrTx/>
              <a:buFontTx/>
              <a:buNone/>
            </a:pPr>
            <a:r>
              <a:rPr kumimoji="0" lang="zh-CN" altLang="en-US" sz="2000" dirty="0">
                <a:ea typeface="黑体" pitchFamily="2" charset="-122"/>
              </a:rPr>
              <a:t>   - 给定</a:t>
            </a:r>
            <a:r>
              <a:rPr kumimoji="0" lang="en-US" altLang="zh-CN" sz="2000" i="1" dirty="0">
                <a:ea typeface="黑体" pitchFamily="2" charset="-122"/>
              </a:rPr>
              <a:t>n</a:t>
            </a:r>
            <a:r>
              <a:rPr kumimoji="0" lang="zh-CN" altLang="en-US" sz="2000" dirty="0">
                <a:ea typeface="黑体" pitchFamily="2" charset="-122"/>
              </a:rPr>
              <a:t>种物品和一背包。物品 </a:t>
            </a:r>
            <a:r>
              <a:rPr kumimoji="0" lang="en-US" altLang="zh-CN" sz="2000" i="1" dirty="0" err="1">
                <a:ea typeface="黑体" pitchFamily="2" charset="-122"/>
              </a:rPr>
              <a:t>i</a:t>
            </a:r>
            <a:r>
              <a:rPr kumimoji="0" lang="zh-CN" altLang="en-US" sz="2000" dirty="0">
                <a:ea typeface="黑体" pitchFamily="2" charset="-122"/>
              </a:rPr>
              <a:t>的重量是</a:t>
            </a:r>
            <a:r>
              <a:rPr kumimoji="0" lang="en-US" altLang="zh-CN" sz="2000" i="1" dirty="0" err="1">
                <a:ea typeface="黑体" pitchFamily="2" charset="-122"/>
              </a:rPr>
              <a:t>w</a:t>
            </a:r>
            <a:r>
              <a:rPr kumimoji="0" lang="en-US" altLang="zh-CN" sz="2000" i="1" baseline="-25000" dirty="0" err="1">
                <a:ea typeface="黑体" pitchFamily="2" charset="-122"/>
              </a:rPr>
              <a:t>i</a:t>
            </a:r>
            <a:r>
              <a:rPr kumimoji="0" lang="zh-CN" altLang="en-US" sz="2000" dirty="0">
                <a:ea typeface="黑体" pitchFamily="2" charset="-122"/>
              </a:rPr>
              <a:t>，其价值为</a:t>
            </a:r>
            <a:r>
              <a:rPr kumimoji="0" lang="en-US" altLang="zh-CN" sz="2000" i="1" dirty="0">
                <a:ea typeface="黑体" pitchFamily="2" charset="-122"/>
              </a:rPr>
              <a:t>v</a:t>
            </a:r>
            <a:r>
              <a:rPr kumimoji="0" lang="en-US" altLang="zh-CN" sz="2000" i="1" baseline="-25000" dirty="0">
                <a:ea typeface="黑体" pitchFamily="2" charset="-122"/>
              </a:rPr>
              <a:t>i</a:t>
            </a:r>
            <a:r>
              <a:rPr kumimoji="0" lang="zh-CN" altLang="en-US" sz="2000" dirty="0">
                <a:ea typeface="黑体" pitchFamily="2" charset="-122"/>
              </a:rPr>
              <a:t>，背包容量为</a:t>
            </a:r>
            <a:r>
              <a:rPr kumimoji="0" lang="en-US" altLang="zh-CN" sz="2000" i="1" dirty="0">
                <a:ea typeface="黑体" pitchFamily="2" charset="-122"/>
              </a:rPr>
              <a:t>C</a:t>
            </a:r>
            <a:r>
              <a:rPr kumimoji="0" lang="zh-CN" altLang="en-US" sz="2000" dirty="0">
                <a:ea typeface="黑体" pitchFamily="2" charset="-122"/>
              </a:rPr>
              <a:t>。问应如何选择装入背包的物品，使得装入背包中物品的总价值最大</a:t>
            </a:r>
            <a:r>
              <a:rPr kumimoji="0" lang="en-US" altLang="zh-CN" sz="2000" dirty="0">
                <a:ea typeface="黑体" pitchFamily="2" charset="-122"/>
              </a:rPr>
              <a:t>?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- 特殊的整数规划问题：求一个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元0-1向量</a:t>
            </a:r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{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黑体" pitchFamily="2" charset="-122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ea typeface="黑体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, …, </a:t>
            </a:r>
            <a:r>
              <a:rPr lang="en-US" altLang="zh-CN" sz="2000" i="1" dirty="0" err="1">
                <a:solidFill>
                  <a:srgbClr val="000000"/>
                </a:solidFill>
                <a:ea typeface="黑体" pitchFamily="2" charset="-122"/>
              </a:rPr>
              <a:t>x</a:t>
            </a:r>
            <a:r>
              <a:rPr lang="en-US" altLang="zh-CN" sz="2000" i="1" baseline="-25000" dirty="0" err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}</a:t>
            </a:r>
            <a:r>
              <a:rPr lang="en-US" altLang="zh-CN" sz="2000" dirty="0">
                <a:ea typeface="黑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41870"/>
              </p:ext>
            </p:extLst>
          </p:nvPr>
        </p:nvGraphicFramePr>
        <p:xfrm>
          <a:off x="2555776" y="3704039"/>
          <a:ext cx="1387562" cy="78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公式" r:id="rId3" imgW="748975" imgH="431613" progId="Equation.3">
                  <p:embed/>
                </p:oleObj>
              </mc:Choice>
              <mc:Fallback>
                <p:oleObj name="公式" r:id="rId3" imgW="74897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04039"/>
                        <a:ext cx="1387562" cy="7896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49498"/>
              </p:ext>
            </p:extLst>
          </p:nvPr>
        </p:nvGraphicFramePr>
        <p:xfrm>
          <a:off x="2411760" y="4601895"/>
          <a:ext cx="2299320" cy="120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公式" r:id="rId5" imgW="1218671" imgH="634725" progId="Equation.3">
                  <p:embed/>
                </p:oleObj>
              </mc:Choice>
              <mc:Fallback>
                <p:oleObj name="公式" r:id="rId5" imgW="1218671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01895"/>
                        <a:ext cx="2299320" cy="1203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87624" y="3961933"/>
            <a:ext cx="95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</a:rPr>
              <a:t>目标：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5616" y="4964799"/>
            <a:ext cx="164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</a:rPr>
              <a:t>约束条件：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(2)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482" y="1988840"/>
            <a:ext cx="8260022" cy="4179887"/>
          </a:xfrm>
        </p:spPr>
        <p:txBody>
          <a:bodyPr lIns="0" rIns="0"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最优子结构性质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- 设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en-US" altLang="zh-CN" sz="2000" i="1" dirty="0">
                <a:ea typeface="黑体" pitchFamily="2" charset="-122"/>
              </a:rPr>
              <a:t>j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为背包剩余容量为</a:t>
            </a:r>
            <a:r>
              <a:rPr lang="en-US" altLang="zh-CN" sz="2000" i="1" dirty="0">
                <a:ea typeface="黑体" pitchFamily="2" charset="-122"/>
              </a:rPr>
              <a:t>j</a:t>
            </a:r>
            <a:r>
              <a:rPr lang="zh-CN" altLang="en-US" sz="2000" dirty="0">
                <a:ea typeface="黑体" pitchFamily="2" charset="-122"/>
              </a:rPr>
              <a:t>时考虑装入1~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种物品的最大价值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- 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en-US" altLang="zh-CN" sz="2000" i="1" dirty="0">
                <a:ea typeface="黑体" pitchFamily="2" charset="-122"/>
              </a:rPr>
              <a:t>j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是下面两个量的最大值 (考虑物品 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en-US" altLang="zh-CN" sz="2000" dirty="0">
                <a:ea typeface="黑体" pitchFamily="2" charset="-122"/>
              </a:rPr>
              <a:t>)：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   (1) 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1, 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):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在容量为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的背包中装入1~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–1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的物品，不装入物品 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价值最大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   (2) 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1, 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)+</a:t>
            </a:r>
            <a:r>
              <a:rPr kumimoji="0" lang="en-US" altLang="zh-CN" sz="2000" i="1" dirty="0">
                <a:solidFill>
                  <a:srgbClr val="FF0000"/>
                </a:solidFill>
                <a:ea typeface="黑体" pitchFamily="2" charset="-122"/>
              </a:rPr>
              <a:t>v</a:t>
            </a:r>
            <a:r>
              <a:rPr kumimoji="0" lang="en-US" altLang="zh-CN" sz="2000" i="1" baseline="-25000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 :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必装入物品 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在容量为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的背包中装入1~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–1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的物品的最大价值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再加上物品 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的价值</a:t>
            </a:r>
            <a:r>
              <a:rPr lang="en-US" altLang="zh-CN" sz="2000" i="1" dirty="0">
                <a:solidFill>
                  <a:srgbClr val="FF0000"/>
                </a:solidFill>
                <a:ea typeface="黑体" pitchFamily="2" charset="-122"/>
              </a:rPr>
              <a:t>v</a:t>
            </a:r>
            <a:r>
              <a:rPr lang="en-US" altLang="zh-CN" sz="2000" i="1" baseline="-25000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j</a:t>
            </a:r>
            <a:r>
              <a:rPr lang="en-US" altLang="zh-CN" sz="2000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i="1" dirty="0" err="1">
                <a:solidFill>
                  <a:srgbClr val="FF0000"/>
                </a:solidFill>
                <a:ea typeface="黑体" pitchFamily="2" charset="-122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dirty="0">
              <a:solidFill>
                <a:schemeClr val="folHlink"/>
              </a:solidFill>
              <a:ea typeface="黑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27584" y="4584774"/>
            <a:ext cx="7062936" cy="1652538"/>
            <a:chOff x="384" y="2688"/>
            <a:chExt cx="4585" cy="1100"/>
          </a:xfrm>
        </p:grpSpPr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720" y="2976"/>
            <a:ext cx="4249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3" imgW="3581280" imgH="711000" progId="Equation.DSMT4">
                    <p:embed/>
                  </p:oleObj>
                </mc:Choice>
                <mc:Fallback>
                  <p:oleObj name="Equation" r:id="rId3" imgW="3581280" imgH="71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76"/>
                          <a:ext cx="4249" cy="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84" y="2688"/>
              <a:ext cx="8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w"/>
              </a:pPr>
              <a:r>
                <a:rPr lang="zh-CN" altLang="en-US" sz="2200" dirty="0">
                  <a:solidFill>
                    <a:srgbClr val="0000FF"/>
                  </a:solidFill>
                </a:rPr>
                <a:t>  递推式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4"/>
            <a:ext cx="3887787" cy="4416425"/>
          </a:xfrm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ts val="600"/>
              </a:spcBef>
            </a:pPr>
            <a:r>
              <a:rPr lang="zh-CN" altLang="en-US" sz="2000" dirty="0">
                <a:ea typeface="黑体" pitchFamily="2" charset="-122"/>
              </a:rPr>
              <a:t>用一个(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+1)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(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+1)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的矩阵(表)来计算</a:t>
            </a:r>
            <a:r>
              <a:rPr lang="en-US" altLang="zh-CN" sz="2000" i="1" dirty="0">
                <a:ea typeface="黑体" pitchFamily="2" charset="-122"/>
              </a:rPr>
              <a:t>m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en-US" altLang="zh-CN" sz="2000" i="1" dirty="0">
                <a:ea typeface="黑体" pitchFamily="2" charset="-122"/>
              </a:rPr>
              <a:t>j</a:t>
            </a:r>
            <a:r>
              <a:rPr lang="en-US" altLang="zh-CN" sz="2000" dirty="0">
                <a:ea typeface="黑体" pitchFamily="2" charset="-122"/>
              </a:rPr>
              <a:t>), </a:t>
            </a:r>
            <a:r>
              <a:rPr lang="zh-CN" altLang="en-US" sz="2000" dirty="0">
                <a:ea typeface="黑体" pitchFamily="2" charset="-122"/>
              </a:rPr>
              <a:t>逐行填表</a:t>
            </a:r>
          </a:p>
          <a:p>
            <a:pPr eaLnBrk="1" hangingPunct="1"/>
            <a:r>
              <a:rPr lang="zh-CN" altLang="en-US" sz="2000" dirty="0">
                <a:ea typeface="黑体" pitchFamily="2" charset="-122"/>
              </a:rPr>
              <a:t>算法: </a:t>
            </a:r>
            <a:r>
              <a:rPr lang="en-US" altLang="zh-CN" sz="2000" u="sng" dirty="0">
                <a:solidFill>
                  <a:srgbClr val="000000"/>
                </a:solidFill>
                <a:ea typeface="黑体" pitchFamily="2" charset="-122"/>
              </a:rPr>
              <a:t>knapsack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itchFamily="2" charset="-122"/>
              </a:rPr>
              <a:t>       输入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         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ea typeface="黑体" pitchFamily="2" charset="-122"/>
              </a:rPr>
              <a:t>种物品的重量和价值: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itchFamily="2" charset="-122"/>
              </a:rPr>
              <a:t>           {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w</a:t>
            </a:r>
            <a:r>
              <a:rPr lang="en-US" altLang="zh-CN" sz="1800" baseline="-25000" dirty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w</a:t>
            </a:r>
            <a:r>
              <a:rPr lang="en-US" altLang="zh-CN" sz="1800" baseline="-25000" dirty="0">
                <a:solidFill>
                  <a:srgbClr val="000000"/>
                </a:solidFill>
                <a:ea typeface="黑体" pitchFamily="2" charset="-122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, …, </a:t>
            </a:r>
            <a:r>
              <a:rPr lang="en-US" altLang="zh-CN" sz="1800" i="1" dirty="0" err="1">
                <a:solidFill>
                  <a:srgbClr val="000000"/>
                </a:solidFill>
                <a:ea typeface="黑体" pitchFamily="2" charset="-122"/>
              </a:rPr>
              <a:t>w</a:t>
            </a:r>
            <a:r>
              <a:rPr lang="en-US" altLang="zh-CN" sz="1800" i="1" baseline="-25000" dirty="0" err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           {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v</a:t>
            </a:r>
            <a:r>
              <a:rPr lang="en-US" altLang="zh-CN" sz="1800" baseline="-25000" dirty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v</a:t>
            </a:r>
            <a:r>
              <a:rPr lang="en-US" altLang="zh-CN" sz="1800" baseline="-25000" dirty="0">
                <a:solidFill>
                  <a:srgbClr val="000000"/>
                </a:solidFill>
                <a:ea typeface="黑体" pitchFamily="2" charset="-122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, …, </a:t>
            </a:r>
            <a:r>
              <a:rPr lang="en-US" altLang="zh-CN" sz="1800" i="1" dirty="0" err="1">
                <a:solidFill>
                  <a:srgbClr val="000000"/>
                </a:solidFill>
                <a:ea typeface="黑体" pitchFamily="2" charset="-122"/>
              </a:rPr>
              <a:t>v</a:t>
            </a:r>
            <a:r>
              <a:rPr lang="en-US" altLang="zh-CN" sz="1800" i="1" baseline="-25000" dirty="0" err="1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};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itchFamily="2" charset="-122"/>
              </a:rPr>
              <a:t>        背包容量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      </a:t>
            </a:r>
            <a:r>
              <a:rPr lang="zh-CN" altLang="en-US" sz="1800" dirty="0">
                <a:solidFill>
                  <a:srgbClr val="000000"/>
                </a:solidFill>
                <a:ea typeface="黑体" pitchFamily="2" charset="-122"/>
              </a:rPr>
              <a:t>输出：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en-US" altLang="zh-CN" sz="1800" i="1" dirty="0">
                <a:solidFill>
                  <a:srgbClr val="000000"/>
                </a:solidFill>
                <a:ea typeface="黑体" pitchFamily="2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ea typeface="黑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44008" y="2120046"/>
            <a:ext cx="3383929" cy="36933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rIns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FF"/>
                </a:solidFill>
                <a:cs typeface="Times New Roman" pitchFamily="18" charset="0"/>
              </a:rPr>
              <a:t>算法：</a:t>
            </a:r>
            <a:endParaRPr lang="en-US" altLang="zh-CN" sz="2000" b="0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for  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pt-BR" altLang="zh-CN" sz="1600" b="0" i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0 to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 do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, 0]</a:t>
            </a:r>
            <a:r>
              <a:rPr lang="pt-BR" altLang="zh-CN" sz="16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end for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for 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j</a:t>
            </a:r>
            <a:r>
              <a:rPr lang="pt-BR" altLang="zh-CN" sz="1600" b="0" i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0 to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do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[0,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pt-BR" altLang="zh-CN" sz="16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end for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for 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pt-BR" altLang="zh-CN" sz="1600" b="0" i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1 to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do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for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j</a:t>
            </a:r>
            <a:r>
              <a:rPr lang="pt-BR" altLang="zh-CN" sz="1600" b="0" i="1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1 to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do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pt-BR" altLang="zh-CN" sz="16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[i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1,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if 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lang="en-US" altLang="zh-CN" sz="1600" b="0" i="1" baseline="-250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1600" b="0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1600" b="0" i="1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then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 err="1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, 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j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]</a:t>
            </a:r>
            <a:r>
              <a:rPr lang="pt-BR" altLang="zh-CN" sz="1600" b="0" dirty="0">
                <a:solidFill>
                  <a:schemeClr val="folHlink"/>
                </a:solidFill>
                <a:cs typeface="Times New Roman" pitchFamily="18" charset="0"/>
              </a:rPr>
              <a:t>←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max{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 err="1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, 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j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], 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1, </a:t>
            </a:r>
            <a:r>
              <a:rPr lang="en-US" altLang="zh-CN" sz="1600" b="0" i="1" dirty="0" err="1">
                <a:solidFill>
                  <a:schemeClr val="folHlink"/>
                </a:solidFill>
                <a:cs typeface="Times New Roman" pitchFamily="18" charset="0"/>
              </a:rPr>
              <a:t>j</a:t>
            </a:r>
            <a:r>
              <a:rPr lang="en-US" altLang="zh-CN" sz="1600" b="0" dirty="0" err="1">
                <a:solidFill>
                  <a:schemeClr val="folHlink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i="1" dirty="0" err="1">
                <a:solidFill>
                  <a:schemeClr val="folHlink"/>
                </a:solidFill>
                <a:cs typeface="Times New Roman" pitchFamily="18" charset="0"/>
              </a:rPr>
              <a:t>w</a:t>
            </a:r>
            <a:r>
              <a:rPr lang="en-US" altLang="zh-CN" sz="1600" b="0" i="1" baseline="-25000" dirty="0" err="1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]+</a:t>
            </a:r>
            <a:r>
              <a:rPr lang="en-US" altLang="zh-CN" sz="1600" b="0" i="1" dirty="0">
                <a:solidFill>
                  <a:schemeClr val="folHlink"/>
                </a:solidFill>
                <a:cs typeface="Times New Roman" pitchFamily="18" charset="0"/>
              </a:rPr>
              <a:t>v</a:t>
            </a:r>
            <a:r>
              <a:rPr lang="en-US" altLang="zh-CN" sz="1600" b="0" i="1" baseline="-25000" dirty="0">
                <a:solidFill>
                  <a:schemeClr val="folHlink"/>
                </a:solidFill>
                <a:cs typeface="Times New Roman" pitchFamily="18" charset="0"/>
              </a:rPr>
              <a:t>i</a:t>
            </a:r>
            <a:r>
              <a:rPr lang="en-US" altLang="zh-CN" sz="1600" b="0" dirty="0">
                <a:solidFill>
                  <a:schemeClr val="folHlink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 end if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 end for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end for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return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1043608" y="5279965"/>
            <a:ext cx="2971800" cy="533400"/>
          </a:xfrm>
          <a:prstGeom prst="cloudCallout">
            <a:avLst>
              <a:gd name="adj1" fmla="val 55394"/>
              <a:gd name="adj2" fmla="val -1258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zh-CN" altLang="en-US" sz="2000" b="0" dirty="0"/>
              <a:t>计算时间：</a:t>
            </a:r>
            <a:r>
              <a:rPr lang="en-US" altLang="zh-CN" sz="2000" i="1" dirty="0">
                <a:solidFill>
                  <a:srgbClr val="FF0000"/>
                </a:solidFill>
              </a:rPr>
              <a:t>O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nC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276916" y="5845054"/>
            <a:ext cx="223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B050"/>
                </a:solidFill>
                <a:sym typeface="Symbol" pitchFamily="18" charset="2"/>
              </a:rPr>
              <a:t>    伪多项式时间！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  <p:bldP spid="460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(4)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57400"/>
            <a:ext cx="8316416" cy="40386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zh-CN" altLang="en-US" sz="2000" dirty="0">
                <a:ea typeface="黑体" pitchFamily="2" charset="-122"/>
              </a:rPr>
              <a:t>例如：若背包容量</a:t>
            </a:r>
            <a:r>
              <a:rPr lang="en-US" altLang="zh-CN" sz="2000" i="1" dirty="0">
                <a:ea typeface="黑体" pitchFamily="2" charset="-122"/>
              </a:rPr>
              <a:t>C</a:t>
            </a:r>
            <a:r>
              <a:rPr lang="en-US" altLang="zh-CN" sz="2000" dirty="0">
                <a:ea typeface="黑体" pitchFamily="2" charset="-122"/>
              </a:rPr>
              <a:t>=9, 4</a:t>
            </a:r>
            <a:r>
              <a:rPr lang="zh-CN" altLang="en-US" sz="2000" dirty="0">
                <a:ea typeface="黑体" pitchFamily="2" charset="-122"/>
              </a:rPr>
              <a:t>种物品的重量和价值分别为{2,3,4,5}和{3,4,5,7}, 尽可能将物品装入背包，并使总价值最大。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</a:rPr>
              <a:t>      5</a:t>
            </a:r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  <a:sym typeface="Symbol" pitchFamily="18" charset="2"/>
              </a:rPr>
              <a:t>10的表：</a:t>
            </a:r>
            <a:endParaRPr lang="en-US" altLang="zh-CN" sz="2000" dirty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</a:endParaRPr>
          </a:p>
        </p:txBody>
      </p:sp>
      <p:graphicFrame>
        <p:nvGraphicFramePr>
          <p:cNvPr id="4726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67961"/>
              </p:ext>
            </p:extLst>
          </p:nvPr>
        </p:nvGraphicFramePr>
        <p:xfrm>
          <a:off x="1371600" y="3211513"/>
          <a:ext cx="6096000" cy="2225675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71" name="Oval 167"/>
          <p:cNvSpPr>
            <a:spLocks noChangeArrowheads="1"/>
          </p:cNvSpPr>
          <p:nvPr/>
        </p:nvSpPr>
        <p:spPr bwMode="auto">
          <a:xfrm>
            <a:off x="6781800" y="5105400"/>
            <a:ext cx="762000" cy="4572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7273" name="Rectangle 169"/>
          <p:cNvSpPr>
            <a:spLocks noChangeArrowheads="1"/>
          </p:cNvSpPr>
          <p:nvPr/>
        </p:nvSpPr>
        <p:spPr bwMode="auto">
          <a:xfrm>
            <a:off x="1249362" y="5614987"/>
            <a:ext cx="42370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</a:rPr>
              <a:t>最优值：</a:t>
            </a:r>
            <a:r>
              <a:rPr lang="zh-CN" altLang="en-US" sz="2000" b="0" dirty="0"/>
              <a:t>最大价值为 12</a:t>
            </a:r>
          </a:p>
          <a:p>
            <a:r>
              <a:rPr lang="zh-CN" altLang="en-US" sz="2000" b="0" dirty="0">
                <a:solidFill>
                  <a:srgbClr val="0000FF"/>
                </a:solidFill>
              </a:rPr>
              <a:t>最优解：</a:t>
            </a:r>
            <a:r>
              <a:rPr lang="zh-CN" altLang="en-US" sz="2000" b="0" dirty="0"/>
              <a:t>装入物品1,2,3; 装入物品3,4</a:t>
            </a:r>
            <a:endParaRPr lang="en-US" altLang="zh-CN" sz="2000" b="0" dirty="0"/>
          </a:p>
        </p:txBody>
      </p:sp>
      <p:sp>
        <p:nvSpPr>
          <p:cNvPr id="47274" name="Rectangle 170"/>
          <p:cNvSpPr>
            <a:spLocks noChangeArrowheads="1"/>
          </p:cNvSpPr>
          <p:nvPr/>
        </p:nvSpPr>
        <p:spPr bwMode="auto">
          <a:xfrm>
            <a:off x="5486400" y="5656263"/>
            <a:ext cx="31325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 dirty="0">
                <a:solidFill>
                  <a:srgbClr val="FF0000"/>
                </a:solidFill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</a:rPr>
              <a:t>(</a:t>
            </a:r>
            <a:r>
              <a:rPr lang="en-US" altLang="zh-CN" sz="2000" b="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</a:rPr>
              <a:t>, </a:t>
            </a:r>
            <a:r>
              <a:rPr lang="en-US" altLang="zh-CN" sz="2000" b="0" i="1" dirty="0">
                <a:solidFill>
                  <a:srgbClr val="FF0000"/>
                </a:solidFill>
              </a:rPr>
              <a:t>j</a:t>
            </a:r>
            <a:r>
              <a:rPr lang="en-US" altLang="zh-CN" sz="2000" b="0" dirty="0">
                <a:solidFill>
                  <a:srgbClr val="FF0000"/>
                </a:solidFill>
              </a:rPr>
              <a:t>)</a:t>
            </a:r>
            <a:r>
              <a:rPr lang="zh-CN" altLang="en-US" sz="2000" b="0" dirty="0">
                <a:solidFill>
                  <a:srgbClr val="FF0000"/>
                </a:solidFill>
              </a:rPr>
              <a:t>的计算只与</a:t>
            </a:r>
          </a:p>
          <a:p>
            <a:r>
              <a:rPr lang="en-US" altLang="zh-CN" sz="2000" b="0" i="1" dirty="0">
                <a:solidFill>
                  <a:srgbClr val="FF0000"/>
                </a:solidFill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</a:rPr>
              <a:t>(</a:t>
            </a:r>
            <a:r>
              <a:rPr lang="en-US" altLang="zh-CN" sz="2000" b="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–</a:t>
            </a:r>
            <a:r>
              <a:rPr lang="en-US" altLang="zh-CN" sz="2000" b="0" dirty="0">
                <a:solidFill>
                  <a:srgbClr val="FF0000"/>
                </a:solidFill>
              </a:rPr>
              <a:t>1,0)~</a:t>
            </a:r>
            <a:r>
              <a:rPr lang="en-US" altLang="zh-CN" sz="2000" b="0" i="1" dirty="0">
                <a:solidFill>
                  <a:srgbClr val="FF0000"/>
                </a:solidFill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</a:rPr>
              <a:t>(</a:t>
            </a:r>
            <a:r>
              <a:rPr lang="en-US" altLang="zh-CN" sz="2000" b="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–</a:t>
            </a:r>
            <a:r>
              <a:rPr lang="en-US" altLang="zh-CN" sz="2000" b="0" dirty="0">
                <a:solidFill>
                  <a:srgbClr val="FF0000"/>
                </a:solidFill>
              </a:rPr>
              <a:t>1, </a:t>
            </a:r>
            <a:r>
              <a:rPr lang="en-US" altLang="zh-CN" sz="2000" b="0" i="1" dirty="0">
                <a:solidFill>
                  <a:srgbClr val="FF0000"/>
                </a:solidFill>
              </a:rPr>
              <a:t>j</a:t>
            </a:r>
            <a:r>
              <a:rPr lang="en-US" altLang="zh-CN" sz="2000" b="0" dirty="0">
                <a:solidFill>
                  <a:srgbClr val="FF0000"/>
                </a:solidFill>
              </a:rPr>
              <a:t>)</a:t>
            </a:r>
            <a:r>
              <a:rPr lang="zh-CN" altLang="en-US" sz="2000" b="0" dirty="0">
                <a:solidFill>
                  <a:srgbClr val="FF0000"/>
                </a:solidFill>
              </a:rPr>
              <a:t>的值相关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71" grpId="0" animBg="1"/>
      <p:bldP spid="47273" grpId="0" autoUpdateAnimBg="0"/>
      <p:bldP spid="472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790575" y="1916113"/>
            <a:ext cx="8353425" cy="4537075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注意到：</a:t>
            </a:r>
            <a:endParaRPr lang="en-US" altLang="zh-CN" sz="2200" b="1" dirty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求解给定问题时，有些较小子问题的解通常并不需要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（填表时，</a:t>
            </a:r>
            <a:r>
              <a:rPr lang="en-US" altLang="zh-CN" sz="2000" i="1" dirty="0" err="1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和</a:t>
            </a:r>
            <a:r>
              <a:rPr lang="en-US" altLang="zh-CN" sz="2000" i="1" dirty="0">
                <a:ea typeface="黑体" pitchFamily="2" charset="-122"/>
              </a:rPr>
              <a:t>j</a:t>
            </a:r>
            <a:r>
              <a:rPr lang="zh-CN" altLang="en-US" sz="2000" dirty="0">
                <a:ea typeface="黑体" pitchFamily="2" charset="-122"/>
              </a:rPr>
              <a:t>都以</a:t>
            </a:r>
            <a:r>
              <a:rPr lang="en-US" altLang="zh-CN" sz="2000" dirty="0">
                <a:ea typeface="黑体" pitchFamily="2" charset="-122"/>
              </a:rPr>
              <a:t>1</a:t>
            </a:r>
            <a:r>
              <a:rPr lang="zh-CN" altLang="en-US" sz="2000" dirty="0">
                <a:ea typeface="黑体" pitchFamily="2" charset="-122"/>
              </a:rPr>
              <a:t>递增）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自底向上：只有背包容量增加到能装入一个物品时，价值才增加（跃变）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</a:t>
            </a:r>
            <a:r>
              <a:rPr lang="zh-CN" altLang="en-US" sz="2000" dirty="0">
                <a:ea typeface="黑体" pitchFamily="2" charset="-122"/>
              </a:rPr>
              <a:t>自顶向下：递归求解，子问题重复，效率低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b="1" dirty="0">
                <a:solidFill>
                  <a:srgbClr val="00B050"/>
                </a:solidFill>
                <a:ea typeface="黑体" pitchFamily="2" charset="-122"/>
              </a:rPr>
              <a:t>带记忆功能：</a:t>
            </a:r>
            <a:r>
              <a:rPr lang="zh-CN" altLang="en-US" sz="2000" dirty="0">
                <a:ea typeface="黑体" pitchFamily="2" charset="-122"/>
              </a:rPr>
              <a:t>自顶向下递归求解</a:t>
            </a:r>
            <a:r>
              <a:rPr lang="en-US" altLang="zh-CN" sz="2000" dirty="0">
                <a:ea typeface="黑体" pitchFamily="2" charset="-122"/>
              </a:rPr>
              <a:t>+</a:t>
            </a:r>
            <a:r>
              <a:rPr lang="zh-CN" altLang="en-US" sz="2000" dirty="0">
                <a:ea typeface="黑体" pitchFamily="2" charset="-122"/>
              </a:rPr>
              <a:t>自底向上表格</a:t>
            </a:r>
          </a:p>
        </p:txBody>
      </p:sp>
      <p:sp>
        <p:nvSpPr>
          <p:cNvPr id="5" name="矩形 4"/>
          <p:cNvSpPr/>
          <p:nvPr/>
        </p:nvSpPr>
        <p:spPr>
          <a:xfrm>
            <a:off x="1116013" y="4240213"/>
            <a:ext cx="7127875" cy="24082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altLang="zh-CN" sz="1600" b="0" u="sng" dirty="0">
                <a:solidFill>
                  <a:srgbClr val="000000"/>
                </a:solidFill>
              </a:rPr>
              <a:t> </a:t>
            </a:r>
            <a:r>
              <a:rPr lang="en-US" altLang="zh-CN" sz="1600" b="0" u="sng" dirty="0" err="1">
                <a:solidFill>
                  <a:srgbClr val="000000"/>
                </a:solidFill>
              </a:rPr>
              <a:t>MFKnapsack</a:t>
            </a:r>
            <a:r>
              <a:rPr lang="en-US" altLang="zh-CN" sz="1600" b="0" u="sng" dirty="0">
                <a:solidFill>
                  <a:srgbClr val="000000"/>
                </a:solidFill>
              </a:rPr>
              <a:t>(</a:t>
            </a:r>
            <a:r>
              <a:rPr lang="en-US" altLang="zh-CN" sz="1600" b="0" i="1" u="sng" dirty="0" err="1">
                <a:solidFill>
                  <a:srgbClr val="000000"/>
                </a:solidFill>
              </a:rPr>
              <a:t>i</a:t>
            </a:r>
            <a:r>
              <a:rPr lang="en-US" altLang="zh-CN" sz="1600" b="0" u="sng" dirty="0">
                <a:solidFill>
                  <a:srgbClr val="000000"/>
                </a:solidFill>
              </a:rPr>
              <a:t>, </a:t>
            </a:r>
            <a:r>
              <a:rPr lang="en-US" altLang="zh-CN" sz="1600" b="0" i="1" u="sng" dirty="0">
                <a:solidFill>
                  <a:srgbClr val="000000"/>
                </a:solidFill>
              </a:rPr>
              <a:t>j</a:t>
            </a:r>
            <a:r>
              <a:rPr lang="en-US" altLang="zh-CN" sz="1600" b="0" u="sng" dirty="0">
                <a:solidFill>
                  <a:srgbClr val="000000"/>
                </a:solidFill>
              </a:rPr>
              <a:t>)  //</a:t>
            </a:r>
            <a:r>
              <a:rPr lang="zh-CN" altLang="en-US" sz="1600" b="0" u="sng" dirty="0">
                <a:solidFill>
                  <a:srgbClr val="000000"/>
                </a:solidFill>
              </a:rPr>
              <a:t>调用</a:t>
            </a:r>
            <a:r>
              <a:rPr lang="en-US" altLang="zh-CN" sz="1600" b="0" u="sng" dirty="0" err="1">
                <a:solidFill>
                  <a:srgbClr val="000000"/>
                </a:solidFill>
              </a:rPr>
              <a:t>MFKnapsack</a:t>
            </a:r>
            <a:r>
              <a:rPr lang="en-US" altLang="zh-CN" sz="1600" b="0" u="sng" dirty="0">
                <a:solidFill>
                  <a:srgbClr val="000000"/>
                </a:solidFill>
              </a:rPr>
              <a:t>(</a:t>
            </a:r>
            <a:r>
              <a:rPr lang="en-US" altLang="zh-CN" sz="1600" b="0" i="1" u="sng" dirty="0">
                <a:solidFill>
                  <a:srgbClr val="000000"/>
                </a:solidFill>
              </a:rPr>
              <a:t>n</a:t>
            </a:r>
            <a:r>
              <a:rPr lang="en-US" altLang="zh-CN" sz="1600" b="0" u="sng" dirty="0">
                <a:solidFill>
                  <a:srgbClr val="000000"/>
                </a:solidFill>
              </a:rPr>
              <a:t>, </a:t>
            </a:r>
            <a:r>
              <a:rPr lang="en-US" altLang="zh-CN" sz="1600" b="0" i="1" u="sng" dirty="0">
                <a:solidFill>
                  <a:srgbClr val="000000"/>
                </a:solidFill>
              </a:rPr>
              <a:t>C</a:t>
            </a:r>
            <a:r>
              <a:rPr lang="en-US" altLang="zh-CN" sz="1600" b="0" u="sng" dirty="0">
                <a:solidFill>
                  <a:srgbClr val="000000"/>
                </a:solidFill>
              </a:rPr>
              <a:t>)</a:t>
            </a:r>
            <a:endParaRPr lang="zh-CN" altLang="en-US" sz="1600" b="0" u="sng" dirty="0">
              <a:solidFill>
                <a:srgbClr val="000000"/>
              </a:solidFill>
            </a:endParaRPr>
          </a:p>
          <a:p>
            <a:pPr marL="0" lvl="2"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</a:rPr>
              <a:t>// </a:t>
            </a:r>
            <a:r>
              <a:rPr lang="zh-CN" altLang="en-US" sz="1600" b="0" dirty="0">
                <a:solidFill>
                  <a:srgbClr val="000000"/>
                </a:solidFill>
              </a:rPr>
              <a:t>数组</a:t>
            </a:r>
            <a:r>
              <a:rPr lang="en-US" altLang="zh-CN" sz="1600" b="0" i="1" dirty="0">
                <a:solidFill>
                  <a:srgbClr val="000000"/>
                </a:solidFill>
              </a:rPr>
              <a:t>w</a:t>
            </a:r>
            <a:r>
              <a:rPr lang="en-US" altLang="zh-CN" sz="1600" b="0" dirty="0">
                <a:solidFill>
                  <a:srgbClr val="000000"/>
                </a:solidFill>
              </a:rPr>
              <a:t>[1..</a:t>
            </a:r>
            <a:r>
              <a:rPr lang="en-US" altLang="zh-CN" sz="1600" b="0" i="1" dirty="0">
                <a:solidFill>
                  <a:srgbClr val="000000"/>
                </a:solidFill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</a:rPr>
              <a:t>]</a:t>
            </a:r>
            <a:r>
              <a:rPr lang="zh-CN" altLang="en-US" sz="1600" b="0" dirty="0">
                <a:solidFill>
                  <a:srgbClr val="000000"/>
                </a:solidFill>
              </a:rPr>
              <a:t>、</a:t>
            </a:r>
            <a:r>
              <a:rPr lang="en-US" altLang="zh-CN" sz="1600" b="0" i="1" dirty="0">
                <a:solidFill>
                  <a:srgbClr val="000000"/>
                </a:solidFill>
              </a:rPr>
              <a:t>v</a:t>
            </a:r>
            <a:r>
              <a:rPr lang="en-US" altLang="zh-CN" sz="1600" b="0" dirty="0">
                <a:solidFill>
                  <a:srgbClr val="000000"/>
                </a:solidFill>
              </a:rPr>
              <a:t>[1..</a:t>
            </a:r>
            <a:r>
              <a:rPr lang="en-US" altLang="zh-CN" sz="1600" b="0" i="1" dirty="0">
                <a:solidFill>
                  <a:srgbClr val="000000"/>
                </a:solidFill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</a:rPr>
              <a:t>]</a:t>
            </a:r>
            <a:r>
              <a:rPr lang="zh-CN" altLang="en-US" sz="1600" b="0" dirty="0">
                <a:solidFill>
                  <a:srgbClr val="000000"/>
                </a:solidFill>
              </a:rPr>
              <a:t>、表</a:t>
            </a:r>
            <a:r>
              <a:rPr lang="en-US" altLang="zh-CN" sz="1600" b="0" i="1" dirty="0">
                <a:solidFill>
                  <a:srgbClr val="000000"/>
                </a:solidFill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</a:rPr>
              <a:t>[0..</a:t>
            </a:r>
            <a:r>
              <a:rPr lang="en-US" altLang="zh-CN" sz="1600" b="0" i="1" dirty="0">
                <a:solidFill>
                  <a:srgbClr val="000000"/>
                </a:solidFill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</a:rPr>
              <a:t>, 0..</a:t>
            </a:r>
            <a:r>
              <a:rPr lang="en-US" altLang="zh-CN" sz="1600" b="0" i="1" dirty="0">
                <a:solidFill>
                  <a:srgbClr val="000000"/>
                </a:solidFill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</a:rPr>
              <a:t>]</a:t>
            </a:r>
            <a:r>
              <a:rPr lang="zh-CN" altLang="en-US" sz="1600" b="0" dirty="0">
                <a:solidFill>
                  <a:srgbClr val="000000"/>
                </a:solidFill>
              </a:rPr>
              <a:t>是全局变量</a:t>
            </a:r>
          </a:p>
          <a:p>
            <a:pPr marL="0" lvl="2">
              <a:defRPr/>
            </a:pPr>
            <a:r>
              <a:rPr lang="zh-CN" altLang="en-US" sz="1600" b="0" dirty="0">
                <a:solidFill>
                  <a:srgbClr val="000000"/>
                </a:solidFill>
              </a:rPr>
              <a:t>      </a:t>
            </a:r>
            <a:r>
              <a:rPr lang="zh-CN" altLang="en-US" sz="1600" b="0" dirty="0">
                <a:solidFill>
                  <a:srgbClr val="000000"/>
                </a:solidFill>
                <a:ea typeface="黑体" panose="02010609060101010101" pitchFamily="49" charset="-122"/>
              </a:rPr>
              <a:t>初始化 </a:t>
            </a:r>
            <a:r>
              <a:rPr lang="en-US" altLang="zh-CN" sz="1600" b="0" i="1" dirty="0">
                <a:solidFill>
                  <a:srgbClr val="000000"/>
                </a:solidFill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</a:rPr>
              <a:t>[0..</a:t>
            </a:r>
            <a:r>
              <a:rPr lang="en-US" altLang="zh-CN" sz="1600" b="0" i="1" dirty="0">
                <a:solidFill>
                  <a:srgbClr val="000000"/>
                </a:solidFill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</a:rPr>
              <a:t>, 0..</a:t>
            </a:r>
            <a:r>
              <a:rPr lang="en-US" altLang="zh-CN" sz="1600" b="0" i="1" dirty="0">
                <a:solidFill>
                  <a:srgbClr val="000000"/>
                </a:solidFill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</a:rPr>
              <a:t>]←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1600" b="0" dirty="0">
                <a:solidFill>
                  <a:srgbClr val="000000"/>
                </a:solidFill>
              </a:rPr>
              <a:t>； </a:t>
            </a:r>
            <a:r>
              <a:rPr lang="en-US" altLang="zh-CN" sz="1600" b="0" i="1" dirty="0">
                <a:solidFill>
                  <a:srgbClr val="000000"/>
                </a:solidFill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</a:rPr>
              <a:t>[0, 0]←0</a:t>
            </a:r>
          </a:p>
          <a:p>
            <a:pPr marL="0" lvl="2">
              <a:defRPr/>
            </a:pPr>
            <a:r>
              <a:rPr lang="en-US" altLang="zh-CN" sz="1600" b="0" dirty="0">
                <a:solidFill>
                  <a:srgbClr val="000000"/>
                </a:solidFill>
              </a:rPr>
              <a:t>    if 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&lt; 0</a:t>
            </a:r>
            <a:r>
              <a:rPr lang="en-US" altLang="zh-CN" sz="1600" b="0" dirty="0">
                <a:solidFill>
                  <a:srgbClr val="000000"/>
                </a:solidFill>
              </a:rPr>
              <a:t> then // </a:t>
            </a:r>
            <a:r>
              <a:rPr lang="zh-CN" altLang="en-US" sz="1600" b="0" dirty="0">
                <a:solidFill>
                  <a:srgbClr val="000000"/>
                </a:solidFill>
              </a:rPr>
              <a:t>未计算，递归计算</a:t>
            </a:r>
            <a:r>
              <a:rPr lang="en-US" altLang="zh-CN" sz="1600" b="0" i="1" dirty="0">
                <a:solidFill>
                  <a:srgbClr val="000000"/>
                </a:solidFill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</a:rPr>
              <a:t>]</a:t>
            </a:r>
            <a:r>
              <a:rPr lang="zh-CN" altLang="en-US" sz="1600" b="0" dirty="0">
                <a:solidFill>
                  <a:srgbClr val="000000"/>
                </a:solidFill>
              </a:rPr>
              <a:t>；否则，查表得</a:t>
            </a:r>
            <a:r>
              <a:rPr lang="en-US" altLang="zh-CN" sz="1600" b="0" i="1" dirty="0">
                <a:solidFill>
                  <a:srgbClr val="000000"/>
                </a:solidFill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</a:rPr>
              <a:t>]</a:t>
            </a:r>
          </a:p>
          <a:p>
            <a:pPr marL="0" lvl="2">
              <a:defRPr/>
            </a:pPr>
            <a:r>
              <a:rPr lang="en-US" altLang="zh-CN" sz="1600" b="0" dirty="0">
                <a:solidFill>
                  <a:srgbClr val="000000"/>
                </a:solidFill>
              </a:rPr>
              <a:t>          if </a:t>
            </a:r>
            <a:r>
              <a:rPr lang="en-US" altLang="zh-CN" sz="1600" b="0" i="1" dirty="0">
                <a:solidFill>
                  <a:srgbClr val="000000"/>
                </a:solidFill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</a:rPr>
              <a:t>&lt;</a:t>
            </a:r>
            <a:r>
              <a:rPr lang="en-US" altLang="zh-CN" sz="1600" b="0" i="1" dirty="0" err="1">
                <a:solidFill>
                  <a:srgbClr val="000000"/>
                </a:solidFill>
              </a:rPr>
              <a:t>w</a:t>
            </a:r>
            <a:r>
              <a:rPr lang="en-US" altLang="zh-CN" sz="1600" b="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</a:rPr>
              <a:t> then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</a:rPr>
              <a:t>←</a:t>
            </a:r>
            <a:r>
              <a:rPr lang="en-US" altLang="zh-CN" sz="1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MFKnapsack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-1,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0" lvl="2">
              <a:defRPr/>
            </a:pPr>
            <a:r>
              <a:rPr lang="en-US" altLang="zh-CN" sz="1600" b="0" dirty="0">
                <a:solidFill>
                  <a:srgbClr val="000000"/>
                </a:solidFill>
              </a:rPr>
              <a:t>          else  </a:t>
            </a:r>
          </a:p>
          <a:p>
            <a:pPr marL="0" lvl="2">
              <a:defRPr/>
            </a:pP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</a:rPr>
              <a:t>←max(</a:t>
            </a:r>
            <a:r>
              <a:rPr lang="en-US" altLang="zh-CN" sz="1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MFKnapsack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</a:t>
            </a:r>
            <a:r>
              <a:rPr lang="en-US" altLang="zh-CN" sz="1600" b="0" dirty="0">
                <a:solidFill>
                  <a:srgbClr val="000000"/>
                </a:solidFill>
              </a:rPr>
              <a:t>  </a:t>
            </a:r>
            <a:r>
              <a:rPr lang="en-US" altLang="zh-CN" sz="1600" b="0" i="1" dirty="0" err="1">
                <a:solidFill>
                  <a:srgbClr val="000000"/>
                </a:solidFill>
              </a:rPr>
              <a:t>v</a:t>
            </a:r>
            <a:r>
              <a:rPr lang="en-US" altLang="zh-CN" sz="1600" b="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1600" b="0" dirty="0" err="1">
                <a:solidFill>
                  <a:srgbClr val="000000"/>
                </a:solidFill>
              </a:rPr>
              <a:t>+</a:t>
            </a:r>
            <a:r>
              <a:rPr lang="en-US" altLang="zh-CN" sz="1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MFKnapsack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 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 err="1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altLang="zh-CN" sz="1600" b="0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sz="1600" b="0" dirty="0">
                <a:solidFill>
                  <a:srgbClr val="000000"/>
                </a:solidFill>
              </a:rPr>
              <a:t>)</a:t>
            </a:r>
          </a:p>
          <a:p>
            <a:pPr marL="0" lvl="2">
              <a:defRPr/>
            </a:pPr>
            <a:r>
              <a:rPr lang="en-US" altLang="zh-CN" sz="1600" b="0" dirty="0">
                <a:solidFill>
                  <a:srgbClr val="000000"/>
                </a:solidFill>
              </a:rPr>
              <a:t>    return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sz="16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en-US" altLang="zh-CN" sz="16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</a:rPr>
              <a:t>  // </a:t>
            </a:r>
            <a:r>
              <a:rPr lang="zh-CN" altLang="en-US" sz="1600" b="0" dirty="0">
                <a:solidFill>
                  <a:srgbClr val="000000"/>
                </a:solidFill>
              </a:rPr>
              <a:t>直接返回结果（</a:t>
            </a:r>
            <a:r>
              <a:rPr lang="en-US" altLang="zh-CN" sz="1600" b="0" dirty="0">
                <a:solidFill>
                  <a:srgbClr val="000000"/>
                </a:solidFill>
              </a:rPr>
              <a:t>&gt;=0,</a:t>
            </a:r>
            <a:r>
              <a:rPr lang="zh-CN" altLang="en-US" sz="1600" b="0" dirty="0">
                <a:solidFill>
                  <a:srgbClr val="000000"/>
                </a:solidFill>
              </a:rPr>
              <a:t>查表）或计算结果</a:t>
            </a:r>
            <a:r>
              <a:rPr lang="en-US" altLang="zh-CN" sz="1600" b="0" dirty="0">
                <a:solidFill>
                  <a:srgbClr val="000000"/>
                </a:solidFill>
              </a:rPr>
              <a:t>(&lt;0)</a:t>
            </a:r>
            <a:endParaRPr lang="zh-CN" altLang="en-US" sz="16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0-1背包问题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3" y="2133600"/>
            <a:ext cx="7940179" cy="3962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讨论</a:t>
            </a:r>
            <a:endParaRPr lang="en-US" altLang="zh-CN" sz="2200" b="1" dirty="0">
              <a:solidFill>
                <a:srgbClr val="0000FF"/>
              </a:solidFill>
              <a:ea typeface="黑体" pitchFamily="2" charset="-122"/>
            </a:endParaRPr>
          </a:p>
          <a:p>
            <a:pPr marL="182563" indent="-182563" eaLnBrk="1" hangingPunct="1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带记忆功能算法的效率与自底向上算法效率类型一样，提高效率不会超过一个常数因子</a:t>
            </a:r>
            <a:endParaRPr lang="en-US" altLang="zh-CN" sz="2000" dirty="0">
              <a:ea typeface="黑体" pitchFamily="2" charset="-122"/>
            </a:endParaRPr>
          </a:p>
          <a:p>
            <a:pPr marL="182563" indent="-182563" eaLnBrk="1" hangingPunct="1">
              <a:lnSpc>
                <a:spcPct val="130000"/>
              </a:lnSpc>
              <a:buClr>
                <a:schemeClr val="folHlink"/>
              </a:buClr>
              <a:buNone/>
              <a:defRPr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填表的空间开销较大，如何优化？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en-US" altLang="zh-CN" sz="2000" i="1" dirty="0">
                <a:ea typeface="黑体" pitchFamily="2" charset="-122"/>
              </a:rPr>
              <a:t>O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i="1" dirty="0" err="1">
                <a:ea typeface="黑体" pitchFamily="2" charset="-122"/>
              </a:rPr>
              <a:t>nC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伪线性时间复杂度，人们不希望复杂度与</a:t>
            </a:r>
            <a:r>
              <a:rPr lang="en-US" altLang="zh-CN" sz="2000" i="1" dirty="0">
                <a:ea typeface="黑体" pitchFamily="2" charset="-122"/>
              </a:rPr>
              <a:t>C</a:t>
            </a:r>
            <a:r>
              <a:rPr lang="zh-CN" altLang="en-US" sz="2000" dirty="0">
                <a:ea typeface="黑体" pitchFamily="2" charset="-122"/>
              </a:rPr>
              <a:t>有关，如何处理？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考虑近似求解，如何设计算法（贪心算法）？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提纲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2214563"/>
            <a:ext cx="56435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动态规划法的适用条件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矩阵连乘问题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510" y="2204864"/>
            <a:ext cx="7520880" cy="3881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动态规划的基本思想、适用条件，所解决问题的主要特征</a:t>
            </a:r>
          </a:p>
          <a:p>
            <a:pPr eaLnBrk="1" hangingPunct="1">
              <a:lnSpc>
                <a:spcPts val="3000"/>
              </a:lnSpc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动态规划方法解决问题的一般方法和步骤、多阶段决策问题的特征和最优化原理</a:t>
            </a:r>
          </a:p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动态规划的重要算法实例：</a:t>
            </a:r>
          </a:p>
          <a:p>
            <a:pPr eaLnBrk="1" hangingPunct="1">
              <a:lnSpc>
                <a:spcPts val="2800"/>
              </a:lnSpc>
              <a:spcAft>
                <a:spcPts val="600"/>
              </a:spcAft>
              <a:buNone/>
            </a:pPr>
            <a:r>
              <a:rPr lang="zh-CN" altLang="en-US" sz="2000" dirty="0">
                <a:ea typeface="黑体" pitchFamily="2" charset="-122"/>
              </a:rPr>
              <a:t>     - 矩阵连乘问题的动态规划算法</a:t>
            </a:r>
          </a:p>
          <a:p>
            <a:pPr eaLnBrk="1" hangingPunct="1">
              <a:lnSpc>
                <a:spcPts val="28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- 0-1背包问题的动态归划算法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58138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2" charset="-122"/>
              </a:rPr>
              <a:t>Fibonacci</a:t>
            </a: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序列1, 1, 2, 3, 5, 8, 13, … 递归定义为：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30492"/>
              </p:ext>
            </p:extLst>
          </p:nvPr>
        </p:nvGraphicFramePr>
        <p:xfrm>
          <a:off x="2667000" y="2590801"/>
          <a:ext cx="3352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1"/>
                        <a:ext cx="3352800" cy="768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3548503"/>
            <a:ext cx="33528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Tx/>
              <a:buFontTx/>
              <a:buChar char="•"/>
            </a:pPr>
            <a:r>
              <a:rPr lang="zh-CN" altLang="en-US" sz="2200" dirty="0">
                <a:solidFill>
                  <a:srgbClr val="0000FF"/>
                </a:solidFill>
              </a:rPr>
              <a:t> 分治算法（递归）：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0" u="sng" dirty="0">
                <a:solidFill>
                  <a:srgbClr val="000000"/>
                </a:solidFill>
                <a:cs typeface="Times New Roman" panose="02020603050405020304" pitchFamily="18" charset="0"/>
              </a:rPr>
              <a:t>计算</a:t>
            </a:r>
            <a:r>
              <a:rPr lang="en-US" altLang="zh-CN" sz="1800" b="0" i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0" u="sng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0" i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0" u="sng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0" u="sng" dirty="0">
                <a:solidFill>
                  <a:srgbClr val="000000"/>
                </a:solidFill>
                <a:cs typeface="Times New Roman" panose="02020603050405020304" pitchFamily="18" charset="0"/>
              </a:rPr>
              <a:t>步骤：</a:t>
            </a:r>
            <a:endParaRPr lang="en-US" altLang="zh-CN" sz="1800" b="0" u="sng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if (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=1) or (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=2) then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   return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   return 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1)+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end If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62400" y="3548503"/>
            <a:ext cx="2337792" cy="2054723"/>
            <a:chOff x="2880" y="2304"/>
            <a:chExt cx="2160" cy="1536"/>
          </a:xfrm>
        </p:grpSpPr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2880" y="2304"/>
              <a:ext cx="216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Char char="•"/>
              </a:pPr>
              <a:r>
                <a:rPr lang="zh-CN" altLang="en-US" sz="2200" dirty="0">
                  <a:solidFill>
                    <a:srgbClr val="0000FF"/>
                  </a:solidFill>
                </a:rPr>
                <a:t> 展开递推式：</a:t>
              </a:r>
              <a:endParaRPr lang="en-US" altLang="zh-CN" sz="22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02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3347560"/>
                </p:ext>
              </p:extLst>
            </p:nvPr>
          </p:nvGraphicFramePr>
          <p:xfrm>
            <a:off x="2976" y="2616"/>
            <a:ext cx="1632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5" imgW="1447560" imgH="1117440" progId="Equation.DSMT4">
                    <p:embed/>
                  </p:oleObj>
                </mc:Choice>
                <mc:Fallback>
                  <p:oleObj name="Equation" r:id="rId5" imgW="1447560" imgH="11174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16"/>
                          <a:ext cx="1632" cy="1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404094" y="3570367"/>
            <a:ext cx="2601994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-"/>
            </a:pPr>
            <a:r>
              <a:rPr lang="zh-CN" altLang="en-US" sz="2000" b="0" dirty="0"/>
              <a:t> 算法简洁明了</a:t>
            </a:r>
            <a:r>
              <a:rPr lang="zh-CN" altLang="en-US" sz="2000" b="0" dirty="0">
                <a:sym typeface="Wingdings" pitchFamily="2" charset="2"/>
              </a:rPr>
              <a:t></a:t>
            </a:r>
            <a:endParaRPr lang="zh-CN" altLang="en-US" sz="2000" b="0" dirty="0"/>
          </a:p>
          <a:p>
            <a:pPr>
              <a:lnSpc>
                <a:spcPts val="27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-"/>
            </a:pPr>
            <a:r>
              <a:rPr lang="zh-CN" altLang="en-US" sz="2000" b="0" dirty="0"/>
              <a:t> 对过程重复调用</a:t>
            </a:r>
            <a:r>
              <a:rPr lang="zh-CN" altLang="en-US" sz="2000" b="0" dirty="0">
                <a:sym typeface="Wingdings" pitchFamily="2" charset="2"/>
              </a:rPr>
              <a:t></a:t>
            </a:r>
          </a:p>
          <a:p>
            <a:pPr>
              <a:lnSpc>
                <a:spcPts val="27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-"/>
            </a:pPr>
            <a:r>
              <a:rPr lang="zh-CN" altLang="en-US" sz="2000" b="0" dirty="0">
                <a:sym typeface="Wingdings" pitchFamily="2" charset="2"/>
              </a:rPr>
              <a:t> </a:t>
            </a:r>
            <a:r>
              <a:rPr lang="zh-CN" altLang="en-US" sz="2000" b="0" dirty="0"/>
              <a:t>重复调用数量巨大</a:t>
            </a:r>
            <a:r>
              <a:rPr lang="zh-CN" altLang="en-US" sz="2000" b="0" dirty="0">
                <a:sym typeface="Wingdings" pitchFamily="2" charset="2"/>
              </a:rPr>
              <a:t></a:t>
            </a:r>
          </a:p>
          <a:p>
            <a:pPr>
              <a:lnSpc>
                <a:spcPts val="27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-"/>
            </a:pPr>
            <a:r>
              <a:rPr lang="zh-CN" altLang="en-US" sz="2000" b="0" dirty="0"/>
              <a:t> </a:t>
            </a:r>
            <a:r>
              <a:rPr lang="en-US" altLang="zh-CN" sz="2000" b="0" i="1" dirty="0"/>
              <a:t>T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n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为</a:t>
            </a:r>
            <a:r>
              <a:rPr lang="en-US" altLang="zh-CN" sz="2000" b="0" i="1" dirty="0"/>
              <a:t>n</a:t>
            </a:r>
            <a:r>
              <a:rPr lang="zh-CN" altLang="en-US" sz="2000" b="0" dirty="0"/>
              <a:t>的指数</a:t>
            </a:r>
            <a:endParaRPr lang="en-US" altLang="zh-CN" sz="2000" b="0" dirty="0"/>
          </a:p>
          <a:p>
            <a:pPr>
              <a:lnSpc>
                <a:spcPts val="27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-"/>
            </a:pPr>
            <a:r>
              <a:rPr lang="zh-CN" altLang="en-US" sz="2000" b="0" dirty="0"/>
              <a:t> </a:t>
            </a:r>
            <a:r>
              <a:rPr lang="zh-CN" altLang="en-US" sz="2000" b="0" dirty="0">
                <a:solidFill>
                  <a:schemeClr val="folHlink"/>
                </a:solidFill>
              </a:rPr>
              <a:t>不是有效的算法！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1093808" y="5806425"/>
            <a:ext cx="7142121" cy="43088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2060"/>
                </a:solidFill>
              </a:rPr>
              <a:t>线性时间的算法：从</a:t>
            </a:r>
            <a:r>
              <a:rPr lang="en-US" altLang="zh-CN" sz="2200" b="0" i="1" dirty="0">
                <a:solidFill>
                  <a:srgbClr val="002060"/>
                </a:solidFill>
              </a:rPr>
              <a:t>f</a:t>
            </a:r>
            <a:r>
              <a:rPr lang="en-US" altLang="zh-CN" sz="2200" b="0" dirty="0">
                <a:solidFill>
                  <a:srgbClr val="002060"/>
                </a:solidFill>
              </a:rPr>
              <a:t>(1)</a:t>
            </a:r>
            <a:r>
              <a:rPr lang="zh-CN" altLang="en-US" sz="2200" b="0" dirty="0">
                <a:solidFill>
                  <a:srgbClr val="002060"/>
                </a:solidFill>
              </a:rPr>
              <a:t>自底向上计算直到</a:t>
            </a:r>
            <a:r>
              <a:rPr lang="en-US" altLang="zh-CN" sz="2200" b="0" i="1" dirty="0">
                <a:solidFill>
                  <a:srgbClr val="002060"/>
                </a:solidFill>
              </a:rPr>
              <a:t>f</a:t>
            </a:r>
            <a:r>
              <a:rPr lang="en-US" altLang="zh-CN" sz="2200" b="0" dirty="0">
                <a:solidFill>
                  <a:srgbClr val="002060"/>
                </a:solidFill>
              </a:rPr>
              <a:t>(</a:t>
            </a:r>
            <a:r>
              <a:rPr lang="en-US" altLang="zh-CN" sz="2200" b="0" i="1" dirty="0">
                <a:solidFill>
                  <a:srgbClr val="002060"/>
                </a:solidFill>
              </a:rPr>
              <a:t>n</a:t>
            </a:r>
            <a:r>
              <a:rPr lang="en-US" altLang="zh-CN" sz="2200" b="0" dirty="0">
                <a:solidFill>
                  <a:srgbClr val="002060"/>
                </a:solidFill>
              </a:rPr>
              <a:t>)</a:t>
            </a:r>
            <a:r>
              <a:rPr lang="zh-CN" altLang="en-US" sz="2200" b="0" dirty="0">
                <a:solidFill>
                  <a:srgbClr val="002060"/>
                </a:solidFill>
              </a:rPr>
              <a:t>？</a:t>
            </a:r>
            <a:endParaRPr lang="en-US" altLang="zh-CN" sz="22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608512"/>
          </a:xfrm>
        </p:spPr>
        <p:txBody>
          <a:bodyPr/>
          <a:lstStyle/>
          <a:p>
            <a:pPr eaLnBrk="1" hangingPunct="1">
              <a:buFont typeface="宋体" pitchFamily="2" charset="-12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步骤</a:t>
            </a:r>
            <a:r>
              <a:rPr lang="en-US" altLang="zh-CN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用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存储</a:t>
            </a:r>
            <a:r>
              <a:rPr lang="en-US" altLang="zh-CN" sz="2000" dirty="0">
                <a:ea typeface="黑体" pitchFamily="2" charset="-122"/>
                <a:cs typeface="Times New Roman" pitchFamily="18" charset="0"/>
              </a:rPr>
              <a:t>Fibonacci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数列中第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个数的值；</a:t>
            </a:r>
            <a:endParaRPr lang="en-US" altLang="zh-CN" sz="2000" dirty="0">
              <a:solidFill>
                <a:schemeClr val="hlink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buFont typeface="宋体" pitchFamily="2" charset="-12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步骤</a:t>
            </a:r>
            <a:r>
              <a:rPr lang="en-US" altLang="zh-CN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dirty="0">
              <a:solidFill>
                <a:srgbClr val="33CCCC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ts val="400"/>
              </a:spcAft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步骤</a:t>
            </a:r>
            <a:r>
              <a:rPr lang="en-US" altLang="zh-CN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以自底向上的方法计算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None/>
            </a:pPr>
            <a:endParaRPr lang="zh-CN" altLang="en-US" sz="2000" dirty="0">
              <a:solidFill>
                <a:schemeClr val="hlink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None/>
            </a:pPr>
            <a:endParaRPr lang="zh-CN" altLang="en-US" sz="2000" dirty="0">
              <a:solidFill>
                <a:srgbClr val="33CCCC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步骤</a:t>
            </a:r>
            <a:r>
              <a:rPr lang="en-US" altLang="zh-CN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  <a:cs typeface="Times New Roman" pitchFamily="18" charset="0"/>
              </a:rPr>
              <a:t>在数组中分析构造出问题的解</a:t>
            </a:r>
          </a:p>
          <a:p>
            <a:pPr eaLnBrk="1" hangingPunct="1"/>
            <a:endParaRPr lang="zh-CN" altLang="en-US" sz="2000" dirty="0"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24019"/>
              </p:ext>
            </p:extLst>
          </p:nvPr>
        </p:nvGraphicFramePr>
        <p:xfrm>
          <a:off x="1763688" y="2373608"/>
          <a:ext cx="3039442" cy="69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373608"/>
                        <a:ext cx="3039442" cy="6966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187750"/>
              </p:ext>
            </p:extLst>
          </p:nvPr>
        </p:nvGraphicFramePr>
        <p:xfrm>
          <a:off x="1786374" y="3626511"/>
          <a:ext cx="6714705" cy="731520"/>
        </p:xfrm>
        <a:graphic>
          <a:graphicData uri="http://schemas.openxmlformats.org/drawingml/2006/table">
            <a:tbl>
              <a:tblPr/>
              <a:tblGrid>
                <a:gridCol w="77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85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FF3300"/>
                        </a:buClr>
                        <a:buSzTx/>
                        <a:buFont typeface="宋体" pitchFamily="2" charset="-12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59535" y="4914250"/>
            <a:ext cx="295275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tabLst>
                <a:tab pos="571500" algn="l"/>
                <a:tab pos="1144588" algn="l"/>
              </a:tabLst>
              <a:defRPr/>
            </a:pPr>
            <a:r>
              <a:rPr lang="zh-CN" altLang="en-US" sz="1800" dirty="0">
                <a:solidFill>
                  <a:srgbClr val="0000FF"/>
                </a:solidFill>
                <a:cs typeface="Times New Roman" pitchFamily="18" charset="0"/>
              </a:rPr>
              <a:t>算法：</a:t>
            </a:r>
            <a:endParaRPr lang="en-GB" altLang="zh-CN" sz="1800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spcBef>
                <a:spcPts val="0"/>
              </a:spcBef>
              <a:tabLst>
                <a:tab pos="571500" algn="l"/>
                <a:tab pos="1144588" algn="l"/>
              </a:tabLst>
              <a:defRPr/>
            </a:pP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[0]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0; 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[1] 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tabLst>
                <a:tab pos="571500" algn="l"/>
                <a:tab pos="1144588" algn="l"/>
              </a:tabLst>
              <a:defRPr/>
            </a:pP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for </a:t>
            </a:r>
            <a:r>
              <a:rPr lang="en-GB" altLang="zh-HK" sz="18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2 to </a:t>
            </a:r>
            <a:r>
              <a:rPr lang="en-GB" altLang="zh-HK" sz="1800" b="0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do</a:t>
            </a:r>
            <a:endParaRPr lang="en-GB" altLang="zh-CN" sz="1800" b="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Bef>
                <a:spcPts val="0"/>
              </a:spcBef>
              <a:tabLst>
                <a:tab pos="571500" algn="l"/>
                <a:tab pos="1144588" algn="l"/>
              </a:tabLst>
              <a:defRPr/>
            </a:pP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GB" altLang="zh-CN" sz="1800" b="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GB" altLang="zh-HK" sz="1800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altLang="zh-CN" sz="1800" b="0" dirty="0">
                <a:solidFill>
                  <a:srgbClr val="000000"/>
                </a:solidFill>
                <a:cs typeface="Times New Roman" pitchFamily="18" charset="0"/>
              </a:rPr>
              <a:t>← 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1]+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GB" altLang="zh-CN" sz="1800" b="0" i="1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GB" altLang="zh-CN" sz="1800" b="0" dirty="0">
                <a:solidFill>
                  <a:srgbClr val="000000"/>
                </a:solidFill>
                <a:cs typeface="Times New Roman" pitchFamily="18" charset="0"/>
              </a:rPr>
              <a:t>2]</a:t>
            </a:r>
            <a:endParaRPr lang="en-GB" altLang="zh-HK" sz="1800" b="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Bef>
                <a:spcPts val="0"/>
              </a:spcBef>
              <a:tabLst>
                <a:tab pos="571500" algn="l"/>
                <a:tab pos="1144588" algn="l"/>
              </a:tabLst>
              <a:defRPr/>
            </a:pPr>
            <a:r>
              <a:rPr lang="en-US" altLang="zh-HK" sz="1800" b="0" dirty="0">
                <a:solidFill>
                  <a:srgbClr val="000000"/>
                </a:solidFill>
                <a:cs typeface="Times New Roman" pitchFamily="18" charset="0"/>
              </a:rPr>
              <a:t>return </a:t>
            </a:r>
            <a:r>
              <a:rPr lang="en-US" altLang="zh-HK" sz="1800" b="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HK" sz="1800" b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HK" sz="1800" b="0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HK" sz="1800" b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endParaRPr lang="en-GB" altLang="zh-CN" sz="18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ECDEFCB7-9BD6-4313-83BC-589289DF6A9B}"/>
              </a:ext>
            </a:extLst>
          </p:cNvPr>
          <p:cNvSpPr/>
          <p:nvPr/>
        </p:nvSpPr>
        <p:spPr bwMode="auto">
          <a:xfrm>
            <a:off x="6156176" y="5373216"/>
            <a:ext cx="2304256" cy="947192"/>
          </a:xfrm>
          <a:prstGeom prst="cloudCallout">
            <a:avLst>
              <a:gd name="adj1" fmla="val -102583"/>
              <a:gd name="adj2" fmla="val -548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zh-CN" altLang="en-US" sz="2000" b="0" dirty="0">
                <a:solidFill>
                  <a:srgbClr val="002060"/>
                </a:solidFill>
                <a:cs typeface="Times New Roman" pitchFamily="18" charset="0"/>
              </a:rPr>
              <a:t>时间复杂度：</a:t>
            </a:r>
            <a:r>
              <a:rPr lang="en-US" altLang="zh-HK" sz="2000" b="0" i="1" dirty="0">
                <a:solidFill>
                  <a:srgbClr val="FF0000"/>
                </a:solidFill>
                <a:cs typeface="Times New Roman" pitchFamily="18" charset="0"/>
              </a:rPr>
              <a:t>O</a:t>
            </a:r>
            <a:r>
              <a:rPr lang="en-US" altLang="zh-HK" sz="2000" b="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HK" sz="2000" b="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HK" sz="2000" b="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en-GB" altLang="zh-CN" sz="2000" b="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动态规划法的适用条件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矩阵连乘问题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marL="0" indent="0" eaLnBrk="1" hangingPunct="1">
              <a:buNone/>
            </a:pPr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971599" y="2032000"/>
            <a:ext cx="7921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动态规划法（</a:t>
            </a:r>
            <a:r>
              <a:rPr lang="en-US" altLang="zh-CN" sz="2200" dirty="0">
                <a:solidFill>
                  <a:srgbClr val="0000FF"/>
                </a:solidFill>
              </a:rPr>
              <a:t>Dynamic Programming</a:t>
            </a: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）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dirty="0">
                <a:latin typeface="黑体" pitchFamily="2" charset="-122"/>
              </a:rPr>
              <a:t>与分治法类似，其基本思想也是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将待求解问题分解成若干个子问题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259632" y="3140968"/>
            <a:ext cx="6732240" cy="2230760"/>
            <a:chOff x="270" y="2025"/>
            <a:chExt cx="5490" cy="2016"/>
          </a:xfrm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</a:p>
          </p:txBody>
        </p:sp>
        <p:cxnSp>
          <p:nvCxnSpPr>
            <p:cNvPr id="15366" name="AutoShape 6"/>
            <p:cNvCxnSpPr>
              <a:cxnSpLocks noChangeShapeType="1"/>
              <a:stCxn id="12293" idx="4"/>
              <a:endCxn id="12301" idx="0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5367" name="AutoShape 7"/>
            <p:cNvCxnSpPr>
              <a:cxnSpLocks noChangeShapeType="1"/>
              <a:stCxn id="12293" idx="4"/>
              <a:endCxn id="12298" idx="0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5368" name="AutoShape 8"/>
            <p:cNvCxnSpPr>
              <a:cxnSpLocks noChangeShapeType="1"/>
              <a:stCxn id="12293" idx="4"/>
              <a:endCxn id="12299" idx="0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5369" name="AutoShape 9"/>
            <p:cNvCxnSpPr>
              <a:cxnSpLocks noChangeShapeType="1"/>
              <a:stCxn id="12293" idx="4"/>
              <a:endCxn id="12300" idx="0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270" y="3081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T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(</a:t>
              </a: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/2)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1748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T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(</a:t>
              </a: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/2)</a:t>
              </a:r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3226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T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(</a:t>
              </a: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/2)</a:t>
              </a:r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4704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T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(</a:t>
              </a: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/2)</a:t>
              </a:r>
            </a:p>
          </p:txBody>
        </p:sp>
        <p:sp>
          <p:nvSpPr>
            <p:cNvPr id="12302" name="AutoShape 14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T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(</a:t>
              </a:r>
              <a:r>
                <a:rPr kumimoji="0" lang="en-US" altLang="zh-CN" sz="2400" b="0" i="1" dirty="0">
                  <a:latin typeface="+mn-lt"/>
                  <a:ea typeface="宋体" pitchFamily="2" charset="-122"/>
                </a:rPr>
                <a:t>n</a:t>
              </a:r>
              <a:r>
                <a:rPr kumimoji="0" lang="en-US" altLang="zh-CN" sz="2400" b="0" dirty="0">
                  <a:latin typeface="+mn-lt"/>
                  <a:ea typeface="宋体" pitchFamily="2" charset="-122"/>
                </a:rPr>
                <a:t>)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kumimoji="0" lang="zh-CN" altLang="en-US" sz="2400" b="0" dirty="0">
                  <a:latin typeface="+mn-lt"/>
                  <a:ea typeface="宋体" pitchFamily="2" charset="-122"/>
                </a:rPr>
                <a:t>=</a:t>
              </a:r>
            </a:p>
          </p:txBody>
        </p:sp>
      </p:grp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动态规划法的基本思想 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52500" y="2057400"/>
            <a:ext cx="789033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经分解得到的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子问题往往不是互相独立的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不同子问题的数目常常只有多项式数量级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在用分治法求解时，有些子问题被重复计算了许多次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43321" y="3290913"/>
            <a:ext cx="8893175" cy="2946399"/>
            <a:chOff x="158" y="2198"/>
            <a:chExt cx="5602" cy="1856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0" i="1" dirty="0"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16391" name="AutoShape 6"/>
            <p:cNvCxnSpPr>
              <a:cxnSpLocks noChangeShapeType="1"/>
              <a:stCxn id="16390" idx="4"/>
            </p:cNvCxnSpPr>
            <p:nvPr/>
          </p:nvCxnSpPr>
          <p:spPr bwMode="auto">
            <a:xfrm>
              <a:off x="2951" y="2589"/>
              <a:ext cx="2288" cy="564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6392" name="AutoShape 7"/>
            <p:cNvCxnSpPr>
              <a:cxnSpLocks noChangeShapeType="1"/>
              <a:stCxn id="16390" idx="4"/>
              <a:endCxn id="16428" idx="0"/>
            </p:cNvCxnSpPr>
            <p:nvPr/>
          </p:nvCxnSpPr>
          <p:spPr bwMode="auto">
            <a:xfrm flipH="1">
              <a:off x="812" y="2589"/>
              <a:ext cx="2139" cy="5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6393" name="AutoShape 8"/>
            <p:cNvCxnSpPr>
              <a:cxnSpLocks noChangeShapeType="1"/>
              <a:stCxn id="16390" idx="4"/>
              <a:endCxn id="16419" idx="0"/>
            </p:cNvCxnSpPr>
            <p:nvPr/>
          </p:nvCxnSpPr>
          <p:spPr bwMode="auto">
            <a:xfrm flipH="1">
              <a:off x="2309" y="2589"/>
              <a:ext cx="642" cy="5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6394" name="AutoShape 9"/>
            <p:cNvCxnSpPr>
              <a:cxnSpLocks noChangeShapeType="1"/>
              <a:stCxn id="16390" idx="4"/>
              <a:endCxn id="16410" idx="0"/>
            </p:cNvCxnSpPr>
            <p:nvPr/>
          </p:nvCxnSpPr>
          <p:spPr bwMode="auto">
            <a:xfrm>
              <a:off x="2951" y="2589"/>
              <a:ext cx="810" cy="5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16395" name="AutoShape 10"/>
            <p:cNvSpPr>
              <a:spLocks noChangeArrowheads="1"/>
            </p:cNvSpPr>
            <p:nvPr/>
          </p:nvSpPr>
          <p:spPr bwMode="auto">
            <a:xfrm>
              <a:off x="1290" y="2198"/>
              <a:ext cx="555" cy="5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0" i="1" dirty="0">
                  <a:ea typeface="宋体" pitchFamily="2" charset="-122"/>
                  <a:cs typeface="Times New Roman" pitchFamily="18" charset="0"/>
                </a:rPr>
                <a:t>T</a:t>
              </a:r>
              <a:r>
                <a:rPr kumimoji="0" lang="en-US" altLang="zh-CN" sz="2400" b="0" dirty="0"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400" b="0" i="1" dirty="0"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400" b="0" dirty="0">
                  <a:ea typeface="宋体" pitchFamily="2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3200" b="0">
                  <a:ea typeface="宋体" pitchFamily="2" charset="-122"/>
                  <a:cs typeface="Times New Roman" pitchFamily="18" charset="0"/>
                </a:rPr>
                <a:t>=</a:t>
              </a:r>
            </a:p>
          </p:txBody>
        </p:sp>
        <p:grpSp>
          <p:nvGrpSpPr>
            <p:cNvPr id="16397" name="Group 12"/>
            <p:cNvGrpSpPr>
              <a:grpSpLocks/>
            </p:cNvGrpSpPr>
            <p:nvPr/>
          </p:nvGrpSpPr>
          <p:grpSpPr bwMode="auto">
            <a:xfrm>
              <a:off x="158" y="3158"/>
              <a:ext cx="1248" cy="896"/>
              <a:chOff x="96" y="1296"/>
              <a:chExt cx="1488" cy="1104"/>
            </a:xfrm>
          </p:grpSpPr>
          <p:sp>
            <p:nvSpPr>
              <p:cNvPr id="16428" name="Oval 1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2400" b="0" dirty="0">
                    <a:ea typeface="宋体" pitchFamily="2" charset="-122"/>
                    <a:cs typeface="Times New Roman" pitchFamily="18" charset="0"/>
                  </a:rPr>
                  <a:t>/2</a:t>
                </a:r>
              </a:p>
            </p:txBody>
          </p:sp>
          <p:cxnSp>
            <p:nvCxnSpPr>
              <p:cNvPr id="16429" name="AutoShape 14"/>
              <p:cNvCxnSpPr>
                <a:cxnSpLocks noChangeShapeType="1"/>
                <a:stCxn id="16428" idx="4"/>
                <a:endCxn id="16436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30" name="AutoShape 15"/>
              <p:cNvCxnSpPr>
                <a:cxnSpLocks noChangeShapeType="1"/>
                <a:stCxn id="16428" idx="4"/>
                <a:endCxn id="16433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31" name="AutoShape 16"/>
              <p:cNvCxnSpPr>
                <a:cxnSpLocks noChangeShapeType="1"/>
                <a:stCxn id="16428" idx="4"/>
                <a:endCxn id="16434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32" name="AutoShape 17"/>
              <p:cNvCxnSpPr>
                <a:cxnSpLocks noChangeShapeType="1"/>
                <a:stCxn id="16428" idx="4"/>
                <a:endCxn id="16435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33" name="AutoShape 1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34" name="AutoShape 1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35" name="AutoShape 2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36" name="AutoShape 2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</p:grpSp>
        <p:grpSp>
          <p:nvGrpSpPr>
            <p:cNvPr id="16398" name="Group 22"/>
            <p:cNvGrpSpPr>
              <a:grpSpLocks/>
            </p:cNvGrpSpPr>
            <p:nvPr/>
          </p:nvGrpSpPr>
          <p:grpSpPr bwMode="auto">
            <a:xfrm>
              <a:off x="1655" y="3158"/>
              <a:ext cx="1248" cy="896"/>
              <a:chOff x="96" y="1296"/>
              <a:chExt cx="1488" cy="1104"/>
            </a:xfrm>
          </p:grpSpPr>
          <p:sp>
            <p:nvSpPr>
              <p:cNvPr id="16419" name="Oval 2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2400" b="0" dirty="0">
                    <a:ea typeface="宋体" pitchFamily="2" charset="-122"/>
                    <a:cs typeface="Times New Roman" pitchFamily="18" charset="0"/>
                  </a:rPr>
                  <a:t>/2</a:t>
                </a:r>
              </a:p>
            </p:txBody>
          </p:sp>
          <p:cxnSp>
            <p:nvCxnSpPr>
              <p:cNvPr id="16420" name="AutoShape 24"/>
              <p:cNvCxnSpPr>
                <a:cxnSpLocks noChangeShapeType="1"/>
                <a:stCxn id="16419" idx="4"/>
                <a:endCxn id="16427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21" name="AutoShape 25"/>
              <p:cNvCxnSpPr>
                <a:cxnSpLocks noChangeShapeType="1"/>
                <a:stCxn id="16419" idx="4"/>
                <a:endCxn id="16424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22" name="AutoShape 26"/>
              <p:cNvCxnSpPr>
                <a:cxnSpLocks noChangeShapeType="1"/>
                <a:stCxn id="16419" idx="4"/>
                <a:endCxn id="16425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23" name="AutoShape 27"/>
              <p:cNvCxnSpPr>
                <a:cxnSpLocks noChangeShapeType="1"/>
                <a:stCxn id="16419" idx="4"/>
                <a:endCxn id="16426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24" name="AutoShape 2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25" name="AutoShape 2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26" name="AutoShape 3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27" name="AutoShape 3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</p:grpSp>
        <p:grpSp>
          <p:nvGrpSpPr>
            <p:cNvPr id="16399" name="Group 32"/>
            <p:cNvGrpSpPr>
              <a:grpSpLocks/>
            </p:cNvGrpSpPr>
            <p:nvPr/>
          </p:nvGrpSpPr>
          <p:grpSpPr bwMode="auto">
            <a:xfrm>
              <a:off x="3107" y="3158"/>
              <a:ext cx="1248" cy="896"/>
              <a:chOff x="96" y="1296"/>
              <a:chExt cx="1488" cy="1104"/>
            </a:xfrm>
          </p:grpSpPr>
          <p:sp>
            <p:nvSpPr>
              <p:cNvPr id="16410" name="Oval 3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2400" b="0" dirty="0">
                    <a:ea typeface="宋体" pitchFamily="2" charset="-122"/>
                    <a:cs typeface="Times New Roman" pitchFamily="18" charset="0"/>
                  </a:rPr>
                  <a:t>/2</a:t>
                </a:r>
              </a:p>
            </p:txBody>
          </p:sp>
          <p:cxnSp>
            <p:nvCxnSpPr>
              <p:cNvPr id="16411" name="AutoShape 34"/>
              <p:cNvCxnSpPr>
                <a:cxnSpLocks noChangeShapeType="1"/>
                <a:stCxn id="16410" idx="4"/>
                <a:endCxn id="16418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35"/>
              <p:cNvCxnSpPr>
                <a:cxnSpLocks noChangeShapeType="1"/>
                <a:stCxn id="16410" idx="4"/>
                <a:endCxn id="16415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36"/>
              <p:cNvCxnSpPr>
                <a:cxnSpLocks noChangeShapeType="1"/>
                <a:stCxn id="16410" idx="4"/>
                <a:endCxn id="16416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37"/>
              <p:cNvCxnSpPr>
                <a:cxnSpLocks noChangeShapeType="1"/>
                <a:stCxn id="16410" idx="4"/>
                <a:endCxn id="16417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5" name="AutoShape 3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16" name="AutoShape 3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17" name="AutoShape 4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18" name="AutoShape 4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</p:grpSp>
        <p:grpSp>
          <p:nvGrpSpPr>
            <p:cNvPr id="16400" name="Group 42"/>
            <p:cNvGrpSpPr>
              <a:grpSpLocks/>
            </p:cNvGrpSpPr>
            <p:nvPr/>
          </p:nvGrpSpPr>
          <p:grpSpPr bwMode="auto">
            <a:xfrm>
              <a:off x="4512" y="3158"/>
              <a:ext cx="1248" cy="896"/>
              <a:chOff x="96" y="1296"/>
              <a:chExt cx="1488" cy="1104"/>
            </a:xfrm>
          </p:grpSpPr>
          <p:sp>
            <p:nvSpPr>
              <p:cNvPr id="16401" name="Oval 4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2400" b="0" dirty="0">
                    <a:ea typeface="宋体" pitchFamily="2" charset="-122"/>
                    <a:cs typeface="Times New Roman" pitchFamily="18" charset="0"/>
                  </a:rPr>
                  <a:t>/2</a:t>
                </a:r>
              </a:p>
            </p:txBody>
          </p:sp>
          <p:cxnSp>
            <p:nvCxnSpPr>
              <p:cNvPr id="16402" name="AutoShape 44"/>
              <p:cNvCxnSpPr>
                <a:cxnSpLocks noChangeShapeType="1"/>
                <a:stCxn id="16401" idx="4"/>
                <a:endCxn id="16409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3" name="AutoShape 45"/>
              <p:cNvCxnSpPr>
                <a:cxnSpLocks noChangeShapeType="1"/>
                <a:stCxn id="16401" idx="4"/>
                <a:endCxn id="16406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46"/>
              <p:cNvCxnSpPr>
                <a:cxnSpLocks noChangeShapeType="1"/>
                <a:stCxn id="16401" idx="4"/>
                <a:endCxn id="16407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47"/>
              <p:cNvCxnSpPr>
                <a:cxnSpLocks noChangeShapeType="1"/>
                <a:stCxn id="16401" idx="4"/>
                <a:endCxn id="16408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6" name="AutoShape 4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07" name="AutoShape 4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08" name="AutoShape 5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  <p:sp>
            <p:nvSpPr>
              <p:cNvPr id="16409" name="AutoShape 5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T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1600" i="1" dirty="0"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sz="1600" dirty="0">
                    <a:ea typeface="宋体" pitchFamily="2" charset="-122"/>
                    <a:cs typeface="Times New Roman" pitchFamily="18" charset="0"/>
                  </a:rPr>
                  <a:t>/4)</a:t>
                </a:r>
              </a:p>
            </p:txBody>
          </p:sp>
        </p:grpSp>
      </p:grp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动态规划法的基本思想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4213" y="2019300"/>
            <a:ext cx="8459787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保存已解决的子问题的答案，在需要时再找出已求得的答案</a:t>
            </a:r>
          </a:p>
          <a:p>
            <a:pPr marL="342900" indent="-342900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利用已得到的小规模问题的答案构造待求解的大规模问题的答案</a:t>
            </a:r>
          </a:p>
          <a:p>
            <a:pPr marL="342900" indent="-342900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000" b="0" dirty="0">
                <a:latin typeface="黑体" pitchFamily="2" charset="-122"/>
              </a:rPr>
              <a:t>可以避免大量重复计算，从而得到多项式时间算法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684213" y="3334244"/>
            <a:ext cx="8353425" cy="1938992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Those who cannot remember the past are doomed to repeat it.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——George Santayana,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The life of Reason</a:t>
            </a: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,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Book I: Introduction and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Reason in Common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Sense (1905)</a:t>
            </a:r>
            <a:endParaRPr kumimoji="0" lang="zh-CN" altLang="en-US" sz="20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sp>
        <p:nvSpPr>
          <p:cNvPr id="1741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动态规划法的基本思想 (3)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3337" y="5459678"/>
            <a:ext cx="84521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思想，就像幽灵一样</a:t>
            </a:r>
            <a:r>
              <a:rPr lang="en-US" altLang="zh-CN" sz="2000" b="0" dirty="0">
                <a:solidFill>
                  <a:srgbClr val="FF0000"/>
                </a:solidFill>
              </a:rPr>
              <a:t>……</a:t>
            </a:r>
            <a:r>
              <a:rPr lang="zh-CN" altLang="en-US" sz="2000" b="0" dirty="0">
                <a:solidFill>
                  <a:srgbClr val="FF0000"/>
                </a:solidFill>
              </a:rPr>
              <a:t>在它自己解释自己之前，必须先告诉它些什么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algn="r"/>
            <a:r>
              <a:rPr lang="en-US" altLang="zh-CN" sz="2000" b="0" dirty="0"/>
              <a:t>——</a:t>
            </a:r>
            <a:r>
              <a:rPr lang="zh-CN" altLang="en-US" sz="2000" b="0" dirty="0"/>
              <a:t>查尔斯</a:t>
            </a:r>
            <a:r>
              <a:rPr lang="en-US" altLang="zh-CN" sz="2000" b="0" dirty="0"/>
              <a:t>.</a:t>
            </a:r>
            <a:r>
              <a:rPr lang="zh-CN" altLang="en-US" sz="2000" b="0" dirty="0"/>
              <a:t>狄更斯</a:t>
            </a:r>
            <a:r>
              <a:rPr lang="en-US" altLang="zh-CN" sz="2000" b="0" dirty="0"/>
              <a:t>《</a:t>
            </a:r>
            <a:r>
              <a:rPr lang="zh-CN" altLang="en-US" sz="2000" b="0" dirty="0"/>
              <a:t>董贝父子</a:t>
            </a:r>
            <a:r>
              <a:rPr lang="en-US" altLang="zh-CN" sz="2000" b="0" dirty="0"/>
              <a:t>》</a:t>
            </a:r>
            <a:endParaRPr lang="zh-CN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动态规划法的基本思想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动态规划法的适用条件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矩阵连乘问题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0-1背包问题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1948</TotalTime>
  <Words>3025</Words>
  <Application>Microsoft Office PowerPoint</Application>
  <PresentationFormat>全屏显示(4:3)</PresentationFormat>
  <Paragraphs>441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黑体</vt:lpstr>
      <vt:lpstr>华文行楷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Straight Edge</vt:lpstr>
      <vt:lpstr>Equation</vt:lpstr>
      <vt:lpstr>数式</vt:lpstr>
      <vt:lpstr>位图图像</vt:lpstr>
      <vt:lpstr>公式</vt:lpstr>
      <vt:lpstr>第5章 动态规划法 </vt:lpstr>
      <vt:lpstr>提纲</vt:lpstr>
      <vt:lpstr>引例 (1)</vt:lpstr>
      <vt:lpstr>引例 (2)</vt:lpstr>
      <vt:lpstr>提纲</vt:lpstr>
      <vt:lpstr>动态规划法的基本思想 (1)</vt:lpstr>
      <vt:lpstr>动态规划法的基本思想 (2)</vt:lpstr>
      <vt:lpstr>动态规划法的基本思想 (3)</vt:lpstr>
      <vt:lpstr>提纲</vt:lpstr>
      <vt:lpstr>动态规划的适用条件 (1)</vt:lpstr>
      <vt:lpstr>动态规划法的适用条件 (2)</vt:lpstr>
      <vt:lpstr>动态规划法的基本步骤</vt:lpstr>
      <vt:lpstr>提纲</vt:lpstr>
      <vt:lpstr>矩阵连乘问题 (1)</vt:lpstr>
      <vt:lpstr>矩阵连乘问题 (2)</vt:lpstr>
      <vt:lpstr>矩阵连乘问题 (3)</vt:lpstr>
      <vt:lpstr>矩阵连乘问题 (4)</vt:lpstr>
      <vt:lpstr>矩阵连乘问题 (5)</vt:lpstr>
      <vt:lpstr>矩阵连乘问题 (6)</vt:lpstr>
      <vt:lpstr>矩阵连乘问题 (7)</vt:lpstr>
      <vt:lpstr>提纲</vt:lpstr>
      <vt:lpstr>0-1背包问题 (1)</vt:lpstr>
      <vt:lpstr>0-1背包问题 (2)</vt:lpstr>
      <vt:lpstr>0-1背包问题 (3)</vt:lpstr>
      <vt:lpstr>0-1背包问题 (4)</vt:lpstr>
      <vt:lpstr>0-1背包问题 (5)</vt:lpstr>
      <vt:lpstr>0-1背包问题 (6)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153</cp:revision>
  <dcterms:created xsi:type="dcterms:W3CDTF">1601-01-01T00:00:00Z</dcterms:created>
  <dcterms:modified xsi:type="dcterms:W3CDTF">2022-07-19T01:19:47Z</dcterms:modified>
</cp:coreProperties>
</file>