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257" r:id="rId3"/>
    <p:sldId id="258" r:id="rId4"/>
    <p:sldId id="261" r:id="rId5"/>
    <p:sldId id="259" r:id="rId6"/>
    <p:sldId id="260" r:id="rId7"/>
    <p:sldId id="264" r:id="rId8"/>
    <p:sldId id="262" r:id="rId9"/>
    <p:sldId id="263" r:id="rId10"/>
    <p:sldId id="269" r:id="rId11"/>
    <p:sldId id="270" r:id="rId12"/>
    <p:sldId id="284" r:id="rId13"/>
    <p:sldId id="286" r:id="rId14"/>
    <p:sldId id="285" r:id="rId15"/>
    <p:sldId id="282" r:id="rId16"/>
    <p:sldId id="279" r:id="rId17"/>
    <p:sldId id="280" r:id="rId18"/>
    <p:sldId id="281" r:id="rId19"/>
  </p:sldIdLst>
  <p:sldSz cx="9144000" cy="6858000" type="screen4x3"/>
  <p:notesSz cx="6858000" cy="9144000"/>
  <p:defaultTextStyle>
    <a:defPPr>
      <a:defRPr lang="en-US"/>
    </a:defPPr>
    <a:lvl1pPr algn="l" rtl="0" fontAlgn="base">
      <a:spcBef>
        <a:spcPct val="0"/>
      </a:spcBef>
      <a:spcAft>
        <a:spcPct val="0"/>
      </a:spcAft>
      <a:defRPr kumimoji="1" sz="2000"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000"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000"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000"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000"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F5F5F"/>
    <a:srgbClr val="2929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86403" autoAdjust="0"/>
  </p:normalViewPr>
  <p:slideViewPr>
    <p:cSldViewPr>
      <p:cViewPr varScale="1">
        <p:scale>
          <a:sx n="67" d="100"/>
          <a:sy n="67" d="100"/>
        </p:scale>
        <p:origin x="1058" y="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7.xml"/><Relationship Id="rId3" Type="http://schemas.openxmlformats.org/officeDocument/2006/relationships/slide" Target="slides/slide3.xml"/><Relationship Id="rId7" Type="http://schemas.openxmlformats.org/officeDocument/2006/relationships/slide" Target="slides/slide8.xml"/><Relationship Id="rId12" Type="http://schemas.openxmlformats.org/officeDocument/2006/relationships/slide" Target="slides/slide1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5.xml"/><Relationship Id="rId5" Type="http://schemas.openxmlformats.org/officeDocument/2006/relationships/slide" Target="slides/slide5.xml"/><Relationship Id="rId10" Type="http://schemas.openxmlformats.org/officeDocument/2006/relationships/slide" Target="slides/slide11.xml"/><Relationship Id="rId4" Type="http://schemas.openxmlformats.org/officeDocument/2006/relationships/slide" Target="slides/slide4.xml"/><Relationship Id="rId9"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AA55-7037-4A1C-8448-D6256132C349}" type="datetimeFigureOut">
              <a:rPr lang="zh-CN" altLang="en-US" smtClean="0"/>
              <a:t>2022/7/19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534B36-88FC-4AB4-9E05-9311E76B3EEB}" type="slidenum">
              <a:rPr lang="zh-CN" altLang="en-US" smtClean="0"/>
              <a:t>‹#›</a:t>
            </a:fld>
            <a:endParaRPr lang="zh-CN" altLang="en-US"/>
          </a:p>
        </p:txBody>
      </p:sp>
    </p:spTree>
    <p:extLst>
      <p:ext uri="{BB962C8B-B14F-4D97-AF65-F5344CB8AC3E}">
        <p14:creationId xmlns:p14="http://schemas.microsoft.com/office/powerpoint/2010/main" val="3463913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宋体"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宋体" pitchFamily="2" charset="-122"/>
              </a:defRPr>
            </a:lvl1pPr>
          </a:lstStyle>
          <a:p>
            <a:pPr>
              <a:defRPr/>
            </a:pPr>
            <a:fld id="{E840DF83-6E87-4640-8B16-FFC6856E9FD3}" type="slidenum">
              <a:rPr lang="zh-CN" altLang="en-US"/>
              <a:pPr>
                <a:defRPr/>
              </a:pPr>
              <a:t>‹#›</a:t>
            </a:fld>
            <a:endParaRPr lang="en-US" altLang="zh-CN"/>
          </a:p>
        </p:txBody>
      </p:sp>
    </p:spTree>
    <p:extLst>
      <p:ext uri="{BB962C8B-B14F-4D97-AF65-F5344CB8AC3E}">
        <p14:creationId xmlns:p14="http://schemas.microsoft.com/office/powerpoint/2010/main" val="2156899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68263"/>
            <a:ext cx="8678863" cy="6713537"/>
            <a:chOff x="0" y="43"/>
            <a:chExt cx="5467" cy="4229"/>
          </a:xfrm>
        </p:grpSpPr>
        <p:sp>
          <p:nvSpPr>
            <p:cNvPr id="5" name="Rectangle 1027"/>
            <p:cNvSpPr>
              <a:spLocks noChangeArrowheads="1"/>
            </p:cNvSpPr>
            <p:nvPr userDrawn="1"/>
          </p:nvSpPr>
          <p:spPr bwMode="auto">
            <a:xfrm>
              <a:off x="692" y="494"/>
              <a:ext cx="4775" cy="936"/>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nvGrpSpPr>
            <p:cNvPr id="6" name="Group 1028"/>
            <p:cNvGrpSpPr>
              <a:grpSpLocks/>
            </p:cNvGrpSpPr>
            <p:nvPr userDrawn="1"/>
          </p:nvGrpSpPr>
          <p:grpSpPr bwMode="auto">
            <a:xfrm>
              <a:off x="0" y="43"/>
              <a:ext cx="624" cy="4229"/>
              <a:chOff x="0" y="43"/>
              <a:chExt cx="624" cy="4229"/>
            </a:xfrm>
          </p:grpSpPr>
          <p:sp>
            <p:nvSpPr>
              <p:cNvPr id="7" name="Line 1029"/>
              <p:cNvSpPr>
                <a:spLocks noChangeShapeType="1"/>
              </p:cNvSpPr>
              <p:nvPr userDrawn="1"/>
            </p:nvSpPr>
            <p:spPr bwMode="auto">
              <a:xfrm>
                <a:off x="0" y="4203"/>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8" name="Line 1030"/>
              <p:cNvSpPr>
                <a:spLocks noChangeShapeType="1"/>
              </p:cNvSpPr>
              <p:nvPr userDrawn="1"/>
            </p:nvSpPr>
            <p:spPr bwMode="auto">
              <a:xfrm>
                <a:off x="0" y="4239"/>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9" name="Line 1031"/>
              <p:cNvSpPr>
                <a:spLocks noChangeShapeType="1"/>
              </p:cNvSpPr>
              <p:nvPr userDrawn="1"/>
            </p:nvSpPr>
            <p:spPr bwMode="auto">
              <a:xfrm>
                <a:off x="0" y="4272"/>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0" name="Line 1032"/>
              <p:cNvSpPr>
                <a:spLocks noChangeShapeType="1"/>
              </p:cNvSpPr>
              <p:nvPr userDrawn="1"/>
            </p:nvSpPr>
            <p:spPr bwMode="auto">
              <a:xfrm>
                <a:off x="0" y="4113"/>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11" name="Line 1033"/>
              <p:cNvSpPr>
                <a:spLocks noChangeShapeType="1"/>
              </p:cNvSpPr>
              <p:nvPr userDrawn="1"/>
            </p:nvSpPr>
            <p:spPr bwMode="auto">
              <a:xfrm>
                <a:off x="0" y="4065"/>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2" name="Line 1034"/>
              <p:cNvSpPr>
                <a:spLocks noChangeShapeType="1"/>
              </p:cNvSpPr>
              <p:nvPr userDrawn="1"/>
            </p:nvSpPr>
            <p:spPr bwMode="auto">
              <a:xfrm>
                <a:off x="0" y="4158"/>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3" name="Line 1035"/>
              <p:cNvSpPr>
                <a:spLocks noChangeShapeType="1"/>
              </p:cNvSpPr>
              <p:nvPr userDrawn="1"/>
            </p:nvSpPr>
            <p:spPr bwMode="auto">
              <a:xfrm>
                <a:off x="0" y="366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14" name="Line 1036"/>
              <p:cNvSpPr>
                <a:spLocks noChangeShapeType="1"/>
              </p:cNvSpPr>
              <p:nvPr userDrawn="1"/>
            </p:nvSpPr>
            <p:spPr bwMode="auto">
              <a:xfrm>
                <a:off x="0" y="3639"/>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15" name="Line 1037"/>
              <p:cNvSpPr>
                <a:spLocks noChangeShapeType="1"/>
              </p:cNvSpPr>
              <p:nvPr userDrawn="1"/>
            </p:nvSpPr>
            <p:spPr bwMode="auto">
              <a:xfrm>
                <a:off x="0" y="4020"/>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6" name="Line 1038"/>
              <p:cNvSpPr>
                <a:spLocks noChangeShapeType="1"/>
              </p:cNvSpPr>
              <p:nvPr userDrawn="1"/>
            </p:nvSpPr>
            <p:spPr bwMode="auto">
              <a:xfrm>
                <a:off x="0" y="3894"/>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17" name="Line 1039"/>
              <p:cNvSpPr>
                <a:spLocks noChangeShapeType="1"/>
              </p:cNvSpPr>
              <p:nvPr userDrawn="1"/>
            </p:nvSpPr>
            <p:spPr bwMode="auto">
              <a:xfrm>
                <a:off x="0" y="3813"/>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8" name="Line 1040"/>
              <p:cNvSpPr>
                <a:spLocks noChangeShapeType="1"/>
              </p:cNvSpPr>
              <p:nvPr userDrawn="1"/>
            </p:nvSpPr>
            <p:spPr bwMode="auto">
              <a:xfrm>
                <a:off x="0" y="3999"/>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19" name="Line 1041"/>
              <p:cNvSpPr>
                <a:spLocks noChangeShapeType="1"/>
              </p:cNvSpPr>
              <p:nvPr userDrawn="1"/>
            </p:nvSpPr>
            <p:spPr bwMode="auto">
              <a:xfrm>
                <a:off x="0" y="3687"/>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20" name="Line 1042"/>
              <p:cNvSpPr>
                <a:spLocks noChangeShapeType="1"/>
              </p:cNvSpPr>
              <p:nvPr userDrawn="1"/>
            </p:nvSpPr>
            <p:spPr bwMode="auto">
              <a:xfrm>
                <a:off x="0" y="3741"/>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21" name="Line 1043"/>
              <p:cNvSpPr>
                <a:spLocks noChangeShapeType="1"/>
              </p:cNvSpPr>
              <p:nvPr userDrawn="1"/>
            </p:nvSpPr>
            <p:spPr bwMode="auto">
              <a:xfrm>
                <a:off x="0" y="393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22" name="Line 1044"/>
              <p:cNvSpPr>
                <a:spLocks noChangeShapeType="1"/>
              </p:cNvSpPr>
              <p:nvPr userDrawn="1"/>
            </p:nvSpPr>
            <p:spPr bwMode="auto">
              <a:xfrm>
                <a:off x="0" y="3918"/>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23" name="Line 1045"/>
              <p:cNvSpPr>
                <a:spLocks noChangeShapeType="1"/>
              </p:cNvSpPr>
              <p:nvPr userDrawn="1"/>
            </p:nvSpPr>
            <p:spPr bwMode="auto">
              <a:xfrm>
                <a:off x="0" y="351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24" name="Line 1046"/>
              <p:cNvSpPr>
                <a:spLocks noChangeShapeType="1"/>
              </p:cNvSpPr>
              <p:nvPr userDrawn="1"/>
            </p:nvSpPr>
            <p:spPr bwMode="auto">
              <a:xfrm>
                <a:off x="0" y="354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25" name="Line 1047"/>
              <p:cNvSpPr>
                <a:spLocks noChangeShapeType="1"/>
              </p:cNvSpPr>
              <p:nvPr userDrawn="1"/>
            </p:nvSpPr>
            <p:spPr bwMode="auto">
              <a:xfrm>
                <a:off x="0" y="357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26" name="Line 1048"/>
              <p:cNvSpPr>
                <a:spLocks noChangeShapeType="1"/>
              </p:cNvSpPr>
              <p:nvPr userDrawn="1"/>
            </p:nvSpPr>
            <p:spPr bwMode="auto">
              <a:xfrm>
                <a:off x="0" y="3420"/>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27" name="Line 1049"/>
              <p:cNvSpPr>
                <a:spLocks noChangeShapeType="1"/>
              </p:cNvSpPr>
              <p:nvPr userDrawn="1"/>
            </p:nvSpPr>
            <p:spPr bwMode="auto">
              <a:xfrm>
                <a:off x="0" y="3372"/>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28" name="Line 1050"/>
              <p:cNvSpPr>
                <a:spLocks noChangeShapeType="1"/>
              </p:cNvSpPr>
              <p:nvPr userDrawn="1"/>
            </p:nvSpPr>
            <p:spPr bwMode="auto">
              <a:xfrm>
                <a:off x="0" y="3465"/>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29" name="Line 1051"/>
              <p:cNvSpPr>
                <a:spLocks noChangeShapeType="1"/>
              </p:cNvSpPr>
              <p:nvPr userDrawn="1"/>
            </p:nvSpPr>
            <p:spPr bwMode="auto">
              <a:xfrm>
                <a:off x="0" y="2973"/>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30" name="Line 1052"/>
              <p:cNvSpPr>
                <a:spLocks noChangeShapeType="1"/>
              </p:cNvSpPr>
              <p:nvPr userDrawn="1"/>
            </p:nvSpPr>
            <p:spPr bwMode="auto">
              <a:xfrm>
                <a:off x="0" y="294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31" name="Line 1053"/>
              <p:cNvSpPr>
                <a:spLocks noChangeShapeType="1"/>
              </p:cNvSpPr>
              <p:nvPr userDrawn="1"/>
            </p:nvSpPr>
            <p:spPr bwMode="auto">
              <a:xfrm>
                <a:off x="0" y="3327"/>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32" name="Line 1054"/>
              <p:cNvSpPr>
                <a:spLocks noChangeShapeType="1"/>
              </p:cNvSpPr>
              <p:nvPr userDrawn="1"/>
            </p:nvSpPr>
            <p:spPr bwMode="auto">
              <a:xfrm>
                <a:off x="0" y="3201"/>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33" name="Line 1055"/>
              <p:cNvSpPr>
                <a:spLocks noChangeShapeType="1"/>
              </p:cNvSpPr>
              <p:nvPr userDrawn="1"/>
            </p:nvSpPr>
            <p:spPr bwMode="auto">
              <a:xfrm>
                <a:off x="0" y="3120"/>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34" name="Line 1056"/>
              <p:cNvSpPr>
                <a:spLocks noChangeShapeType="1"/>
              </p:cNvSpPr>
              <p:nvPr userDrawn="1"/>
            </p:nvSpPr>
            <p:spPr bwMode="auto">
              <a:xfrm>
                <a:off x="0" y="330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35" name="Line 1057"/>
              <p:cNvSpPr>
                <a:spLocks noChangeShapeType="1"/>
              </p:cNvSpPr>
              <p:nvPr userDrawn="1"/>
            </p:nvSpPr>
            <p:spPr bwMode="auto">
              <a:xfrm>
                <a:off x="0" y="2994"/>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36" name="Line 1058"/>
              <p:cNvSpPr>
                <a:spLocks noChangeShapeType="1"/>
              </p:cNvSpPr>
              <p:nvPr userDrawn="1"/>
            </p:nvSpPr>
            <p:spPr bwMode="auto">
              <a:xfrm>
                <a:off x="0" y="304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37" name="Line 1059"/>
              <p:cNvSpPr>
                <a:spLocks noChangeShapeType="1"/>
              </p:cNvSpPr>
              <p:nvPr userDrawn="1"/>
            </p:nvSpPr>
            <p:spPr bwMode="auto">
              <a:xfrm>
                <a:off x="0" y="324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38" name="Line 1060"/>
              <p:cNvSpPr>
                <a:spLocks noChangeShapeType="1"/>
              </p:cNvSpPr>
              <p:nvPr userDrawn="1"/>
            </p:nvSpPr>
            <p:spPr bwMode="auto">
              <a:xfrm>
                <a:off x="0" y="3225"/>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39" name="Line 1061"/>
              <p:cNvSpPr>
                <a:spLocks noChangeShapeType="1"/>
              </p:cNvSpPr>
              <p:nvPr userDrawn="1"/>
            </p:nvSpPr>
            <p:spPr bwMode="auto">
              <a:xfrm>
                <a:off x="0" y="2831"/>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40" name="Line 1062"/>
              <p:cNvSpPr>
                <a:spLocks noChangeShapeType="1"/>
              </p:cNvSpPr>
              <p:nvPr userDrawn="1"/>
            </p:nvSpPr>
            <p:spPr bwMode="auto">
              <a:xfrm>
                <a:off x="0" y="2750"/>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41" name="Line 1063"/>
              <p:cNvSpPr>
                <a:spLocks noChangeShapeType="1"/>
              </p:cNvSpPr>
              <p:nvPr userDrawn="1"/>
            </p:nvSpPr>
            <p:spPr bwMode="auto">
              <a:xfrm>
                <a:off x="0" y="267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42" name="Line 1064"/>
              <p:cNvSpPr>
                <a:spLocks noChangeShapeType="1"/>
              </p:cNvSpPr>
              <p:nvPr userDrawn="1"/>
            </p:nvSpPr>
            <p:spPr bwMode="auto">
              <a:xfrm>
                <a:off x="0" y="287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43" name="Line 1065"/>
              <p:cNvSpPr>
                <a:spLocks noChangeShapeType="1"/>
              </p:cNvSpPr>
              <p:nvPr userDrawn="1"/>
            </p:nvSpPr>
            <p:spPr bwMode="auto">
              <a:xfrm>
                <a:off x="0" y="2855"/>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44" name="Line 1066"/>
              <p:cNvSpPr>
                <a:spLocks noChangeShapeType="1"/>
              </p:cNvSpPr>
              <p:nvPr userDrawn="1"/>
            </p:nvSpPr>
            <p:spPr bwMode="auto">
              <a:xfrm>
                <a:off x="0" y="2554"/>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45" name="Line 1067"/>
              <p:cNvSpPr>
                <a:spLocks noChangeShapeType="1"/>
              </p:cNvSpPr>
              <p:nvPr userDrawn="1"/>
            </p:nvSpPr>
            <p:spPr bwMode="auto">
              <a:xfrm>
                <a:off x="0" y="2590"/>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46" name="Line 1068"/>
              <p:cNvSpPr>
                <a:spLocks noChangeShapeType="1"/>
              </p:cNvSpPr>
              <p:nvPr userDrawn="1"/>
            </p:nvSpPr>
            <p:spPr bwMode="auto">
              <a:xfrm>
                <a:off x="0" y="2623"/>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47" name="Line 1069"/>
              <p:cNvSpPr>
                <a:spLocks noChangeShapeType="1"/>
              </p:cNvSpPr>
              <p:nvPr userDrawn="1"/>
            </p:nvSpPr>
            <p:spPr bwMode="auto">
              <a:xfrm>
                <a:off x="0" y="2464"/>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48" name="Line 1070"/>
              <p:cNvSpPr>
                <a:spLocks noChangeShapeType="1"/>
              </p:cNvSpPr>
              <p:nvPr userDrawn="1"/>
            </p:nvSpPr>
            <p:spPr bwMode="auto">
              <a:xfrm>
                <a:off x="0" y="2416"/>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49" name="Line 1071"/>
              <p:cNvSpPr>
                <a:spLocks noChangeShapeType="1"/>
              </p:cNvSpPr>
              <p:nvPr userDrawn="1"/>
            </p:nvSpPr>
            <p:spPr bwMode="auto">
              <a:xfrm>
                <a:off x="0" y="250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0" name="Line 1072"/>
              <p:cNvSpPr>
                <a:spLocks noChangeShapeType="1"/>
              </p:cNvSpPr>
              <p:nvPr userDrawn="1"/>
            </p:nvSpPr>
            <p:spPr bwMode="auto">
              <a:xfrm>
                <a:off x="0" y="2371"/>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 name="Line 1073"/>
              <p:cNvSpPr>
                <a:spLocks noChangeShapeType="1"/>
              </p:cNvSpPr>
              <p:nvPr userDrawn="1"/>
            </p:nvSpPr>
            <p:spPr bwMode="auto">
              <a:xfrm>
                <a:off x="0" y="2245"/>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2" name="Line 1074"/>
              <p:cNvSpPr>
                <a:spLocks noChangeShapeType="1"/>
              </p:cNvSpPr>
              <p:nvPr userDrawn="1"/>
            </p:nvSpPr>
            <p:spPr bwMode="auto">
              <a:xfrm>
                <a:off x="0" y="235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3" name="Line 1075"/>
              <p:cNvSpPr>
                <a:spLocks noChangeShapeType="1"/>
              </p:cNvSpPr>
              <p:nvPr userDrawn="1"/>
            </p:nvSpPr>
            <p:spPr bwMode="auto">
              <a:xfrm>
                <a:off x="0" y="2290"/>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4" name="Line 1076"/>
              <p:cNvSpPr>
                <a:spLocks noChangeShapeType="1"/>
              </p:cNvSpPr>
              <p:nvPr userDrawn="1"/>
            </p:nvSpPr>
            <p:spPr bwMode="auto">
              <a:xfrm>
                <a:off x="0" y="2269"/>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5" name="Line 1077"/>
              <p:cNvSpPr>
                <a:spLocks noChangeShapeType="1"/>
              </p:cNvSpPr>
              <p:nvPr userDrawn="1"/>
            </p:nvSpPr>
            <p:spPr bwMode="auto">
              <a:xfrm>
                <a:off x="0" y="213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6" name="Line 1078"/>
              <p:cNvSpPr>
                <a:spLocks noChangeShapeType="1"/>
              </p:cNvSpPr>
              <p:nvPr userDrawn="1"/>
            </p:nvSpPr>
            <p:spPr bwMode="auto">
              <a:xfrm>
                <a:off x="0" y="216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7" name="Line 1079"/>
              <p:cNvSpPr>
                <a:spLocks noChangeShapeType="1"/>
              </p:cNvSpPr>
              <p:nvPr userDrawn="1"/>
            </p:nvSpPr>
            <p:spPr bwMode="auto">
              <a:xfrm>
                <a:off x="0" y="219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8" name="Line 1080"/>
              <p:cNvSpPr>
                <a:spLocks noChangeShapeType="1"/>
              </p:cNvSpPr>
              <p:nvPr userDrawn="1"/>
            </p:nvSpPr>
            <p:spPr bwMode="auto">
              <a:xfrm>
                <a:off x="0" y="2040"/>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9" name="Line 1081"/>
              <p:cNvSpPr>
                <a:spLocks noChangeShapeType="1"/>
              </p:cNvSpPr>
              <p:nvPr userDrawn="1"/>
            </p:nvSpPr>
            <p:spPr bwMode="auto">
              <a:xfrm>
                <a:off x="0" y="1992"/>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0" name="Line 1082"/>
              <p:cNvSpPr>
                <a:spLocks noChangeShapeType="1"/>
              </p:cNvSpPr>
              <p:nvPr userDrawn="1"/>
            </p:nvSpPr>
            <p:spPr bwMode="auto">
              <a:xfrm>
                <a:off x="0" y="2085"/>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61" name="Line 1083"/>
              <p:cNvSpPr>
                <a:spLocks noChangeShapeType="1"/>
              </p:cNvSpPr>
              <p:nvPr userDrawn="1"/>
            </p:nvSpPr>
            <p:spPr bwMode="auto">
              <a:xfrm>
                <a:off x="0" y="1593"/>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62" name="Line 1084"/>
              <p:cNvSpPr>
                <a:spLocks noChangeShapeType="1"/>
              </p:cNvSpPr>
              <p:nvPr userDrawn="1"/>
            </p:nvSpPr>
            <p:spPr bwMode="auto">
              <a:xfrm>
                <a:off x="0" y="156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63" name="Line 1085"/>
              <p:cNvSpPr>
                <a:spLocks noChangeShapeType="1"/>
              </p:cNvSpPr>
              <p:nvPr userDrawn="1"/>
            </p:nvSpPr>
            <p:spPr bwMode="auto">
              <a:xfrm>
                <a:off x="0" y="1947"/>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64" name="Line 1086"/>
              <p:cNvSpPr>
                <a:spLocks noChangeShapeType="1"/>
              </p:cNvSpPr>
              <p:nvPr userDrawn="1"/>
            </p:nvSpPr>
            <p:spPr bwMode="auto">
              <a:xfrm>
                <a:off x="0" y="1821"/>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65" name="Line 1087"/>
              <p:cNvSpPr>
                <a:spLocks noChangeShapeType="1"/>
              </p:cNvSpPr>
              <p:nvPr userDrawn="1"/>
            </p:nvSpPr>
            <p:spPr bwMode="auto">
              <a:xfrm>
                <a:off x="0" y="1740"/>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6" name="Line 1088"/>
              <p:cNvSpPr>
                <a:spLocks noChangeShapeType="1"/>
              </p:cNvSpPr>
              <p:nvPr userDrawn="1"/>
            </p:nvSpPr>
            <p:spPr bwMode="auto">
              <a:xfrm>
                <a:off x="0" y="192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67" name="Line 1089"/>
              <p:cNvSpPr>
                <a:spLocks noChangeShapeType="1"/>
              </p:cNvSpPr>
              <p:nvPr userDrawn="1"/>
            </p:nvSpPr>
            <p:spPr bwMode="auto">
              <a:xfrm>
                <a:off x="0" y="1614"/>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8" name="Line 1090"/>
              <p:cNvSpPr>
                <a:spLocks noChangeShapeType="1"/>
              </p:cNvSpPr>
              <p:nvPr userDrawn="1"/>
            </p:nvSpPr>
            <p:spPr bwMode="auto">
              <a:xfrm>
                <a:off x="0" y="166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9" name="Line 1091"/>
              <p:cNvSpPr>
                <a:spLocks noChangeShapeType="1"/>
              </p:cNvSpPr>
              <p:nvPr userDrawn="1"/>
            </p:nvSpPr>
            <p:spPr bwMode="auto">
              <a:xfrm>
                <a:off x="0" y="186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70" name="Line 1092"/>
              <p:cNvSpPr>
                <a:spLocks noChangeShapeType="1"/>
              </p:cNvSpPr>
              <p:nvPr userDrawn="1"/>
            </p:nvSpPr>
            <p:spPr bwMode="auto">
              <a:xfrm>
                <a:off x="0" y="1845"/>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71" name="Line 1093"/>
              <p:cNvSpPr>
                <a:spLocks noChangeShapeType="1"/>
              </p:cNvSpPr>
              <p:nvPr userDrawn="1"/>
            </p:nvSpPr>
            <p:spPr bwMode="auto">
              <a:xfrm>
                <a:off x="0" y="1437"/>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72" name="Line 1094"/>
              <p:cNvSpPr>
                <a:spLocks noChangeShapeType="1"/>
              </p:cNvSpPr>
              <p:nvPr userDrawn="1"/>
            </p:nvSpPr>
            <p:spPr bwMode="auto">
              <a:xfrm>
                <a:off x="0" y="1473"/>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73" name="Line 1095"/>
              <p:cNvSpPr>
                <a:spLocks noChangeShapeType="1"/>
              </p:cNvSpPr>
              <p:nvPr userDrawn="1"/>
            </p:nvSpPr>
            <p:spPr bwMode="auto">
              <a:xfrm>
                <a:off x="0" y="150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74" name="Line 1096"/>
              <p:cNvSpPr>
                <a:spLocks noChangeShapeType="1"/>
              </p:cNvSpPr>
              <p:nvPr userDrawn="1"/>
            </p:nvSpPr>
            <p:spPr bwMode="auto">
              <a:xfrm>
                <a:off x="0" y="1347"/>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75" name="Line 1097"/>
              <p:cNvSpPr>
                <a:spLocks noChangeShapeType="1"/>
              </p:cNvSpPr>
              <p:nvPr userDrawn="1"/>
            </p:nvSpPr>
            <p:spPr bwMode="auto">
              <a:xfrm>
                <a:off x="0" y="1392"/>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76" name="Line 1098"/>
              <p:cNvSpPr>
                <a:spLocks noChangeShapeType="1"/>
              </p:cNvSpPr>
              <p:nvPr userDrawn="1"/>
            </p:nvSpPr>
            <p:spPr bwMode="auto">
              <a:xfrm>
                <a:off x="0" y="101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77" name="Line 1099"/>
              <p:cNvSpPr>
                <a:spLocks noChangeShapeType="1"/>
              </p:cNvSpPr>
              <p:nvPr userDrawn="1"/>
            </p:nvSpPr>
            <p:spPr bwMode="auto">
              <a:xfrm>
                <a:off x="0" y="989"/>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78" name="Line 1100"/>
              <p:cNvSpPr>
                <a:spLocks noChangeShapeType="1"/>
              </p:cNvSpPr>
              <p:nvPr userDrawn="1"/>
            </p:nvSpPr>
            <p:spPr bwMode="auto">
              <a:xfrm>
                <a:off x="0" y="1244"/>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79" name="Line 1101"/>
              <p:cNvSpPr>
                <a:spLocks noChangeShapeType="1"/>
              </p:cNvSpPr>
              <p:nvPr userDrawn="1"/>
            </p:nvSpPr>
            <p:spPr bwMode="auto">
              <a:xfrm>
                <a:off x="0" y="1163"/>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80" name="Line 1102"/>
              <p:cNvSpPr>
                <a:spLocks noChangeShapeType="1"/>
              </p:cNvSpPr>
              <p:nvPr userDrawn="1"/>
            </p:nvSpPr>
            <p:spPr bwMode="auto">
              <a:xfrm>
                <a:off x="0" y="1037"/>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81" name="Line 1103"/>
              <p:cNvSpPr>
                <a:spLocks noChangeShapeType="1"/>
              </p:cNvSpPr>
              <p:nvPr userDrawn="1"/>
            </p:nvSpPr>
            <p:spPr bwMode="auto">
              <a:xfrm>
                <a:off x="0" y="1091"/>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82" name="Line 1104"/>
              <p:cNvSpPr>
                <a:spLocks noChangeShapeType="1"/>
              </p:cNvSpPr>
              <p:nvPr userDrawn="1"/>
            </p:nvSpPr>
            <p:spPr bwMode="auto">
              <a:xfrm>
                <a:off x="0" y="128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83" name="Line 1105"/>
              <p:cNvSpPr>
                <a:spLocks noChangeShapeType="1"/>
              </p:cNvSpPr>
              <p:nvPr userDrawn="1"/>
            </p:nvSpPr>
            <p:spPr bwMode="auto">
              <a:xfrm>
                <a:off x="0" y="1268"/>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84" name="Line 1106"/>
              <p:cNvSpPr>
                <a:spLocks noChangeShapeType="1"/>
              </p:cNvSpPr>
              <p:nvPr userDrawn="1"/>
            </p:nvSpPr>
            <p:spPr bwMode="auto">
              <a:xfrm>
                <a:off x="0" y="86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85" name="Line 1107"/>
              <p:cNvSpPr>
                <a:spLocks noChangeShapeType="1"/>
              </p:cNvSpPr>
              <p:nvPr userDrawn="1"/>
            </p:nvSpPr>
            <p:spPr bwMode="auto">
              <a:xfrm>
                <a:off x="0" y="89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86" name="Line 1108"/>
              <p:cNvSpPr>
                <a:spLocks noChangeShapeType="1"/>
              </p:cNvSpPr>
              <p:nvPr userDrawn="1"/>
            </p:nvSpPr>
            <p:spPr bwMode="auto">
              <a:xfrm>
                <a:off x="0" y="92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87" name="Line 1109"/>
              <p:cNvSpPr>
                <a:spLocks noChangeShapeType="1"/>
              </p:cNvSpPr>
              <p:nvPr userDrawn="1"/>
            </p:nvSpPr>
            <p:spPr bwMode="auto">
              <a:xfrm>
                <a:off x="0" y="770"/>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88" name="Line 1110"/>
              <p:cNvSpPr>
                <a:spLocks noChangeShapeType="1"/>
              </p:cNvSpPr>
              <p:nvPr userDrawn="1"/>
            </p:nvSpPr>
            <p:spPr bwMode="auto">
              <a:xfrm>
                <a:off x="0" y="815"/>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89" name="Line 1111"/>
              <p:cNvSpPr>
                <a:spLocks noChangeShapeType="1"/>
              </p:cNvSpPr>
              <p:nvPr userDrawn="1"/>
            </p:nvSpPr>
            <p:spPr bwMode="auto">
              <a:xfrm>
                <a:off x="0" y="71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90" name="Line 1112"/>
              <p:cNvSpPr>
                <a:spLocks noChangeShapeType="1"/>
              </p:cNvSpPr>
              <p:nvPr userDrawn="1"/>
            </p:nvSpPr>
            <p:spPr bwMode="auto">
              <a:xfrm>
                <a:off x="0" y="646"/>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91" name="Line 1113"/>
              <p:cNvSpPr>
                <a:spLocks noChangeShapeType="1"/>
              </p:cNvSpPr>
              <p:nvPr userDrawn="1"/>
            </p:nvSpPr>
            <p:spPr bwMode="auto">
              <a:xfrm>
                <a:off x="0" y="522"/>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92" name="Line 1114"/>
              <p:cNvSpPr>
                <a:spLocks noChangeShapeType="1"/>
              </p:cNvSpPr>
              <p:nvPr userDrawn="1"/>
            </p:nvSpPr>
            <p:spPr bwMode="auto">
              <a:xfrm>
                <a:off x="0" y="558"/>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93" name="Line 1115"/>
              <p:cNvSpPr>
                <a:spLocks noChangeShapeType="1"/>
              </p:cNvSpPr>
              <p:nvPr userDrawn="1"/>
            </p:nvSpPr>
            <p:spPr bwMode="auto">
              <a:xfrm>
                <a:off x="0" y="591"/>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94" name="Line 1116"/>
              <p:cNvSpPr>
                <a:spLocks noChangeShapeType="1"/>
              </p:cNvSpPr>
              <p:nvPr userDrawn="1"/>
            </p:nvSpPr>
            <p:spPr bwMode="auto">
              <a:xfrm>
                <a:off x="0" y="432"/>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95" name="Line 1117"/>
              <p:cNvSpPr>
                <a:spLocks noChangeShapeType="1"/>
              </p:cNvSpPr>
              <p:nvPr userDrawn="1"/>
            </p:nvSpPr>
            <p:spPr bwMode="auto">
              <a:xfrm>
                <a:off x="0" y="384"/>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96" name="Line 1118"/>
              <p:cNvSpPr>
                <a:spLocks noChangeShapeType="1"/>
              </p:cNvSpPr>
              <p:nvPr userDrawn="1"/>
            </p:nvSpPr>
            <p:spPr bwMode="auto">
              <a:xfrm>
                <a:off x="0" y="477"/>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97" name="Line 1119"/>
              <p:cNvSpPr>
                <a:spLocks noChangeShapeType="1"/>
              </p:cNvSpPr>
              <p:nvPr userDrawn="1"/>
            </p:nvSpPr>
            <p:spPr bwMode="auto">
              <a:xfrm>
                <a:off x="0" y="33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98" name="Line 1120"/>
              <p:cNvSpPr>
                <a:spLocks noChangeShapeType="1"/>
              </p:cNvSpPr>
              <p:nvPr userDrawn="1"/>
            </p:nvSpPr>
            <p:spPr bwMode="auto">
              <a:xfrm>
                <a:off x="0" y="318"/>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99" name="Line 1121"/>
              <p:cNvSpPr>
                <a:spLocks noChangeShapeType="1"/>
              </p:cNvSpPr>
              <p:nvPr userDrawn="1"/>
            </p:nvSpPr>
            <p:spPr bwMode="auto">
              <a:xfrm>
                <a:off x="0" y="258"/>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00" name="Line 1122"/>
              <p:cNvSpPr>
                <a:spLocks noChangeShapeType="1"/>
              </p:cNvSpPr>
              <p:nvPr userDrawn="1"/>
            </p:nvSpPr>
            <p:spPr bwMode="auto">
              <a:xfrm>
                <a:off x="0" y="7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101" name="Line 1123"/>
              <p:cNvSpPr>
                <a:spLocks noChangeShapeType="1"/>
              </p:cNvSpPr>
              <p:nvPr userDrawn="1"/>
            </p:nvSpPr>
            <p:spPr bwMode="auto">
              <a:xfrm>
                <a:off x="0" y="43"/>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102" name="Line 1124"/>
              <p:cNvSpPr>
                <a:spLocks noChangeShapeType="1"/>
              </p:cNvSpPr>
              <p:nvPr userDrawn="1"/>
            </p:nvSpPr>
            <p:spPr bwMode="auto">
              <a:xfrm>
                <a:off x="0" y="91"/>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03" name="Line 1125"/>
              <p:cNvSpPr>
                <a:spLocks noChangeShapeType="1"/>
              </p:cNvSpPr>
              <p:nvPr userDrawn="1"/>
            </p:nvSpPr>
            <p:spPr bwMode="auto">
              <a:xfrm>
                <a:off x="0" y="145"/>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04" name="Line 1126"/>
              <p:cNvSpPr>
                <a:spLocks noChangeShapeType="1"/>
              </p:cNvSpPr>
              <p:nvPr userDrawn="1"/>
            </p:nvSpPr>
            <p:spPr bwMode="auto">
              <a:xfrm>
                <a:off x="0" y="202"/>
                <a:ext cx="624" cy="0"/>
              </a:xfrm>
              <a:prstGeom prst="line">
                <a:avLst/>
              </a:prstGeom>
              <a:noFill/>
              <a:ln w="38100">
                <a:solidFill>
                  <a:schemeClr val="bg2"/>
                </a:solidFill>
                <a:round/>
                <a:headEnd/>
                <a:tailEnd/>
              </a:ln>
              <a:effectLst/>
            </p:spPr>
            <p:txBody>
              <a:bodyPr wrap="none" anchor="ctr"/>
              <a:lstStyle/>
              <a:p>
                <a:pPr>
                  <a:defRPr/>
                </a:pPr>
                <a:endParaRPr lang="zh-CN" altLang="en-US"/>
              </a:p>
            </p:txBody>
          </p:sp>
        </p:grpSp>
      </p:grpSp>
      <p:sp>
        <p:nvSpPr>
          <p:cNvPr id="105" name="Rectangle 1132"/>
          <p:cNvSpPr>
            <a:spLocks noChangeArrowheads="1"/>
          </p:cNvSpPr>
          <p:nvPr/>
        </p:nvSpPr>
        <p:spPr bwMode="auto">
          <a:xfrm>
            <a:off x="3017838" y="2120900"/>
            <a:ext cx="5662612" cy="77788"/>
          </a:xfrm>
          <a:prstGeom prst="rect">
            <a:avLst/>
          </a:prstGeom>
          <a:solidFill>
            <a:schemeClr val="hlink"/>
          </a:solidFill>
          <a:ln w="9525">
            <a:noFill/>
            <a:miter lim="800000"/>
            <a:headEnd/>
            <a:tailEnd/>
          </a:ln>
          <a:effectLst/>
        </p:spPr>
        <p:txBody>
          <a:bodyPr wrap="none" anchor="ctr"/>
          <a:lstStyle/>
          <a:p>
            <a:pPr algn="ctr">
              <a:defRPr/>
            </a:pPr>
            <a:endParaRPr lang="zh-CN" altLang="en-US" sz="2400">
              <a:ea typeface="宋体" pitchFamily="2" charset="-122"/>
            </a:endParaRPr>
          </a:p>
        </p:txBody>
      </p:sp>
      <p:sp>
        <p:nvSpPr>
          <p:cNvPr id="106" name="Rectangle 1133"/>
          <p:cNvSpPr>
            <a:spLocks noChangeArrowheads="1"/>
          </p:cNvSpPr>
          <p:nvPr/>
        </p:nvSpPr>
        <p:spPr bwMode="auto">
          <a:xfrm>
            <a:off x="1098550" y="862013"/>
            <a:ext cx="5662613" cy="77787"/>
          </a:xfrm>
          <a:prstGeom prst="rect">
            <a:avLst/>
          </a:prstGeom>
          <a:solidFill>
            <a:schemeClr val="hlink"/>
          </a:solidFill>
          <a:ln w="9525">
            <a:noFill/>
            <a:miter lim="800000"/>
            <a:headEnd/>
            <a:tailEnd/>
          </a:ln>
          <a:effectLst/>
        </p:spPr>
        <p:txBody>
          <a:bodyPr wrap="none" anchor="ctr"/>
          <a:lstStyle/>
          <a:p>
            <a:pPr algn="ctr">
              <a:defRPr/>
            </a:pPr>
            <a:endParaRPr lang="zh-CN" altLang="en-US" sz="2400">
              <a:ea typeface="宋体" pitchFamily="2" charset="-122"/>
            </a:endParaRPr>
          </a:p>
        </p:txBody>
      </p:sp>
      <p:sp>
        <p:nvSpPr>
          <p:cNvPr id="6250" name="Rectangle 1130"/>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6251" name="Rectangle 1131"/>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r>
              <a:rPr lang="zh-CN" altLang="en-US"/>
              <a:t>单击此处编辑母版副标题样式</a:t>
            </a:r>
          </a:p>
        </p:txBody>
      </p:sp>
      <p:sp>
        <p:nvSpPr>
          <p:cNvPr id="107" name="Rectangle 1127"/>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n-US" altLang="zh-CN"/>
          </a:p>
        </p:txBody>
      </p:sp>
      <p:sp>
        <p:nvSpPr>
          <p:cNvPr id="108" name="Rectangle 1128"/>
          <p:cNvSpPr>
            <a:spLocks noGrp="1" noChangeArrowheads="1"/>
          </p:cNvSpPr>
          <p:nvPr>
            <p:ph type="ftr" sz="quarter" idx="11"/>
          </p:nvPr>
        </p:nvSpPr>
        <p:spPr>
          <a:xfrm>
            <a:off x="3722688" y="6357938"/>
            <a:ext cx="2271712" cy="457200"/>
          </a:xfrm>
        </p:spPr>
        <p:txBody>
          <a:bodyPr/>
          <a:lstStyle>
            <a:lvl1pPr>
              <a:defRPr smtClean="0"/>
            </a:lvl1pPr>
          </a:lstStyle>
          <a:p>
            <a:pPr>
              <a:defRPr/>
            </a:pPr>
            <a:r>
              <a:rPr lang="zh-CN" altLang="en-US"/>
              <a:t>回溯法</a:t>
            </a:r>
            <a:endParaRPr lang="en-US" altLang="zh-CN"/>
          </a:p>
        </p:txBody>
      </p:sp>
      <p:sp>
        <p:nvSpPr>
          <p:cNvPr id="109" name="Rectangle 1129"/>
          <p:cNvSpPr>
            <a:spLocks noGrp="1" noChangeArrowheads="1"/>
          </p:cNvSpPr>
          <p:nvPr>
            <p:ph type="sldNum" sz="quarter" idx="12"/>
          </p:nvPr>
        </p:nvSpPr>
        <p:spPr>
          <a:xfrm>
            <a:off x="6464300" y="6361113"/>
            <a:ext cx="1906588" cy="457200"/>
          </a:xfrm>
        </p:spPr>
        <p:txBody>
          <a:bodyPr/>
          <a:lstStyle>
            <a:lvl1pPr>
              <a:defRPr smtClean="0"/>
            </a:lvl1pPr>
          </a:lstStyle>
          <a:p>
            <a:pPr>
              <a:defRPr/>
            </a:pPr>
            <a:fld id="{E41120B4-8EE2-4CF3-B34C-2B37B65DA182}" type="slidenum">
              <a:rPr lang="zh-CN" altLang="en-US"/>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D8A702FF-0F2C-4D1D-B179-EB6FD97FF436}"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52C1D9E0-22E5-404C-A096-8AD500B48469}"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4EF3D6A0-5804-44F2-B115-11F395983869}"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6FD3D7BA-2243-43EC-BC58-F7A17A1E68C5}"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8B57927F-F42E-4411-A4CE-A57756DE90C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9" name="Rectangle 110"/>
          <p:cNvSpPr>
            <a:spLocks noGrp="1" noChangeArrowheads="1"/>
          </p:cNvSpPr>
          <p:nvPr>
            <p:ph type="sldNum" sz="quarter" idx="12"/>
          </p:nvPr>
        </p:nvSpPr>
        <p:spPr>
          <a:ln/>
        </p:spPr>
        <p:txBody>
          <a:bodyPr/>
          <a:lstStyle>
            <a:lvl1pPr>
              <a:defRPr/>
            </a:lvl1pPr>
          </a:lstStyle>
          <a:p>
            <a:pPr>
              <a:defRPr/>
            </a:pPr>
            <a:fld id="{6BD9143B-C8D0-41DD-9BF7-6A38B9137EF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5" name="Rectangle 110"/>
          <p:cNvSpPr>
            <a:spLocks noGrp="1" noChangeArrowheads="1"/>
          </p:cNvSpPr>
          <p:nvPr>
            <p:ph type="sldNum" sz="quarter" idx="12"/>
          </p:nvPr>
        </p:nvSpPr>
        <p:spPr>
          <a:ln/>
        </p:spPr>
        <p:txBody>
          <a:bodyPr/>
          <a:lstStyle>
            <a:lvl1pPr>
              <a:defRPr/>
            </a:lvl1pPr>
          </a:lstStyle>
          <a:p>
            <a:pPr>
              <a:defRPr/>
            </a:pPr>
            <a:fld id="{04109AE5-EDAA-4E55-A756-1DC1A28BAFC0}"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4" name="Rectangle 110"/>
          <p:cNvSpPr>
            <a:spLocks noGrp="1" noChangeArrowheads="1"/>
          </p:cNvSpPr>
          <p:nvPr>
            <p:ph type="sldNum" sz="quarter" idx="12"/>
          </p:nvPr>
        </p:nvSpPr>
        <p:spPr>
          <a:ln/>
        </p:spPr>
        <p:txBody>
          <a:bodyPr/>
          <a:lstStyle>
            <a:lvl1pPr>
              <a:defRPr/>
            </a:lvl1pPr>
          </a:lstStyle>
          <a:p>
            <a:pPr>
              <a:defRPr/>
            </a:pPr>
            <a:fld id="{EB88A28E-A6BF-4726-8BDC-6F71C4596BC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8BE7F457-F3FB-4F50-BD6B-05D185BE966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zh-CN" altLang="en-US"/>
              <a:t>回溯法</a:t>
            </a: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44164E3F-3E3D-4544-BD88-20A633078E06}"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68263"/>
            <a:ext cx="8915400" cy="6713537"/>
            <a:chOff x="0" y="43"/>
            <a:chExt cx="5616" cy="4229"/>
          </a:xfrm>
        </p:grpSpPr>
        <p:grpSp>
          <p:nvGrpSpPr>
            <p:cNvPr id="3080" name="Group 3"/>
            <p:cNvGrpSpPr>
              <a:grpSpLocks/>
            </p:cNvGrpSpPr>
            <p:nvPr userDrawn="1"/>
          </p:nvGrpSpPr>
          <p:grpSpPr bwMode="auto">
            <a:xfrm>
              <a:off x="0" y="43"/>
              <a:ext cx="408" cy="4229"/>
              <a:chOff x="0" y="43"/>
              <a:chExt cx="5760" cy="4229"/>
            </a:xfrm>
          </p:grpSpPr>
          <p:sp>
            <p:nvSpPr>
              <p:cNvPr id="5124" name="Line 4"/>
              <p:cNvSpPr>
                <a:spLocks noChangeShapeType="1"/>
              </p:cNvSpPr>
              <p:nvPr userDrawn="1"/>
            </p:nvSpPr>
            <p:spPr bwMode="auto">
              <a:xfrm>
                <a:off x="0" y="4203"/>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25" name="Line 5"/>
              <p:cNvSpPr>
                <a:spLocks noChangeShapeType="1"/>
              </p:cNvSpPr>
              <p:nvPr userDrawn="1"/>
            </p:nvSpPr>
            <p:spPr bwMode="auto">
              <a:xfrm>
                <a:off x="0" y="4239"/>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26" name="Line 6"/>
              <p:cNvSpPr>
                <a:spLocks noChangeShapeType="1"/>
              </p:cNvSpPr>
              <p:nvPr userDrawn="1"/>
            </p:nvSpPr>
            <p:spPr bwMode="auto">
              <a:xfrm>
                <a:off x="0" y="4272"/>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27" name="Line 7"/>
              <p:cNvSpPr>
                <a:spLocks noChangeShapeType="1"/>
              </p:cNvSpPr>
              <p:nvPr userDrawn="1"/>
            </p:nvSpPr>
            <p:spPr bwMode="auto">
              <a:xfrm>
                <a:off x="0" y="4113"/>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28" name="Line 8"/>
              <p:cNvSpPr>
                <a:spLocks noChangeShapeType="1"/>
              </p:cNvSpPr>
              <p:nvPr userDrawn="1"/>
            </p:nvSpPr>
            <p:spPr bwMode="auto">
              <a:xfrm>
                <a:off x="0" y="4065"/>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29" name="Line 9"/>
              <p:cNvSpPr>
                <a:spLocks noChangeShapeType="1"/>
              </p:cNvSpPr>
              <p:nvPr userDrawn="1"/>
            </p:nvSpPr>
            <p:spPr bwMode="auto">
              <a:xfrm>
                <a:off x="0" y="4158"/>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30" name="Line 10"/>
              <p:cNvSpPr>
                <a:spLocks noChangeShapeType="1"/>
              </p:cNvSpPr>
              <p:nvPr userDrawn="1"/>
            </p:nvSpPr>
            <p:spPr bwMode="auto">
              <a:xfrm>
                <a:off x="0" y="366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31" name="Line 11"/>
              <p:cNvSpPr>
                <a:spLocks noChangeShapeType="1"/>
              </p:cNvSpPr>
              <p:nvPr userDrawn="1"/>
            </p:nvSpPr>
            <p:spPr bwMode="auto">
              <a:xfrm>
                <a:off x="0" y="3639"/>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32" name="Line 12"/>
              <p:cNvSpPr>
                <a:spLocks noChangeShapeType="1"/>
              </p:cNvSpPr>
              <p:nvPr userDrawn="1"/>
            </p:nvSpPr>
            <p:spPr bwMode="auto">
              <a:xfrm>
                <a:off x="0" y="4020"/>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33" name="Line 13"/>
              <p:cNvSpPr>
                <a:spLocks noChangeShapeType="1"/>
              </p:cNvSpPr>
              <p:nvPr userDrawn="1"/>
            </p:nvSpPr>
            <p:spPr bwMode="auto">
              <a:xfrm>
                <a:off x="0" y="3894"/>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34" name="Line 14"/>
              <p:cNvSpPr>
                <a:spLocks noChangeShapeType="1"/>
              </p:cNvSpPr>
              <p:nvPr userDrawn="1"/>
            </p:nvSpPr>
            <p:spPr bwMode="auto">
              <a:xfrm>
                <a:off x="0" y="3813"/>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35" name="Line 15"/>
              <p:cNvSpPr>
                <a:spLocks noChangeShapeType="1"/>
              </p:cNvSpPr>
              <p:nvPr userDrawn="1"/>
            </p:nvSpPr>
            <p:spPr bwMode="auto">
              <a:xfrm>
                <a:off x="0" y="3999"/>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36" name="Line 16"/>
              <p:cNvSpPr>
                <a:spLocks noChangeShapeType="1"/>
              </p:cNvSpPr>
              <p:nvPr userDrawn="1"/>
            </p:nvSpPr>
            <p:spPr bwMode="auto">
              <a:xfrm>
                <a:off x="0" y="3687"/>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37" name="Line 17"/>
              <p:cNvSpPr>
                <a:spLocks noChangeShapeType="1"/>
              </p:cNvSpPr>
              <p:nvPr userDrawn="1"/>
            </p:nvSpPr>
            <p:spPr bwMode="auto">
              <a:xfrm>
                <a:off x="0" y="3741"/>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38" name="Line 18"/>
              <p:cNvSpPr>
                <a:spLocks noChangeShapeType="1"/>
              </p:cNvSpPr>
              <p:nvPr userDrawn="1"/>
            </p:nvSpPr>
            <p:spPr bwMode="auto">
              <a:xfrm>
                <a:off x="0" y="393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39" name="Line 19"/>
              <p:cNvSpPr>
                <a:spLocks noChangeShapeType="1"/>
              </p:cNvSpPr>
              <p:nvPr userDrawn="1"/>
            </p:nvSpPr>
            <p:spPr bwMode="auto">
              <a:xfrm>
                <a:off x="0" y="3918"/>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40" name="Line 20"/>
              <p:cNvSpPr>
                <a:spLocks noChangeShapeType="1"/>
              </p:cNvSpPr>
              <p:nvPr userDrawn="1"/>
            </p:nvSpPr>
            <p:spPr bwMode="auto">
              <a:xfrm>
                <a:off x="0" y="351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41" name="Line 21"/>
              <p:cNvSpPr>
                <a:spLocks noChangeShapeType="1"/>
              </p:cNvSpPr>
              <p:nvPr userDrawn="1"/>
            </p:nvSpPr>
            <p:spPr bwMode="auto">
              <a:xfrm>
                <a:off x="0" y="354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42" name="Line 22"/>
              <p:cNvSpPr>
                <a:spLocks noChangeShapeType="1"/>
              </p:cNvSpPr>
              <p:nvPr userDrawn="1"/>
            </p:nvSpPr>
            <p:spPr bwMode="auto">
              <a:xfrm>
                <a:off x="0" y="357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43" name="Line 23"/>
              <p:cNvSpPr>
                <a:spLocks noChangeShapeType="1"/>
              </p:cNvSpPr>
              <p:nvPr userDrawn="1"/>
            </p:nvSpPr>
            <p:spPr bwMode="auto">
              <a:xfrm>
                <a:off x="0" y="3420"/>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44" name="Line 24"/>
              <p:cNvSpPr>
                <a:spLocks noChangeShapeType="1"/>
              </p:cNvSpPr>
              <p:nvPr userDrawn="1"/>
            </p:nvSpPr>
            <p:spPr bwMode="auto">
              <a:xfrm>
                <a:off x="0" y="3372"/>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45" name="Line 25"/>
              <p:cNvSpPr>
                <a:spLocks noChangeShapeType="1"/>
              </p:cNvSpPr>
              <p:nvPr userDrawn="1"/>
            </p:nvSpPr>
            <p:spPr bwMode="auto">
              <a:xfrm>
                <a:off x="0" y="3465"/>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46" name="Line 26"/>
              <p:cNvSpPr>
                <a:spLocks noChangeShapeType="1"/>
              </p:cNvSpPr>
              <p:nvPr userDrawn="1"/>
            </p:nvSpPr>
            <p:spPr bwMode="auto">
              <a:xfrm>
                <a:off x="0" y="2973"/>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47" name="Line 27"/>
              <p:cNvSpPr>
                <a:spLocks noChangeShapeType="1"/>
              </p:cNvSpPr>
              <p:nvPr userDrawn="1"/>
            </p:nvSpPr>
            <p:spPr bwMode="auto">
              <a:xfrm>
                <a:off x="0" y="294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48" name="Line 28"/>
              <p:cNvSpPr>
                <a:spLocks noChangeShapeType="1"/>
              </p:cNvSpPr>
              <p:nvPr userDrawn="1"/>
            </p:nvSpPr>
            <p:spPr bwMode="auto">
              <a:xfrm>
                <a:off x="0" y="3327"/>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49" name="Line 29"/>
              <p:cNvSpPr>
                <a:spLocks noChangeShapeType="1"/>
              </p:cNvSpPr>
              <p:nvPr userDrawn="1"/>
            </p:nvSpPr>
            <p:spPr bwMode="auto">
              <a:xfrm>
                <a:off x="0" y="3201"/>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50" name="Line 30"/>
              <p:cNvSpPr>
                <a:spLocks noChangeShapeType="1"/>
              </p:cNvSpPr>
              <p:nvPr userDrawn="1"/>
            </p:nvSpPr>
            <p:spPr bwMode="auto">
              <a:xfrm>
                <a:off x="0" y="3120"/>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1" name="Line 31"/>
              <p:cNvSpPr>
                <a:spLocks noChangeShapeType="1"/>
              </p:cNvSpPr>
              <p:nvPr userDrawn="1"/>
            </p:nvSpPr>
            <p:spPr bwMode="auto">
              <a:xfrm>
                <a:off x="0" y="330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52" name="Line 32"/>
              <p:cNvSpPr>
                <a:spLocks noChangeShapeType="1"/>
              </p:cNvSpPr>
              <p:nvPr userDrawn="1"/>
            </p:nvSpPr>
            <p:spPr bwMode="auto">
              <a:xfrm>
                <a:off x="0" y="2994"/>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3" name="Line 33"/>
              <p:cNvSpPr>
                <a:spLocks noChangeShapeType="1"/>
              </p:cNvSpPr>
              <p:nvPr userDrawn="1"/>
            </p:nvSpPr>
            <p:spPr bwMode="auto">
              <a:xfrm>
                <a:off x="0" y="304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4" name="Line 34"/>
              <p:cNvSpPr>
                <a:spLocks noChangeShapeType="1"/>
              </p:cNvSpPr>
              <p:nvPr userDrawn="1"/>
            </p:nvSpPr>
            <p:spPr bwMode="auto">
              <a:xfrm>
                <a:off x="0" y="324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55" name="Line 35"/>
              <p:cNvSpPr>
                <a:spLocks noChangeShapeType="1"/>
              </p:cNvSpPr>
              <p:nvPr userDrawn="1"/>
            </p:nvSpPr>
            <p:spPr bwMode="auto">
              <a:xfrm>
                <a:off x="0" y="3225"/>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56" name="Line 36"/>
              <p:cNvSpPr>
                <a:spLocks noChangeShapeType="1"/>
              </p:cNvSpPr>
              <p:nvPr userDrawn="1"/>
            </p:nvSpPr>
            <p:spPr bwMode="auto">
              <a:xfrm>
                <a:off x="0" y="2831"/>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57" name="Line 37"/>
              <p:cNvSpPr>
                <a:spLocks noChangeShapeType="1"/>
              </p:cNvSpPr>
              <p:nvPr userDrawn="1"/>
            </p:nvSpPr>
            <p:spPr bwMode="auto">
              <a:xfrm>
                <a:off x="0" y="2750"/>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8" name="Line 38"/>
              <p:cNvSpPr>
                <a:spLocks noChangeShapeType="1"/>
              </p:cNvSpPr>
              <p:nvPr userDrawn="1"/>
            </p:nvSpPr>
            <p:spPr bwMode="auto">
              <a:xfrm>
                <a:off x="0" y="267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9" name="Line 39"/>
              <p:cNvSpPr>
                <a:spLocks noChangeShapeType="1"/>
              </p:cNvSpPr>
              <p:nvPr userDrawn="1"/>
            </p:nvSpPr>
            <p:spPr bwMode="auto">
              <a:xfrm>
                <a:off x="0" y="287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0" name="Line 40"/>
              <p:cNvSpPr>
                <a:spLocks noChangeShapeType="1"/>
              </p:cNvSpPr>
              <p:nvPr userDrawn="1"/>
            </p:nvSpPr>
            <p:spPr bwMode="auto">
              <a:xfrm>
                <a:off x="0" y="2855"/>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61" name="Line 41"/>
              <p:cNvSpPr>
                <a:spLocks noChangeShapeType="1"/>
              </p:cNvSpPr>
              <p:nvPr userDrawn="1"/>
            </p:nvSpPr>
            <p:spPr bwMode="auto">
              <a:xfrm>
                <a:off x="0" y="2554"/>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62" name="Line 42"/>
              <p:cNvSpPr>
                <a:spLocks noChangeShapeType="1"/>
              </p:cNvSpPr>
              <p:nvPr userDrawn="1"/>
            </p:nvSpPr>
            <p:spPr bwMode="auto">
              <a:xfrm>
                <a:off x="0" y="2590"/>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63" name="Line 43"/>
              <p:cNvSpPr>
                <a:spLocks noChangeShapeType="1"/>
              </p:cNvSpPr>
              <p:nvPr userDrawn="1"/>
            </p:nvSpPr>
            <p:spPr bwMode="auto">
              <a:xfrm>
                <a:off x="0" y="2623"/>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4" name="Line 44"/>
              <p:cNvSpPr>
                <a:spLocks noChangeShapeType="1"/>
              </p:cNvSpPr>
              <p:nvPr userDrawn="1"/>
            </p:nvSpPr>
            <p:spPr bwMode="auto">
              <a:xfrm>
                <a:off x="0" y="2464"/>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65" name="Line 45"/>
              <p:cNvSpPr>
                <a:spLocks noChangeShapeType="1"/>
              </p:cNvSpPr>
              <p:nvPr userDrawn="1"/>
            </p:nvSpPr>
            <p:spPr bwMode="auto">
              <a:xfrm>
                <a:off x="0" y="2416"/>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66" name="Line 46"/>
              <p:cNvSpPr>
                <a:spLocks noChangeShapeType="1"/>
              </p:cNvSpPr>
              <p:nvPr userDrawn="1"/>
            </p:nvSpPr>
            <p:spPr bwMode="auto">
              <a:xfrm>
                <a:off x="0" y="250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7" name="Line 47"/>
              <p:cNvSpPr>
                <a:spLocks noChangeShapeType="1"/>
              </p:cNvSpPr>
              <p:nvPr userDrawn="1"/>
            </p:nvSpPr>
            <p:spPr bwMode="auto">
              <a:xfrm>
                <a:off x="0" y="2371"/>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8" name="Line 48"/>
              <p:cNvSpPr>
                <a:spLocks noChangeShapeType="1"/>
              </p:cNvSpPr>
              <p:nvPr userDrawn="1"/>
            </p:nvSpPr>
            <p:spPr bwMode="auto">
              <a:xfrm>
                <a:off x="0" y="2245"/>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69" name="Line 49"/>
              <p:cNvSpPr>
                <a:spLocks noChangeShapeType="1"/>
              </p:cNvSpPr>
              <p:nvPr userDrawn="1"/>
            </p:nvSpPr>
            <p:spPr bwMode="auto">
              <a:xfrm>
                <a:off x="0" y="235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0" name="Line 50"/>
              <p:cNvSpPr>
                <a:spLocks noChangeShapeType="1"/>
              </p:cNvSpPr>
              <p:nvPr userDrawn="1"/>
            </p:nvSpPr>
            <p:spPr bwMode="auto">
              <a:xfrm>
                <a:off x="0" y="2290"/>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71" name="Line 51"/>
              <p:cNvSpPr>
                <a:spLocks noChangeShapeType="1"/>
              </p:cNvSpPr>
              <p:nvPr userDrawn="1"/>
            </p:nvSpPr>
            <p:spPr bwMode="auto">
              <a:xfrm>
                <a:off x="0" y="2269"/>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2" name="Line 52"/>
              <p:cNvSpPr>
                <a:spLocks noChangeShapeType="1"/>
              </p:cNvSpPr>
              <p:nvPr userDrawn="1"/>
            </p:nvSpPr>
            <p:spPr bwMode="auto">
              <a:xfrm>
                <a:off x="0" y="213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3" name="Line 53"/>
              <p:cNvSpPr>
                <a:spLocks noChangeShapeType="1"/>
              </p:cNvSpPr>
              <p:nvPr userDrawn="1"/>
            </p:nvSpPr>
            <p:spPr bwMode="auto">
              <a:xfrm>
                <a:off x="0" y="216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74" name="Line 54"/>
              <p:cNvSpPr>
                <a:spLocks noChangeShapeType="1"/>
              </p:cNvSpPr>
              <p:nvPr userDrawn="1"/>
            </p:nvSpPr>
            <p:spPr bwMode="auto">
              <a:xfrm>
                <a:off x="0" y="219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75" name="Line 55"/>
              <p:cNvSpPr>
                <a:spLocks noChangeShapeType="1"/>
              </p:cNvSpPr>
              <p:nvPr userDrawn="1"/>
            </p:nvSpPr>
            <p:spPr bwMode="auto">
              <a:xfrm>
                <a:off x="0" y="2040"/>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76" name="Line 56"/>
              <p:cNvSpPr>
                <a:spLocks noChangeShapeType="1"/>
              </p:cNvSpPr>
              <p:nvPr userDrawn="1"/>
            </p:nvSpPr>
            <p:spPr bwMode="auto">
              <a:xfrm>
                <a:off x="0" y="1992"/>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77" name="Line 57"/>
              <p:cNvSpPr>
                <a:spLocks noChangeShapeType="1"/>
              </p:cNvSpPr>
              <p:nvPr userDrawn="1"/>
            </p:nvSpPr>
            <p:spPr bwMode="auto">
              <a:xfrm>
                <a:off x="0" y="2085"/>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78" name="Line 58"/>
              <p:cNvSpPr>
                <a:spLocks noChangeShapeType="1"/>
              </p:cNvSpPr>
              <p:nvPr userDrawn="1"/>
            </p:nvSpPr>
            <p:spPr bwMode="auto">
              <a:xfrm>
                <a:off x="0" y="1593"/>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9" name="Line 59"/>
              <p:cNvSpPr>
                <a:spLocks noChangeShapeType="1"/>
              </p:cNvSpPr>
              <p:nvPr userDrawn="1"/>
            </p:nvSpPr>
            <p:spPr bwMode="auto">
              <a:xfrm>
                <a:off x="0" y="156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80" name="Line 60"/>
              <p:cNvSpPr>
                <a:spLocks noChangeShapeType="1"/>
              </p:cNvSpPr>
              <p:nvPr userDrawn="1"/>
            </p:nvSpPr>
            <p:spPr bwMode="auto">
              <a:xfrm>
                <a:off x="0" y="1947"/>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81" name="Line 61"/>
              <p:cNvSpPr>
                <a:spLocks noChangeShapeType="1"/>
              </p:cNvSpPr>
              <p:nvPr userDrawn="1"/>
            </p:nvSpPr>
            <p:spPr bwMode="auto">
              <a:xfrm>
                <a:off x="0" y="1821"/>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82" name="Line 62"/>
              <p:cNvSpPr>
                <a:spLocks noChangeShapeType="1"/>
              </p:cNvSpPr>
              <p:nvPr userDrawn="1"/>
            </p:nvSpPr>
            <p:spPr bwMode="auto">
              <a:xfrm>
                <a:off x="0" y="1740"/>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83" name="Line 63"/>
              <p:cNvSpPr>
                <a:spLocks noChangeShapeType="1"/>
              </p:cNvSpPr>
              <p:nvPr userDrawn="1"/>
            </p:nvSpPr>
            <p:spPr bwMode="auto">
              <a:xfrm>
                <a:off x="0" y="192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84" name="Line 64"/>
              <p:cNvSpPr>
                <a:spLocks noChangeShapeType="1"/>
              </p:cNvSpPr>
              <p:nvPr userDrawn="1"/>
            </p:nvSpPr>
            <p:spPr bwMode="auto">
              <a:xfrm>
                <a:off x="0" y="1614"/>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85" name="Line 65"/>
              <p:cNvSpPr>
                <a:spLocks noChangeShapeType="1"/>
              </p:cNvSpPr>
              <p:nvPr userDrawn="1"/>
            </p:nvSpPr>
            <p:spPr bwMode="auto">
              <a:xfrm>
                <a:off x="0" y="166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86" name="Line 66"/>
              <p:cNvSpPr>
                <a:spLocks noChangeShapeType="1"/>
              </p:cNvSpPr>
              <p:nvPr userDrawn="1"/>
            </p:nvSpPr>
            <p:spPr bwMode="auto">
              <a:xfrm>
                <a:off x="0" y="186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87" name="Line 67"/>
              <p:cNvSpPr>
                <a:spLocks noChangeShapeType="1"/>
              </p:cNvSpPr>
              <p:nvPr userDrawn="1"/>
            </p:nvSpPr>
            <p:spPr bwMode="auto">
              <a:xfrm>
                <a:off x="0" y="1845"/>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88" name="Line 68"/>
              <p:cNvSpPr>
                <a:spLocks noChangeShapeType="1"/>
              </p:cNvSpPr>
              <p:nvPr userDrawn="1"/>
            </p:nvSpPr>
            <p:spPr bwMode="auto">
              <a:xfrm>
                <a:off x="0" y="1437"/>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89" name="Line 69"/>
              <p:cNvSpPr>
                <a:spLocks noChangeShapeType="1"/>
              </p:cNvSpPr>
              <p:nvPr userDrawn="1"/>
            </p:nvSpPr>
            <p:spPr bwMode="auto">
              <a:xfrm>
                <a:off x="0" y="1473"/>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90" name="Line 70"/>
              <p:cNvSpPr>
                <a:spLocks noChangeShapeType="1"/>
              </p:cNvSpPr>
              <p:nvPr userDrawn="1"/>
            </p:nvSpPr>
            <p:spPr bwMode="auto">
              <a:xfrm>
                <a:off x="0" y="150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91" name="Line 71"/>
              <p:cNvSpPr>
                <a:spLocks noChangeShapeType="1"/>
              </p:cNvSpPr>
              <p:nvPr userDrawn="1"/>
            </p:nvSpPr>
            <p:spPr bwMode="auto">
              <a:xfrm>
                <a:off x="0" y="1347"/>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92" name="Line 72"/>
              <p:cNvSpPr>
                <a:spLocks noChangeShapeType="1"/>
              </p:cNvSpPr>
              <p:nvPr userDrawn="1"/>
            </p:nvSpPr>
            <p:spPr bwMode="auto">
              <a:xfrm>
                <a:off x="0" y="1392"/>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93" name="Line 73"/>
              <p:cNvSpPr>
                <a:spLocks noChangeShapeType="1"/>
              </p:cNvSpPr>
              <p:nvPr userDrawn="1"/>
            </p:nvSpPr>
            <p:spPr bwMode="auto">
              <a:xfrm>
                <a:off x="0" y="101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94" name="Line 74"/>
              <p:cNvSpPr>
                <a:spLocks noChangeShapeType="1"/>
              </p:cNvSpPr>
              <p:nvPr userDrawn="1"/>
            </p:nvSpPr>
            <p:spPr bwMode="auto">
              <a:xfrm>
                <a:off x="0" y="989"/>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95" name="Line 75"/>
              <p:cNvSpPr>
                <a:spLocks noChangeShapeType="1"/>
              </p:cNvSpPr>
              <p:nvPr userDrawn="1"/>
            </p:nvSpPr>
            <p:spPr bwMode="auto">
              <a:xfrm>
                <a:off x="0" y="1244"/>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96" name="Line 76"/>
              <p:cNvSpPr>
                <a:spLocks noChangeShapeType="1"/>
              </p:cNvSpPr>
              <p:nvPr userDrawn="1"/>
            </p:nvSpPr>
            <p:spPr bwMode="auto">
              <a:xfrm>
                <a:off x="0" y="1163"/>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97" name="Line 77"/>
              <p:cNvSpPr>
                <a:spLocks noChangeShapeType="1"/>
              </p:cNvSpPr>
              <p:nvPr userDrawn="1"/>
            </p:nvSpPr>
            <p:spPr bwMode="auto">
              <a:xfrm>
                <a:off x="0" y="1037"/>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98" name="Line 78"/>
              <p:cNvSpPr>
                <a:spLocks noChangeShapeType="1"/>
              </p:cNvSpPr>
              <p:nvPr userDrawn="1"/>
            </p:nvSpPr>
            <p:spPr bwMode="auto">
              <a:xfrm>
                <a:off x="0" y="1091"/>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99" name="Line 79"/>
              <p:cNvSpPr>
                <a:spLocks noChangeShapeType="1"/>
              </p:cNvSpPr>
              <p:nvPr userDrawn="1"/>
            </p:nvSpPr>
            <p:spPr bwMode="auto">
              <a:xfrm>
                <a:off x="0" y="128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00" name="Line 80"/>
              <p:cNvSpPr>
                <a:spLocks noChangeShapeType="1"/>
              </p:cNvSpPr>
              <p:nvPr userDrawn="1"/>
            </p:nvSpPr>
            <p:spPr bwMode="auto">
              <a:xfrm>
                <a:off x="0" y="1268"/>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01" name="Line 81"/>
              <p:cNvSpPr>
                <a:spLocks noChangeShapeType="1"/>
              </p:cNvSpPr>
              <p:nvPr userDrawn="1"/>
            </p:nvSpPr>
            <p:spPr bwMode="auto">
              <a:xfrm>
                <a:off x="0" y="86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02" name="Line 82"/>
              <p:cNvSpPr>
                <a:spLocks noChangeShapeType="1"/>
              </p:cNvSpPr>
              <p:nvPr userDrawn="1"/>
            </p:nvSpPr>
            <p:spPr bwMode="auto">
              <a:xfrm>
                <a:off x="0" y="89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203" name="Line 83"/>
              <p:cNvSpPr>
                <a:spLocks noChangeShapeType="1"/>
              </p:cNvSpPr>
              <p:nvPr userDrawn="1"/>
            </p:nvSpPr>
            <p:spPr bwMode="auto">
              <a:xfrm>
                <a:off x="0" y="92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04" name="Line 84"/>
              <p:cNvSpPr>
                <a:spLocks noChangeShapeType="1"/>
              </p:cNvSpPr>
              <p:nvPr userDrawn="1"/>
            </p:nvSpPr>
            <p:spPr bwMode="auto">
              <a:xfrm>
                <a:off x="0" y="770"/>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205" name="Line 85"/>
              <p:cNvSpPr>
                <a:spLocks noChangeShapeType="1"/>
              </p:cNvSpPr>
              <p:nvPr userDrawn="1"/>
            </p:nvSpPr>
            <p:spPr bwMode="auto">
              <a:xfrm>
                <a:off x="0" y="815"/>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06" name="Line 86"/>
              <p:cNvSpPr>
                <a:spLocks noChangeShapeType="1"/>
              </p:cNvSpPr>
              <p:nvPr userDrawn="1"/>
            </p:nvSpPr>
            <p:spPr bwMode="auto">
              <a:xfrm>
                <a:off x="0" y="71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07" name="Line 87"/>
              <p:cNvSpPr>
                <a:spLocks noChangeShapeType="1"/>
              </p:cNvSpPr>
              <p:nvPr userDrawn="1"/>
            </p:nvSpPr>
            <p:spPr bwMode="auto">
              <a:xfrm>
                <a:off x="0" y="646"/>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08" name="Line 88"/>
              <p:cNvSpPr>
                <a:spLocks noChangeShapeType="1"/>
              </p:cNvSpPr>
              <p:nvPr userDrawn="1"/>
            </p:nvSpPr>
            <p:spPr bwMode="auto">
              <a:xfrm>
                <a:off x="0" y="522"/>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09" name="Line 89"/>
              <p:cNvSpPr>
                <a:spLocks noChangeShapeType="1"/>
              </p:cNvSpPr>
              <p:nvPr userDrawn="1"/>
            </p:nvSpPr>
            <p:spPr bwMode="auto">
              <a:xfrm>
                <a:off x="0" y="558"/>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210" name="Line 90"/>
              <p:cNvSpPr>
                <a:spLocks noChangeShapeType="1"/>
              </p:cNvSpPr>
              <p:nvPr userDrawn="1"/>
            </p:nvSpPr>
            <p:spPr bwMode="auto">
              <a:xfrm>
                <a:off x="0" y="591"/>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1" name="Line 91"/>
              <p:cNvSpPr>
                <a:spLocks noChangeShapeType="1"/>
              </p:cNvSpPr>
              <p:nvPr userDrawn="1"/>
            </p:nvSpPr>
            <p:spPr bwMode="auto">
              <a:xfrm>
                <a:off x="0" y="432"/>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212" name="Line 92"/>
              <p:cNvSpPr>
                <a:spLocks noChangeShapeType="1"/>
              </p:cNvSpPr>
              <p:nvPr userDrawn="1"/>
            </p:nvSpPr>
            <p:spPr bwMode="auto">
              <a:xfrm>
                <a:off x="0" y="384"/>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13" name="Line 93"/>
              <p:cNvSpPr>
                <a:spLocks noChangeShapeType="1"/>
              </p:cNvSpPr>
              <p:nvPr userDrawn="1"/>
            </p:nvSpPr>
            <p:spPr bwMode="auto">
              <a:xfrm>
                <a:off x="0" y="477"/>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4" name="Line 94"/>
              <p:cNvSpPr>
                <a:spLocks noChangeShapeType="1"/>
              </p:cNvSpPr>
              <p:nvPr userDrawn="1"/>
            </p:nvSpPr>
            <p:spPr bwMode="auto">
              <a:xfrm>
                <a:off x="0" y="33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5" name="Line 95"/>
              <p:cNvSpPr>
                <a:spLocks noChangeShapeType="1"/>
              </p:cNvSpPr>
              <p:nvPr userDrawn="1"/>
            </p:nvSpPr>
            <p:spPr bwMode="auto">
              <a:xfrm>
                <a:off x="0" y="318"/>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16" name="Line 96"/>
              <p:cNvSpPr>
                <a:spLocks noChangeShapeType="1"/>
              </p:cNvSpPr>
              <p:nvPr userDrawn="1"/>
            </p:nvSpPr>
            <p:spPr bwMode="auto">
              <a:xfrm>
                <a:off x="0" y="258"/>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7" name="Line 97"/>
              <p:cNvSpPr>
                <a:spLocks noChangeShapeType="1"/>
              </p:cNvSpPr>
              <p:nvPr userDrawn="1"/>
            </p:nvSpPr>
            <p:spPr bwMode="auto">
              <a:xfrm>
                <a:off x="0" y="7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18" name="Line 98"/>
              <p:cNvSpPr>
                <a:spLocks noChangeShapeType="1"/>
              </p:cNvSpPr>
              <p:nvPr userDrawn="1"/>
            </p:nvSpPr>
            <p:spPr bwMode="auto">
              <a:xfrm>
                <a:off x="0" y="43"/>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219" name="Line 99"/>
              <p:cNvSpPr>
                <a:spLocks noChangeShapeType="1"/>
              </p:cNvSpPr>
              <p:nvPr userDrawn="1"/>
            </p:nvSpPr>
            <p:spPr bwMode="auto">
              <a:xfrm>
                <a:off x="0" y="91"/>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20" name="Line 100"/>
              <p:cNvSpPr>
                <a:spLocks noChangeShapeType="1"/>
              </p:cNvSpPr>
              <p:nvPr userDrawn="1"/>
            </p:nvSpPr>
            <p:spPr bwMode="auto">
              <a:xfrm>
                <a:off x="0" y="145"/>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21" name="Line 101"/>
              <p:cNvSpPr>
                <a:spLocks noChangeShapeType="1"/>
              </p:cNvSpPr>
              <p:nvPr userDrawn="1"/>
            </p:nvSpPr>
            <p:spPr bwMode="auto">
              <a:xfrm>
                <a:off x="0" y="202"/>
                <a:ext cx="5760" cy="0"/>
              </a:xfrm>
              <a:prstGeom prst="line">
                <a:avLst/>
              </a:prstGeom>
              <a:noFill/>
              <a:ln w="38100">
                <a:solidFill>
                  <a:schemeClr val="bg2"/>
                </a:solidFill>
                <a:round/>
                <a:headEnd/>
                <a:tailEnd/>
              </a:ln>
              <a:effectLst/>
            </p:spPr>
            <p:txBody>
              <a:bodyPr wrap="none" anchor="ctr"/>
              <a:lstStyle/>
              <a:p>
                <a:pPr>
                  <a:defRPr/>
                </a:pPr>
                <a:endParaRPr lang="zh-CN" altLang="en-US"/>
              </a:p>
            </p:txBody>
          </p:sp>
        </p:grpSp>
        <p:grpSp>
          <p:nvGrpSpPr>
            <p:cNvPr id="3081" name="Group 102"/>
            <p:cNvGrpSpPr>
              <a:grpSpLocks/>
            </p:cNvGrpSpPr>
            <p:nvPr userDrawn="1"/>
          </p:nvGrpSpPr>
          <p:grpSpPr bwMode="auto">
            <a:xfrm>
              <a:off x="400" y="205"/>
              <a:ext cx="5216" cy="1123"/>
              <a:chOff x="400" y="205"/>
              <a:chExt cx="5216" cy="1123"/>
            </a:xfrm>
          </p:grpSpPr>
          <p:sp>
            <p:nvSpPr>
              <p:cNvPr id="5223" name="Rectangle 103"/>
              <p:cNvSpPr>
                <a:spLocks noChangeArrowheads="1"/>
              </p:cNvSpPr>
              <p:nvPr userDrawn="1"/>
            </p:nvSpPr>
            <p:spPr bwMode="auto">
              <a:xfrm>
                <a:off x="557" y="205"/>
                <a:ext cx="313" cy="914"/>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224" name="Rectangle 104"/>
              <p:cNvSpPr>
                <a:spLocks noChangeArrowheads="1"/>
              </p:cNvSpPr>
              <p:nvPr userDrawn="1"/>
            </p:nvSpPr>
            <p:spPr bwMode="auto">
              <a:xfrm>
                <a:off x="400" y="288"/>
                <a:ext cx="3567" cy="49"/>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5225" name="Rectangle 105"/>
              <p:cNvSpPr>
                <a:spLocks noChangeArrowheads="1"/>
              </p:cNvSpPr>
              <p:nvPr userDrawn="1"/>
            </p:nvSpPr>
            <p:spPr bwMode="auto">
              <a:xfrm>
                <a:off x="4599" y="1115"/>
                <a:ext cx="929" cy="213"/>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226" name="Rectangle 106"/>
              <p:cNvSpPr>
                <a:spLocks noChangeArrowheads="1"/>
              </p:cNvSpPr>
              <p:nvPr userDrawn="1"/>
            </p:nvSpPr>
            <p:spPr bwMode="auto">
              <a:xfrm>
                <a:off x="2049" y="1211"/>
                <a:ext cx="3567" cy="49"/>
              </a:xfrm>
              <a:prstGeom prst="rect">
                <a:avLst/>
              </a:prstGeom>
              <a:solidFill>
                <a:schemeClr val="hlink"/>
              </a:solidFill>
              <a:ln w="9525">
                <a:noFill/>
                <a:miter lim="800000"/>
                <a:headEnd/>
                <a:tailEnd/>
              </a:ln>
              <a:effectLst/>
            </p:spPr>
            <p:txBody>
              <a:bodyPr wrap="none" anchor="ctr"/>
              <a:lstStyle/>
              <a:p>
                <a:pPr>
                  <a:defRPr/>
                </a:pPr>
                <a:endParaRPr lang="zh-CN" altLang="en-US"/>
              </a:p>
            </p:txBody>
          </p:sp>
        </p:grpSp>
      </p:grpSp>
      <p:sp>
        <p:nvSpPr>
          <p:cNvPr id="3075" name="Rectangle 107"/>
          <p:cNvSpPr>
            <a:spLocks noGrp="1" noChangeArrowheads="1"/>
          </p:cNvSpPr>
          <p:nvPr>
            <p:ph type="body" idx="1"/>
          </p:nvPr>
        </p:nvSpPr>
        <p:spPr bwMode="auto">
          <a:xfrm>
            <a:off x="809625" y="2214563"/>
            <a:ext cx="79581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8" name="Rectangle 108"/>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smtClean="0">
                <a:solidFill>
                  <a:schemeClr val="folHlink"/>
                </a:solidFill>
                <a:ea typeface="+mn-ea"/>
              </a:defRPr>
            </a:lvl1pPr>
          </a:lstStyle>
          <a:p>
            <a:pPr>
              <a:defRPr/>
            </a:pPr>
            <a:endParaRPr lang="en-US" altLang="zh-CN"/>
          </a:p>
        </p:txBody>
      </p:sp>
      <p:sp>
        <p:nvSpPr>
          <p:cNvPr id="5229" name="Rectangle 109"/>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smtClean="0">
                <a:solidFill>
                  <a:schemeClr val="folHlink"/>
                </a:solidFill>
                <a:ea typeface="+mn-ea"/>
              </a:defRPr>
            </a:lvl1pPr>
          </a:lstStyle>
          <a:p>
            <a:pPr>
              <a:defRPr/>
            </a:pPr>
            <a:r>
              <a:rPr lang="zh-CN" altLang="en-US"/>
              <a:t>回溯法</a:t>
            </a:r>
            <a:endParaRPr lang="en-US" altLang="zh-CN"/>
          </a:p>
        </p:txBody>
      </p:sp>
      <p:sp>
        <p:nvSpPr>
          <p:cNvPr id="5230" name="Rectangle 110"/>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smtClean="0">
                <a:solidFill>
                  <a:schemeClr val="folHlink"/>
                </a:solidFill>
                <a:ea typeface="+mn-ea"/>
              </a:defRPr>
            </a:lvl1pPr>
          </a:lstStyle>
          <a:p>
            <a:pPr>
              <a:defRPr/>
            </a:pPr>
            <a:fld id="{A2A07936-E535-4EAB-9F4C-A29D5FF88D12}" type="slidenum">
              <a:rPr lang="zh-CN" altLang="en-US"/>
              <a:pPr>
                <a:defRPr/>
              </a:pPr>
              <a:t>‹#›</a:t>
            </a:fld>
            <a:endParaRPr lang="en-US" altLang="zh-CN"/>
          </a:p>
        </p:txBody>
      </p:sp>
      <p:sp>
        <p:nvSpPr>
          <p:cNvPr id="3079" name="Rectangle 111"/>
          <p:cNvSpPr>
            <a:spLocks noGrp="1" noChangeArrowheads="1"/>
          </p:cNvSpPr>
          <p:nvPr>
            <p:ph type="title"/>
          </p:nvPr>
        </p:nvSpPr>
        <p:spPr bwMode="auto">
          <a:xfrm>
            <a:off x="1371600" y="6096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43608" y="908721"/>
            <a:ext cx="7776864" cy="1224135"/>
          </a:xfrm>
        </p:spPr>
        <p:txBody>
          <a:bodyPr/>
          <a:lstStyle/>
          <a:p>
            <a:pPr eaLnBrk="1" hangingPunct="1">
              <a:spcBef>
                <a:spcPts val="1200"/>
              </a:spcBef>
            </a:pPr>
            <a:r>
              <a:rPr lang="zh-CN" altLang="en-US" sz="4400" dirty="0">
                <a:ea typeface="黑体" pitchFamily="2" charset="-122"/>
              </a:rPr>
              <a:t>第</a:t>
            </a:r>
            <a:r>
              <a:rPr lang="en-US" altLang="zh-CN" sz="4400">
                <a:ea typeface="黑体" pitchFamily="2" charset="-122"/>
              </a:rPr>
              <a:t>6</a:t>
            </a:r>
            <a:r>
              <a:rPr lang="zh-CN" altLang="en-US" sz="4400">
                <a:ea typeface="黑体" pitchFamily="2" charset="-122"/>
              </a:rPr>
              <a:t>章 </a:t>
            </a:r>
            <a:r>
              <a:rPr lang="zh-CN" altLang="en-US" dirty="0">
                <a:ea typeface="黑体" pitchFamily="2" charset="-122"/>
              </a:rPr>
              <a:t>回溯法</a:t>
            </a:r>
            <a:endParaRPr lang="en-US" altLang="zh-CN" dirty="0">
              <a:ea typeface="黑体" pitchFamily="2" charset="-122"/>
            </a:endParaRPr>
          </a:p>
        </p:txBody>
      </p:sp>
      <p:sp>
        <p:nvSpPr>
          <p:cNvPr id="5123" name="Rectangle 3"/>
          <p:cNvSpPr>
            <a:spLocks noGrp="1" noChangeArrowheads="1"/>
          </p:cNvSpPr>
          <p:nvPr>
            <p:ph type="subTitle" idx="1"/>
          </p:nvPr>
        </p:nvSpPr>
        <p:spPr>
          <a:xfrm>
            <a:off x="1600671" y="2924944"/>
            <a:ext cx="6662737" cy="2475037"/>
          </a:xfrm>
        </p:spPr>
        <p:txBody>
          <a:bodyPr/>
          <a:lstStyle/>
          <a:p>
            <a:pPr eaLnBrk="1" hangingPunct="1"/>
            <a:endParaRPr lang="zh-CN" altLang="en-US" dirty="0"/>
          </a:p>
          <a:p>
            <a:pPr eaLnBrk="1" hangingPunct="1"/>
            <a:r>
              <a:rPr lang="en-US" altLang="zh-CN" sz="4000" b="1" dirty="0">
                <a:ea typeface="黑体" panose="02010609060101010101" pitchFamily="49" charset="-122"/>
              </a:rPr>
              <a:t>《</a:t>
            </a:r>
            <a:r>
              <a:rPr lang="zh-CN" altLang="en-US" sz="4000" b="1" dirty="0">
                <a:ea typeface="黑体" panose="02010609060101010101" pitchFamily="49" charset="-122"/>
              </a:rPr>
              <a:t>人工智能算法</a:t>
            </a:r>
            <a:r>
              <a:rPr lang="en-US" altLang="zh-CN" sz="4000" b="1" dirty="0">
                <a:ea typeface="黑体" panose="02010609060101010101" pitchFamily="49" charset="-122"/>
              </a:rPr>
              <a:t>》</a:t>
            </a:r>
          </a:p>
          <a:p>
            <a:pPr eaLnBrk="1" hangingPunct="1"/>
            <a:endParaRPr lang="en-US" altLang="zh-CN" sz="2800" b="1" dirty="0">
              <a:ea typeface="黑体" panose="02010609060101010101" pitchFamily="49" charset="-122"/>
            </a:endParaRPr>
          </a:p>
          <a:p>
            <a:pPr eaLnBrk="1" hangingPunct="1"/>
            <a:r>
              <a:rPr lang="zh-CN" altLang="en-US" sz="2800" b="1" dirty="0">
                <a:ea typeface="黑体" panose="02010609060101010101" pitchFamily="49" charset="-122"/>
              </a:rPr>
              <a:t>清华大学出版社</a:t>
            </a:r>
            <a:endParaRPr lang="en-US" altLang="zh-CN" sz="2800" b="1" dirty="0">
              <a:ea typeface="黑体" panose="02010609060101010101" pitchFamily="49" charset="-122"/>
            </a:endParaRPr>
          </a:p>
          <a:p>
            <a:pPr eaLnBrk="1" hangingPunct="1"/>
            <a:r>
              <a:rPr lang="en-US" altLang="zh-CN" sz="2800" b="1" dirty="0">
                <a:ea typeface="黑体" panose="02010609060101010101" pitchFamily="49" charset="-122"/>
              </a:rPr>
              <a:t>2022</a:t>
            </a:r>
            <a:r>
              <a:rPr lang="zh-CN" altLang="en-US" sz="2800" b="1" dirty="0">
                <a:ea typeface="黑体" panose="02010609060101010101" pitchFamily="49" charset="-122"/>
              </a:rPr>
              <a:t>年</a:t>
            </a:r>
            <a:r>
              <a:rPr lang="en-US" altLang="zh-CN" sz="2800" b="1" dirty="0">
                <a:ea typeface="黑体" panose="02010609060101010101" pitchFamily="49" charset="-122"/>
              </a:rPr>
              <a:t>7</a:t>
            </a:r>
            <a:r>
              <a:rPr lang="zh-CN" altLang="en-US" sz="2800" b="1" dirty="0">
                <a:ea typeface="黑体" panose="02010609060101010101" pitchFamily="49" charset="-122"/>
              </a:rPr>
              <a:t>月</a:t>
            </a:r>
            <a:endParaRPr lang="en-US" altLang="zh-CN" sz="2800" b="1" dirty="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sz="4800" i="1">
                <a:ea typeface="黑体" pitchFamily="2" charset="-122"/>
              </a:rPr>
              <a:t>n</a:t>
            </a:r>
            <a:r>
              <a:rPr lang="zh-CN" altLang="en-US" sz="4800">
                <a:ea typeface="黑体" pitchFamily="2" charset="-122"/>
              </a:rPr>
              <a:t>后问题 (1)</a:t>
            </a:r>
          </a:p>
        </p:txBody>
      </p:sp>
      <p:sp>
        <p:nvSpPr>
          <p:cNvPr id="2053" name="Rectangle 3"/>
          <p:cNvSpPr>
            <a:spLocks noGrp="1" noChangeArrowheads="1"/>
          </p:cNvSpPr>
          <p:nvPr>
            <p:ph type="body" idx="1"/>
          </p:nvPr>
        </p:nvSpPr>
        <p:spPr>
          <a:xfrm>
            <a:off x="762000" y="2133600"/>
            <a:ext cx="7958138" cy="4114800"/>
          </a:xfrm>
        </p:spPr>
        <p:txBody>
          <a:bodyPr/>
          <a:lstStyle/>
          <a:p>
            <a:pPr eaLnBrk="1" hangingPunct="1"/>
            <a:r>
              <a:rPr lang="zh-CN" altLang="en-US" sz="2200" b="1" dirty="0">
                <a:solidFill>
                  <a:srgbClr val="0000FF"/>
                </a:solidFill>
                <a:ea typeface="黑体" pitchFamily="2" charset="-122"/>
              </a:rPr>
              <a:t>问题</a:t>
            </a:r>
          </a:p>
          <a:p>
            <a:pPr eaLnBrk="1" hangingPunct="1">
              <a:spcBef>
                <a:spcPts val="600"/>
              </a:spcBef>
              <a:buFont typeface="Wingdings" pitchFamily="2" charset="2"/>
              <a:buNone/>
            </a:pPr>
            <a:r>
              <a:rPr lang="zh-CN" altLang="en-US" sz="2000" dirty="0">
                <a:ea typeface="黑体" pitchFamily="2" charset="-122"/>
              </a:rPr>
              <a:t>  - 在</a:t>
            </a:r>
            <a:r>
              <a:rPr lang="en-US" altLang="zh-CN" sz="2000" i="1" dirty="0" err="1">
                <a:ea typeface="黑体" pitchFamily="2" charset="-122"/>
              </a:rPr>
              <a:t>n</a:t>
            </a:r>
            <a:r>
              <a:rPr lang="en-US" altLang="zh-CN" sz="2000" dirty="0" err="1">
                <a:ea typeface="黑体" pitchFamily="2" charset="-122"/>
              </a:rPr>
              <a:t>×</a:t>
            </a:r>
            <a:r>
              <a:rPr lang="en-US" altLang="zh-CN" sz="2000" i="1" dirty="0" err="1">
                <a:ea typeface="黑体" pitchFamily="2" charset="-122"/>
              </a:rPr>
              <a:t>n</a:t>
            </a:r>
            <a:r>
              <a:rPr lang="zh-CN" altLang="en-US" sz="2000" dirty="0">
                <a:ea typeface="黑体" pitchFamily="2" charset="-122"/>
              </a:rPr>
              <a:t>格的棋盘上放置彼此不受攻击的</a:t>
            </a:r>
            <a:r>
              <a:rPr lang="en-US" altLang="zh-CN" sz="2000" i="1" dirty="0">
                <a:ea typeface="黑体" pitchFamily="2" charset="-122"/>
              </a:rPr>
              <a:t>n</a:t>
            </a:r>
            <a:r>
              <a:rPr lang="zh-CN" altLang="en-US" sz="2000" dirty="0">
                <a:ea typeface="黑体" pitchFamily="2" charset="-122"/>
              </a:rPr>
              <a:t>个皇后</a:t>
            </a:r>
          </a:p>
          <a:p>
            <a:pPr eaLnBrk="1" hangingPunct="1">
              <a:spcBef>
                <a:spcPts val="600"/>
              </a:spcBef>
              <a:buFont typeface="Wingdings" pitchFamily="2" charset="2"/>
              <a:buNone/>
            </a:pPr>
            <a:r>
              <a:rPr lang="zh-CN" altLang="en-US" sz="2000" dirty="0">
                <a:ea typeface="黑体" pitchFamily="2" charset="-122"/>
              </a:rPr>
              <a:t>  - </a:t>
            </a:r>
            <a:r>
              <a:rPr lang="en-US" altLang="zh-CN" sz="2000" i="1" dirty="0">
                <a:ea typeface="黑体" pitchFamily="2" charset="-122"/>
              </a:rPr>
              <a:t>n</a:t>
            </a:r>
            <a:r>
              <a:rPr lang="zh-CN" altLang="en-US" sz="2000" dirty="0">
                <a:ea typeface="黑体" pitchFamily="2" charset="-122"/>
              </a:rPr>
              <a:t>个皇后，任何2个皇后</a:t>
            </a:r>
            <a:r>
              <a:rPr lang="zh-CN" altLang="en-US" sz="2000" dirty="0">
                <a:solidFill>
                  <a:srgbClr val="FF0000"/>
                </a:solidFill>
                <a:ea typeface="黑体" pitchFamily="2" charset="-122"/>
              </a:rPr>
              <a:t>不放在同一行</a:t>
            </a:r>
            <a:r>
              <a:rPr lang="zh-CN" altLang="en-US" sz="2000" dirty="0">
                <a:ea typeface="黑体" pitchFamily="2" charset="-122"/>
              </a:rPr>
              <a:t>或</a:t>
            </a:r>
            <a:r>
              <a:rPr lang="zh-CN" altLang="en-US" sz="2000" dirty="0">
                <a:solidFill>
                  <a:srgbClr val="FF0000"/>
                </a:solidFill>
                <a:ea typeface="黑体" pitchFamily="2" charset="-122"/>
              </a:rPr>
              <a:t>同一列</a:t>
            </a:r>
            <a:r>
              <a:rPr lang="zh-CN" altLang="en-US" sz="2000" dirty="0">
                <a:ea typeface="黑体" pitchFamily="2" charset="-122"/>
              </a:rPr>
              <a:t>或</a:t>
            </a:r>
            <a:r>
              <a:rPr lang="zh-CN" altLang="en-US" sz="2000" dirty="0">
                <a:solidFill>
                  <a:srgbClr val="FF0000"/>
                </a:solidFill>
                <a:ea typeface="黑体" pitchFamily="2" charset="-122"/>
              </a:rPr>
              <a:t>同一斜线上</a:t>
            </a:r>
          </a:p>
          <a:p>
            <a:pPr eaLnBrk="1" hangingPunct="1">
              <a:spcBef>
                <a:spcPts val="1200"/>
              </a:spcBef>
            </a:pPr>
            <a:r>
              <a:rPr lang="zh-CN" altLang="en-US" sz="2200" b="1" dirty="0">
                <a:solidFill>
                  <a:srgbClr val="0000FF"/>
                </a:solidFill>
                <a:ea typeface="黑体" pitchFamily="2" charset="-122"/>
              </a:rPr>
              <a:t>算法思想</a:t>
            </a:r>
          </a:p>
          <a:p>
            <a:pPr eaLnBrk="1" hangingPunct="1">
              <a:buFont typeface="Wingdings" pitchFamily="2" charset="2"/>
              <a:buNone/>
            </a:pPr>
            <a:r>
              <a:rPr lang="zh-CN" altLang="en-US" sz="2400" b="1" dirty="0">
                <a:solidFill>
                  <a:srgbClr val="0000FF"/>
                </a:solidFill>
                <a:ea typeface="黑体" pitchFamily="2" charset="-122"/>
              </a:rPr>
              <a:t> </a:t>
            </a:r>
            <a:r>
              <a:rPr lang="zh-CN" altLang="en-US" sz="2000" dirty="0">
                <a:ea typeface="黑体" pitchFamily="2" charset="-122"/>
              </a:rPr>
              <a:t>- 解空间：</a:t>
            </a:r>
            <a:r>
              <a:rPr lang="zh-CN" altLang="en-US" sz="2000" dirty="0">
                <a:solidFill>
                  <a:schemeClr val="folHlink"/>
                </a:solidFill>
                <a:ea typeface="黑体" pitchFamily="2" charset="-122"/>
              </a:rPr>
              <a:t>完全</a:t>
            </a:r>
            <a:r>
              <a:rPr lang="en-US" altLang="zh-CN" sz="2000" i="1" dirty="0">
                <a:solidFill>
                  <a:schemeClr val="folHlink"/>
                </a:solidFill>
                <a:ea typeface="黑体" pitchFamily="2" charset="-122"/>
              </a:rPr>
              <a:t>n</a:t>
            </a:r>
            <a:r>
              <a:rPr lang="zh-CN" altLang="en-US" sz="2000" dirty="0">
                <a:solidFill>
                  <a:schemeClr val="folHlink"/>
                </a:solidFill>
                <a:ea typeface="黑体" pitchFamily="2" charset="-122"/>
              </a:rPr>
              <a:t>叉树</a:t>
            </a:r>
          </a:p>
          <a:p>
            <a:pPr eaLnBrk="1" hangingPunct="1">
              <a:buFont typeface="Wingdings" pitchFamily="2" charset="2"/>
              <a:buNone/>
            </a:pPr>
            <a:r>
              <a:rPr lang="zh-CN" altLang="en-US" sz="2000" dirty="0">
                <a:ea typeface="黑体" pitchFamily="2" charset="-122"/>
              </a:rPr>
              <a:t> - 解向量</a:t>
            </a:r>
            <a:r>
              <a:rPr lang="zh-CN" altLang="en-US" sz="2000" dirty="0">
                <a:ea typeface="黑体" pitchFamily="2" charset="-122"/>
                <a:sym typeface="Wingdings" pitchFamily="2" charset="2"/>
              </a:rPr>
              <a:t>：(</a:t>
            </a:r>
            <a:r>
              <a:rPr lang="en-US" altLang="zh-CN" sz="2000" i="1" dirty="0">
                <a:ea typeface="黑体" pitchFamily="2" charset="-122"/>
                <a:sym typeface="Wingdings" pitchFamily="2" charset="2"/>
              </a:rPr>
              <a:t>x</a:t>
            </a:r>
            <a:r>
              <a:rPr lang="en-US" altLang="zh-CN" sz="2000" baseline="-25000" dirty="0">
                <a:ea typeface="黑体" pitchFamily="2" charset="-122"/>
                <a:sym typeface="Wingdings" pitchFamily="2" charset="2"/>
              </a:rPr>
              <a:t>1</a:t>
            </a:r>
            <a:r>
              <a:rPr lang="en-US" altLang="zh-CN" sz="2000" dirty="0">
                <a:ea typeface="黑体" pitchFamily="2" charset="-122"/>
                <a:sym typeface="Wingdings" pitchFamily="2" charset="2"/>
              </a:rPr>
              <a:t>, </a:t>
            </a:r>
            <a:r>
              <a:rPr lang="en-US" altLang="zh-CN" sz="2000" i="1" dirty="0">
                <a:ea typeface="黑体" pitchFamily="2" charset="-122"/>
                <a:sym typeface="Wingdings" pitchFamily="2" charset="2"/>
              </a:rPr>
              <a:t>x</a:t>
            </a:r>
            <a:r>
              <a:rPr lang="en-US" altLang="zh-CN" sz="2000" baseline="-25000" dirty="0">
                <a:ea typeface="黑体" pitchFamily="2" charset="-122"/>
                <a:sym typeface="Wingdings" pitchFamily="2" charset="2"/>
              </a:rPr>
              <a:t>2</a:t>
            </a:r>
            <a:r>
              <a:rPr lang="en-US" altLang="zh-CN" sz="2000" dirty="0">
                <a:ea typeface="黑体" pitchFamily="2" charset="-122"/>
                <a:sym typeface="Wingdings" pitchFamily="2" charset="2"/>
              </a:rPr>
              <a:t>, …, </a:t>
            </a:r>
            <a:r>
              <a:rPr lang="en-US" altLang="zh-CN" sz="2000" i="1" dirty="0" err="1">
                <a:ea typeface="黑体" pitchFamily="2" charset="-122"/>
                <a:sym typeface="Wingdings" pitchFamily="2" charset="2"/>
              </a:rPr>
              <a:t>x</a:t>
            </a:r>
            <a:r>
              <a:rPr lang="en-US" altLang="zh-CN" sz="2000" i="1" baseline="-25000" dirty="0" err="1">
                <a:ea typeface="黑体" pitchFamily="2" charset="-122"/>
                <a:sym typeface="Wingdings" pitchFamily="2" charset="2"/>
              </a:rPr>
              <a:t>n</a:t>
            </a:r>
            <a:r>
              <a:rPr lang="en-US" altLang="zh-CN" sz="2000" dirty="0">
                <a:ea typeface="黑体" pitchFamily="2" charset="-122"/>
                <a:sym typeface="Wingdings" pitchFamily="2" charset="2"/>
              </a:rPr>
              <a:t>)</a:t>
            </a:r>
            <a:endParaRPr lang="en-US" altLang="zh-CN" sz="2000" dirty="0">
              <a:ea typeface="黑体" pitchFamily="2" charset="-122"/>
            </a:endParaRPr>
          </a:p>
          <a:p>
            <a:pPr eaLnBrk="1" hangingPunct="1">
              <a:buFont typeface="Wingdings" pitchFamily="2" charset="2"/>
              <a:buNone/>
            </a:pPr>
            <a:r>
              <a:rPr lang="zh-CN" altLang="en-US" sz="2000" dirty="0">
                <a:ea typeface="黑体" pitchFamily="2" charset="-122"/>
              </a:rPr>
              <a:t> - 每行放一个皇后， </a:t>
            </a:r>
            <a:r>
              <a:rPr lang="en-US" altLang="zh-CN" sz="2000" i="1" dirty="0">
                <a:ea typeface="黑体" pitchFamily="2" charset="-122"/>
              </a:rPr>
              <a:t>x</a:t>
            </a:r>
            <a:r>
              <a:rPr lang="en-US" altLang="zh-CN" sz="2000" dirty="0">
                <a:ea typeface="黑体" pitchFamily="2" charset="-122"/>
              </a:rPr>
              <a:t>[</a:t>
            </a:r>
            <a:r>
              <a:rPr lang="en-US" altLang="zh-CN" sz="2000" i="1" dirty="0" err="1">
                <a:ea typeface="黑体" pitchFamily="2" charset="-122"/>
              </a:rPr>
              <a:t>i</a:t>
            </a:r>
            <a:r>
              <a:rPr lang="en-US" altLang="zh-CN" sz="2000" dirty="0">
                <a:ea typeface="黑体" pitchFamily="2" charset="-122"/>
              </a:rPr>
              <a:t>]</a:t>
            </a:r>
            <a:r>
              <a:rPr lang="zh-CN" altLang="en-US" sz="2000" dirty="0">
                <a:ea typeface="黑体" pitchFamily="2" charset="-122"/>
              </a:rPr>
              <a:t>表示皇后</a:t>
            </a:r>
            <a:r>
              <a:rPr lang="en-US" altLang="zh-CN" sz="2000" i="1" dirty="0" err="1">
                <a:ea typeface="黑体" pitchFamily="2" charset="-122"/>
              </a:rPr>
              <a:t>i</a:t>
            </a:r>
            <a:r>
              <a:rPr lang="zh-CN" altLang="en-US" sz="2000" dirty="0">
                <a:ea typeface="黑体" pitchFamily="2" charset="-122"/>
              </a:rPr>
              <a:t>被放在第</a:t>
            </a:r>
            <a:r>
              <a:rPr lang="en-US" altLang="zh-CN" sz="2000" i="1" dirty="0" err="1">
                <a:ea typeface="黑体" pitchFamily="2" charset="-122"/>
              </a:rPr>
              <a:t>i</a:t>
            </a:r>
            <a:r>
              <a:rPr lang="zh-CN" altLang="en-US" sz="2000" dirty="0">
                <a:ea typeface="黑体" pitchFamily="2" charset="-122"/>
              </a:rPr>
              <a:t>行</a:t>
            </a:r>
            <a:r>
              <a:rPr lang="en-US" altLang="zh-CN" sz="2000" i="1" dirty="0">
                <a:ea typeface="黑体" pitchFamily="2" charset="-122"/>
              </a:rPr>
              <a:t>x</a:t>
            </a:r>
            <a:r>
              <a:rPr lang="en-US" altLang="zh-CN" sz="2000" dirty="0">
                <a:ea typeface="黑体" pitchFamily="2" charset="-122"/>
              </a:rPr>
              <a:t>[</a:t>
            </a:r>
            <a:r>
              <a:rPr lang="en-US" altLang="zh-CN" sz="2000" i="1" dirty="0" err="1">
                <a:ea typeface="黑体" pitchFamily="2" charset="-122"/>
              </a:rPr>
              <a:t>i</a:t>
            </a:r>
            <a:r>
              <a:rPr lang="en-US" altLang="zh-CN" sz="2000" dirty="0">
                <a:ea typeface="黑体" pitchFamily="2" charset="-122"/>
              </a:rPr>
              <a:t>]</a:t>
            </a:r>
            <a:r>
              <a:rPr lang="zh-CN" altLang="en-US" sz="2000" dirty="0">
                <a:ea typeface="黑体" pitchFamily="2" charset="-122"/>
              </a:rPr>
              <a:t>列，约束：</a:t>
            </a:r>
          </a:p>
          <a:p>
            <a:pPr eaLnBrk="1" hangingPunct="1">
              <a:buFont typeface="Wingdings" pitchFamily="2" charset="2"/>
              <a:buNone/>
            </a:pPr>
            <a:r>
              <a:rPr lang="zh-CN" altLang="en-US" sz="2000" dirty="0">
                <a:ea typeface="黑体" pitchFamily="2" charset="-122"/>
              </a:rPr>
              <a:t>   (1) </a:t>
            </a:r>
          </a:p>
          <a:p>
            <a:pPr eaLnBrk="1" hangingPunct="1">
              <a:buFont typeface="Wingdings" pitchFamily="2" charset="2"/>
              <a:buNone/>
            </a:pPr>
            <a:r>
              <a:rPr lang="zh-CN" altLang="en-US" sz="2000" dirty="0">
                <a:ea typeface="黑体" pitchFamily="2" charset="-122"/>
              </a:rPr>
              <a:t>   (2) </a:t>
            </a:r>
          </a:p>
        </p:txBody>
      </p:sp>
      <p:graphicFrame>
        <p:nvGraphicFramePr>
          <p:cNvPr id="2050" name="Object 5"/>
          <p:cNvGraphicFramePr>
            <a:graphicFrameLocks noChangeAspect="1"/>
          </p:cNvGraphicFramePr>
          <p:nvPr/>
        </p:nvGraphicFramePr>
        <p:xfrm>
          <a:off x="1400175" y="4953000"/>
          <a:ext cx="2438400" cy="365125"/>
        </p:xfrm>
        <a:graphic>
          <a:graphicData uri="http://schemas.openxmlformats.org/presentationml/2006/ole">
            <mc:AlternateContent xmlns:mc="http://schemas.openxmlformats.org/markup-compatibility/2006">
              <mc:Choice xmlns:v="urn:schemas-microsoft-com:vml" Requires="v">
                <p:oleObj spid="_x0000_s2138" name="Equation" r:id="rId3" imgW="1358640" imgH="203040" progId="Equation.DSMT4">
                  <p:embed/>
                </p:oleObj>
              </mc:Choice>
              <mc:Fallback>
                <p:oleObj name="Equation" r:id="rId3" imgW="1358640" imgH="203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4953000"/>
                        <a:ext cx="24384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ChangeAspect="1"/>
          </p:cNvGraphicFramePr>
          <p:nvPr/>
        </p:nvGraphicFramePr>
        <p:xfrm>
          <a:off x="1400175" y="5334000"/>
          <a:ext cx="3395663" cy="365125"/>
        </p:xfrm>
        <a:graphic>
          <a:graphicData uri="http://schemas.openxmlformats.org/presentationml/2006/ole">
            <mc:AlternateContent xmlns:mc="http://schemas.openxmlformats.org/markup-compatibility/2006">
              <mc:Choice xmlns:v="urn:schemas-microsoft-com:vml" Requires="v">
                <p:oleObj spid="_x0000_s2139" name="Equation" r:id="rId5" imgW="1892160" imgH="203040" progId="Equation.DSMT4">
                  <p:embed/>
                </p:oleObj>
              </mc:Choice>
              <mc:Fallback>
                <p:oleObj name="Equation" r:id="rId5" imgW="189216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175" y="5334000"/>
                        <a:ext cx="339566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4800" i="1" dirty="0">
                <a:ea typeface="黑体" pitchFamily="2" charset="-122"/>
              </a:rPr>
              <a:t>n</a:t>
            </a:r>
            <a:r>
              <a:rPr lang="zh-CN" altLang="en-US" sz="4800" dirty="0">
                <a:ea typeface="黑体" pitchFamily="2" charset="-122"/>
              </a:rPr>
              <a:t>后问题 (2)</a:t>
            </a:r>
          </a:p>
        </p:txBody>
      </p:sp>
      <p:sp>
        <p:nvSpPr>
          <p:cNvPr id="13315" name="Rectangle 3"/>
          <p:cNvSpPr>
            <a:spLocks noGrp="1" noChangeArrowheads="1"/>
          </p:cNvSpPr>
          <p:nvPr>
            <p:ph type="body" idx="1"/>
          </p:nvPr>
        </p:nvSpPr>
        <p:spPr>
          <a:xfrm>
            <a:off x="809625" y="2057400"/>
            <a:ext cx="7958138" cy="4038600"/>
          </a:xfrm>
        </p:spPr>
        <p:txBody>
          <a:bodyPr/>
          <a:lstStyle/>
          <a:p>
            <a:pPr eaLnBrk="1" hangingPunct="1">
              <a:lnSpc>
                <a:spcPct val="90000"/>
              </a:lnSpc>
              <a:spcBef>
                <a:spcPct val="0"/>
              </a:spcBef>
              <a:buClrTx/>
              <a:buFontTx/>
              <a:buNone/>
            </a:pPr>
            <a:r>
              <a:rPr lang="en-US" altLang="zh-CN" sz="2000" b="1" i="1" dirty="0">
                <a:solidFill>
                  <a:srgbClr val="0000FF"/>
                </a:solidFill>
                <a:ea typeface="黑体" pitchFamily="2" charset="-122"/>
              </a:rPr>
              <a:t>n</a:t>
            </a:r>
            <a:r>
              <a:rPr lang="zh-CN" altLang="en-US" sz="2000" b="1" dirty="0">
                <a:solidFill>
                  <a:srgbClr val="0000FF"/>
                </a:solidFill>
                <a:ea typeface="黑体" pitchFamily="2" charset="-122"/>
              </a:rPr>
              <a:t>皇后问题的回溯算法</a:t>
            </a:r>
            <a:endParaRPr kumimoji="0" lang="en-US" altLang="zh-CN" sz="2000" dirty="0">
              <a:ea typeface="楷体_GB2312" pitchFamily="49" charset="-122"/>
            </a:endParaRPr>
          </a:p>
          <a:p>
            <a:pPr eaLnBrk="1" hangingPunct="1">
              <a:lnSpc>
                <a:spcPct val="65000"/>
              </a:lnSpc>
              <a:spcBef>
                <a:spcPct val="0"/>
              </a:spcBef>
              <a:buClrTx/>
              <a:buFontTx/>
              <a:buNone/>
            </a:pPr>
            <a:endParaRPr kumimoji="0" lang="en-US" altLang="zh-CN" sz="800" b="1" dirty="0">
              <a:solidFill>
                <a:srgbClr val="000000"/>
              </a:solidFill>
              <a:ea typeface="楷体_GB2312" pitchFamily="49" charset="-122"/>
            </a:endParaRPr>
          </a:p>
          <a:p>
            <a:pPr eaLnBrk="1" hangingPunct="1">
              <a:spcBef>
                <a:spcPct val="0"/>
              </a:spcBef>
              <a:buClrTx/>
              <a:buFontTx/>
              <a:buNone/>
            </a:pPr>
            <a:r>
              <a:rPr kumimoji="0" lang="en-US" altLang="zh-CN" sz="1800" u="sng" dirty="0" err="1">
                <a:solidFill>
                  <a:srgbClr val="000000"/>
                </a:solidFill>
                <a:ea typeface="楷体_GB2312" pitchFamily="49" charset="-122"/>
              </a:rPr>
              <a:t>boolean</a:t>
            </a:r>
            <a:r>
              <a:rPr kumimoji="0" lang="en-US" altLang="zh-CN" sz="1800" u="sng" dirty="0">
                <a:solidFill>
                  <a:srgbClr val="000000"/>
                </a:solidFill>
                <a:ea typeface="楷体_GB2312" pitchFamily="49" charset="-122"/>
              </a:rPr>
              <a:t> place (</a:t>
            </a:r>
            <a:r>
              <a:rPr kumimoji="0" lang="en-US" altLang="zh-CN" sz="1800" i="1" u="sng" dirty="0">
                <a:solidFill>
                  <a:srgbClr val="000000"/>
                </a:solidFill>
                <a:ea typeface="楷体_GB2312" pitchFamily="49" charset="-122"/>
              </a:rPr>
              <a:t>k</a:t>
            </a:r>
            <a:r>
              <a:rPr kumimoji="0" lang="en-US" altLang="zh-CN" sz="1800" u="sng" dirty="0">
                <a:solidFill>
                  <a:srgbClr val="000000"/>
                </a:solidFill>
                <a:ea typeface="楷体_GB2312" pitchFamily="49" charset="-122"/>
              </a:rPr>
              <a:t>)</a:t>
            </a:r>
            <a:endParaRPr kumimoji="0" lang="en-US" altLang="zh-CN" sz="1800" dirty="0">
              <a:solidFill>
                <a:srgbClr val="000000"/>
              </a:solidFill>
              <a:ea typeface="楷体_GB2312" pitchFamily="49" charset="-122"/>
            </a:endParaRPr>
          </a:p>
          <a:p>
            <a:pPr eaLnBrk="1" hangingPunct="1">
              <a:spcBef>
                <a:spcPct val="0"/>
              </a:spcBef>
              <a:buClrTx/>
              <a:buFontTx/>
              <a:buNone/>
            </a:pPr>
            <a:r>
              <a:rPr kumimoji="0" lang="en-US" altLang="zh-CN" sz="1800" dirty="0">
                <a:solidFill>
                  <a:srgbClr val="000000"/>
                </a:solidFill>
                <a:ea typeface="楷体_GB2312" pitchFamily="49" charset="-122"/>
              </a:rPr>
              <a:t>  for </a:t>
            </a:r>
            <a:r>
              <a:rPr kumimoji="0" lang="en-US" altLang="zh-CN" sz="1800" i="1" dirty="0">
                <a:solidFill>
                  <a:srgbClr val="000000"/>
                </a:solidFill>
                <a:ea typeface="楷体_GB2312" pitchFamily="49" charset="-122"/>
              </a:rPr>
              <a:t>j</a:t>
            </a:r>
            <a:r>
              <a:rPr kumimoji="0" lang="en-US" altLang="zh-CN" sz="1800" dirty="0">
                <a:solidFill>
                  <a:srgbClr val="000000"/>
                </a:solidFill>
                <a:ea typeface="楷体_GB2312" pitchFamily="49" charset="-122"/>
              </a:rPr>
              <a:t>=1 to </a:t>
            </a:r>
            <a:r>
              <a:rPr kumimoji="0" lang="en-US" altLang="zh-CN" sz="1800" i="1" dirty="0">
                <a:solidFill>
                  <a:srgbClr val="000000"/>
                </a:solidFill>
                <a:ea typeface="楷体_GB2312" pitchFamily="49" charset="-122"/>
              </a:rPr>
              <a:t>k</a:t>
            </a:r>
            <a:r>
              <a:rPr kumimoji="0" lang="en-US" altLang="zh-CN" sz="1800" dirty="0">
                <a:solidFill>
                  <a:srgbClr val="000000"/>
                </a:solidFill>
                <a:ea typeface="楷体_GB2312" pitchFamily="49" charset="-122"/>
              </a:rPr>
              <a:t> do</a:t>
            </a:r>
          </a:p>
          <a:p>
            <a:pPr eaLnBrk="1" hangingPunct="1">
              <a:spcBef>
                <a:spcPct val="0"/>
              </a:spcBef>
              <a:buClrTx/>
              <a:buFontTx/>
              <a:buNone/>
            </a:pPr>
            <a:r>
              <a:rPr kumimoji="0" lang="en-US" altLang="zh-CN" sz="1800" dirty="0">
                <a:solidFill>
                  <a:srgbClr val="000000"/>
                </a:solidFill>
                <a:ea typeface="楷体_GB2312" pitchFamily="49" charset="-122"/>
              </a:rPr>
              <a:t>    if </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k</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j</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x</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j</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x</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k</a:t>
            </a:r>
            <a:r>
              <a:rPr kumimoji="0" lang="en-US" altLang="zh-CN" sz="1800" dirty="0">
                <a:solidFill>
                  <a:srgbClr val="FF0000"/>
                </a:solidFill>
                <a:ea typeface="楷体_GB2312" pitchFamily="49" charset="-122"/>
              </a:rPr>
              <a:t>]|) or |</a:t>
            </a:r>
            <a:r>
              <a:rPr kumimoji="0" lang="en-US" altLang="zh-CN" sz="1800" i="1" dirty="0">
                <a:solidFill>
                  <a:srgbClr val="FF0000"/>
                </a:solidFill>
                <a:ea typeface="楷体_GB2312" pitchFamily="49" charset="-122"/>
              </a:rPr>
              <a:t>x</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j</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x</a:t>
            </a:r>
            <a:r>
              <a:rPr kumimoji="0" lang="en-US" altLang="zh-CN" sz="1800" dirty="0">
                <a:solidFill>
                  <a:srgbClr val="FF0000"/>
                </a:solidFill>
                <a:ea typeface="楷体_GB2312" pitchFamily="49" charset="-122"/>
              </a:rPr>
              <a:t>[</a:t>
            </a:r>
            <a:r>
              <a:rPr kumimoji="0" lang="en-US" altLang="zh-CN" sz="1800" i="1" dirty="0">
                <a:solidFill>
                  <a:srgbClr val="FF0000"/>
                </a:solidFill>
                <a:ea typeface="楷体_GB2312" pitchFamily="49" charset="-122"/>
              </a:rPr>
              <a:t>k</a:t>
            </a:r>
            <a:r>
              <a:rPr kumimoji="0" lang="en-US" altLang="zh-CN" sz="1800" dirty="0">
                <a:solidFill>
                  <a:srgbClr val="FF0000"/>
                </a:solidFill>
                <a:ea typeface="楷体_GB2312" pitchFamily="49" charset="-122"/>
              </a:rPr>
              <a:t>]|</a:t>
            </a:r>
            <a:r>
              <a:rPr kumimoji="0" lang="en-US" altLang="zh-CN" sz="1800" dirty="0">
                <a:solidFill>
                  <a:srgbClr val="000000"/>
                </a:solidFill>
                <a:ea typeface="楷体_GB2312" pitchFamily="49" charset="-122"/>
              </a:rPr>
              <a:t> then</a:t>
            </a:r>
          </a:p>
          <a:p>
            <a:pPr eaLnBrk="1" hangingPunct="1">
              <a:spcBef>
                <a:spcPct val="0"/>
              </a:spcBef>
              <a:buClrTx/>
              <a:buFontTx/>
              <a:buNone/>
            </a:pPr>
            <a:r>
              <a:rPr kumimoji="0" lang="en-US" altLang="zh-CN" sz="1800" dirty="0">
                <a:solidFill>
                  <a:srgbClr val="000000"/>
                </a:solidFill>
                <a:ea typeface="楷体_GB2312" pitchFamily="49" charset="-122"/>
              </a:rPr>
              <a:t>      return false</a:t>
            </a:r>
          </a:p>
          <a:p>
            <a:pPr eaLnBrk="1" hangingPunct="1">
              <a:spcBef>
                <a:spcPct val="0"/>
              </a:spcBef>
              <a:buClrTx/>
              <a:buFontTx/>
              <a:buNone/>
            </a:pPr>
            <a:r>
              <a:rPr kumimoji="0" lang="en-US" altLang="zh-CN" sz="1800" dirty="0">
                <a:solidFill>
                  <a:srgbClr val="000000"/>
                </a:solidFill>
                <a:ea typeface="楷体_GB2312" pitchFamily="49" charset="-122"/>
              </a:rPr>
              <a:t>    return true</a:t>
            </a:r>
          </a:p>
          <a:p>
            <a:pPr eaLnBrk="1" hangingPunct="1">
              <a:spcBef>
                <a:spcPct val="0"/>
              </a:spcBef>
              <a:buClrTx/>
              <a:buFontTx/>
              <a:buNone/>
            </a:pPr>
            <a:r>
              <a:rPr kumimoji="0" lang="en-US" altLang="zh-CN" sz="1800" dirty="0">
                <a:solidFill>
                  <a:srgbClr val="000000"/>
                </a:solidFill>
                <a:ea typeface="楷体_GB2312" pitchFamily="49" charset="-122"/>
              </a:rPr>
              <a:t>  end for</a:t>
            </a:r>
          </a:p>
          <a:p>
            <a:pPr eaLnBrk="1" hangingPunct="1">
              <a:lnSpc>
                <a:spcPct val="30000"/>
              </a:lnSpc>
              <a:spcBef>
                <a:spcPct val="0"/>
              </a:spcBef>
              <a:buClrTx/>
              <a:buFontTx/>
              <a:buNone/>
            </a:pPr>
            <a:endParaRPr kumimoji="0" lang="en-US" altLang="zh-CN" sz="1800" dirty="0">
              <a:solidFill>
                <a:srgbClr val="000000"/>
              </a:solidFill>
              <a:ea typeface="楷体_GB2312" pitchFamily="49" charset="-122"/>
            </a:endParaRPr>
          </a:p>
          <a:p>
            <a:pPr eaLnBrk="1" hangingPunct="1">
              <a:spcBef>
                <a:spcPct val="0"/>
              </a:spcBef>
              <a:buClrTx/>
              <a:buFontTx/>
              <a:buNone/>
            </a:pPr>
            <a:r>
              <a:rPr kumimoji="0" lang="en-US" altLang="zh-CN" sz="1800" u="sng" dirty="0">
                <a:solidFill>
                  <a:srgbClr val="000000"/>
                </a:solidFill>
                <a:ea typeface="楷体_GB2312" pitchFamily="49" charset="-122"/>
              </a:rPr>
              <a:t>void backtrack (</a:t>
            </a:r>
            <a:r>
              <a:rPr kumimoji="0" lang="en-US" altLang="zh-CN" sz="1800" i="1" u="sng" dirty="0">
                <a:solidFill>
                  <a:srgbClr val="000000"/>
                </a:solidFill>
                <a:ea typeface="楷体_GB2312" pitchFamily="49" charset="-122"/>
              </a:rPr>
              <a:t>t</a:t>
            </a:r>
            <a:r>
              <a:rPr kumimoji="0" lang="en-US" altLang="zh-CN" sz="1800" u="sng" dirty="0">
                <a:solidFill>
                  <a:srgbClr val="000000"/>
                </a:solidFill>
                <a:ea typeface="楷体_GB2312" pitchFamily="49" charset="-122"/>
              </a:rPr>
              <a:t>)</a:t>
            </a:r>
          </a:p>
          <a:p>
            <a:pPr eaLnBrk="1" hangingPunct="1">
              <a:spcBef>
                <a:spcPct val="0"/>
              </a:spcBef>
              <a:buClrTx/>
              <a:buFontTx/>
              <a:buNone/>
            </a:pPr>
            <a:r>
              <a:rPr kumimoji="0" lang="en-US" altLang="zh-CN" sz="1800" dirty="0">
                <a:solidFill>
                  <a:srgbClr val="000000"/>
                </a:solidFill>
                <a:ea typeface="楷体_GB2312" pitchFamily="49" charset="-122"/>
              </a:rPr>
              <a:t>  </a:t>
            </a:r>
            <a:r>
              <a:rPr kumimoji="0" lang="en-US" altLang="zh-CN" sz="1800" dirty="0">
                <a:solidFill>
                  <a:srgbClr val="FF0000"/>
                </a:solidFill>
                <a:ea typeface="楷体_GB2312" pitchFamily="49" charset="-122"/>
              </a:rPr>
              <a:t>if </a:t>
            </a:r>
            <a:r>
              <a:rPr kumimoji="0" lang="en-US" altLang="zh-CN" sz="1800" i="1" dirty="0">
                <a:solidFill>
                  <a:srgbClr val="FF0000"/>
                </a:solidFill>
                <a:ea typeface="楷体_GB2312" pitchFamily="49" charset="-122"/>
              </a:rPr>
              <a:t>t</a:t>
            </a:r>
            <a:r>
              <a:rPr kumimoji="0" lang="en-US" altLang="zh-CN" sz="1800" dirty="0">
                <a:solidFill>
                  <a:srgbClr val="FF0000"/>
                </a:solidFill>
                <a:ea typeface="楷体_GB2312" pitchFamily="49" charset="-122"/>
              </a:rPr>
              <a:t>&gt;</a:t>
            </a:r>
            <a:r>
              <a:rPr kumimoji="0" lang="en-US" altLang="zh-CN" sz="1800" i="1" dirty="0">
                <a:solidFill>
                  <a:srgbClr val="FF0000"/>
                </a:solidFill>
                <a:ea typeface="楷体_GB2312" pitchFamily="49" charset="-122"/>
              </a:rPr>
              <a:t>n</a:t>
            </a:r>
            <a:r>
              <a:rPr kumimoji="0" lang="en-US" altLang="zh-CN" sz="1800" dirty="0">
                <a:solidFill>
                  <a:srgbClr val="FF0000"/>
                </a:solidFill>
                <a:ea typeface="楷体_GB2312" pitchFamily="49" charset="-122"/>
              </a:rPr>
              <a:t> then </a:t>
            </a:r>
            <a:r>
              <a:rPr kumimoji="0" lang="en-US" altLang="zh-CN" sz="1800" i="1" dirty="0">
                <a:solidFill>
                  <a:srgbClr val="000000"/>
                </a:solidFill>
                <a:ea typeface="楷体_GB2312" pitchFamily="49" charset="-122"/>
              </a:rPr>
              <a:t>sum</a:t>
            </a:r>
            <a:r>
              <a:rPr kumimoji="0" lang="en-US" altLang="zh-CN" sz="1800" dirty="0">
                <a:solidFill>
                  <a:srgbClr val="000000"/>
                </a:solidFill>
                <a:ea typeface="楷体_GB2312" pitchFamily="49" charset="-122"/>
              </a:rPr>
              <a:t>←</a:t>
            </a:r>
            <a:r>
              <a:rPr kumimoji="0" lang="en-US" altLang="zh-CN" sz="1800" i="1" dirty="0">
                <a:solidFill>
                  <a:srgbClr val="000000"/>
                </a:solidFill>
                <a:ea typeface="楷体_GB2312" pitchFamily="49" charset="-122"/>
              </a:rPr>
              <a:t>sum</a:t>
            </a:r>
            <a:r>
              <a:rPr kumimoji="0" lang="en-US" altLang="zh-CN" sz="1800" dirty="0">
                <a:solidFill>
                  <a:srgbClr val="000000"/>
                </a:solidFill>
                <a:ea typeface="楷体_GB2312" pitchFamily="49" charset="-122"/>
              </a:rPr>
              <a:t>+1</a:t>
            </a:r>
          </a:p>
          <a:p>
            <a:pPr eaLnBrk="1" hangingPunct="1">
              <a:spcBef>
                <a:spcPct val="0"/>
              </a:spcBef>
              <a:buClrTx/>
              <a:buFontTx/>
              <a:buNone/>
            </a:pPr>
            <a:r>
              <a:rPr kumimoji="0" lang="en-US" altLang="zh-CN" sz="1800" dirty="0">
                <a:solidFill>
                  <a:srgbClr val="000000"/>
                </a:solidFill>
                <a:ea typeface="楷体_GB2312" pitchFamily="49" charset="-122"/>
              </a:rPr>
              <a:t>  else</a:t>
            </a:r>
          </a:p>
          <a:p>
            <a:pPr eaLnBrk="1" hangingPunct="1">
              <a:spcBef>
                <a:spcPct val="0"/>
              </a:spcBef>
              <a:buClrTx/>
              <a:buFontTx/>
              <a:buNone/>
            </a:pPr>
            <a:r>
              <a:rPr kumimoji="0" lang="en-US" altLang="zh-CN" sz="1800" dirty="0">
                <a:solidFill>
                  <a:srgbClr val="000000"/>
                </a:solidFill>
                <a:ea typeface="楷体_GB2312" pitchFamily="49" charset="-122"/>
              </a:rPr>
              <a:t>    for </a:t>
            </a:r>
            <a:r>
              <a:rPr kumimoji="0" lang="en-US" altLang="zh-CN" sz="1800" i="1" dirty="0" err="1">
                <a:solidFill>
                  <a:srgbClr val="000000"/>
                </a:solidFill>
                <a:ea typeface="楷体_GB2312" pitchFamily="49" charset="-122"/>
              </a:rPr>
              <a:t>i</a:t>
            </a:r>
            <a:r>
              <a:rPr kumimoji="0" lang="en-US" altLang="zh-CN" sz="1800" dirty="0">
                <a:solidFill>
                  <a:srgbClr val="000000"/>
                </a:solidFill>
                <a:ea typeface="楷体_GB2312" pitchFamily="49" charset="-122"/>
              </a:rPr>
              <a:t>=1 to </a:t>
            </a:r>
            <a:r>
              <a:rPr kumimoji="0" lang="en-US" altLang="zh-CN" sz="1800" i="1" dirty="0">
                <a:solidFill>
                  <a:srgbClr val="000000"/>
                </a:solidFill>
                <a:ea typeface="楷体_GB2312" pitchFamily="49" charset="-122"/>
              </a:rPr>
              <a:t>n</a:t>
            </a:r>
            <a:r>
              <a:rPr kumimoji="0" lang="en-US" altLang="zh-CN" sz="1800" dirty="0">
                <a:solidFill>
                  <a:srgbClr val="000000"/>
                </a:solidFill>
                <a:ea typeface="楷体_GB2312" pitchFamily="49" charset="-122"/>
              </a:rPr>
              <a:t> do</a:t>
            </a:r>
          </a:p>
          <a:p>
            <a:pPr eaLnBrk="1" hangingPunct="1">
              <a:spcBef>
                <a:spcPct val="0"/>
              </a:spcBef>
              <a:buClrTx/>
              <a:buFontTx/>
              <a:buNone/>
            </a:pPr>
            <a:r>
              <a:rPr kumimoji="0" lang="en-US" altLang="zh-CN" sz="1800" dirty="0">
                <a:solidFill>
                  <a:srgbClr val="000000"/>
                </a:solidFill>
                <a:ea typeface="楷体_GB2312" pitchFamily="49" charset="-122"/>
              </a:rPr>
              <a:t>      </a:t>
            </a:r>
            <a:r>
              <a:rPr kumimoji="0" lang="en-US" altLang="zh-CN" sz="1800" i="1" dirty="0">
                <a:solidFill>
                  <a:srgbClr val="000000"/>
                </a:solidFill>
                <a:ea typeface="楷体_GB2312" pitchFamily="49" charset="-122"/>
              </a:rPr>
              <a:t>x</a:t>
            </a:r>
            <a:r>
              <a:rPr kumimoji="0" lang="en-US" altLang="zh-CN" sz="1800" dirty="0">
                <a:solidFill>
                  <a:srgbClr val="000000"/>
                </a:solidFill>
                <a:ea typeface="楷体_GB2312" pitchFamily="49" charset="-122"/>
              </a:rPr>
              <a:t>[</a:t>
            </a:r>
            <a:r>
              <a:rPr kumimoji="0" lang="en-US" altLang="zh-CN" sz="1800" i="1" dirty="0">
                <a:solidFill>
                  <a:srgbClr val="000000"/>
                </a:solidFill>
                <a:ea typeface="楷体_GB2312" pitchFamily="49" charset="-122"/>
              </a:rPr>
              <a:t>t</a:t>
            </a:r>
            <a:r>
              <a:rPr kumimoji="0" lang="en-US" altLang="zh-CN" sz="1800" dirty="0">
                <a:solidFill>
                  <a:srgbClr val="000000"/>
                </a:solidFill>
                <a:ea typeface="楷体_GB2312" pitchFamily="49" charset="-122"/>
              </a:rPr>
              <a:t>]←</a:t>
            </a:r>
            <a:r>
              <a:rPr kumimoji="0" lang="en-US" altLang="zh-CN" sz="1800" i="1" dirty="0" err="1">
                <a:solidFill>
                  <a:srgbClr val="000000"/>
                </a:solidFill>
                <a:ea typeface="楷体_GB2312" pitchFamily="49" charset="-122"/>
              </a:rPr>
              <a:t>i</a:t>
            </a:r>
            <a:endParaRPr kumimoji="0" lang="en-US" altLang="zh-CN" sz="1800" i="1" dirty="0">
              <a:solidFill>
                <a:srgbClr val="000000"/>
              </a:solidFill>
              <a:ea typeface="楷体_GB2312" pitchFamily="49" charset="-122"/>
            </a:endParaRPr>
          </a:p>
          <a:p>
            <a:pPr eaLnBrk="1" hangingPunct="1">
              <a:spcBef>
                <a:spcPct val="0"/>
              </a:spcBef>
              <a:buClrTx/>
              <a:buFontTx/>
              <a:buNone/>
            </a:pPr>
            <a:r>
              <a:rPr kumimoji="0" lang="en-US" altLang="zh-CN" sz="1800" dirty="0">
                <a:solidFill>
                  <a:srgbClr val="000000"/>
                </a:solidFill>
                <a:ea typeface="楷体_GB2312" pitchFamily="49" charset="-122"/>
              </a:rPr>
              <a:t>      </a:t>
            </a:r>
            <a:r>
              <a:rPr kumimoji="0" lang="en-US" altLang="zh-CN" sz="1800" dirty="0">
                <a:solidFill>
                  <a:srgbClr val="FF0000"/>
                </a:solidFill>
                <a:ea typeface="楷体_GB2312" pitchFamily="49" charset="-122"/>
              </a:rPr>
              <a:t>if place(</a:t>
            </a:r>
            <a:r>
              <a:rPr kumimoji="0" lang="en-US" altLang="zh-CN" sz="1800" i="1" dirty="0">
                <a:solidFill>
                  <a:srgbClr val="FF0000"/>
                </a:solidFill>
                <a:ea typeface="楷体_GB2312" pitchFamily="49" charset="-122"/>
              </a:rPr>
              <a:t>t</a:t>
            </a:r>
            <a:r>
              <a:rPr kumimoji="0" lang="en-US" altLang="zh-CN" sz="1800" dirty="0">
                <a:solidFill>
                  <a:srgbClr val="FF0000"/>
                </a:solidFill>
                <a:ea typeface="楷体_GB2312" pitchFamily="49" charset="-122"/>
              </a:rPr>
              <a:t>) then backtrack(</a:t>
            </a:r>
            <a:r>
              <a:rPr kumimoji="0" lang="en-US" altLang="zh-CN" sz="1800" i="1" dirty="0">
                <a:solidFill>
                  <a:srgbClr val="FF0000"/>
                </a:solidFill>
                <a:ea typeface="楷体_GB2312" pitchFamily="49" charset="-122"/>
              </a:rPr>
              <a:t>t</a:t>
            </a:r>
            <a:r>
              <a:rPr kumimoji="0" lang="en-US" altLang="zh-CN" sz="1800" dirty="0">
                <a:solidFill>
                  <a:srgbClr val="FF0000"/>
                </a:solidFill>
                <a:ea typeface="楷体_GB2312" pitchFamily="49" charset="-122"/>
              </a:rPr>
              <a:t>+1)</a:t>
            </a:r>
          </a:p>
          <a:p>
            <a:pPr eaLnBrk="1" hangingPunct="1">
              <a:spcBef>
                <a:spcPct val="0"/>
              </a:spcBef>
              <a:buClrTx/>
              <a:buFontTx/>
              <a:buNone/>
            </a:pPr>
            <a:r>
              <a:rPr kumimoji="0" lang="en-US" altLang="zh-CN" sz="1800" dirty="0">
                <a:solidFill>
                  <a:srgbClr val="000000"/>
                </a:solidFill>
                <a:ea typeface="楷体_GB2312" pitchFamily="49" charset="-122"/>
              </a:rPr>
              <a:t>    end for</a:t>
            </a:r>
            <a:endParaRPr lang="zh-CN" altLang="en-US" sz="1800" dirty="0">
              <a:solidFill>
                <a:srgbClr val="000000"/>
              </a:solidFill>
            </a:endParaRPr>
          </a:p>
        </p:txBody>
      </p:sp>
      <p:sp>
        <p:nvSpPr>
          <p:cNvPr id="21508" name="AutoShape 4"/>
          <p:cNvSpPr>
            <a:spLocks noChangeArrowheads="1"/>
          </p:cNvSpPr>
          <p:nvPr/>
        </p:nvSpPr>
        <p:spPr bwMode="auto">
          <a:xfrm>
            <a:off x="5364088" y="4679950"/>
            <a:ext cx="3403675" cy="1053306"/>
          </a:xfrm>
          <a:prstGeom prst="cloudCallout">
            <a:avLst>
              <a:gd name="adj1" fmla="val -79653"/>
              <a:gd name="adj2" fmla="val -68056"/>
            </a:avLst>
          </a:prstGeom>
          <a:solidFill>
            <a:schemeClr val="accent1"/>
          </a:solidFill>
          <a:ln w="9525">
            <a:solidFill>
              <a:schemeClr val="tx1"/>
            </a:solidFill>
            <a:round/>
            <a:headEnd/>
            <a:tailEnd/>
          </a:ln>
        </p:spPr>
        <p:txBody>
          <a:bodyPr/>
          <a:lstStyle/>
          <a:p>
            <a:pPr algn="ctr">
              <a:spcAft>
                <a:spcPts val="600"/>
              </a:spcAft>
            </a:pPr>
            <a:r>
              <a:rPr lang="zh-CN" altLang="en-US" dirty="0"/>
              <a:t>时间复杂度：</a:t>
            </a:r>
            <a:r>
              <a:rPr lang="en-US" altLang="zh-CN" b="1" i="1" dirty="0">
                <a:solidFill>
                  <a:srgbClr val="FF0000"/>
                </a:solidFill>
              </a:rPr>
              <a:t>O</a:t>
            </a:r>
            <a:r>
              <a:rPr lang="en-US" altLang="zh-CN" b="1" dirty="0">
                <a:solidFill>
                  <a:srgbClr val="FF0000"/>
                </a:solidFill>
              </a:rPr>
              <a:t>(</a:t>
            </a:r>
            <a:r>
              <a:rPr lang="en-US" altLang="zh-CN" b="1" i="1" dirty="0" err="1">
                <a:solidFill>
                  <a:srgbClr val="FF0000"/>
                </a:solidFill>
              </a:rPr>
              <a:t>n</a:t>
            </a:r>
            <a:r>
              <a:rPr lang="en-US" altLang="zh-CN" b="1" i="1" baseline="30000" dirty="0" err="1">
                <a:solidFill>
                  <a:srgbClr val="FF0000"/>
                </a:solidFill>
              </a:rPr>
              <a:t>n</a:t>
            </a:r>
            <a:r>
              <a:rPr lang="en-US" altLang="zh-CN" b="1" dirty="0">
                <a:solidFill>
                  <a:srgbClr val="FF0000"/>
                </a:solidFill>
              </a:rPr>
              <a:t>)</a:t>
            </a:r>
          </a:p>
          <a:p>
            <a:pPr algn="ctr">
              <a:spcAft>
                <a:spcPts val="600"/>
              </a:spcAft>
            </a:pPr>
            <a:r>
              <a:rPr lang="zh-CN" altLang="en-US" dirty="0"/>
              <a:t>和蛮力法相比？</a:t>
            </a:r>
          </a:p>
        </p:txBody>
      </p:sp>
      <p:sp>
        <p:nvSpPr>
          <p:cNvPr id="21509" name="Rectangle 5"/>
          <p:cNvSpPr>
            <a:spLocks noChangeArrowheads="1"/>
          </p:cNvSpPr>
          <p:nvPr/>
        </p:nvSpPr>
        <p:spPr bwMode="auto">
          <a:xfrm>
            <a:off x="5652120" y="2708920"/>
            <a:ext cx="2304256" cy="1600200"/>
          </a:xfrm>
          <a:prstGeom prst="rect">
            <a:avLst/>
          </a:prstGeom>
          <a:noFill/>
          <a:ln w="9525">
            <a:solidFill>
              <a:schemeClr val="tx1"/>
            </a:solidFill>
            <a:miter lim="800000"/>
            <a:headEnd/>
            <a:tailEnd/>
          </a:ln>
          <a:effectLst/>
        </p:spPr>
        <p:txBody>
          <a:bodyPr wrap="square">
            <a:spAutoFit/>
          </a:bodyPr>
          <a:lstStyle/>
          <a:p>
            <a:pPr>
              <a:buFontTx/>
              <a:buChar char="-"/>
              <a:defRPr/>
            </a:pPr>
            <a:r>
              <a:rPr lang="en-US" altLang="zh-CN" dirty="0">
                <a:latin typeface="+mn-lt"/>
              </a:rPr>
              <a:t> </a:t>
            </a:r>
            <a:r>
              <a:rPr lang="zh-CN" altLang="en-US" dirty="0">
                <a:latin typeface="+mn-lt"/>
              </a:rPr>
              <a:t>初始化：</a:t>
            </a:r>
          </a:p>
          <a:p>
            <a:pPr>
              <a:defRPr/>
            </a:pPr>
            <a:r>
              <a:rPr lang="en-US" altLang="zh-CN" dirty="0">
                <a:latin typeface="+mn-lt"/>
              </a:rPr>
              <a:t>    </a:t>
            </a:r>
            <a:r>
              <a:rPr lang="en-US" altLang="zh-CN" sz="1800" dirty="0">
                <a:solidFill>
                  <a:srgbClr val="000000"/>
                </a:solidFill>
                <a:latin typeface="+mn-lt"/>
              </a:rPr>
              <a:t>for </a:t>
            </a:r>
            <a:r>
              <a:rPr lang="en-US" altLang="zh-CN" sz="1800" i="1" dirty="0">
                <a:solidFill>
                  <a:srgbClr val="000000"/>
                </a:solidFill>
                <a:latin typeface="+mn-lt"/>
              </a:rPr>
              <a:t>i</a:t>
            </a:r>
            <a:r>
              <a:rPr kumimoji="0" lang="en-US" altLang="zh-CN" sz="1800" dirty="0">
                <a:solidFill>
                  <a:srgbClr val="000000"/>
                </a:solidFill>
                <a:ea typeface="楷体_GB2312" pitchFamily="49" charset="-122"/>
              </a:rPr>
              <a:t>←</a:t>
            </a:r>
            <a:r>
              <a:rPr lang="en-US" altLang="zh-CN" sz="1800" dirty="0">
                <a:solidFill>
                  <a:srgbClr val="000000"/>
                </a:solidFill>
                <a:latin typeface="+mn-lt"/>
              </a:rPr>
              <a:t>0 to </a:t>
            </a:r>
            <a:r>
              <a:rPr lang="en-US" altLang="zh-CN" sz="1800" i="1" dirty="0">
                <a:solidFill>
                  <a:srgbClr val="000000"/>
                </a:solidFill>
                <a:latin typeface="+mn-lt"/>
              </a:rPr>
              <a:t>n</a:t>
            </a:r>
            <a:r>
              <a:rPr lang="en-US" altLang="zh-CN" sz="1800" dirty="0">
                <a:solidFill>
                  <a:srgbClr val="000000"/>
                </a:solidFill>
                <a:latin typeface="+mn-lt"/>
              </a:rPr>
              <a:t> do </a:t>
            </a:r>
          </a:p>
          <a:p>
            <a:pPr>
              <a:defRPr/>
            </a:pPr>
            <a:r>
              <a:rPr lang="en-US" altLang="zh-CN" sz="1800" dirty="0">
                <a:solidFill>
                  <a:srgbClr val="000000"/>
                </a:solidFill>
                <a:latin typeface="+mn-lt"/>
              </a:rPr>
              <a:t>       </a:t>
            </a:r>
            <a:r>
              <a:rPr lang="en-US" altLang="zh-CN" sz="1800" i="1" dirty="0">
                <a:solidFill>
                  <a:srgbClr val="000000"/>
                </a:solidFill>
                <a:latin typeface="+mn-lt"/>
              </a:rPr>
              <a:t>x</a:t>
            </a:r>
            <a:r>
              <a:rPr lang="en-US" altLang="zh-CN" sz="1800" dirty="0">
                <a:solidFill>
                  <a:srgbClr val="000000"/>
                </a:solidFill>
                <a:latin typeface="+mn-lt"/>
              </a:rPr>
              <a:t>[</a:t>
            </a:r>
            <a:r>
              <a:rPr lang="en-US" altLang="zh-CN" sz="1800" i="1" dirty="0" err="1">
                <a:solidFill>
                  <a:srgbClr val="000000"/>
                </a:solidFill>
                <a:latin typeface="+mn-lt"/>
              </a:rPr>
              <a:t>i</a:t>
            </a:r>
            <a:r>
              <a:rPr lang="en-US" altLang="zh-CN" sz="1800" dirty="0">
                <a:solidFill>
                  <a:srgbClr val="000000"/>
                </a:solidFill>
                <a:latin typeface="+mn-lt"/>
              </a:rPr>
              <a:t>]</a:t>
            </a:r>
            <a:r>
              <a:rPr kumimoji="0" lang="en-US" altLang="zh-CN" sz="1800" dirty="0">
                <a:solidFill>
                  <a:srgbClr val="000000"/>
                </a:solidFill>
                <a:ea typeface="楷体_GB2312" pitchFamily="49" charset="-122"/>
              </a:rPr>
              <a:t>←</a:t>
            </a:r>
            <a:r>
              <a:rPr lang="en-US" altLang="zh-CN" sz="1800" dirty="0">
                <a:solidFill>
                  <a:srgbClr val="000000"/>
                </a:solidFill>
                <a:latin typeface="+mn-lt"/>
              </a:rPr>
              <a:t>0</a:t>
            </a:r>
          </a:p>
          <a:p>
            <a:pPr>
              <a:buFontTx/>
              <a:buChar char="-"/>
              <a:defRPr/>
            </a:pPr>
            <a:r>
              <a:rPr lang="zh-CN" altLang="en-US" dirty="0">
                <a:latin typeface="+mn-lt"/>
              </a:rPr>
              <a:t> 调用：</a:t>
            </a:r>
          </a:p>
          <a:p>
            <a:pPr>
              <a:defRPr/>
            </a:pPr>
            <a:r>
              <a:rPr lang="en-US" altLang="zh-CN" dirty="0">
                <a:latin typeface="+mn-lt"/>
              </a:rPr>
              <a:t>    </a:t>
            </a:r>
            <a:r>
              <a:rPr lang="en-US" altLang="zh-CN" sz="1800" dirty="0">
                <a:solidFill>
                  <a:srgbClr val="000000"/>
                </a:solidFill>
                <a:latin typeface="+mn-lt"/>
              </a:rPr>
              <a:t>backtrack(1)</a:t>
            </a:r>
            <a:endParaRPr lang="zh-CN" altLang="en-US" sz="1800" dirty="0">
              <a:solidFill>
                <a:srgbClr val="000000"/>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7B9E3-1018-4B01-9465-48B49A935395}"/>
              </a:ext>
            </a:extLst>
          </p:cNvPr>
          <p:cNvSpPr>
            <a:spLocks noGrp="1"/>
          </p:cNvSpPr>
          <p:nvPr>
            <p:ph type="title"/>
          </p:nvPr>
        </p:nvSpPr>
        <p:spPr/>
        <p:txBody>
          <a:bodyPr/>
          <a:lstStyle/>
          <a:p>
            <a:r>
              <a:rPr lang="en-US" altLang="zh-CN" i="1" dirty="0">
                <a:ea typeface="黑体" pitchFamily="2" charset="-122"/>
              </a:rPr>
              <a:t>n</a:t>
            </a:r>
            <a:r>
              <a:rPr lang="zh-CN" altLang="en-US" dirty="0">
                <a:ea typeface="黑体" pitchFamily="2" charset="-122"/>
              </a:rPr>
              <a:t>后问题 (</a:t>
            </a:r>
            <a:r>
              <a:rPr lang="en-US" altLang="zh-CN" dirty="0">
                <a:ea typeface="黑体" pitchFamily="2" charset="-122"/>
              </a:rPr>
              <a:t>3</a:t>
            </a:r>
            <a:r>
              <a:rPr lang="zh-CN" altLang="en-US" dirty="0">
                <a:ea typeface="黑体" pitchFamily="2" charset="-122"/>
              </a:rPr>
              <a:t>)</a:t>
            </a:r>
            <a:endParaRPr lang="zh-CN" altLang="en-US" dirty="0"/>
          </a:p>
        </p:txBody>
      </p:sp>
      <p:sp>
        <p:nvSpPr>
          <p:cNvPr id="3" name="内容占位符 2">
            <a:extLst>
              <a:ext uri="{FF2B5EF4-FFF2-40B4-BE49-F238E27FC236}">
                <a16:creationId xmlns:a16="http://schemas.microsoft.com/office/drawing/2014/main" id="{EF86B28A-4994-4D10-BD76-034FDC49EEBD}"/>
              </a:ext>
            </a:extLst>
          </p:cNvPr>
          <p:cNvSpPr>
            <a:spLocks noGrp="1"/>
          </p:cNvSpPr>
          <p:nvPr>
            <p:ph idx="1"/>
          </p:nvPr>
        </p:nvSpPr>
        <p:spPr>
          <a:xfrm>
            <a:off x="899592" y="1752600"/>
            <a:ext cx="1602135" cy="4107160"/>
          </a:xfrm>
        </p:spPr>
        <p:txBody>
          <a:bodyPr/>
          <a:lstStyle/>
          <a:p>
            <a:pPr>
              <a:lnSpc>
                <a:spcPts val="2800"/>
              </a:lnSpc>
            </a:pPr>
            <a:r>
              <a:rPr lang="en-US" altLang="zh-CN" sz="2000" dirty="0">
                <a:solidFill>
                  <a:srgbClr val="0000FF"/>
                </a:solidFill>
                <a:ea typeface="黑体" panose="02010609060101010101" pitchFamily="49" charset="-122"/>
              </a:rPr>
              <a:t>4-</a:t>
            </a:r>
            <a:r>
              <a:rPr lang="zh-CN" altLang="en-US" sz="2000" dirty="0">
                <a:solidFill>
                  <a:srgbClr val="0000FF"/>
                </a:solidFill>
                <a:ea typeface="黑体" panose="02010609060101010101" pitchFamily="49" charset="-122"/>
              </a:rPr>
              <a:t>后问题的回溯法求解示例</a:t>
            </a:r>
          </a:p>
        </p:txBody>
      </p:sp>
      <p:pic>
        <p:nvPicPr>
          <p:cNvPr id="4" name="图片 3">
            <a:extLst>
              <a:ext uri="{FF2B5EF4-FFF2-40B4-BE49-F238E27FC236}">
                <a16:creationId xmlns:a16="http://schemas.microsoft.com/office/drawing/2014/main" id="{36933B11-6ED9-4A88-9FA4-69FF7159A3E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39752" y="1752600"/>
            <a:ext cx="6336704" cy="4988768"/>
          </a:xfrm>
          <a:prstGeom prst="rect">
            <a:avLst/>
          </a:prstGeom>
        </p:spPr>
      </p:pic>
      <p:sp>
        <p:nvSpPr>
          <p:cNvPr id="5" name="矩形 4">
            <a:extLst>
              <a:ext uri="{FF2B5EF4-FFF2-40B4-BE49-F238E27FC236}">
                <a16:creationId xmlns:a16="http://schemas.microsoft.com/office/drawing/2014/main" id="{3ACED444-DCD0-4E19-8BE9-3857D37FB3F2}"/>
              </a:ext>
            </a:extLst>
          </p:cNvPr>
          <p:cNvSpPr/>
          <p:nvPr/>
        </p:nvSpPr>
        <p:spPr>
          <a:xfrm>
            <a:off x="1042677" y="4653136"/>
            <a:ext cx="1315963" cy="969496"/>
          </a:xfrm>
          <a:prstGeom prst="rect">
            <a:avLst/>
          </a:prstGeom>
        </p:spPr>
        <p:txBody>
          <a:bodyPr wrap="square">
            <a:spAutoFit/>
          </a:bodyPr>
          <a:lstStyle/>
          <a:p>
            <a:pPr algn="ctr"/>
            <a:r>
              <a:rPr lang="zh-CN" altLang="zh-CN" sz="1900" kern="100" dirty="0">
                <a:solidFill>
                  <a:srgbClr val="00B050"/>
                </a:solidFill>
                <a:ea typeface="黑体" panose="02010609060101010101" pitchFamily="49" charset="-122"/>
                <a:cs typeface="Times New Roman" panose="02020603050405020304" pitchFamily="18" charset="0"/>
              </a:rPr>
              <a:t>生成子集树中的</a:t>
            </a:r>
            <a:r>
              <a:rPr lang="en-US" altLang="zh-CN" sz="1900" kern="100" dirty="0">
                <a:solidFill>
                  <a:srgbClr val="00B050"/>
                </a:solidFill>
                <a:ea typeface="黑体" panose="02010609060101010101" pitchFamily="49" charset="-122"/>
              </a:rPr>
              <a:t>27</a:t>
            </a:r>
            <a:r>
              <a:rPr lang="zh-CN" altLang="zh-CN" sz="1900" kern="100" dirty="0">
                <a:solidFill>
                  <a:srgbClr val="00B050"/>
                </a:solidFill>
                <a:ea typeface="黑体" panose="02010609060101010101" pitchFamily="49" charset="-122"/>
                <a:cs typeface="Times New Roman" panose="02020603050405020304" pitchFamily="18" charset="0"/>
              </a:rPr>
              <a:t>个节点</a:t>
            </a:r>
            <a:endParaRPr lang="zh-CN" altLang="en-US" sz="1900" dirty="0">
              <a:solidFill>
                <a:srgbClr val="00B050"/>
              </a:solidFill>
            </a:endParaRPr>
          </a:p>
        </p:txBody>
      </p:sp>
    </p:spTree>
    <p:extLst>
      <p:ext uri="{BB962C8B-B14F-4D97-AF65-F5344CB8AC3E}">
        <p14:creationId xmlns:p14="http://schemas.microsoft.com/office/powerpoint/2010/main" val="187928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35C69-F386-4557-8134-0FC082DC440F}"/>
              </a:ext>
            </a:extLst>
          </p:cNvPr>
          <p:cNvSpPr>
            <a:spLocks noGrp="1"/>
          </p:cNvSpPr>
          <p:nvPr>
            <p:ph type="title"/>
          </p:nvPr>
        </p:nvSpPr>
        <p:spPr/>
        <p:txBody>
          <a:bodyPr/>
          <a:lstStyle/>
          <a:p>
            <a:r>
              <a:rPr lang="en-US" altLang="zh-CN" i="1" dirty="0">
                <a:ea typeface="黑体" pitchFamily="2" charset="-122"/>
              </a:rPr>
              <a:t>n</a:t>
            </a:r>
            <a:r>
              <a:rPr lang="zh-CN" altLang="en-US" dirty="0">
                <a:ea typeface="黑体" pitchFamily="2" charset="-122"/>
              </a:rPr>
              <a:t>后问题 (</a:t>
            </a:r>
            <a:r>
              <a:rPr lang="en-US" altLang="zh-CN" dirty="0">
                <a:ea typeface="黑体" pitchFamily="2" charset="-122"/>
              </a:rPr>
              <a:t>4</a:t>
            </a:r>
            <a:r>
              <a:rPr lang="zh-CN" altLang="en-US" dirty="0">
                <a:ea typeface="黑体" pitchFamily="2" charset="-122"/>
              </a:rPr>
              <a:t>)</a:t>
            </a:r>
            <a:endParaRPr lang="zh-CN" altLang="en-US" dirty="0"/>
          </a:p>
        </p:txBody>
      </p:sp>
      <p:sp>
        <p:nvSpPr>
          <p:cNvPr id="5" name="内容占位符 2">
            <a:extLst>
              <a:ext uri="{FF2B5EF4-FFF2-40B4-BE49-F238E27FC236}">
                <a16:creationId xmlns:a16="http://schemas.microsoft.com/office/drawing/2014/main" id="{4072DA82-A3CE-4E14-B61B-7D5EE4394FC4}"/>
              </a:ext>
            </a:extLst>
          </p:cNvPr>
          <p:cNvSpPr>
            <a:spLocks noGrp="1"/>
          </p:cNvSpPr>
          <p:nvPr>
            <p:ph idx="1"/>
          </p:nvPr>
        </p:nvSpPr>
        <p:spPr>
          <a:xfrm>
            <a:off x="998625" y="1752600"/>
            <a:ext cx="1602135" cy="4107160"/>
          </a:xfrm>
        </p:spPr>
        <p:txBody>
          <a:bodyPr/>
          <a:lstStyle/>
          <a:p>
            <a:pPr>
              <a:lnSpc>
                <a:spcPts val="2800"/>
              </a:lnSpc>
            </a:pPr>
            <a:r>
              <a:rPr lang="en-US" altLang="zh-CN" sz="2000" dirty="0">
                <a:solidFill>
                  <a:srgbClr val="0000FF"/>
                </a:solidFill>
                <a:ea typeface="黑体" panose="02010609060101010101" pitchFamily="49" charset="-122"/>
              </a:rPr>
              <a:t>4-</a:t>
            </a:r>
            <a:r>
              <a:rPr lang="zh-CN" altLang="en-US" sz="2000" dirty="0">
                <a:solidFill>
                  <a:srgbClr val="0000FF"/>
                </a:solidFill>
                <a:ea typeface="黑体" panose="02010609060101010101" pitchFamily="49" charset="-122"/>
              </a:rPr>
              <a:t>后问题的蛮力法求解示例</a:t>
            </a:r>
          </a:p>
        </p:txBody>
      </p:sp>
      <p:pic>
        <p:nvPicPr>
          <p:cNvPr id="6" name="图片 5">
            <a:extLst>
              <a:ext uri="{FF2B5EF4-FFF2-40B4-BE49-F238E27FC236}">
                <a16:creationId xmlns:a16="http://schemas.microsoft.com/office/drawing/2014/main" id="{77A51355-1FF4-41AC-A385-D96D8FE92CF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99792" y="1844824"/>
            <a:ext cx="6192688" cy="4765080"/>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29F21CA-5091-42BC-BAD0-732C93C1837D}"/>
                  </a:ext>
                </a:extLst>
              </p:cNvPr>
              <p:cNvSpPr/>
              <p:nvPr/>
            </p:nvSpPr>
            <p:spPr>
              <a:xfrm>
                <a:off x="1115616" y="3068960"/>
                <a:ext cx="1584176" cy="969496"/>
              </a:xfrm>
              <a:prstGeom prst="rect">
                <a:avLst/>
              </a:prstGeom>
            </p:spPr>
            <p:txBody>
              <a:bodyPr wrap="square">
                <a:spAutoFit/>
              </a:bodyPr>
              <a:lstStyle/>
              <a:p>
                <a:pPr algn="ctr"/>
                <a:r>
                  <a:rPr lang="zh-CN" altLang="zh-CN" sz="1900" kern="100" dirty="0">
                    <a:solidFill>
                      <a:srgbClr val="00B050"/>
                    </a:solidFill>
                    <a:ea typeface="黑体" panose="02010609060101010101" pitchFamily="49" charset="-122"/>
                    <a:cs typeface="Times New Roman" panose="02020603050405020304" pitchFamily="18" charset="0"/>
                  </a:rPr>
                  <a:t>需</a:t>
                </a:r>
                <a14:m>
                  <m:oMath xmlns:m="http://schemas.openxmlformats.org/officeDocument/2006/math">
                    <m:r>
                      <a:rPr lang="en-US" altLang="zh-CN" sz="1900" kern="100">
                        <a:solidFill>
                          <a:srgbClr val="00B050"/>
                        </a:solidFill>
                        <a:latin typeface="Cambria Math" panose="02040503050406030204" pitchFamily="18" charset="0"/>
                        <a:ea typeface="宋体" panose="02010600030101010101" pitchFamily="2" charset="-122"/>
                        <a:cs typeface="Times New Roman" panose="02020603050405020304" pitchFamily="18" charset="0"/>
                      </a:rPr>
                      <m:t>4!</m:t>
                    </m:r>
                  </m:oMath>
                </a14:m>
                <a:r>
                  <a:rPr lang="zh-CN" altLang="zh-CN" sz="1900" kern="100" dirty="0">
                    <a:solidFill>
                      <a:srgbClr val="00B050"/>
                    </a:solidFill>
                    <a:ea typeface="黑体" panose="02010609060101010101" pitchFamily="49" charset="-122"/>
                    <a:cs typeface="Times New Roman" panose="02020603050405020304" pitchFamily="18" charset="0"/>
                  </a:rPr>
                  <a:t>次搜索便可找到问题的一个解</a:t>
                </a:r>
                <a:endParaRPr lang="zh-CN" altLang="en-US" sz="1900" dirty="0">
                  <a:solidFill>
                    <a:srgbClr val="00B050"/>
                  </a:solidFill>
                </a:endParaRPr>
              </a:p>
            </p:txBody>
          </p:sp>
        </mc:Choice>
        <mc:Fallback xmlns="">
          <p:sp>
            <p:nvSpPr>
              <p:cNvPr id="7" name="矩形 6">
                <a:extLst>
                  <a:ext uri="{FF2B5EF4-FFF2-40B4-BE49-F238E27FC236}">
                    <a16:creationId xmlns:a16="http://schemas.microsoft.com/office/drawing/2014/main" id="{D29F21CA-5091-42BC-BAD0-732C93C1837D}"/>
                  </a:ext>
                </a:extLst>
              </p:cNvPr>
              <p:cNvSpPr>
                <a:spLocks noRot="1" noChangeAspect="1" noMove="1" noResize="1" noEditPoints="1" noAdjustHandles="1" noChangeArrowheads="1" noChangeShapeType="1" noTextEdit="1"/>
              </p:cNvSpPr>
              <p:nvPr/>
            </p:nvSpPr>
            <p:spPr>
              <a:xfrm>
                <a:off x="1115616" y="3068960"/>
                <a:ext cx="1584176" cy="969496"/>
              </a:xfrm>
              <a:prstGeom prst="rect">
                <a:avLst/>
              </a:prstGeom>
              <a:blipFill>
                <a:blip r:embed="rId3"/>
                <a:stretch>
                  <a:fillRect t="-4403" b="-8805"/>
                </a:stretch>
              </a:blipFill>
            </p:spPr>
            <p:txBody>
              <a:bodyPr/>
              <a:lstStyle/>
              <a:p>
                <a:r>
                  <a:rPr lang="zh-CN" altLang="en-US">
                    <a:noFill/>
                  </a:rPr>
                  <a:t> </a:t>
                </a:r>
              </a:p>
            </p:txBody>
          </p:sp>
        </mc:Fallback>
      </mc:AlternateContent>
      <p:sp>
        <p:nvSpPr>
          <p:cNvPr id="8" name="对话气泡: 圆角矩形 7">
            <a:extLst>
              <a:ext uri="{FF2B5EF4-FFF2-40B4-BE49-F238E27FC236}">
                <a16:creationId xmlns:a16="http://schemas.microsoft.com/office/drawing/2014/main" id="{48E68770-66ED-4C52-BB2B-55DA9A59A369}"/>
              </a:ext>
            </a:extLst>
          </p:cNvPr>
          <p:cNvSpPr/>
          <p:nvPr/>
        </p:nvSpPr>
        <p:spPr bwMode="auto">
          <a:xfrm>
            <a:off x="728552" y="4509120"/>
            <a:ext cx="1872208" cy="720080"/>
          </a:xfrm>
          <a:prstGeom prst="wedgeRoundRectCallout">
            <a:avLst>
              <a:gd name="adj1" fmla="val 49412"/>
              <a:gd name="adj2" fmla="val -7881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FF0000"/>
                </a:solidFill>
                <a:effectLst/>
                <a:latin typeface="Times New Roman" pitchFamily="18" charset="0"/>
                <a:ea typeface="黑体" pitchFamily="2" charset="-122"/>
              </a:rPr>
              <a:t>回溯法与蛮力法</a:t>
            </a:r>
            <a:endParaRPr kumimoji="1" lang="en-US" altLang="zh-CN" sz="1800" b="0" i="0" u="none" strike="noStrike" cap="none" normalizeH="0" baseline="0" dirty="0">
              <a:ln>
                <a:noFill/>
              </a:ln>
              <a:solidFill>
                <a:srgbClr val="FF0000"/>
              </a:solidFill>
              <a:effectLst/>
              <a:latin typeface="Times New Roman" pitchFamily="18" charset="0"/>
              <a:ea typeface="黑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FF0000"/>
                </a:solidFill>
                <a:effectLst/>
                <a:latin typeface="Times New Roman" pitchFamily="18" charset="0"/>
                <a:ea typeface="黑体" pitchFamily="2" charset="-122"/>
              </a:rPr>
              <a:t>相比，优势何在？</a:t>
            </a:r>
          </a:p>
        </p:txBody>
      </p:sp>
    </p:spTree>
    <p:extLst>
      <p:ext uri="{BB962C8B-B14F-4D97-AF65-F5344CB8AC3E}">
        <p14:creationId xmlns:p14="http://schemas.microsoft.com/office/powerpoint/2010/main" val="68260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9BECF-43E6-4CFA-B2C8-CCC4297EDC80}"/>
              </a:ext>
            </a:extLst>
          </p:cNvPr>
          <p:cNvSpPr>
            <a:spLocks noGrp="1"/>
          </p:cNvSpPr>
          <p:nvPr>
            <p:ph type="title"/>
          </p:nvPr>
        </p:nvSpPr>
        <p:spPr/>
        <p:txBody>
          <a:bodyPr/>
          <a:lstStyle/>
          <a:p>
            <a:r>
              <a:rPr lang="en-US" altLang="zh-CN" i="1" dirty="0">
                <a:ea typeface="黑体" pitchFamily="2" charset="-122"/>
              </a:rPr>
              <a:t>n</a:t>
            </a:r>
            <a:r>
              <a:rPr lang="zh-CN" altLang="en-US" dirty="0">
                <a:ea typeface="黑体" pitchFamily="2" charset="-122"/>
              </a:rPr>
              <a:t>后问题 (</a:t>
            </a:r>
            <a:r>
              <a:rPr lang="en-US" altLang="zh-CN" dirty="0">
                <a:ea typeface="黑体" pitchFamily="2" charset="-122"/>
              </a:rPr>
              <a:t>5</a:t>
            </a:r>
            <a:r>
              <a:rPr lang="zh-CN" altLang="en-US" dirty="0">
                <a:ea typeface="黑体" pitchFamily="2" charset="-122"/>
              </a:rPr>
              <a:t>)</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05C63F7-885E-4EC9-ADD7-7DD3AE6B5527}"/>
                  </a:ext>
                </a:extLst>
              </p:cNvPr>
              <p:cNvSpPr/>
              <p:nvPr/>
            </p:nvSpPr>
            <p:spPr>
              <a:xfrm>
                <a:off x="755576" y="1972400"/>
                <a:ext cx="8280920" cy="3756093"/>
              </a:xfrm>
              <a:prstGeom prst="rect">
                <a:avLst/>
              </a:prstGeom>
            </p:spPr>
            <p:txBody>
              <a:bodyPr wrap="square">
                <a:spAutoFit/>
              </a:bodyPr>
              <a:lstStyle/>
              <a:p>
                <a:pPr>
                  <a:lnSpc>
                    <a:spcPts val="2700"/>
                  </a:lnSpc>
                  <a:spcAft>
                    <a:spcPts val="600"/>
                  </a:spcAft>
                </a:pPr>
                <a:r>
                  <a:rPr lang="zh-CN" altLang="en-US" b="1" kern="100" dirty="0">
                    <a:solidFill>
                      <a:srgbClr val="0000FF"/>
                    </a:solidFill>
                    <a:latin typeface="+mn-lt"/>
                    <a:ea typeface="黑体" panose="02010609060101010101" pitchFamily="49" charset="-122"/>
                    <a:cs typeface="Times New Roman" panose="02020603050405020304" pitchFamily="18" charset="0"/>
                  </a:rPr>
                  <a:t>回溯法与蛮力法的时间复杂度比较：</a:t>
                </a:r>
                <a:endParaRPr lang="en-US" altLang="zh-CN" b="1" kern="100" dirty="0">
                  <a:solidFill>
                    <a:srgbClr val="0000FF"/>
                  </a:solidFill>
                  <a:latin typeface="+mn-lt"/>
                  <a:ea typeface="黑体" panose="02010609060101010101" pitchFamily="49" charset="-122"/>
                  <a:cs typeface="Times New Roman" panose="02020603050405020304" pitchFamily="18" charset="0"/>
                </a:endParaRPr>
              </a:p>
              <a:p>
                <a:pPr marL="342900" indent="-342900">
                  <a:lnSpc>
                    <a:spcPts val="2700"/>
                  </a:lnSpc>
                  <a:spcAft>
                    <a:spcPts val="400"/>
                  </a:spcAft>
                  <a:buSzPct val="50000"/>
                  <a:buFont typeface="Wingdings" panose="05000000000000000000" pitchFamily="2" charset="2"/>
                  <a:buChar char="u"/>
                </a:pPr>
                <a:r>
                  <a:rPr lang="zh-CN" altLang="zh-CN" sz="1900" kern="100" dirty="0">
                    <a:solidFill>
                      <a:srgbClr val="002060"/>
                    </a:solidFill>
                    <a:latin typeface="+mn-lt"/>
                    <a:ea typeface="黑体" panose="02010609060101010101" pitchFamily="49" charset="-122"/>
                    <a:cs typeface="Times New Roman" panose="02020603050405020304" pitchFamily="18" charset="0"/>
                  </a:rPr>
                  <a:t>使用递归回溯法求解</a:t>
                </a:r>
                <a:r>
                  <a:rPr lang="en-US" altLang="zh-CN" sz="1900" kern="100" dirty="0">
                    <a:solidFill>
                      <a:srgbClr val="002060"/>
                    </a:solidFill>
                    <a:latin typeface="+mn-lt"/>
                    <a:ea typeface="黑体" panose="02010609060101010101" pitchFamily="49" charset="-122"/>
                  </a:rPr>
                  <a:t>n-</a:t>
                </a:r>
                <a:r>
                  <a:rPr lang="zh-CN" altLang="zh-CN" sz="1900" kern="100" dirty="0">
                    <a:solidFill>
                      <a:srgbClr val="002060"/>
                    </a:solidFill>
                    <a:latin typeface="+mn-lt"/>
                    <a:ea typeface="黑体" panose="02010609060101010101" pitchFamily="49" charset="-122"/>
                    <a:cs typeface="Times New Roman" panose="02020603050405020304" pitchFamily="18" charset="0"/>
                  </a:rPr>
                  <a:t>后问题的时间复杂度为</a:t>
                </a:r>
                <a14:m>
                  <m:oMath xmlns:m="http://schemas.openxmlformats.org/officeDocument/2006/math">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𝑂</m:t>
                    </m:r>
                    <m:r>
                      <a:rPr lang="en-US" altLang="zh-CN" sz="19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9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9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900" kern="100" dirty="0">
                    <a:solidFill>
                      <a:srgbClr val="002060"/>
                    </a:solidFill>
                    <a:latin typeface="+mn-lt"/>
                    <a:ea typeface="黑体" panose="02010609060101010101" pitchFamily="49" charset="-122"/>
                    <a:cs typeface="Times New Roman" panose="02020603050405020304" pitchFamily="18" charset="0"/>
                  </a:rPr>
                  <a:t>，使用蛮力法求解</a:t>
                </a:r>
                <a:r>
                  <a:rPr lang="en-US" altLang="zh-CN" sz="1900" kern="100" dirty="0">
                    <a:solidFill>
                      <a:srgbClr val="002060"/>
                    </a:solidFill>
                    <a:latin typeface="+mn-lt"/>
                    <a:ea typeface="黑体" panose="02010609060101010101" pitchFamily="49" charset="-122"/>
                  </a:rPr>
                  <a:t>n-</a:t>
                </a:r>
                <a:r>
                  <a:rPr lang="zh-CN" altLang="zh-CN" sz="1900" kern="100" dirty="0">
                    <a:solidFill>
                      <a:srgbClr val="002060"/>
                    </a:solidFill>
                    <a:latin typeface="+mn-lt"/>
                    <a:ea typeface="黑体" panose="02010609060101010101" pitchFamily="49" charset="-122"/>
                    <a:cs typeface="Times New Roman" panose="02020603050405020304" pitchFamily="18" charset="0"/>
                  </a:rPr>
                  <a:t>后问题的时间复杂度为</a:t>
                </a:r>
                <a14:m>
                  <m:oMath xmlns:m="http://schemas.openxmlformats.org/officeDocument/2006/math">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𝑂</m:t>
                    </m:r>
                    <m:r>
                      <a:rPr lang="en-US" altLang="zh-CN" sz="19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19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900" kern="100" dirty="0">
                    <a:solidFill>
                      <a:srgbClr val="002060"/>
                    </a:solidFill>
                    <a:latin typeface="+mn-lt"/>
                    <a:ea typeface="黑体" panose="02010609060101010101" pitchFamily="49" charset="-122"/>
                    <a:cs typeface="Times New Roman" panose="02020603050405020304" pitchFamily="18" charset="0"/>
                  </a:rPr>
                  <a:t>，但与蛮力法相比，递归的回溯法可通过剪枝函数将不需遍历的子树删减。</a:t>
                </a:r>
                <a:endParaRPr lang="en-US" altLang="zh-CN" sz="1900" kern="100" dirty="0">
                  <a:solidFill>
                    <a:srgbClr val="002060"/>
                  </a:solidFill>
                  <a:latin typeface="+mn-lt"/>
                  <a:ea typeface="黑体" panose="02010609060101010101" pitchFamily="49" charset="-122"/>
                  <a:cs typeface="Times New Roman" panose="02020603050405020304" pitchFamily="18" charset="0"/>
                </a:endParaRPr>
              </a:p>
              <a:p>
                <a:pPr marL="342900" indent="-342900">
                  <a:lnSpc>
                    <a:spcPts val="2700"/>
                  </a:lnSpc>
                  <a:spcAft>
                    <a:spcPts val="400"/>
                  </a:spcAft>
                  <a:buSzPct val="50000"/>
                  <a:buFont typeface="Wingdings" panose="05000000000000000000" pitchFamily="2" charset="2"/>
                  <a:buChar char="u"/>
                </a:pPr>
                <a:r>
                  <a:rPr lang="zh-CN" altLang="zh-CN" sz="1900" kern="100" dirty="0">
                    <a:solidFill>
                      <a:srgbClr val="002060"/>
                    </a:solidFill>
                    <a:latin typeface="+mn-lt"/>
                    <a:ea typeface="黑体" panose="02010609060101010101" pitchFamily="49" charset="-122"/>
                    <a:cs typeface="Times New Roman" panose="02020603050405020304" pitchFamily="18" charset="0"/>
                  </a:rPr>
                  <a:t>当</a:t>
                </a:r>
                <a:r>
                  <a:rPr lang="en-US" altLang="zh-CN" sz="1900" i="1" kern="100" dirty="0">
                    <a:solidFill>
                      <a:srgbClr val="002060"/>
                    </a:solidFill>
                    <a:latin typeface="+mn-lt"/>
                    <a:ea typeface="黑体" panose="02010609060101010101" pitchFamily="49" charset="-122"/>
                  </a:rPr>
                  <a:t>n</a:t>
                </a:r>
                <a:r>
                  <a:rPr lang="zh-CN" altLang="zh-CN" sz="1900" kern="100" dirty="0">
                    <a:solidFill>
                      <a:srgbClr val="002060"/>
                    </a:solidFill>
                    <a:latin typeface="+mn-lt"/>
                    <a:ea typeface="黑体" panose="02010609060101010101" pitchFamily="49" charset="-122"/>
                    <a:cs typeface="Times New Roman" panose="02020603050405020304" pitchFamily="18" charset="0"/>
                  </a:rPr>
                  <a:t>值不同时，蛮力法和回溯法的比较有不同的结论。例如，当</a:t>
                </a:r>
                <a14:m>
                  <m:oMath xmlns:m="http://schemas.openxmlformats.org/officeDocument/2006/math">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=4</m:t>
                    </m:r>
                  </m:oMath>
                </a14:m>
                <a:r>
                  <a:rPr lang="zh-CN" altLang="zh-CN" sz="1900" kern="100" dirty="0">
                    <a:solidFill>
                      <a:srgbClr val="002060"/>
                    </a:solidFill>
                    <a:latin typeface="+mn-lt"/>
                    <a:ea typeface="黑体" panose="02010609060101010101" pitchFamily="49" charset="-122"/>
                    <a:cs typeface="Times New Roman" panose="02020603050405020304" pitchFamily="18" charset="0"/>
                  </a:rPr>
                  <a:t>时子集树包含</a:t>
                </a:r>
                <a:r>
                  <a:rPr lang="en-US" altLang="zh-CN" sz="1900" kern="100" dirty="0">
                    <a:solidFill>
                      <a:srgbClr val="002060"/>
                    </a:solidFill>
                    <a:latin typeface="+mn-lt"/>
                    <a:ea typeface="黑体" panose="02010609060101010101" pitchFamily="49" charset="-122"/>
                  </a:rPr>
                  <a:t>341</a:t>
                </a:r>
                <a:r>
                  <a:rPr lang="zh-CN" altLang="zh-CN" sz="1900" kern="100" dirty="0">
                    <a:solidFill>
                      <a:srgbClr val="002060"/>
                    </a:solidFill>
                    <a:latin typeface="+mn-lt"/>
                    <a:ea typeface="黑体" panose="02010609060101010101" pitchFamily="49" charset="-122"/>
                    <a:cs typeface="Times New Roman" panose="02020603050405020304" pitchFamily="18" charset="0"/>
                  </a:rPr>
                  <a:t>个可能节点，采用回溯法在生成子集树中的</a:t>
                </a:r>
                <a:r>
                  <a:rPr lang="en-US" altLang="zh-CN" sz="1900" kern="100" dirty="0">
                    <a:solidFill>
                      <a:srgbClr val="002060"/>
                    </a:solidFill>
                    <a:latin typeface="+mn-lt"/>
                    <a:ea typeface="黑体" panose="02010609060101010101" pitchFamily="49" charset="-122"/>
                  </a:rPr>
                  <a:t>27</a:t>
                </a:r>
                <a:r>
                  <a:rPr lang="zh-CN" altLang="zh-CN" sz="1900" kern="100" dirty="0">
                    <a:solidFill>
                      <a:srgbClr val="002060"/>
                    </a:solidFill>
                    <a:latin typeface="+mn-lt"/>
                    <a:ea typeface="黑体" panose="02010609060101010101" pitchFamily="49" charset="-122"/>
                    <a:cs typeface="Times New Roman" panose="02020603050405020304" pitchFamily="18" charset="0"/>
                  </a:rPr>
                  <a:t>个节点后，便可得到问题的一个解，如图</a:t>
                </a:r>
                <a:r>
                  <a:rPr lang="en-US" altLang="zh-CN" sz="1900" kern="100" dirty="0">
                    <a:solidFill>
                      <a:srgbClr val="002060"/>
                    </a:solidFill>
                    <a:latin typeface="+mn-lt"/>
                    <a:ea typeface="黑体" panose="02010609060101010101" pitchFamily="49" charset="-122"/>
                  </a:rPr>
                  <a:t>6.6</a:t>
                </a:r>
                <a:r>
                  <a:rPr lang="zh-CN" altLang="zh-CN" sz="1900" kern="100" dirty="0">
                    <a:solidFill>
                      <a:srgbClr val="002060"/>
                    </a:solidFill>
                    <a:latin typeface="+mn-lt"/>
                    <a:ea typeface="黑体" panose="02010609060101010101" pitchFamily="49" charset="-122"/>
                    <a:cs typeface="Times New Roman" panose="02020603050405020304" pitchFamily="18" charset="0"/>
                  </a:rPr>
                  <a:t>所示。蛮力法的时间开销低于回溯法，仅需</a:t>
                </a:r>
                <a14:m>
                  <m:oMath xmlns:m="http://schemas.openxmlformats.org/officeDocument/2006/math">
                    <m:r>
                      <a:rPr lang="en-US" altLang="zh-CN" sz="19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4!</m:t>
                    </m:r>
                  </m:oMath>
                </a14:m>
                <a:r>
                  <a:rPr lang="zh-CN" altLang="zh-CN" sz="1900" kern="100" dirty="0">
                    <a:solidFill>
                      <a:srgbClr val="002060"/>
                    </a:solidFill>
                    <a:latin typeface="+mn-lt"/>
                    <a:ea typeface="黑体" panose="02010609060101010101" pitchFamily="49" charset="-122"/>
                    <a:cs typeface="Times New Roman" panose="02020603050405020304" pitchFamily="18" charset="0"/>
                  </a:rPr>
                  <a:t>次搜索便可找到问题的一个解。</a:t>
                </a:r>
                <a:endParaRPr lang="en-US" altLang="zh-CN" sz="1900" kern="100" dirty="0">
                  <a:solidFill>
                    <a:srgbClr val="002060"/>
                  </a:solidFill>
                  <a:latin typeface="+mn-lt"/>
                  <a:ea typeface="黑体" panose="02010609060101010101" pitchFamily="49" charset="-122"/>
                  <a:cs typeface="Times New Roman" panose="02020603050405020304" pitchFamily="18" charset="0"/>
                </a:endParaRPr>
              </a:p>
              <a:p>
                <a:pPr marL="342900" indent="-342900">
                  <a:lnSpc>
                    <a:spcPts val="2700"/>
                  </a:lnSpc>
                  <a:spcAft>
                    <a:spcPts val="400"/>
                  </a:spcAft>
                  <a:buSzPct val="50000"/>
                  <a:buFont typeface="Wingdings" panose="05000000000000000000" pitchFamily="2" charset="2"/>
                  <a:buChar char="u"/>
                </a:pPr>
                <a:r>
                  <a:rPr lang="zh-CN" altLang="zh-CN" sz="1900" kern="100" dirty="0">
                    <a:solidFill>
                      <a:srgbClr val="002060"/>
                    </a:solidFill>
                    <a:latin typeface="+mn-lt"/>
                    <a:ea typeface="黑体" panose="02010609060101010101" pitchFamily="49" charset="-122"/>
                    <a:cs typeface="Times New Roman" panose="02020603050405020304" pitchFamily="18" charset="0"/>
                  </a:rPr>
                  <a:t>当</a:t>
                </a:r>
                <a:r>
                  <a:rPr lang="en-US" altLang="zh-CN" sz="1900" i="1" kern="100" dirty="0">
                    <a:solidFill>
                      <a:srgbClr val="002060"/>
                    </a:solidFill>
                    <a:latin typeface="+mn-lt"/>
                    <a:ea typeface="黑体" panose="02010609060101010101" pitchFamily="49" charset="-122"/>
                  </a:rPr>
                  <a:t>n</a:t>
                </a:r>
                <a:r>
                  <a:rPr lang="zh-CN" altLang="zh-CN" sz="1900" kern="100" dirty="0">
                    <a:solidFill>
                      <a:srgbClr val="002060"/>
                    </a:solidFill>
                    <a:latin typeface="+mn-lt"/>
                    <a:ea typeface="黑体" panose="02010609060101010101" pitchFamily="49" charset="-122"/>
                    <a:cs typeface="Times New Roman" panose="02020603050405020304" pitchFamily="18" charset="0"/>
                  </a:rPr>
                  <a:t>较大时，回溯法相对于蛮力法的优势才显现出来，例如，</a:t>
                </a:r>
                <a14:m>
                  <m:oMath xmlns:m="http://schemas.openxmlformats.org/officeDocument/2006/math">
                    <m:r>
                      <a:rPr lang="en-US" altLang="zh-CN" sz="190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𝑛</m:t>
                    </m:r>
                    <m:r>
                      <a:rPr lang="en-US" altLang="zh-CN" sz="19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=8</m:t>
                    </m:r>
                  </m:oMath>
                </a14:m>
                <a:r>
                  <a:rPr lang="zh-CN" altLang="zh-CN" sz="1900" kern="100" dirty="0">
                    <a:solidFill>
                      <a:srgbClr val="002060"/>
                    </a:solidFill>
                    <a:latin typeface="+mn-lt"/>
                    <a:ea typeface="黑体" panose="02010609060101010101" pitchFamily="49" charset="-122"/>
                    <a:cs typeface="Times New Roman" panose="02020603050405020304" pitchFamily="18" charset="0"/>
                  </a:rPr>
                  <a:t>时，回溯法仅需</a:t>
                </a:r>
                <a:r>
                  <a:rPr lang="en-US" altLang="zh-CN" sz="1900" kern="100" dirty="0">
                    <a:solidFill>
                      <a:srgbClr val="002060"/>
                    </a:solidFill>
                    <a:latin typeface="+mn-lt"/>
                    <a:ea typeface="黑体" panose="02010609060101010101" pitchFamily="49" charset="-122"/>
                  </a:rPr>
                  <a:t>114</a:t>
                </a:r>
                <a:r>
                  <a:rPr lang="zh-CN" altLang="zh-CN" sz="1900" kern="100" dirty="0">
                    <a:solidFill>
                      <a:srgbClr val="002060"/>
                    </a:solidFill>
                    <a:latin typeface="+mn-lt"/>
                    <a:ea typeface="黑体" panose="02010609060101010101" pitchFamily="49" charset="-122"/>
                    <a:cs typeface="Times New Roman" panose="02020603050405020304" pitchFamily="18" charset="0"/>
                  </a:rPr>
                  <a:t>次搜索就可找到问题的一个解，而蛮力法需要</a:t>
                </a:r>
                <a14:m>
                  <m:oMath xmlns:m="http://schemas.openxmlformats.org/officeDocument/2006/math">
                    <m:r>
                      <a:rPr lang="en-US" altLang="zh-CN" sz="19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8!</m:t>
                    </m:r>
                  </m:oMath>
                </a14:m>
                <a:r>
                  <a:rPr lang="zh-CN" altLang="zh-CN" sz="1900" kern="100" dirty="0">
                    <a:solidFill>
                      <a:srgbClr val="002060"/>
                    </a:solidFill>
                    <a:latin typeface="+mn-lt"/>
                    <a:ea typeface="黑体" panose="02010609060101010101" pitchFamily="49" charset="-122"/>
                    <a:cs typeface="Times New Roman" panose="02020603050405020304" pitchFamily="18" charset="0"/>
                  </a:rPr>
                  <a:t>次搜索。</a:t>
                </a:r>
                <a:endParaRPr lang="zh-CN" altLang="en-US" sz="1900" dirty="0">
                  <a:solidFill>
                    <a:srgbClr val="002060"/>
                  </a:solidFill>
                  <a:latin typeface="+mn-lt"/>
                  <a:ea typeface="黑体" panose="02010609060101010101" pitchFamily="49" charset="-122"/>
                </a:endParaRPr>
              </a:p>
            </p:txBody>
          </p:sp>
        </mc:Choice>
        <mc:Fallback xmlns="">
          <p:sp>
            <p:nvSpPr>
              <p:cNvPr id="6" name="矩形 5">
                <a:extLst>
                  <a:ext uri="{FF2B5EF4-FFF2-40B4-BE49-F238E27FC236}">
                    <a16:creationId xmlns:a16="http://schemas.microsoft.com/office/drawing/2014/main" id="{405C63F7-885E-4EC9-ADD7-7DD3AE6B5527}"/>
                  </a:ext>
                </a:extLst>
              </p:cNvPr>
              <p:cNvSpPr>
                <a:spLocks noRot="1" noChangeAspect="1" noMove="1" noResize="1" noEditPoints="1" noAdjustHandles="1" noChangeArrowheads="1" noChangeShapeType="1" noTextEdit="1"/>
              </p:cNvSpPr>
              <p:nvPr/>
            </p:nvSpPr>
            <p:spPr>
              <a:xfrm>
                <a:off x="755576" y="1972400"/>
                <a:ext cx="8280920" cy="3756093"/>
              </a:xfrm>
              <a:prstGeom prst="rect">
                <a:avLst/>
              </a:prstGeom>
              <a:blipFill>
                <a:blip r:embed="rId2"/>
                <a:stretch>
                  <a:fillRect l="-810" t="-1136" r="-368" b="-649"/>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4BD4F560-5583-45CB-8C32-82E0CE89CF54}"/>
              </a:ext>
            </a:extLst>
          </p:cNvPr>
          <p:cNvSpPr/>
          <p:nvPr/>
        </p:nvSpPr>
        <p:spPr>
          <a:xfrm>
            <a:off x="1547664" y="5590045"/>
            <a:ext cx="7036890" cy="1118255"/>
          </a:xfrm>
          <a:prstGeom prst="rect">
            <a:avLst/>
          </a:prstGeom>
        </p:spPr>
        <p:txBody>
          <a:bodyPr wrap="square">
            <a:spAutoFit/>
          </a:bodyPr>
          <a:lstStyle/>
          <a:p>
            <a:pPr marL="342900" indent="-342900">
              <a:spcAft>
                <a:spcPts val="400"/>
              </a:spcAft>
              <a:buSzPct val="50000"/>
              <a:buFont typeface="Wingdings" panose="05000000000000000000" pitchFamily="2" charset="2"/>
              <a:buChar char="u"/>
            </a:pPr>
            <a:r>
              <a:rPr lang="zh-CN" altLang="zh-CN" kern="100" dirty="0">
                <a:solidFill>
                  <a:srgbClr val="00B050"/>
                </a:solidFill>
                <a:ea typeface="黑体" panose="02010609060101010101" pitchFamily="49" charset="-122"/>
                <a:cs typeface="Times New Roman" panose="02020603050405020304" pitchFamily="18" charset="0"/>
              </a:rPr>
              <a:t>当</a:t>
            </a:r>
            <a:r>
              <a:rPr lang="en-US" altLang="zh-CN" i="1" kern="100" dirty="0">
                <a:solidFill>
                  <a:srgbClr val="00B050"/>
                </a:solidFill>
                <a:ea typeface="黑体" panose="02010609060101010101" pitchFamily="49" charset="-122"/>
              </a:rPr>
              <a:t>n</a:t>
            </a:r>
            <a:r>
              <a:rPr lang="zh-CN" altLang="zh-CN" kern="100" dirty="0">
                <a:solidFill>
                  <a:srgbClr val="00B050"/>
                </a:solidFill>
                <a:ea typeface="黑体" panose="02010609060101010101" pitchFamily="49" charset="-122"/>
                <a:cs typeface="Times New Roman" panose="02020603050405020304" pitchFamily="18" charset="0"/>
              </a:rPr>
              <a:t>较小时，蛮力法优于回溯法；</a:t>
            </a:r>
            <a:endParaRPr lang="en-US" altLang="zh-CN" kern="100" dirty="0">
              <a:solidFill>
                <a:srgbClr val="00B050"/>
              </a:solidFill>
              <a:ea typeface="黑体" panose="02010609060101010101" pitchFamily="49" charset="-122"/>
              <a:cs typeface="Times New Roman" panose="02020603050405020304" pitchFamily="18" charset="0"/>
            </a:endParaRPr>
          </a:p>
          <a:p>
            <a:pPr marL="342900" indent="-342900">
              <a:spcAft>
                <a:spcPts val="400"/>
              </a:spcAft>
              <a:buSzPct val="50000"/>
              <a:buFont typeface="Wingdings" panose="05000000000000000000" pitchFamily="2" charset="2"/>
              <a:buChar char="u"/>
            </a:pPr>
            <a:r>
              <a:rPr lang="zh-CN" altLang="zh-CN" kern="100" dirty="0">
                <a:solidFill>
                  <a:srgbClr val="00B050"/>
                </a:solidFill>
                <a:ea typeface="黑体" panose="02010609060101010101" pitchFamily="49" charset="-122"/>
                <a:cs typeface="Times New Roman" panose="02020603050405020304" pitchFamily="18" charset="0"/>
              </a:rPr>
              <a:t>当</a:t>
            </a:r>
            <a:r>
              <a:rPr lang="en-US" altLang="zh-CN" i="1" kern="100" dirty="0">
                <a:solidFill>
                  <a:srgbClr val="00B050"/>
                </a:solidFill>
                <a:ea typeface="黑体" panose="02010609060101010101" pitchFamily="49" charset="-122"/>
              </a:rPr>
              <a:t>n</a:t>
            </a:r>
            <a:r>
              <a:rPr lang="zh-CN" altLang="zh-CN" kern="100" dirty="0">
                <a:solidFill>
                  <a:srgbClr val="00B050"/>
                </a:solidFill>
                <a:ea typeface="黑体" panose="02010609060101010101" pitchFamily="49" charset="-122"/>
                <a:cs typeface="Times New Roman" panose="02020603050405020304" pitchFamily="18" charset="0"/>
              </a:rPr>
              <a:t>较大时，回溯法优于蛮力法；</a:t>
            </a:r>
            <a:endParaRPr lang="en-US" altLang="zh-CN" kern="100" dirty="0">
              <a:solidFill>
                <a:srgbClr val="00B050"/>
              </a:solidFill>
              <a:ea typeface="黑体" panose="02010609060101010101" pitchFamily="49" charset="-122"/>
              <a:cs typeface="Times New Roman" panose="02020603050405020304" pitchFamily="18" charset="0"/>
            </a:endParaRPr>
          </a:p>
          <a:p>
            <a:pPr marL="342900" indent="-342900">
              <a:spcAft>
                <a:spcPts val="400"/>
              </a:spcAft>
              <a:buSzPct val="50000"/>
              <a:buFont typeface="Wingdings" panose="05000000000000000000" pitchFamily="2" charset="2"/>
              <a:buChar char="u"/>
            </a:pPr>
            <a:r>
              <a:rPr lang="en-US" altLang="zh-CN" i="1" kern="100" dirty="0">
                <a:solidFill>
                  <a:srgbClr val="00B050"/>
                </a:solidFill>
                <a:ea typeface="黑体" panose="02010609060101010101" pitchFamily="49" charset="-122"/>
              </a:rPr>
              <a:t>n</a:t>
            </a:r>
            <a:r>
              <a:rPr lang="zh-CN" altLang="zh-CN" kern="100" dirty="0">
                <a:solidFill>
                  <a:srgbClr val="00B050"/>
                </a:solidFill>
                <a:ea typeface="黑体" panose="02010609060101010101" pitchFamily="49" charset="-122"/>
                <a:cs typeface="Times New Roman" panose="02020603050405020304" pitchFamily="18" charset="0"/>
              </a:rPr>
              <a:t>越大，回溯法的优势越显著</a:t>
            </a:r>
            <a:endParaRPr lang="zh-CN" altLang="en-US" dirty="0">
              <a:solidFill>
                <a:srgbClr val="00B050"/>
              </a:solidFill>
            </a:endParaRPr>
          </a:p>
        </p:txBody>
      </p:sp>
      <p:sp>
        <p:nvSpPr>
          <p:cNvPr id="9" name="矩形 8">
            <a:extLst>
              <a:ext uri="{FF2B5EF4-FFF2-40B4-BE49-F238E27FC236}">
                <a16:creationId xmlns:a16="http://schemas.microsoft.com/office/drawing/2014/main" id="{61D01C97-75F8-4664-9139-4F150F85B4CA}"/>
              </a:ext>
            </a:extLst>
          </p:cNvPr>
          <p:cNvSpPr/>
          <p:nvPr/>
        </p:nvSpPr>
        <p:spPr>
          <a:xfrm>
            <a:off x="772914" y="5590045"/>
            <a:ext cx="958917" cy="400110"/>
          </a:xfrm>
          <a:prstGeom prst="rect">
            <a:avLst/>
          </a:prstGeom>
        </p:spPr>
        <p:txBody>
          <a:bodyPr wrap="none">
            <a:spAutoFit/>
          </a:bodyPr>
          <a:lstStyle/>
          <a:p>
            <a:r>
              <a:rPr lang="zh-CN" altLang="en-US" b="1" kern="100" dirty="0">
                <a:solidFill>
                  <a:srgbClr val="0000FF"/>
                </a:solidFill>
                <a:ea typeface="黑体" panose="02010609060101010101" pitchFamily="49" charset="-122"/>
                <a:cs typeface="Times New Roman" panose="02020603050405020304" pitchFamily="18" charset="0"/>
              </a:rPr>
              <a:t>结论：</a:t>
            </a:r>
            <a:endParaRPr lang="en-US" altLang="zh-CN" b="1" kern="100" dirty="0">
              <a:solidFill>
                <a:srgbClr val="0000FF"/>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0505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4800">
                <a:ea typeface="黑体" pitchFamily="2" charset="-122"/>
              </a:rPr>
              <a:t>提纲</a:t>
            </a:r>
          </a:p>
        </p:txBody>
      </p:sp>
      <p:sp>
        <p:nvSpPr>
          <p:cNvPr id="14339" name="Rectangle 3"/>
          <p:cNvSpPr>
            <a:spLocks noGrp="1" noChangeArrowheads="1"/>
          </p:cNvSpPr>
          <p:nvPr>
            <p:ph type="body" idx="1"/>
          </p:nvPr>
        </p:nvSpPr>
        <p:spPr>
          <a:xfrm>
            <a:off x="3048000" y="2214563"/>
            <a:ext cx="5719763" cy="3881437"/>
          </a:xfrm>
        </p:spPr>
        <p:txBody>
          <a:bodyPr/>
          <a:lstStyle/>
          <a:p>
            <a:pPr eaLnBrk="1" hangingPunct="1">
              <a:spcBef>
                <a:spcPts val="0"/>
              </a:spcBef>
              <a:spcAft>
                <a:spcPts val="600"/>
              </a:spcAft>
            </a:pPr>
            <a:r>
              <a:rPr lang="zh-CN" altLang="en-US" sz="2200" dirty="0">
                <a:ea typeface="黑体" pitchFamily="2" charset="-122"/>
              </a:rPr>
              <a:t>回溯法的基本思想</a:t>
            </a:r>
          </a:p>
          <a:p>
            <a:pPr eaLnBrk="1" hangingPunct="1">
              <a:spcBef>
                <a:spcPts val="0"/>
              </a:spcBef>
              <a:spcAft>
                <a:spcPts val="600"/>
              </a:spcAft>
            </a:pPr>
            <a:r>
              <a:rPr lang="en-US" altLang="zh-CN" sz="2200" i="1" dirty="0">
                <a:ea typeface="黑体" pitchFamily="2" charset="-122"/>
              </a:rPr>
              <a:t>n</a:t>
            </a:r>
            <a:r>
              <a:rPr lang="zh-CN" altLang="en-US" sz="2200" dirty="0">
                <a:ea typeface="黑体" pitchFamily="2" charset="-122"/>
              </a:rPr>
              <a:t>后问题</a:t>
            </a:r>
          </a:p>
          <a:p>
            <a:pPr eaLnBrk="1" hangingPunct="1">
              <a:spcBef>
                <a:spcPts val="0"/>
              </a:spcBef>
              <a:spcAft>
                <a:spcPts val="600"/>
              </a:spcAft>
            </a:pPr>
            <a:r>
              <a:rPr lang="zh-CN" altLang="en-US" sz="2200" dirty="0">
                <a:solidFill>
                  <a:srgbClr val="FF0000"/>
                </a:solidFill>
                <a:ea typeface="黑体" pitchFamily="2" charset="-122"/>
              </a:rPr>
              <a:t>总结</a:t>
            </a:r>
          </a:p>
          <a:p>
            <a:pPr eaLnBrk="1" hangingPunct="1">
              <a:buFont typeface="Wingdings" pitchFamily="2" charset="2"/>
              <a:buNone/>
            </a:pPr>
            <a:endParaRPr lang="zh-CN" altLang="en-US" sz="2400" dirty="0">
              <a:ea typeface="黑体" pitchFamily="2" charset="-122"/>
            </a:endParaRPr>
          </a:p>
          <a:p>
            <a:pPr eaLnBrk="1" hangingPunct="1"/>
            <a:endParaRPr lang="zh-CN" altLang="en-US" sz="2400" dirty="0">
              <a:ea typeface="黑体" pitchFamily="2" charset="-122"/>
            </a:endParaRPr>
          </a:p>
          <a:p>
            <a:pPr eaLnBrk="1" hangingPunct="1"/>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4800">
                <a:ea typeface="黑体" pitchFamily="2" charset="-122"/>
              </a:rPr>
              <a:t>总结 (1)</a:t>
            </a:r>
          </a:p>
        </p:txBody>
      </p:sp>
      <p:sp>
        <p:nvSpPr>
          <p:cNvPr id="19459" name="Rectangle 3"/>
          <p:cNvSpPr>
            <a:spLocks noGrp="1" noChangeArrowheads="1"/>
          </p:cNvSpPr>
          <p:nvPr>
            <p:ph type="body" idx="1"/>
          </p:nvPr>
        </p:nvSpPr>
        <p:spPr>
          <a:xfrm>
            <a:off x="809625" y="1981200"/>
            <a:ext cx="7958138" cy="4114800"/>
          </a:xfrm>
        </p:spPr>
        <p:txBody>
          <a:bodyPr/>
          <a:lstStyle/>
          <a:p>
            <a:pPr eaLnBrk="1" hangingPunct="1"/>
            <a:r>
              <a:rPr lang="zh-CN" altLang="en-US" sz="2400" b="1" dirty="0">
                <a:solidFill>
                  <a:srgbClr val="0000FF"/>
                </a:solidFill>
                <a:ea typeface="黑体" pitchFamily="2" charset="-122"/>
              </a:rPr>
              <a:t>回溯法效率分析</a:t>
            </a:r>
          </a:p>
          <a:p>
            <a:pPr eaLnBrk="1" hangingPunct="1">
              <a:buFont typeface="Wingdings" pitchFamily="2" charset="2"/>
              <a:buNone/>
            </a:pPr>
            <a:r>
              <a:rPr lang="zh-CN" altLang="en-US" sz="2000" dirty="0">
                <a:ea typeface="黑体" pitchFamily="2" charset="-122"/>
              </a:rPr>
              <a:t>  -</a:t>
            </a:r>
            <a:r>
              <a:rPr lang="zh-CN" altLang="en-US" sz="2000" dirty="0">
                <a:solidFill>
                  <a:srgbClr val="0000FF"/>
                </a:solidFill>
                <a:ea typeface="黑体" pitchFamily="2" charset="-122"/>
              </a:rPr>
              <a:t> </a:t>
            </a:r>
            <a:r>
              <a:rPr kumimoji="0" lang="zh-CN" altLang="en-US" sz="2000" dirty="0">
                <a:ea typeface="黑体" pitchFamily="2" charset="-122"/>
              </a:rPr>
              <a:t>好的约束函数能显著地减少所生成的节点数</a:t>
            </a:r>
            <a:r>
              <a:rPr kumimoji="0" lang="zh-CN" altLang="en-US" sz="2000" dirty="0">
                <a:ea typeface="黑体" pitchFamily="2" charset="-122"/>
                <a:sym typeface="Wingdings" pitchFamily="2" charset="2"/>
              </a:rPr>
              <a:t></a:t>
            </a:r>
            <a:r>
              <a:rPr kumimoji="0" lang="zh-CN" altLang="en-US" sz="2000" dirty="0">
                <a:ea typeface="黑体" pitchFamily="2" charset="-122"/>
              </a:rPr>
              <a:t>，往往计算量较大</a:t>
            </a:r>
            <a:r>
              <a:rPr kumimoji="0" lang="zh-CN" altLang="en-US" sz="2000" dirty="0">
                <a:ea typeface="黑体" pitchFamily="2" charset="-122"/>
                <a:sym typeface="Wingdings" pitchFamily="2" charset="2"/>
              </a:rPr>
              <a:t></a:t>
            </a:r>
          </a:p>
          <a:p>
            <a:pPr eaLnBrk="1" hangingPunct="1">
              <a:buFont typeface="Wingdings" pitchFamily="2" charset="2"/>
              <a:buNone/>
            </a:pPr>
            <a:r>
              <a:rPr kumimoji="0" lang="zh-CN" altLang="en-US" sz="2000" dirty="0">
                <a:ea typeface="黑体" pitchFamily="2" charset="-122"/>
                <a:sym typeface="Wingdings" pitchFamily="2" charset="2"/>
              </a:rPr>
              <a:t>  - 考虑</a:t>
            </a:r>
            <a:r>
              <a:rPr kumimoji="0" lang="zh-CN" altLang="en-US" sz="2000" dirty="0">
                <a:solidFill>
                  <a:srgbClr val="00B050"/>
                </a:solidFill>
                <a:ea typeface="黑体" pitchFamily="2" charset="-122"/>
              </a:rPr>
              <a:t>生成节点数</a:t>
            </a:r>
            <a:r>
              <a:rPr kumimoji="0" lang="zh-CN" altLang="en-US" sz="2000" dirty="0">
                <a:ea typeface="黑体" pitchFamily="2" charset="-122"/>
              </a:rPr>
              <a:t>与</a:t>
            </a:r>
            <a:r>
              <a:rPr kumimoji="0" lang="zh-CN" altLang="en-US" sz="2000" dirty="0">
                <a:solidFill>
                  <a:srgbClr val="00B050"/>
                </a:solidFill>
                <a:ea typeface="黑体" pitchFamily="2" charset="-122"/>
              </a:rPr>
              <a:t>约束函数计算量</a:t>
            </a:r>
            <a:r>
              <a:rPr kumimoji="0" lang="zh-CN" altLang="en-US" sz="2000" dirty="0">
                <a:ea typeface="黑体" pitchFamily="2" charset="-122"/>
              </a:rPr>
              <a:t>之间的折衷</a:t>
            </a:r>
          </a:p>
          <a:p>
            <a:pPr eaLnBrk="1" hangingPunct="1"/>
            <a:r>
              <a:rPr lang="zh-CN" altLang="en-US" sz="2400" b="1" dirty="0">
                <a:solidFill>
                  <a:srgbClr val="0000FF"/>
                </a:solidFill>
                <a:ea typeface="黑体" pitchFamily="2" charset="-122"/>
              </a:rPr>
              <a:t>重排原理</a:t>
            </a:r>
          </a:p>
          <a:p>
            <a:pPr eaLnBrk="1" hangingPunct="1">
              <a:buFont typeface="Wingdings" pitchFamily="2" charset="2"/>
              <a:buNone/>
            </a:pPr>
            <a:r>
              <a:rPr kumimoji="0" lang="zh-CN" altLang="en-US" sz="2000" dirty="0">
                <a:solidFill>
                  <a:srgbClr val="002060"/>
                </a:solidFill>
                <a:ea typeface="黑体" pitchFamily="2" charset="-122"/>
              </a:rPr>
              <a:t>  - 尽可能减小搜索空间</a:t>
            </a:r>
          </a:p>
          <a:p>
            <a:pPr eaLnBrk="1" hangingPunct="1">
              <a:buFont typeface="Wingdings" pitchFamily="2" charset="2"/>
              <a:buNone/>
            </a:pPr>
            <a:r>
              <a:rPr kumimoji="0" lang="zh-CN" altLang="en-US" sz="2000" dirty="0">
                <a:solidFill>
                  <a:srgbClr val="002060"/>
                </a:solidFill>
                <a:ea typeface="黑体" pitchFamily="2" charset="-122"/>
              </a:rPr>
              <a:t>  - 对于许多问题而言，在搜索试探时选取</a:t>
            </a:r>
            <a:r>
              <a:rPr kumimoji="0" lang="en-US" altLang="zh-CN" sz="2000" i="1" dirty="0">
                <a:solidFill>
                  <a:srgbClr val="002060"/>
                </a:solidFill>
                <a:ea typeface="黑体" pitchFamily="2" charset="-122"/>
              </a:rPr>
              <a:t>x</a:t>
            </a:r>
            <a:r>
              <a:rPr kumimoji="0" lang="en-US" altLang="zh-CN" sz="2000" dirty="0">
                <a:solidFill>
                  <a:srgbClr val="002060"/>
                </a:solidFill>
                <a:ea typeface="黑体" pitchFamily="2" charset="-122"/>
              </a:rPr>
              <a:t>[</a:t>
            </a:r>
            <a:r>
              <a:rPr kumimoji="0" lang="en-US" altLang="zh-CN" sz="2000" i="1" dirty="0" err="1">
                <a:solidFill>
                  <a:srgbClr val="002060"/>
                </a:solidFill>
                <a:ea typeface="黑体" pitchFamily="2" charset="-122"/>
              </a:rPr>
              <a:t>i</a:t>
            </a:r>
            <a:r>
              <a:rPr kumimoji="0" lang="en-US" altLang="zh-CN" sz="2000" dirty="0">
                <a:solidFill>
                  <a:srgbClr val="002060"/>
                </a:solidFill>
                <a:ea typeface="黑体" pitchFamily="2" charset="-122"/>
              </a:rPr>
              <a:t>]</a:t>
            </a:r>
            <a:r>
              <a:rPr kumimoji="0" lang="zh-CN" altLang="en-US" sz="2000" dirty="0">
                <a:solidFill>
                  <a:srgbClr val="002060"/>
                </a:solidFill>
                <a:ea typeface="黑体" pitchFamily="2" charset="-122"/>
              </a:rPr>
              <a:t>的值顺序是任意的</a:t>
            </a:r>
          </a:p>
          <a:p>
            <a:pPr eaLnBrk="1" hangingPunct="1">
              <a:buFont typeface="Wingdings" pitchFamily="2" charset="2"/>
              <a:buNone/>
            </a:pPr>
            <a:r>
              <a:rPr kumimoji="0" lang="zh-CN" altLang="en-US" sz="2000" dirty="0">
                <a:solidFill>
                  <a:srgbClr val="002060"/>
                </a:solidFill>
                <a:ea typeface="黑体" pitchFamily="2" charset="-122"/>
              </a:rPr>
              <a:t>  - 在其他条件相当的前提下，让可取值最少的</a:t>
            </a:r>
            <a:r>
              <a:rPr kumimoji="0" lang="en-US" altLang="zh-CN" sz="2000" i="1" dirty="0">
                <a:solidFill>
                  <a:srgbClr val="002060"/>
                </a:solidFill>
                <a:ea typeface="黑体" pitchFamily="2" charset="-122"/>
              </a:rPr>
              <a:t>x</a:t>
            </a:r>
            <a:r>
              <a:rPr kumimoji="0" lang="en-US" altLang="zh-CN" sz="2000" dirty="0">
                <a:solidFill>
                  <a:srgbClr val="002060"/>
                </a:solidFill>
                <a:ea typeface="黑体" pitchFamily="2" charset="-122"/>
              </a:rPr>
              <a:t>[</a:t>
            </a:r>
            <a:r>
              <a:rPr kumimoji="0" lang="en-US" altLang="zh-CN" sz="2000" i="1" dirty="0" err="1">
                <a:solidFill>
                  <a:srgbClr val="002060"/>
                </a:solidFill>
                <a:ea typeface="黑体" pitchFamily="2" charset="-122"/>
              </a:rPr>
              <a:t>i</a:t>
            </a:r>
            <a:r>
              <a:rPr kumimoji="0" lang="en-US" altLang="zh-CN" sz="2000" dirty="0">
                <a:solidFill>
                  <a:srgbClr val="002060"/>
                </a:solidFill>
                <a:ea typeface="黑体" pitchFamily="2" charset="-122"/>
              </a:rPr>
              <a:t>]</a:t>
            </a:r>
            <a:r>
              <a:rPr kumimoji="0" lang="zh-CN" altLang="en-US" sz="2000" dirty="0">
                <a:solidFill>
                  <a:srgbClr val="002060"/>
                </a:solidFill>
                <a:ea typeface="黑体" pitchFamily="2" charset="-122"/>
              </a:rPr>
              <a:t>优先</a:t>
            </a:r>
          </a:p>
        </p:txBody>
      </p:sp>
      <p:pic>
        <p:nvPicPr>
          <p:cNvPr id="19460" name="Picture 4" descr="t510a"/>
          <p:cNvPicPr>
            <a:picLocks noChangeAspect="1" noChangeArrowheads="1"/>
          </p:cNvPicPr>
          <p:nvPr/>
        </p:nvPicPr>
        <p:blipFill>
          <a:blip r:embed="rId2" cstate="print"/>
          <a:srcRect/>
          <a:stretch>
            <a:fillRect/>
          </a:stretch>
        </p:blipFill>
        <p:spPr bwMode="auto">
          <a:xfrm>
            <a:off x="762000" y="4800600"/>
            <a:ext cx="4191000" cy="1447800"/>
          </a:xfrm>
          <a:prstGeom prst="rect">
            <a:avLst/>
          </a:prstGeom>
          <a:noFill/>
          <a:ln w="9525">
            <a:noFill/>
            <a:miter lim="800000"/>
            <a:headEnd/>
            <a:tailEnd/>
          </a:ln>
        </p:spPr>
      </p:pic>
      <p:pic>
        <p:nvPicPr>
          <p:cNvPr id="19461" name="Picture 5" descr="t510b"/>
          <p:cNvPicPr>
            <a:picLocks noChangeAspect="1" noChangeArrowheads="1"/>
          </p:cNvPicPr>
          <p:nvPr/>
        </p:nvPicPr>
        <p:blipFill>
          <a:blip r:embed="rId3" cstate="print"/>
          <a:srcRect/>
          <a:stretch>
            <a:fillRect/>
          </a:stretch>
        </p:blipFill>
        <p:spPr bwMode="auto">
          <a:xfrm>
            <a:off x="5105400" y="4648200"/>
            <a:ext cx="3832225" cy="1627188"/>
          </a:xfrm>
          <a:prstGeom prst="rect">
            <a:avLst/>
          </a:prstGeom>
          <a:noFill/>
          <a:ln w="9525">
            <a:noFill/>
            <a:miter lim="800000"/>
            <a:headEnd/>
            <a:tailEnd/>
          </a:ln>
        </p:spPr>
      </p:pic>
      <p:grpSp>
        <p:nvGrpSpPr>
          <p:cNvPr id="2" name="Group 8"/>
          <p:cNvGrpSpPr>
            <a:grpSpLocks/>
          </p:cNvGrpSpPr>
          <p:nvPr/>
        </p:nvGrpSpPr>
        <p:grpSpPr bwMode="auto">
          <a:xfrm>
            <a:off x="914400" y="5105400"/>
            <a:ext cx="5486400" cy="1143000"/>
            <a:chOff x="576" y="3216"/>
            <a:chExt cx="3456" cy="720"/>
          </a:xfrm>
        </p:grpSpPr>
        <p:sp>
          <p:nvSpPr>
            <p:cNvPr id="19463" name="Rectangle 6"/>
            <p:cNvSpPr>
              <a:spLocks noChangeArrowheads="1"/>
            </p:cNvSpPr>
            <p:nvPr/>
          </p:nvSpPr>
          <p:spPr bwMode="auto">
            <a:xfrm>
              <a:off x="576" y="3216"/>
              <a:ext cx="1296" cy="720"/>
            </a:xfrm>
            <a:prstGeom prst="rect">
              <a:avLst/>
            </a:prstGeom>
            <a:noFill/>
            <a:ln w="28575">
              <a:solidFill>
                <a:srgbClr val="339966"/>
              </a:solidFill>
              <a:prstDash val="dash"/>
              <a:miter lim="800000"/>
              <a:headEnd/>
              <a:tailEnd/>
            </a:ln>
          </p:spPr>
          <p:txBody>
            <a:bodyPr wrap="none" anchor="ctr"/>
            <a:lstStyle/>
            <a:p>
              <a:endParaRPr lang="zh-CN" altLang="en-US"/>
            </a:p>
          </p:txBody>
        </p:sp>
        <p:sp>
          <p:nvSpPr>
            <p:cNvPr id="19464" name="Rectangle 7"/>
            <p:cNvSpPr>
              <a:spLocks noChangeArrowheads="1"/>
            </p:cNvSpPr>
            <p:nvPr/>
          </p:nvSpPr>
          <p:spPr bwMode="auto">
            <a:xfrm>
              <a:off x="3216" y="3216"/>
              <a:ext cx="816" cy="720"/>
            </a:xfrm>
            <a:prstGeom prst="rect">
              <a:avLst/>
            </a:prstGeom>
            <a:noFill/>
            <a:ln w="28575">
              <a:solidFill>
                <a:srgbClr val="339966"/>
              </a:solidFill>
              <a:prstDash val="dash"/>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4800">
                <a:ea typeface="黑体" pitchFamily="2" charset="-122"/>
              </a:rPr>
              <a:t>总结 (2)</a:t>
            </a:r>
          </a:p>
        </p:txBody>
      </p:sp>
      <p:sp>
        <p:nvSpPr>
          <p:cNvPr id="20483" name="Rectangle 3"/>
          <p:cNvSpPr>
            <a:spLocks noGrp="1" noChangeArrowheads="1"/>
          </p:cNvSpPr>
          <p:nvPr>
            <p:ph type="body" idx="1"/>
          </p:nvPr>
        </p:nvSpPr>
        <p:spPr>
          <a:xfrm>
            <a:off x="2362200" y="2133600"/>
            <a:ext cx="6634163" cy="4038600"/>
          </a:xfrm>
        </p:spPr>
        <p:txBody>
          <a:bodyPr/>
          <a:lstStyle/>
          <a:p>
            <a:pPr eaLnBrk="1" hangingPunct="1"/>
            <a:r>
              <a:rPr lang="zh-CN" altLang="en-US" sz="2200" dirty="0">
                <a:solidFill>
                  <a:srgbClr val="002060"/>
                </a:solidFill>
                <a:ea typeface="黑体" pitchFamily="2" charset="-122"/>
              </a:rPr>
              <a:t>回溯法的基本思想</a:t>
            </a:r>
          </a:p>
          <a:p>
            <a:pPr eaLnBrk="1" hangingPunct="1">
              <a:spcAft>
                <a:spcPts val="600"/>
              </a:spcAft>
              <a:buFont typeface="Wingdings" pitchFamily="2" charset="2"/>
              <a:buNone/>
            </a:pPr>
            <a:r>
              <a:rPr lang="zh-CN" altLang="en-US" sz="2000" dirty="0">
                <a:solidFill>
                  <a:srgbClr val="002060"/>
                </a:solidFill>
                <a:ea typeface="黑体" pitchFamily="2" charset="-122"/>
              </a:rPr>
              <a:t>  - 解空间</a:t>
            </a:r>
          </a:p>
          <a:p>
            <a:pPr eaLnBrk="1" hangingPunct="1">
              <a:spcAft>
                <a:spcPts val="600"/>
              </a:spcAft>
              <a:buFont typeface="Wingdings" pitchFamily="2" charset="2"/>
              <a:buNone/>
            </a:pPr>
            <a:r>
              <a:rPr lang="zh-CN" altLang="en-US" sz="2000" dirty="0">
                <a:solidFill>
                  <a:srgbClr val="002060"/>
                </a:solidFill>
                <a:ea typeface="黑体" pitchFamily="2" charset="-122"/>
              </a:rPr>
              <a:t>  - 深度优先搜索+剪枝函数</a:t>
            </a:r>
          </a:p>
          <a:p>
            <a:pPr eaLnBrk="1" hangingPunct="1">
              <a:spcAft>
                <a:spcPts val="600"/>
              </a:spcAft>
              <a:buFont typeface="Wingdings" pitchFamily="2" charset="2"/>
              <a:buNone/>
            </a:pPr>
            <a:r>
              <a:rPr lang="zh-CN" altLang="en-US" sz="2000" dirty="0">
                <a:solidFill>
                  <a:srgbClr val="002060"/>
                </a:solidFill>
                <a:ea typeface="黑体" pitchFamily="2" charset="-122"/>
              </a:rPr>
              <a:t>  - 时间复杂度分析</a:t>
            </a:r>
          </a:p>
          <a:p>
            <a:pPr eaLnBrk="1" hangingPunct="1"/>
            <a:r>
              <a:rPr lang="zh-CN" altLang="en-US" sz="2200" dirty="0">
                <a:solidFill>
                  <a:srgbClr val="002060"/>
                </a:solidFill>
                <a:ea typeface="黑体" pitchFamily="2" charset="-122"/>
              </a:rPr>
              <a:t>回溯法的重要算法实例：</a:t>
            </a:r>
            <a:r>
              <a:rPr lang="en-US" altLang="zh-CN" sz="2200" i="1" dirty="0">
                <a:solidFill>
                  <a:srgbClr val="002060"/>
                </a:solidFill>
                <a:ea typeface="黑体" pitchFamily="2" charset="-122"/>
              </a:rPr>
              <a:t>n</a:t>
            </a:r>
            <a:r>
              <a:rPr lang="zh-CN" altLang="en-US" sz="2200" dirty="0">
                <a:solidFill>
                  <a:srgbClr val="002060"/>
                </a:solidFill>
                <a:ea typeface="黑体" pitchFamily="2" charset="-122"/>
              </a:rPr>
              <a:t>后问题</a:t>
            </a:r>
            <a:endParaRPr lang="en-US" altLang="zh-CN" sz="2200" dirty="0">
              <a:solidFill>
                <a:srgbClr val="002060"/>
              </a:solidFill>
              <a:ea typeface="黑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4800">
                <a:ea typeface="黑体" pitchFamily="2" charset="-122"/>
              </a:rPr>
              <a:t>结语</a:t>
            </a:r>
          </a:p>
        </p:txBody>
      </p:sp>
      <p:sp>
        <p:nvSpPr>
          <p:cNvPr id="21507" name="Rectangle 3"/>
          <p:cNvSpPr>
            <a:spLocks noGrp="1" noChangeArrowheads="1"/>
          </p:cNvSpPr>
          <p:nvPr>
            <p:ph type="body" idx="1"/>
          </p:nvPr>
        </p:nvSpPr>
        <p:spPr/>
        <p:txBody>
          <a:bodyPr/>
          <a:lstStyle/>
          <a:p>
            <a:pPr algn="ctr" eaLnBrk="1" hangingPunct="1">
              <a:buFont typeface="Wingdings" pitchFamily="2" charset="2"/>
              <a:buNone/>
            </a:pPr>
            <a:endParaRPr lang="en-US" altLang="zh-CN" sz="4800" b="1" dirty="0"/>
          </a:p>
          <a:p>
            <a:pPr algn="ctr" eaLnBrk="1" hangingPunct="1">
              <a:buFont typeface="Wingdings" pitchFamily="2" charset="2"/>
              <a:buNone/>
            </a:pPr>
            <a:endParaRPr lang="en-US" altLang="zh-CN" sz="4800" b="1" dirty="0"/>
          </a:p>
          <a:p>
            <a:pPr algn="ctr" eaLnBrk="1" hangingPunct="1">
              <a:buFont typeface="Wingdings" pitchFamily="2" charset="2"/>
              <a:buNone/>
            </a:pPr>
            <a:r>
              <a:rPr lang="en-US" altLang="zh-CN" sz="4800" b="1" dirty="0">
                <a:ea typeface="黑体" panose="02010609060101010101" pitchFamily="49" charset="-122"/>
              </a:rPr>
              <a:t>     </a:t>
            </a:r>
            <a:r>
              <a:rPr lang="zh-CN" altLang="en-US" sz="4800" b="1" dirty="0">
                <a:ea typeface="黑体" panose="02010609060101010101" pitchFamily="49" charset="-122"/>
              </a:rPr>
              <a:t>谢谢！</a:t>
            </a:r>
            <a:endParaRPr lang="en-US" altLang="zh-CN" sz="4800" b="1" dirty="0">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4800">
                <a:ea typeface="黑体" pitchFamily="2" charset="-122"/>
              </a:rPr>
              <a:t>提纲</a:t>
            </a:r>
          </a:p>
        </p:txBody>
      </p:sp>
      <p:sp>
        <p:nvSpPr>
          <p:cNvPr id="6147" name="Rectangle 3"/>
          <p:cNvSpPr>
            <a:spLocks noGrp="1" noChangeArrowheads="1"/>
          </p:cNvSpPr>
          <p:nvPr>
            <p:ph type="body" idx="1"/>
          </p:nvPr>
        </p:nvSpPr>
        <p:spPr>
          <a:xfrm>
            <a:off x="2819400" y="2133600"/>
            <a:ext cx="4572000" cy="3881438"/>
          </a:xfrm>
        </p:spPr>
        <p:txBody>
          <a:bodyPr/>
          <a:lstStyle/>
          <a:p>
            <a:pPr eaLnBrk="1" hangingPunct="1">
              <a:spcBef>
                <a:spcPts val="0"/>
              </a:spcBef>
              <a:spcAft>
                <a:spcPts val="600"/>
              </a:spcAft>
            </a:pPr>
            <a:r>
              <a:rPr lang="zh-CN" altLang="en-US" sz="2200" dirty="0">
                <a:solidFill>
                  <a:srgbClr val="FF0000"/>
                </a:solidFill>
                <a:ea typeface="黑体" pitchFamily="2" charset="-122"/>
              </a:rPr>
              <a:t>回溯法的基本思想</a:t>
            </a:r>
          </a:p>
          <a:p>
            <a:pPr eaLnBrk="1" hangingPunct="1">
              <a:spcBef>
                <a:spcPts val="0"/>
              </a:spcBef>
              <a:spcAft>
                <a:spcPts val="600"/>
              </a:spcAft>
            </a:pPr>
            <a:r>
              <a:rPr lang="en-US" altLang="zh-CN" sz="2200" i="1" dirty="0">
                <a:ea typeface="黑体" pitchFamily="2" charset="-122"/>
              </a:rPr>
              <a:t>n</a:t>
            </a:r>
            <a:r>
              <a:rPr lang="zh-CN" altLang="en-US" sz="2200" dirty="0">
                <a:ea typeface="黑体" pitchFamily="2" charset="-122"/>
              </a:rPr>
              <a:t>后问题</a:t>
            </a:r>
          </a:p>
          <a:p>
            <a:pPr eaLnBrk="1" hangingPunct="1">
              <a:spcBef>
                <a:spcPts val="0"/>
              </a:spcBef>
              <a:spcAft>
                <a:spcPts val="600"/>
              </a:spcAft>
            </a:pPr>
            <a:r>
              <a:rPr lang="zh-CN" altLang="en-US" sz="2200" dirty="0">
                <a:ea typeface="黑体" pitchFamily="2" charset="-122"/>
              </a:rPr>
              <a:t>总结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z="4800">
                <a:ea typeface="黑体" pitchFamily="2" charset="-122"/>
              </a:rPr>
              <a:t>引例 (1)</a:t>
            </a:r>
          </a:p>
        </p:txBody>
      </p:sp>
      <p:sp>
        <p:nvSpPr>
          <p:cNvPr id="1028" name="Rectangle 3"/>
          <p:cNvSpPr>
            <a:spLocks noGrp="1" noChangeArrowheads="1"/>
          </p:cNvSpPr>
          <p:nvPr>
            <p:ph type="body" idx="1"/>
          </p:nvPr>
        </p:nvSpPr>
        <p:spPr>
          <a:xfrm>
            <a:off x="809625" y="1981200"/>
            <a:ext cx="7958138" cy="4114800"/>
          </a:xfrm>
        </p:spPr>
        <p:txBody>
          <a:bodyPr/>
          <a:lstStyle/>
          <a:p>
            <a:pPr eaLnBrk="1" hangingPunct="1"/>
            <a:r>
              <a:rPr lang="en-US" altLang="zh-CN" sz="2000" b="1" dirty="0">
                <a:solidFill>
                  <a:srgbClr val="0000FF"/>
                </a:solidFill>
                <a:ea typeface="黑体" panose="02010609060101010101" pitchFamily="49" charset="-122"/>
              </a:rPr>
              <a:t>8-</a:t>
            </a:r>
            <a:r>
              <a:rPr lang="zh-CN" altLang="en-US" sz="2000" b="1" dirty="0">
                <a:solidFill>
                  <a:srgbClr val="0000FF"/>
                </a:solidFill>
                <a:ea typeface="黑体" panose="02010609060101010101" pitchFamily="49" charset="-122"/>
              </a:rPr>
              <a:t>皇后问题</a:t>
            </a:r>
            <a:endParaRPr lang="en-US" altLang="zh-CN" sz="2000" b="1" dirty="0">
              <a:solidFill>
                <a:srgbClr val="0000FF"/>
              </a:solidFill>
              <a:ea typeface="黑体" panose="02010609060101010101" pitchFamily="49" charset="-122"/>
            </a:endParaRPr>
          </a:p>
        </p:txBody>
      </p:sp>
      <p:grpSp>
        <p:nvGrpSpPr>
          <p:cNvPr id="1029" name="Group 76"/>
          <p:cNvGrpSpPr>
            <a:grpSpLocks/>
          </p:cNvGrpSpPr>
          <p:nvPr/>
        </p:nvGrpSpPr>
        <p:grpSpPr bwMode="auto">
          <a:xfrm>
            <a:off x="990600" y="2471733"/>
            <a:ext cx="3657600" cy="3863596"/>
            <a:chOff x="2928" y="1322"/>
            <a:chExt cx="2544" cy="2656"/>
          </a:xfrm>
        </p:grpSpPr>
        <p:sp>
          <p:nvSpPr>
            <p:cNvPr id="1031" name="Rectangle 4"/>
            <p:cNvSpPr>
              <a:spLocks noChangeArrowheads="1"/>
            </p:cNvSpPr>
            <p:nvPr/>
          </p:nvSpPr>
          <p:spPr bwMode="auto">
            <a:xfrm>
              <a:off x="5154" y="132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2" name="Rectangle 5"/>
            <p:cNvSpPr>
              <a:spLocks noChangeArrowheads="1"/>
            </p:cNvSpPr>
            <p:nvPr/>
          </p:nvSpPr>
          <p:spPr bwMode="auto">
            <a:xfrm>
              <a:off x="4836" y="132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3" name="Rectangle 6"/>
            <p:cNvSpPr>
              <a:spLocks noChangeArrowheads="1"/>
            </p:cNvSpPr>
            <p:nvPr/>
          </p:nvSpPr>
          <p:spPr bwMode="auto">
            <a:xfrm>
              <a:off x="4518" y="132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4" name="Rectangle 7"/>
            <p:cNvSpPr>
              <a:spLocks noChangeArrowheads="1"/>
            </p:cNvSpPr>
            <p:nvPr/>
          </p:nvSpPr>
          <p:spPr bwMode="auto">
            <a:xfrm>
              <a:off x="4200" y="132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5" name="Rectangle 8"/>
            <p:cNvSpPr>
              <a:spLocks noChangeArrowheads="1"/>
            </p:cNvSpPr>
            <p:nvPr/>
          </p:nvSpPr>
          <p:spPr bwMode="auto">
            <a:xfrm>
              <a:off x="3882" y="132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6" name="Rectangle 9"/>
            <p:cNvSpPr>
              <a:spLocks noChangeArrowheads="1"/>
            </p:cNvSpPr>
            <p:nvPr/>
          </p:nvSpPr>
          <p:spPr bwMode="auto">
            <a:xfrm>
              <a:off x="3564" y="132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7" name="Rectangle 10"/>
            <p:cNvSpPr>
              <a:spLocks noChangeArrowheads="1"/>
            </p:cNvSpPr>
            <p:nvPr/>
          </p:nvSpPr>
          <p:spPr bwMode="auto">
            <a:xfrm>
              <a:off x="3246" y="132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8" name="Rectangle 11"/>
            <p:cNvSpPr>
              <a:spLocks noChangeArrowheads="1"/>
            </p:cNvSpPr>
            <p:nvPr/>
          </p:nvSpPr>
          <p:spPr bwMode="auto">
            <a:xfrm>
              <a:off x="2928" y="132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39" name="Rectangle 12"/>
            <p:cNvSpPr>
              <a:spLocks noChangeArrowheads="1"/>
            </p:cNvSpPr>
            <p:nvPr/>
          </p:nvSpPr>
          <p:spPr bwMode="auto">
            <a:xfrm>
              <a:off x="5154" y="364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0" name="Rectangle 13"/>
            <p:cNvSpPr>
              <a:spLocks noChangeArrowheads="1"/>
            </p:cNvSpPr>
            <p:nvPr/>
          </p:nvSpPr>
          <p:spPr bwMode="auto">
            <a:xfrm>
              <a:off x="4836" y="364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1" name="Rectangle 14"/>
            <p:cNvSpPr>
              <a:spLocks noChangeArrowheads="1"/>
            </p:cNvSpPr>
            <p:nvPr/>
          </p:nvSpPr>
          <p:spPr bwMode="auto">
            <a:xfrm>
              <a:off x="4518" y="364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2" name="Rectangle 15"/>
            <p:cNvSpPr>
              <a:spLocks noChangeArrowheads="1"/>
            </p:cNvSpPr>
            <p:nvPr/>
          </p:nvSpPr>
          <p:spPr bwMode="auto">
            <a:xfrm>
              <a:off x="4200" y="364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3" name="Rectangle 16"/>
            <p:cNvSpPr>
              <a:spLocks noChangeArrowheads="1"/>
            </p:cNvSpPr>
            <p:nvPr/>
          </p:nvSpPr>
          <p:spPr bwMode="auto">
            <a:xfrm>
              <a:off x="3882" y="364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4" name="Rectangle 17"/>
            <p:cNvSpPr>
              <a:spLocks noChangeArrowheads="1"/>
            </p:cNvSpPr>
            <p:nvPr/>
          </p:nvSpPr>
          <p:spPr bwMode="auto">
            <a:xfrm>
              <a:off x="3564" y="364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5" name="Rectangle 18"/>
            <p:cNvSpPr>
              <a:spLocks noChangeArrowheads="1"/>
            </p:cNvSpPr>
            <p:nvPr/>
          </p:nvSpPr>
          <p:spPr bwMode="auto">
            <a:xfrm>
              <a:off x="3246" y="364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6" name="Rectangle 19"/>
            <p:cNvSpPr>
              <a:spLocks noChangeArrowheads="1"/>
            </p:cNvSpPr>
            <p:nvPr/>
          </p:nvSpPr>
          <p:spPr bwMode="auto">
            <a:xfrm>
              <a:off x="2928" y="364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7" name="Rectangle 20"/>
            <p:cNvSpPr>
              <a:spLocks noChangeArrowheads="1"/>
            </p:cNvSpPr>
            <p:nvPr/>
          </p:nvSpPr>
          <p:spPr bwMode="auto">
            <a:xfrm>
              <a:off x="5154" y="2979"/>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8" name="Rectangle 21"/>
            <p:cNvSpPr>
              <a:spLocks noChangeArrowheads="1"/>
            </p:cNvSpPr>
            <p:nvPr/>
          </p:nvSpPr>
          <p:spPr bwMode="auto">
            <a:xfrm>
              <a:off x="4836" y="2979"/>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49" name="Rectangle 22"/>
            <p:cNvSpPr>
              <a:spLocks noChangeArrowheads="1"/>
            </p:cNvSpPr>
            <p:nvPr/>
          </p:nvSpPr>
          <p:spPr bwMode="auto">
            <a:xfrm>
              <a:off x="4518" y="2979"/>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0" name="Rectangle 23"/>
            <p:cNvSpPr>
              <a:spLocks noChangeArrowheads="1"/>
            </p:cNvSpPr>
            <p:nvPr/>
          </p:nvSpPr>
          <p:spPr bwMode="auto">
            <a:xfrm>
              <a:off x="4200" y="2979"/>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1" name="Rectangle 24"/>
            <p:cNvSpPr>
              <a:spLocks noChangeArrowheads="1"/>
            </p:cNvSpPr>
            <p:nvPr/>
          </p:nvSpPr>
          <p:spPr bwMode="auto">
            <a:xfrm>
              <a:off x="3882" y="2979"/>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2" name="Rectangle 25"/>
            <p:cNvSpPr>
              <a:spLocks noChangeArrowheads="1"/>
            </p:cNvSpPr>
            <p:nvPr/>
          </p:nvSpPr>
          <p:spPr bwMode="auto">
            <a:xfrm>
              <a:off x="3564" y="2979"/>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3" name="Rectangle 26"/>
            <p:cNvSpPr>
              <a:spLocks noChangeArrowheads="1"/>
            </p:cNvSpPr>
            <p:nvPr/>
          </p:nvSpPr>
          <p:spPr bwMode="auto">
            <a:xfrm>
              <a:off x="3246" y="2979"/>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4" name="Rectangle 27"/>
            <p:cNvSpPr>
              <a:spLocks noChangeArrowheads="1"/>
            </p:cNvSpPr>
            <p:nvPr/>
          </p:nvSpPr>
          <p:spPr bwMode="auto">
            <a:xfrm>
              <a:off x="2928" y="2979"/>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5" name="Rectangle 28"/>
            <p:cNvSpPr>
              <a:spLocks noChangeArrowheads="1"/>
            </p:cNvSpPr>
            <p:nvPr/>
          </p:nvSpPr>
          <p:spPr bwMode="auto">
            <a:xfrm>
              <a:off x="5154" y="331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6" name="Rectangle 29"/>
            <p:cNvSpPr>
              <a:spLocks noChangeArrowheads="1"/>
            </p:cNvSpPr>
            <p:nvPr/>
          </p:nvSpPr>
          <p:spPr bwMode="auto">
            <a:xfrm>
              <a:off x="4836" y="331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7" name="Rectangle 30"/>
            <p:cNvSpPr>
              <a:spLocks noChangeArrowheads="1"/>
            </p:cNvSpPr>
            <p:nvPr/>
          </p:nvSpPr>
          <p:spPr bwMode="auto">
            <a:xfrm>
              <a:off x="4518" y="331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8" name="Rectangle 31"/>
            <p:cNvSpPr>
              <a:spLocks noChangeArrowheads="1"/>
            </p:cNvSpPr>
            <p:nvPr/>
          </p:nvSpPr>
          <p:spPr bwMode="auto">
            <a:xfrm>
              <a:off x="4200" y="331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59" name="Rectangle 32"/>
            <p:cNvSpPr>
              <a:spLocks noChangeArrowheads="1"/>
            </p:cNvSpPr>
            <p:nvPr/>
          </p:nvSpPr>
          <p:spPr bwMode="auto">
            <a:xfrm>
              <a:off x="3882" y="331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0" name="Rectangle 33"/>
            <p:cNvSpPr>
              <a:spLocks noChangeArrowheads="1"/>
            </p:cNvSpPr>
            <p:nvPr/>
          </p:nvSpPr>
          <p:spPr bwMode="auto">
            <a:xfrm>
              <a:off x="3564" y="331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1" name="Rectangle 34"/>
            <p:cNvSpPr>
              <a:spLocks noChangeArrowheads="1"/>
            </p:cNvSpPr>
            <p:nvPr/>
          </p:nvSpPr>
          <p:spPr bwMode="auto">
            <a:xfrm>
              <a:off x="3246" y="3312"/>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2" name="Rectangle 35"/>
            <p:cNvSpPr>
              <a:spLocks noChangeArrowheads="1"/>
            </p:cNvSpPr>
            <p:nvPr/>
          </p:nvSpPr>
          <p:spPr bwMode="auto">
            <a:xfrm>
              <a:off x="2928" y="3312"/>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3" name="Rectangle 36"/>
            <p:cNvSpPr>
              <a:spLocks noChangeArrowheads="1"/>
            </p:cNvSpPr>
            <p:nvPr/>
          </p:nvSpPr>
          <p:spPr bwMode="auto">
            <a:xfrm>
              <a:off x="5154" y="165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4" name="Rectangle 37"/>
            <p:cNvSpPr>
              <a:spLocks noChangeArrowheads="1"/>
            </p:cNvSpPr>
            <p:nvPr/>
          </p:nvSpPr>
          <p:spPr bwMode="auto">
            <a:xfrm>
              <a:off x="4836" y="165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5" name="Rectangle 38"/>
            <p:cNvSpPr>
              <a:spLocks noChangeArrowheads="1"/>
            </p:cNvSpPr>
            <p:nvPr/>
          </p:nvSpPr>
          <p:spPr bwMode="auto">
            <a:xfrm>
              <a:off x="4518" y="165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6" name="Rectangle 39"/>
            <p:cNvSpPr>
              <a:spLocks noChangeArrowheads="1"/>
            </p:cNvSpPr>
            <p:nvPr/>
          </p:nvSpPr>
          <p:spPr bwMode="auto">
            <a:xfrm>
              <a:off x="4200" y="165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7" name="Rectangle 40"/>
            <p:cNvSpPr>
              <a:spLocks noChangeArrowheads="1"/>
            </p:cNvSpPr>
            <p:nvPr/>
          </p:nvSpPr>
          <p:spPr bwMode="auto">
            <a:xfrm>
              <a:off x="3882" y="165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8" name="Rectangle 41"/>
            <p:cNvSpPr>
              <a:spLocks noChangeArrowheads="1"/>
            </p:cNvSpPr>
            <p:nvPr/>
          </p:nvSpPr>
          <p:spPr bwMode="auto">
            <a:xfrm>
              <a:off x="3564" y="165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69" name="Rectangle 42"/>
            <p:cNvSpPr>
              <a:spLocks noChangeArrowheads="1"/>
            </p:cNvSpPr>
            <p:nvPr/>
          </p:nvSpPr>
          <p:spPr bwMode="auto">
            <a:xfrm>
              <a:off x="3246" y="1655"/>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0" name="Rectangle 43"/>
            <p:cNvSpPr>
              <a:spLocks noChangeArrowheads="1"/>
            </p:cNvSpPr>
            <p:nvPr/>
          </p:nvSpPr>
          <p:spPr bwMode="auto">
            <a:xfrm>
              <a:off x="2928" y="1655"/>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1" name="Rectangle 44"/>
            <p:cNvSpPr>
              <a:spLocks noChangeArrowheads="1"/>
            </p:cNvSpPr>
            <p:nvPr/>
          </p:nvSpPr>
          <p:spPr bwMode="auto">
            <a:xfrm>
              <a:off x="5154" y="1988"/>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2" name="Rectangle 45"/>
            <p:cNvSpPr>
              <a:spLocks noChangeArrowheads="1"/>
            </p:cNvSpPr>
            <p:nvPr/>
          </p:nvSpPr>
          <p:spPr bwMode="auto">
            <a:xfrm>
              <a:off x="4836" y="1988"/>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3" name="Rectangle 46"/>
            <p:cNvSpPr>
              <a:spLocks noChangeArrowheads="1"/>
            </p:cNvSpPr>
            <p:nvPr/>
          </p:nvSpPr>
          <p:spPr bwMode="auto">
            <a:xfrm>
              <a:off x="4518" y="1988"/>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4" name="Rectangle 47"/>
            <p:cNvSpPr>
              <a:spLocks noChangeArrowheads="1"/>
            </p:cNvSpPr>
            <p:nvPr/>
          </p:nvSpPr>
          <p:spPr bwMode="auto">
            <a:xfrm>
              <a:off x="4200" y="1988"/>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5" name="Rectangle 48"/>
            <p:cNvSpPr>
              <a:spLocks noChangeArrowheads="1"/>
            </p:cNvSpPr>
            <p:nvPr/>
          </p:nvSpPr>
          <p:spPr bwMode="auto">
            <a:xfrm>
              <a:off x="3882" y="1988"/>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6" name="Rectangle 49"/>
            <p:cNvSpPr>
              <a:spLocks noChangeArrowheads="1"/>
            </p:cNvSpPr>
            <p:nvPr/>
          </p:nvSpPr>
          <p:spPr bwMode="auto">
            <a:xfrm>
              <a:off x="3564" y="1988"/>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7" name="Rectangle 50"/>
            <p:cNvSpPr>
              <a:spLocks noChangeArrowheads="1"/>
            </p:cNvSpPr>
            <p:nvPr/>
          </p:nvSpPr>
          <p:spPr bwMode="auto">
            <a:xfrm>
              <a:off x="3246" y="1988"/>
              <a:ext cx="318" cy="333"/>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8" name="Rectangle 51"/>
            <p:cNvSpPr>
              <a:spLocks noChangeArrowheads="1"/>
            </p:cNvSpPr>
            <p:nvPr/>
          </p:nvSpPr>
          <p:spPr bwMode="auto">
            <a:xfrm>
              <a:off x="2928" y="1988"/>
              <a:ext cx="318" cy="333"/>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79" name="Rectangle 52"/>
            <p:cNvSpPr>
              <a:spLocks noChangeArrowheads="1"/>
            </p:cNvSpPr>
            <p:nvPr/>
          </p:nvSpPr>
          <p:spPr bwMode="auto">
            <a:xfrm>
              <a:off x="5154" y="2647"/>
              <a:ext cx="318" cy="332"/>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0" name="Rectangle 53"/>
            <p:cNvSpPr>
              <a:spLocks noChangeArrowheads="1"/>
            </p:cNvSpPr>
            <p:nvPr/>
          </p:nvSpPr>
          <p:spPr bwMode="auto">
            <a:xfrm>
              <a:off x="4836" y="2647"/>
              <a:ext cx="318" cy="332"/>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1" name="Rectangle 54"/>
            <p:cNvSpPr>
              <a:spLocks noChangeArrowheads="1"/>
            </p:cNvSpPr>
            <p:nvPr/>
          </p:nvSpPr>
          <p:spPr bwMode="auto">
            <a:xfrm>
              <a:off x="4518" y="2647"/>
              <a:ext cx="318" cy="332"/>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2" name="Rectangle 55"/>
            <p:cNvSpPr>
              <a:spLocks noChangeArrowheads="1"/>
            </p:cNvSpPr>
            <p:nvPr/>
          </p:nvSpPr>
          <p:spPr bwMode="auto">
            <a:xfrm>
              <a:off x="4200" y="2647"/>
              <a:ext cx="318" cy="332"/>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3" name="Rectangle 56"/>
            <p:cNvSpPr>
              <a:spLocks noChangeArrowheads="1"/>
            </p:cNvSpPr>
            <p:nvPr/>
          </p:nvSpPr>
          <p:spPr bwMode="auto">
            <a:xfrm>
              <a:off x="3882" y="2647"/>
              <a:ext cx="318" cy="332"/>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4" name="Rectangle 57"/>
            <p:cNvSpPr>
              <a:spLocks noChangeArrowheads="1"/>
            </p:cNvSpPr>
            <p:nvPr/>
          </p:nvSpPr>
          <p:spPr bwMode="auto">
            <a:xfrm>
              <a:off x="3564" y="2647"/>
              <a:ext cx="318" cy="332"/>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5" name="Rectangle 58"/>
            <p:cNvSpPr>
              <a:spLocks noChangeArrowheads="1"/>
            </p:cNvSpPr>
            <p:nvPr/>
          </p:nvSpPr>
          <p:spPr bwMode="auto">
            <a:xfrm>
              <a:off x="3246" y="2647"/>
              <a:ext cx="318" cy="332"/>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6" name="Rectangle 59"/>
            <p:cNvSpPr>
              <a:spLocks noChangeArrowheads="1"/>
            </p:cNvSpPr>
            <p:nvPr/>
          </p:nvSpPr>
          <p:spPr bwMode="auto">
            <a:xfrm>
              <a:off x="2928" y="2647"/>
              <a:ext cx="318" cy="332"/>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7" name="Rectangle 60"/>
            <p:cNvSpPr>
              <a:spLocks noChangeArrowheads="1"/>
            </p:cNvSpPr>
            <p:nvPr/>
          </p:nvSpPr>
          <p:spPr bwMode="auto">
            <a:xfrm>
              <a:off x="5154" y="2321"/>
              <a:ext cx="318" cy="326"/>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8" name="Rectangle 61"/>
            <p:cNvSpPr>
              <a:spLocks noChangeArrowheads="1"/>
            </p:cNvSpPr>
            <p:nvPr/>
          </p:nvSpPr>
          <p:spPr bwMode="auto">
            <a:xfrm>
              <a:off x="4836" y="2321"/>
              <a:ext cx="318" cy="326"/>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89" name="Rectangle 62"/>
            <p:cNvSpPr>
              <a:spLocks noChangeArrowheads="1"/>
            </p:cNvSpPr>
            <p:nvPr/>
          </p:nvSpPr>
          <p:spPr bwMode="auto">
            <a:xfrm>
              <a:off x="4518" y="2321"/>
              <a:ext cx="318" cy="326"/>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90" name="Rectangle 63"/>
            <p:cNvSpPr>
              <a:spLocks noChangeArrowheads="1"/>
            </p:cNvSpPr>
            <p:nvPr/>
          </p:nvSpPr>
          <p:spPr bwMode="auto">
            <a:xfrm>
              <a:off x="4200" y="2321"/>
              <a:ext cx="318" cy="326"/>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91" name="Rectangle 64"/>
            <p:cNvSpPr>
              <a:spLocks noChangeArrowheads="1"/>
            </p:cNvSpPr>
            <p:nvPr/>
          </p:nvSpPr>
          <p:spPr bwMode="auto">
            <a:xfrm>
              <a:off x="3882" y="2321"/>
              <a:ext cx="318" cy="326"/>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92" name="Rectangle 65"/>
            <p:cNvSpPr>
              <a:spLocks noChangeArrowheads="1"/>
            </p:cNvSpPr>
            <p:nvPr/>
          </p:nvSpPr>
          <p:spPr bwMode="auto">
            <a:xfrm>
              <a:off x="3564" y="2321"/>
              <a:ext cx="318" cy="326"/>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93" name="Rectangle 66"/>
            <p:cNvSpPr>
              <a:spLocks noChangeArrowheads="1"/>
            </p:cNvSpPr>
            <p:nvPr/>
          </p:nvSpPr>
          <p:spPr bwMode="auto">
            <a:xfrm>
              <a:off x="3246" y="2321"/>
              <a:ext cx="318" cy="326"/>
            </a:xfrm>
            <a:prstGeom prst="rect">
              <a:avLst/>
            </a:prstGeom>
            <a:solidFill>
              <a:srgbClr val="00FF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94" name="Rectangle 67"/>
            <p:cNvSpPr>
              <a:spLocks noChangeArrowheads="1"/>
            </p:cNvSpPr>
            <p:nvPr/>
          </p:nvSpPr>
          <p:spPr bwMode="auto">
            <a:xfrm>
              <a:off x="2928" y="2321"/>
              <a:ext cx="318" cy="326"/>
            </a:xfrm>
            <a:prstGeom prst="rect">
              <a:avLst/>
            </a:prstGeom>
            <a:solidFill>
              <a:srgbClr val="000000"/>
            </a:solidFill>
            <a:ln w="76200">
              <a:noFill/>
              <a:miter lim="800000"/>
              <a:headEnd/>
              <a:tailEnd/>
            </a:ln>
          </p:spPr>
          <p:txBody>
            <a:bodyPr/>
            <a:lstStyle/>
            <a:p>
              <a:pPr>
                <a:spcBef>
                  <a:spcPct val="20000"/>
                </a:spcBef>
                <a:buClr>
                  <a:schemeClr val="accent2"/>
                </a:buClr>
                <a:buFont typeface="Wingdings" pitchFamily="2" charset="2"/>
                <a:buNone/>
              </a:pPr>
              <a:endParaRPr lang="zh-CN" altLang="en-US">
                <a:latin typeface="+mn-lt"/>
                <a:ea typeface="黑体" panose="02010609060101010101" pitchFamily="49" charset="-122"/>
              </a:endParaRPr>
            </a:p>
          </p:txBody>
        </p:sp>
        <p:sp>
          <p:nvSpPr>
            <p:cNvPr id="1095" name="Text Box 68"/>
            <p:cNvSpPr txBox="1">
              <a:spLocks noChangeArrowheads="1"/>
            </p:cNvSpPr>
            <p:nvPr/>
          </p:nvSpPr>
          <p:spPr bwMode="auto">
            <a:xfrm>
              <a:off x="3888" y="3634"/>
              <a:ext cx="267" cy="275"/>
            </a:xfrm>
            <a:prstGeom prst="rect">
              <a:avLst/>
            </a:prstGeom>
            <a:noFill/>
            <a:ln w="76200">
              <a:noFill/>
              <a:miter lim="800000"/>
              <a:headEnd/>
              <a:tailEnd/>
            </a:ln>
          </p:spPr>
          <p:txBody>
            <a:bodyPr wrap="none">
              <a:spAutoFit/>
            </a:bodyPr>
            <a:lstStyle/>
            <a:p>
              <a:pPr eaLnBrk="0" hangingPunct="0"/>
              <a:r>
                <a:rPr kumimoji="0" lang="en-US" altLang="zh-CN" b="1" dirty="0">
                  <a:solidFill>
                    <a:srgbClr val="FF0066"/>
                  </a:solidFill>
                  <a:latin typeface="+mn-lt"/>
                  <a:ea typeface="黑体" panose="02010609060101010101" pitchFamily="49" charset="-122"/>
                </a:rPr>
                <a:t>Q</a:t>
              </a:r>
            </a:p>
          </p:txBody>
        </p:sp>
        <p:sp>
          <p:nvSpPr>
            <p:cNvPr id="1096" name="Text Box 69"/>
            <p:cNvSpPr txBox="1">
              <a:spLocks noChangeArrowheads="1"/>
            </p:cNvSpPr>
            <p:nvPr/>
          </p:nvSpPr>
          <p:spPr bwMode="auto">
            <a:xfrm>
              <a:off x="2928" y="3337"/>
              <a:ext cx="267" cy="275"/>
            </a:xfrm>
            <a:prstGeom prst="rect">
              <a:avLst/>
            </a:prstGeom>
            <a:noFill/>
            <a:ln w="76200">
              <a:noFill/>
              <a:miter lim="800000"/>
              <a:headEnd/>
              <a:tailEnd/>
            </a:ln>
          </p:spPr>
          <p:txBody>
            <a:bodyPr wrap="none">
              <a:spAutoFit/>
            </a:bodyPr>
            <a:lstStyle/>
            <a:p>
              <a:pPr eaLnBrk="0" hangingPunct="0"/>
              <a:r>
                <a:rPr kumimoji="0" lang="en-US" altLang="zh-CN" b="1" dirty="0">
                  <a:solidFill>
                    <a:srgbClr val="FF0066"/>
                  </a:solidFill>
                  <a:latin typeface="+mn-lt"/>
                  <a:ea typeface="黑体" panose="02010609060101010101" pitchFamily="49" charset="-122"/>
                </a:rPr>
                <a:t>Q</a:t>
              </a:r>
            </a:p>
          </p:txBody>
        </p:sp>
        <p:sp>
          <p:nvSpPr>
            <p:cNvPr id="1097" name="Text Box 70"/>
            <p:cNvSpPr txBox="1">
              <a:spLocks noChangeArrowheads="1"/>
            </p:cNvSpPr>
            <p:nvPr/>
          </p:nvSpPr>
          <p:spPr bwMode="auto">
            <a:xfrm>
              <a:off x="5164" y="2644"/>
              <a:ext cx="267" cy="275"/>
            </a:xfrm>
            <a:prstGeom prst="rect">
              <a:avLst/>
            </a:prstGeom>
            <a:noFill/>
            <a:ln w="76200">
              <a:noFill/>
              <a:miter lim="800000"/>
              <a:headEnd/>
              <a:tailEnd/>
            </a:ln>
          </p:spPr>
          <p:txBody>
            <a:bodyPr wrap="none">
              <a:spAutoFit/>
            </a:bodyPr>
            <a:lstStyle/>
            <a:p>
              <a:pPr eaLnBrk="0" hangingPunct="0"/>
              <a:r>
                <a:rPr kumimoji="0" lang="en-US" altLang="zh-CN" b="1" dirty="0">
                  <a:solidFill>
                    <a:srgbClr val="FF0066"/>
                  </a:solidFill>
                  <a:latin typeface="+mn-lt"/>
                  <a:ea typeface="黑体" panose="02010609060101010101" pitchFamily="49" charset="-122"/>
                </a:rPr>
                <a:t>Q</a:t>
              </a:r>
            </a:p>
          </p:txBody>
        </p:sp>
        <p:sp>
          <p:nvSpPr>
            <p:cNvPr id="1098" name="Text Box 71"/>
            <p:cNvSpPr txBox="1">
              <a:spLocks noChangeArrowheads="1"/>
            </p:cNvSpPr>
            <p:nvPr/>
          </p:nvSpPr>
          <p:spPr bwMode="auto">
            <a:xfrm>
              <a:off x="4207" y="2990"/>
              <a:ext cx="267" cy="275"/>
            </a:xfrm>
            <a:prstGeom prst="rect">
              <a:avLst/>
            </a:prstGeom>
            <a:noFill/>
            <a:ln w="76200">
              <a:noFill/>
              <a:miter lim="800000"/>
              <a:headEnd/>
              <a:tailEnd/>
            </a:ln>
          </p:spPr>
          <p:txBody>
            <a:bodyPr wrap="none">
              <a:spAutoFit/>
            </a:bodyPr>
            <a:lstStyle/>
            <a:p>
              <a:pPr eaLnBrk="0" hangingPunct="0"/>
              <a:r>
                <a:rPr kumimoji="0" lang="en-US" altLang="zh-CN" b="1">
                  <a:solidFill>
                    <a:srgbClr val="FF0066"/>
                  </a:solidFill>
                  <a:latin typeface="+mn-lt"/>
                  <a:ea typeface="黑体" panose="02010609060101010101" pitchFamily="49" charset="-122"/>
                </a:rPr>
                <a:t>Q</a:t>
              </a:r>
            </a:p>
          </p:txBody>
        </p:sp>
        <p:sp>
          <p:nvSpPr>
            <p:cNvPr id="1099" name="Text Box 72"/>
            <p:cNvSpPr txBox="1">
              <a:spLocks noChangeArrowheads="1"/>
            </p:cNvSpPr>
            <p:nvPr/>
          </p:nvSpPr>
          <p:spPr bwMode="auto">
            <a:xfrm>
              <a:off x="3265" y="2321"/>
              <a:ext cx="335" cy="275"/>
            </a:xfrm>
            <a:prstGeom prst="rect">
              <a:avLst/>
            </a:prstGeom>
            <a:noFill/>
            <a:ln w="76200">
              <a:noFill/>
              <a:miter lim="800000"/>
              <a:headEnd/>
              <a:tailEnd/>
            </a:ln>
          </p:spPr>
          <p:txBody>
            <a:bodyPr>
              <a:spAutoFit/>
            </a:bodyPr>
            <a:lstStyle/>
            <a:p>
              <a:pPr eaLnBrk="0" hangingPunct="0"/>
              <a:r>
                <a:rPr kumimoji="0" lang="en-US" altLang="zh-CN" b="1" dirty="0">
                  <a:solidFill>
                    <a:srgbClr val="FF0066"/>
                  </a:solidFill>
                  <a:latin typeface="+mn-lt"/>
                  <a:ea typeface="黑体" panose="02010609060101010101" pitchFamily="49" charset="-122"/>
                </a:rPr>
                <a:t>Q</a:t>
              </a:r>
            </a:p>
          </p:txBody>
        </p:sp>
        <p:sp>
          <p:nvSpPr>
            <p:cNvPr id="1100" name="Text Box 73"/>
            <p:cNvSpPr txBox="1">
              <a:spLocks noChangeArrowheads="1"/>
            </p:cNvSpPr>
            <p:nvPr/>
          </p:nvSpPr>
          <p:spPr bwMode="auto">
            <a:xfrm>
              <a:off x="4839" y="2000"/>
              <a:ext cx="267" cy="275"/>
            </a:xfrm>
            <a:prstGeom prst="rect">
              <a:avLst/>
            </a:prstGeom>
            <a:noFill/>
            <a:ln w="76200">
              <a:noFill/>
              <a:miter lim="800000"/>
              <a:headEnd/>
              <a:tailEnd/>
            </a:ln>
          </p:spPr>
          <p:txBody>
            <a:bodyPr wrap="none">
              <a:spAutoFit/>
            </a:bodyPr>
            <a:lstStyle/>
            <a:p>
              <a:pPr eaLnBrk="0" hangingPunct="0"/>
              <a:r>
                <a:rPr kumimoji="0" lang="en-US" altLang="zh-CN" b="1" dirty="0">
                  <a:solidFill>
                    <a:srgbClr val="FF0066"/>
                  </a:solidFill>
                  <a:latin typeface="+mn-lt"/>
                  <a:ea typeface="黑体" panose="02010609060101010101" pitchFamily="49" charset="-122"/>
                </a:rPr>
                <a:t>Q</a:t>
              </a:r>
            </a:p>
          </p:txBody>
        </p:sp>
        <p:sp>
          <p:nvSpPr>
            <p:cNvPr id="1101" name="Text Box 74"/>
            <p:cNvSpPr txBox="1">
              <a:spLocks noChangeArrowheads="1"/>
            </p:cNvSpPr>
            <p:nvPr/>
          </p:nvSpPr>
          <p:spPr bwMode="auto">
            <a:xfrm>
              <a:off x="3570" y="1654"/>
              <a:ext cx="267" cy="275"/>
            </a:xfrm>
            <a:prstGeom prst="rect">
              <a:avLst/>
            </a:prstGeom>
            <a:noFill/>
            <a:ln w="76200">
              <a:noFill/>
              <a:miter lim="800000"/>
              <a:headEnd/>
              <a:tailEnd/>
            </a:ln>
          </p:spPr>
          <p:txBody>
            <a:bodyPr wrap="none">
              <a:spAutoFit/>
            </a:bodyPr>
            <a:lstStyle/>
            <a:p>
              <a:pPr eaLnBrk="0" hangingPunct="0"/>
              <a:r>
                <a:rPr kumimoji="0" lang="en-US" altLang="zh-CN" b="1" dirty="0">
                  <a:solidFill>
                    <a:srgbClr val="FF0066"/>
                  </a:solidFill>
                  <a:latin typeface="+mn-lt"/>
                  <a:ea typeface="黑体" panose="02010609060101010101" pitchFamily="49" charset="-122"/>
                </a:rPr>
                <a:t>Q</a:t>
              </a:r>
            </a:p>
          </p:txBody>
        </p:sp>
        <p:sp>
          <p:nvSpPr>
            <p:cNvPr id="1102" name="Text Box 75"/>
            <p:cNvSpPr txBox="1">
              <a:spLocks noChangeArrowheads="1"/>
            </p:cNvSpPr>
            <p:nvPr/>
          </p:nvSpPr>
          <p:spPr bwMode="auto">
            <a:xfrm>
              <a:off x="4539" y="1331"/>
              <a:ext cx="267" cy="275"/>
            </a:xfrm>
            <a:prstGeom prst="rect">
              <a:avLst/>
            </a:prstGeom>
            <a:noFill/>
            <a:ln w="76200">
              <a:noFill/>
              <a:miter lim="800000"/>
              <a:headEnd/>
              <a:tailEnd/>
            </a:ln>
          </p:spPr>
          <p:txBody>
            <a:bodyPr wrap="none">
              <a:spAutoFit/>
            </a:bodyPr>
            <a:lstStyle/>
            <a:p>
              <a:pPr eaLnBrk="0" hangingPunct="0"/>
              <a:r>
                <a:rPr kumimoji="0" lang="en-US" altLang="zh-CN" b="1" dirty="0">
                  <a:solidFill>
                    <a:srgbClr val="FF0066"/>
                  </a:solidFill>
                  <a:latin typeface="+mn-lt"/>
                  <a:ea typeface="黑体" panose="02010609060101010101" pitchFamily="49" charset="-122"/>
                </a:rPr>
                <a:t>Q</a:t>
              </a:r>
            </a:p>
          </p:txBody>
        </p:sp>
      </p:grpSp>
      <p:graphicFrame>
        <p:nvGraphicFramePr>
          <p:cNvPr id="1026" name="Object 77"/>
          <p:cNvGraphicFramePr>
            <a:graphicFrameLocks noChangeAspect="1"/>
          </p:cNvGraphicFramePr>
          <p:nvPr>
            <p:extLst>
              <p:ext uri="{D42A27DB-BD31-4B8C-83A1-F6EECF244321}">
                <p14:modId xmlns:p14="http://schemas.microsoft.com/office/powerpoint/2010/main" val="2539262642"/>
              </p:ext>
            </p:extLst>
          </p:nvPr>
        </p:nvGraphicFramePr>
        <p:xfrm>
          <a:off x="4693488" y="2572412"/>
          <a:ext cx="4343400" cy="1798638"/>
        </p:xfrm>
        <a:graphic>
          <a:graphicData uri="http://schemas.openxmlformats.org/presentationml/2006/ole">
            <mc:AlternateContent xmlns:mc="http://schemas.openxmlformats.org/markup-compatibility/2006">
              <mc:Choice xmlns:v="urn:schemas-microsoft-com:vml" Requires="v">
                <p:oleObj spid="_x0000_s1070" name="位图图像" r:id="rId3" imgW="2457143" imgH="1047619" progId="Paint.Picture">
                  <p:embed/>
                </p:oleObj>
              </mc:Choice>
              <mc:Fallback>
                <p:oleObj name="位图图像" r:id="rId3" imgW="2457143" imgH="1047619" progId="Paint.Picture">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488" y="2572412"/>
                        <a:ext cx="43434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9294" name="Rectangle 78"/>
          <p:cNvSpPr>
            <a:spLocks noChangeArrowheads="1"/>
          </p:cNvSpPr>
          <p:nvPr/>
        </p:nvSpPr>
        <p:spPr bwMode="auto">
          <a:xfrm>
            <a:off x="4693488" y="2058002"/>
            <a:ext cx="2228495" cy="400110"/>
          </a:xfrm>
          <a:prstGeom prst="rect">
            <a:avLst/>
          </a:prstGeom>
          <a:noFill/>
          <a:ln w="9525">
            <a:noFill/>
            <a:miter lim="800000"/>
            <a:headEnd/>
            <a:tailEnd/>
          </a:ln>
          <a:effectLst/>
        </p:spPr>
        <p:txBody>
          <a:bodyPr wrap="none">
            <a:spAutoFit/>
          </a:bodyPr>
          <a:lstStyle/>
          <a:p>
            <a:pPr>
              <a:spcBef>
                <a:spcPct val="20000"/>
              </a:spcBef>
              <a:buClr>
                <a:schemeClr val="accent2"/>
              </a:buClr>
              <a:buFont typeface="Wingdings" pitchFamily="2" charset="2"/>
              <a:buChar char="w"/>
              <a:defRPr/>
            </a:pPr>
            <a:r>
              <a:rPr lang="en-US" altLang="zh-CN" b="1" dirty="0">
                <a:solidFill>
                  <a:srgbClr val="0000FF"/>
                </a:solidFill>
                <a:latin typeface="+mn-lt"/>
                <a:ea typeface="黑体" panose="02010609060101010101" pitchFamily="49" charset="-122"/>
              </a:rPr>
              <a:t> </a:t>
            </a:r>
            <a:r>
              <a:rPr lang="zh-CN" altLang="en-US" b="1" dirty="0">
                <a:solidFill>
                  <a:srgbClr val="0000FF"/>
                </a:solidFill>
                <a:latin typeface="+mn-lt"/>
                <a:ea typeface="黑体" panose="02010609060101010101" pitchFamily="49" charset="-122"/>
              </a:rPr>
              <a:t>图的</a:t>
            </a:r>
            <a:r>
              <a:rPr lang="en-US" altLang="zh-CN" b="1" i="1" dirty="0">
                <a:solidFill>
                  <a:srgbClr val="0000FF"/>
                </a:solidFill>
                <a:latin typeface="+mn-lt"/>
                <a:ea typeface="黑体" panose="02010609060101010101" pitchFamily="49" charset="-122"/>
              </a:rPr>
              <a:t>m</a:t>
            </a:r>
            <a:r>
              <a:rPr lang="en-US" altLang="zh-CN" b="1" dirty="0">
                <a:solidFill>
                  <a:srgbClr val="0000FF"/>
                </a:solidFill>
                <a:latin typeface="+mn-lt"/>
                <a:ea typeface="黑体" panose="02010609060101010101" pitchFamily="49" charset="-122"/>
              </a:rPr>
              <a:t>-</a:t>
            </a:r>
            <a:r>
              <a:rPr lang="zh-CN" altLang="en-US" b="1" dirty="0">
                <a:solidFill>
                  <a:srgbClr val="0000FF"/>
                </a:solidFill>
                <a:latin typeface="+mn-lt"/>
                <a:ea typeface="黑体" panose="02010609060101010101" pitchFamily="49" charset="-122"/>
              </a:rPr>
              <a:t>着色问题</a:t>
            </a:r>
            <a:endParaRPr lang="en-US" altLang="zh-CN" b="1" dirty="0">
              <a:solidFill>
                <a:srgbClr val="0000FF"/>
              </a:solidFill>
              <a:latin typeface="+mn-lt"/>
              <a:ea typeface="黑体" panose="02010609060101010101" pitchFamily="49" charset="-122"/>
            </a:endParaRPr>
          </a:p>
        </p:txBody>
      </p:sp>
      <p:sp>
        <p:nvSpPr>
          <p:cNvPr id="2" name="对话气泡: 圆角矩形 1">
            <a:extLst>
              <a:ext uri="{FF2B5EF4-FFF2-40B4-BE49-F238E27FC236}">
                <a16:creationId xmlns:a16="http://schemas.microsoft.com/office/drawing/2014/main" id="{EC9E03EA-6A2A-4A28-8BDD-FCA46F4EA76D}"/>
              </a:ext>
            </a:extLst>
          </p:cNvPr>
          <p:cNvSpPr/>
          <p:nvPr/>
        </p:nvSpPr>
        <p:spPr bwMode="auto">
          <a:xfrm>
            <a:off x="5743575" y="5098134"/>
            <a:ext cx="2654061" cy="772843"/>
          </a:xfrm>
          <a:prstGeom prst="wedgeRoundRectCallout">
            <a:avLst>
              <a:gd name="adj1" fmla="val -70455"/>
              <a:gd name="adj2" fmla="val -12895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zh-CN" altLang="en-US" dirty="0"/>
              <a:t>不存在用穷举搜索之外</a:t>
            </a:r>
            <a:endParaRPr lang="en-US" altLang="zh-CN" dirty="0"/>
          </a:p>
          <a:p>
            <a:pPr algn="ctr"/>
            <a:r>
              <a:rPr lang="zh-CN" altLang="en-US" dirty="0"/>
              <a:t>的方法来解决问题</a:t>
            </a:r>
          </a:p>
          <a:p>
            <a:pPr algn="ct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4800">
                <a:ea typeface="黑体" pitchFamily="2" charset="-122"/>
              </a:rPr>
              <a:t>引例 (2)</a:t>
            </a:r>
          </a:p>
        </p:txBody>
      </p:sp>
      <p:sp>
        <p:nvSpPr>
          <p:cNvPr id="7171" name="Rectangle 3"/>
          <p:cNvSpPr>
            <a:spLocks noGrp="1" noChangeArrowheads="1"/>
          </p:cNvSpPr>
          <p:nvPr>
            <p:ph type="body" idx="1"/>
          </p:nvPr>
        </p:nvSpPr>
        <p:spPr>
          <a:xfrm>
            <a:off x="809625" y="1981200"/>
            <a:ext cx="7958138" cy="4114800"/>
          </a:xfrm>
        </p:spPr>
        <p:txBody>
          <a:bodyPr/>
          <a:lstStyle/>
          <a:p>
            <a:pPr eaLnBrk="1" hangingPunct="1"/>
            <a:r>
              <a:rPr lang="zh-CN" altLang="en-US" sz="2200" b="1" dirty="0">
                <a:solidFill>
                  <a:srgbClr val="0000FF"/>
                </a:solidFill>
                <a:ea typeface="黑体" pitchFamily="2" charset="-122"/>
              </a:rPr>
              <a:t>0-1背包问题的回溯分析</a:t>
            </a:r>
            <a:endParaRPr lang="en-US" altLang="zh-CN" sz="2200" b="1" dirty="0">
              <a:solidFill>
                <a:srgbClr val="0000FF"/>
              </a:solidFill>
              <a:ea typeface="黑体" pitchFamily="2" charset="-122"/>
            </a:endParaRPr>
          </a:p>
          <a:p>
            <a:pPr eaLnBrk="1" hangingPunct="1">
              <a:buFont typeface="Wingdings" pitchFamily="2" charset="2"/>
              <a:buNone/>
            </a:pPr>
            <a:r>
              <a:rPr lang="zh-CN" altLang="en-US" sz="2000" dirty="0">
                <a:ea typeface="黑体" pitchFamily="2" charset="-122"/>
              </a:rPr>
              <a:t>    - </a:t>
            </a:r>
            <a:r>
              <a:rPr lang="en-US" altLang="zh-CN" sz="2000" i="1" dirty="0">
                <a:ea typeface="黑体" pitchFamily="2" charset="-122"/>
              </a:rPr>
              <a:t>n</a:t>
            </a:r>
            <a:r>
              <a:rPr lang="en-US" altLang="zh-CN" sz="2000" dirty="0">
                <a:ea typeface="黑体" pitchFamily="2" charset="-122"/>
              </a:rPr>
              <a:t>=3, </a:t>
            </a:r>
            <a:r>
              <a:rPr lang="en-US" altLang="zh-CN" sz="2000" i="1" dirty="0">
                <a:ea typeface="黑体" pitchFamily="2" charset="-122"/>
              </a:rPr>
              <a:t>w</a:t>
            </a:r>
            <a:r>
              <a:rPr lang="en-US" altLang="zh-CN" sz="2000" dirty="0">
                <a:ea typeface="黑体" pitchFamily="2" charset="-122"/>
              </a:rPr>
              <a:t>={16, 15, 15}, </a:t>
            </a:r>
            <a:r>
              <a:rPr lang="en-US" altLang="zh-CN" sz="2000" i="1" dirty="0">
                <a:ea typeface="黑体" pitchFamily="2" charset="-122"/>
              </a:rPr>
              <a:t>p</a:t>
            </a:r>
            <a:r>
              <a:rPr lang="en-US" altLang="zh-CN" sz="2000" dirty="0">
                <a:ea typeface="黑体" pitchFamily="2" charset="-122"/>
              </a:rPr>
              <a:t>={45, 25, 25}, </a:t>
            </a:r>
            <a:r>
              <a:rPr lang="en-US" altLang="zh-CN" sz="2000" i="1" dirty="0">
                <a:ea typeface="黑体" pitchFamily="2" charset="-122"/>
              </a:rPr>
              <a:t>c</a:t>
            </a:r>
            <a:r>
              <a:rPr lang="en-US" altLang="zh-CN" sz="2000" dirty="0">
                <a:ea typeface="黑体" pitchFamily="2" charset="-122"/>
              </a:rPr>
              <a:t>=30</a:t>
            </a:r>
          </a:p>
          <a:p>
            <a:pPr eaLnBrk="1" hangingPunct="1">
              <a:buFont typeface="Wingdings" pitchFamily="2" charset="2"/>
              <a:buNone/>
            </a:pPr>
            <a:r>
              <a:rPr lang="en-US" altLang="zh-CN" sz="2000" dirty="0">
                <a:ea typeface="黑体" pitchFamily="2" charset="-122"/>
              </a:rPr>
              <a:t>    - </a:t>
            </a:r>
            <a:r>
              <a:rPr lang="zh-CN" altLang="en-US" sz="2000" dirty="0">
                <a:ea typeface="黑体" pitchFamily="2" charset="-122"/>
              </a:rPr>
              <a:t>所有可能的情况 </a:t>
            </a:r>
            <a:r>
              <a:rPr lang="en-US" altLang="zh-CN" sz="2000" dirty="0">
                <a:ea typeface="黑体" pitchFamily="2" charset="-122"/>
              </a:rPr>
              <a:t>vs. </a:t>
            </a:r>
            <a:r>
              <a:rPr lang="zh-CN" altLang="en-US" sz="2000" dirty="0">
                <a:ea typeface="黑体" pitchFamily="2" charset="-122"/>
              </a:rPr>
              <a:t>减小了的搜索空间</a:t>
            </a:r>
          </a:p>
        </p:txBody>
      </p:sp>
      <p:pic>
        <p:nvPicPr>
          <p:cNvPr id="7172" name="Picture 4" descr="t51"/>
          <p:cNvPicPr>
            <a:picLocks noChangeAspect="1" noChangeArrowheads="1"/>
          </p:cNvPicPr>
          <p:nvPr/>
        </p:nvPicPr>
        <p:blipFill>
          <a:blip r:embed="rId2" cstate="print"/>
          <a:srcRect/>
          <a:stretch>
            <a:fillRect/>
          </a:stretch>
        </p:blipFill>
        <p:spPr bwMode="auto">
          <a:xfrm>
            <a:off x="1371600" y="3124200"/>
            <a:ext cx="5715000" cy="2903538"/>
          </a:xfrm>
          <a:prstGeom prst="rect">
            <a:avLst/>
          </a:prstGeom>
          <a:noFill/>
          <a:ln w="9525">
            <a:noFill/>
            <a:miter lim="800000"/>
            <a:headEnd/>
            <a:tailEnd/>
          </a:ln>
        </p:spPr>
      </p:pic>
      <p:sp>
        <p:nvSpPr>
          <p:cNvPr id="12293" name="Rectangle 5"/>
          <p:cNvSpPr>
            <a:spLocks noChangeArrowheads="1"/>
          </p:cNvSpPr>
          <p:nvPr/>
        </p:nvSpPr>
        <p:spPr bwMode="auto">
          <a:xfrm>
            <a:off x="1524000" y="3505200"/>
            <a:ext cx="1498600" cy="701675"/>
          </a:xfrm>
          <a:prstGeom prst="rect">
            <a:avLst/>
          </a:prstGeom>
          <a:noFill/>
          <a:ln w="9525">
            <a:noFill/>
            <a:miter lim="800000"/>
            <a:headEnd/>
            <a:tailEnd/>
          </a:ln>
        </p:spPr>
        <p:txBody>
          <a:bodyPr wrap="none">
            <a:spAutoFit/>
          </a:bodyPr>
          <a:lstStyle/>
          <a:p>
            <a:r>
              <a:rPr lang="en-US" altLang="zh-CN">
                <a:solidFill>
                  <a:schemeClr val="folHlink"/>
                </a:solidFill>
              </a:rPr>
              <a:t>cw=16</a:t>
            </a:r>
          </a:p>
          <a:p>
            <a:r>
              <a:rPr lang="en-US" altLang="zh-CN">
                <a:solidFill>
                  <a:schemeClr val="folHlink"/>
                </a:solidFill>
              </a:rPr>
              <a:t>bestp=cp=45</a:t>
            </a:r>
          </a:p>
        </p:txBody>
      </p:sp>
      <p:sp>
        <p:nvSpPr>
          <p:cNvPr id="12294" name="Line 6"/>
          <p:cNvSpPr>
            <a:spLocks noChangeShapeType="1"/>
          </p:cNvSpPr>
          <p:nvPr/>
        </p:nvSpPr>
        <p:spPr bwMode="auto">
          <a:xfrm flipH="1">
            <a:off x="2971800" y="3657600"/>
            <a:ext cx="1066800" cy="685800"/>
          </a:xfrm>
          <a:prstGeom prst="line">
            <a:avLst/>
          </a:prstGeom>
          <a:noFill/>
          <a:ln w="28575">
            <a:solidFill>
              <a:schemeClr val="folHlink"/>
            </a:solidFill>
            <a:round/>
            <a:headEnd/>
            <a:tailEnd/>
          </a:ln>
        </p:spPr>
        <p:txBody>
          <a:bodyPr wrap="none"/>
          <a:lstStyle/>
          <a:p>
            <a:endParaRPr lang="zh-CN" altLang="en-US"/>
          </a:p>
        </p:txBody>
      </p:sp>
      <p:sp>
        <p:nvSpPr>
          <p:cNvPr id="12300" name="Freeform 12"/>
          <p:cNvSpPr>
            <a:spLocks/>
          </p:cNvSpPr>
          <p:nvPr/>
        </p:nvSpPr>
        <p:spPr bwMode="auto">
          <a:xfrm>
            <a:off x="1130300" y="4445000"/>
            <a:ext cx="2374900" cy="1828800"/>
          </a:xfrm>
          <a:custGeom>
            <a:avLst/>
            <a:gdLst>
              <a:gd name="T0" fmla="*/ 632 w 1496"/>
              <a:gd name="T1" fmla="*/ 32 h 1152"/>
              <a:gd name="T2" fmla="*/ 200 w 1496"/>
              <a:gd name="T3" fmla="*/ 272 h 1152"/>
              <a:gd name="T4" fmla="*/ 8 w 1496"/>
              <a:gd name="T5" fmla="*/ 704 h 1152"/>
              <a:gd name="T6" fmla="*/ 152 w 1496"/>
              <a:gd name="T7" fmla="*/ 1088 h 1152"/>
              <a:gd name="T8" fmla="*/ 728 w 1496"/>
              <a:gd name="T9" fmla="*/ 1088 h 1152"/>
              <a:gd name="T10" fmla="*/ 1160 w 1496"/>
              <a:gd name="T11" fmla="*/ 1088 h 1152"/>
              <a:gd name="T12" fmla="*/ 1400 w 1496"/>
              <a:gd name="T13" fmla="*/ 944 h 1152"/>
              <a:gd name="T14" fmla="*/ 1496 w 1496"/>
              <a:gd name="T15" fmla="*/ 752 h 1152"/>
              <a:gd name="T16" fmla="*/ 1400 w 1496"/>
              <a:gd name="T17" fmla="*/ 608 h 1152"/>
              <a:gd name="T18" fmla="*/ 1112 w 1496"/>
              <a:gd name="T19" fmla="*/ 368 h 1152"/>
              <a:gd name="T20" fmla="*/ 968 w 1496"/>
              <a:gd name="T21" fmla="*/ 176 h 1152"/>
              <a:gd name="T22" fmla="*/ 776 w 1496"/>
              <a:gd name="T23" fmla="*/ 80 h 1152"/>
              <a:gd name="T24" fmla="*/ 632 w 1496"/>
              <a:gd name="T25" fmla="*/ 32 h 1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96"/>
              <a:gd name="T40" fmla="*/ 0 h 1152"/>
              <a:gd name="T41" fmla="*/ 1496 w 1496"/>
              <a:gd name="T42" fmla="*/ 1152 h 1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96" h="1152">
                <a:moveTo>
                  <a:pt x="632" y="32"/>
                </a:moveTo>
                <a:cubicBezTo>
                  <a:pt x="536" y="64"/>
                  <a:pt x="304" y="160"/>
                  <a:pt x="200" y="272"/>
                </a:cubicBezTo>
                <a:cubicBezTo>
                  <a:pt x="96" y="384"/>
                  <a:pt x="16" y="568"/>
                  <a:pt x="8" y="704"/>
                </a:cubicBezTo>
                <a:cubicBezTo>
                  <a:pt x="0" y="840"/>
                  <a:pt x="32" y="1024"/>
                  <a:pt x="152" y="1088"/>
                </a:cubicBezTo>
                <a:cubicBezTo>
                  <a:pt x="272" y="1152"/>
                  <a:pt x="560" y="1088"/>
                  <a:pt x="728" y="1088"/>
                </a:cubicBezTo>
                <a:cubicBezTo>
                  <a:pt x="896" y="1088"/>
                  <a:pt x="1048" y="1112"/>
                  <a:pt x="1160" y="1088"/>
                </a:cubicBezTo>
                <a:cubicBezTo>
                  <a:pt x="1272" y="1064"/>
                  <a:pt x="1344" y="1000"/>
                  <a:pt x="1400" y="944"/>
                </a:cubicBezTo>
                <a:cubicBezTo>
                  <a:pt x="1456" y="888"/>
                  <a:pt x="1496" y="808"/>
                  <a:pt x="1496" y="752"/>
                </a:cubicBezTo>
                <a:cubicBezTo>
                  <a:pt x="1496" y="696"/>
                  <a:pt x="1464" y="672"/>
                  <a:pt x="1400" y="608"/>
                </a:cubicBezTo>
                <a:cubicBezTo>
                  <a:pt x="1336" y="544"/>
                  <a:pt x="1184" y="440"/>
                  <a:pt x="1112" y="368"/>
                </a:cubicBezTo>
                <a:cubicBezTo>
                  <a:pt x="1040" y="296"/>
                  <a:pt x="1024" y="224"/>
                  <a:pt x="968" y="176"/>
                </a:cubicBezTo>
                <a:cubicBezTo>
                  <a:pt x="912" y="128"/>
                  <a:pt x="832" y="104"/>
                  <a:pt x="776" y="80"/>
                </a:cubicBezTo>
                <a:cubicBezTo>
                  <a:pt x="720" y="56"/>
                  <a:pt x="728" y="0"/>
                  <a:pt x="632" y="32"/>
                </a:cubicBezTo>
                <a:close/>
              </a:path>
            </a:pathLst>
          </a:custGeom>
          <a:noFill/>
          <a:ln w="25400" cap="flat">
            <a:solidFill>
              <a:srgbClr val="0000FF"/>
            </a:solidFill>
            <a:prstDash val="dash"/>
            <a:round/>
            <a:headEnd/>
            <a:tailEnd/>
          </a:ln>
        </p:spPr>
        <p:txBody>
          <a:bodyPr wrap="none"/>
          <a:lstStyle/>
          <a:p>
            <a:endParaRPr lang="zh-CN" altLang="en-US"/>
          </a:p>
        </p:txBody>
      </p:sp>
      <p:sp>
        <p:nvSpPr>
          <p:cNvPr id="12301" name="Line 13"/>
          <p:cNvSpPr>
            <a:spLocks noChangeShapeType="1"/>
          </p:cNvSpPr>
          <p:nvPr/>
        </p:nvSpPr>
        <p:spPr bwMode="auto">
          <a:xfrm>
            <a:off x="2931456" y="4527174"/>
            <a:ext cx="381000" cy="381000"/>
          </a:xfrm>
          <a:prstGeom prst="line">
            <a:avLst/>
          </a:prstGeom>
          <a:noFill/>
          <a:ln w="28575">
            <a:solidFill>
              <a:schemeClr val="folHlink"/>
            </a:solidFill>
            <a:round/>
            <a:headEnd/>
            <a:tailEnd/>
          </a:ln>
        </p:spPr>
        <p:txBody>
          <a:bodyPr wrap="none"/>
          <a:lstStyle/>
          <a:p>
            <a:endParaRPr lang="zh-CN" altLang="en-US"/>
          </a:p>
        </p:txBody>
      </p:sp>
      <p:sp>
        <p:nvSpPr>
          <p:cNvPr id="12303" name="Line 15"/>
          <p:cNvSpPr>
            <a:spLocks noChangeShapeType="1"/>
          </p:cNvSpPr>
          <p:nvPr/>
        </p:nvSpPr>
        <p:spPr bwMode="auto">
          <a:xfrm>
            <a:off x="3594845" y="5168154"/>
            <a:ext cx="311991" cy="277070"/>
          </a:xfrm>
          <a:prstGeom prst="line">
            <a:avLst/>
          </a:prstGeom>
          <a:noFill/>
          <a:ln w="28575">
            <a:solidFill>
              <a:schemeClr val="folHlink"/>
            </a:solidFill>
            <a:round/>
            <a:headEnd/>
            <a:tailEnd/>
          </a:ln>
        </p:spPr>
        <p:txBody>
          <a:bodyPr wrap="none"/>
          <a:lstStyle/>
          <a:p>
            <a:endParaRPr lang="zh-CN" altLang="en-US"/>
          </a:p>
        </p:txBody>
      </p:sp>
      <p:sp>
        <p:nvSpPr>
          <p:cNvPr id="12304" name="Line 16"/>
          <p:cNvSpPr>
            <a:spLocks noChangeShapeType="1"/>
          </p:cNvSpPr>
          <p:nvPr/>
        </p:nvSpPr>
        <p:spPr bwMode="auto">
          <a:xfrm>
            <a:off x="4343400" y="3657600"/>
            <a:ext cx="1066800" cy="609600"/>
          </a:xfrm>
          <a:prstGeom prst="line">
            <a:avLst/>
          </a:prstGeom>
          <a:noFill/>
          <a:ln w="28575">
            <a:solidFill>
              <a:schemeClr val="folHlink"/>
            </a:solidFill>
            <a:round/>
            <a:headEnd/>
            <a:tailEnd/>
          </a:ln>
        </p:spPr>
        <p:txBody>
          <a:bodyPr wrap="none"/>
          <a:lstStyle/>
          <a:p>
            <a:endParaRPr lang="zh-CN" altLang="en-US"/>
          </a:p>
        </p:txBody>
      </p:sp>
      <p:sp>
        <p:nvSpPr>
          <p:cNvPr id="12305" name="Line 17"/>
          <p:cNvSpPr>
            <a:spLocks noChangeShapeType="1"/>
          </p:cNvSpPr>
          <p:nvPr/>
        </p:nvSpPr>
        <p:spPr bwMode="auto">
          <a:xfrm flipH="1">
            <a:off x="5100918" y="4500282"/>
            <a:ext cx="402704" cy="381000"/>
          </a:xfrm>
          <a:prstGeom prst="line">
            <a:avLst/>
          </a:prstGeom>
          <a:noFill/>
          <a:ln w="28575">
            <a:solidFill>
              <a:schemeClr val="folHlink"/>
            </a:solidFill>
            <a:round/>
            <a:headEnd/>
            <a:tailEnd/>
          </a:ln>
        </p:spPr>
        <p:txBody>
          <a:bodyPr wrap="none"/>
          <a:lstStyle/>
          <a:p>
            <a:endParaRPr lang="zh-CN" altLang="en-US"/>
          </a:p>
        </p:txBody>
      </p:sp>
      <p:sp>
        <p:nvSpPr>
          <p:cNvPr id="12306" name="Line 18"/>
          <p:cNvSpPr>
            <a:spLocks noChangeShapeType="1"/>
          </p:cNvSpPr>
          <p:nvPr/>
        </p:nvSpPr>
        <p:spPr bwMode="auto">
          <a:xfrm flipH="1">
            <a:off x="4572000" y="5181600"/>
            <a:ext cx="228600" cy="228600"/>
          </a:xfrm>
          <a:prstGeom prst="line">
            <a:avLst/>
          </a:prstGeom>
          <a:noFill/>
          <a:ln w="28575">
            <a:solidFill>
              <a:schemeClr val="folHlink"/>
            </a:solidFill>
            <a:round/>
            <a:headEnd/>
            <a:tailEnd/>
          </a:ln>
        </p:spPr>
        <p:txBody>
          <a:bodyPr wrap="none"/>
          <a:lstStyle/>
          <a:p>
            <a:endParaRPr lang="zh-CN" altLang="en-US"/>
          </a:p>
        </p:txBody>
      </p:sp>
      <p:sp>
        <p:nvSpPr>
          <p:cNvPr id="12307" name="Rectangle 19"/>
          <p:cNvSpPr>
            <a:spLocks noChangeArrowheads="1"/>
          </p:cNvSpPr>
          <p:nvPr/>
        </p:nvSpPr>
        <p:spPr bwMode="auto">
          <a:xfrm>
            <a:off x="4114800" y="4114800"/>
            <a:ext cx="877888" cy="701675"/>
          </a:xfrm>
          <a:prstGeom prst="rect">
            <a:avLst/>
          </a:prstGeom>
          <a:noFill/>
          <a:ln w="9525">
            <a:noFill/>
            <a:miter lim="800000"/>
            <a:headEnd/>
            <a:tailEnd/>
          </a:ln>
        </p:spPr>
        <p:txBody>
          <a:bodyPr wrap="none">
            <a:spAutoFit/>
          </a:bodyPr>
          <a:lstStyle/>
          <a:p>
            <a:r>
              <a:rPr lang="en-US" altLang="zh-CN">
                <a:solidFill>
                  <a:schemeClr val="folHlink"/>
                </a:solidFill>
              </a:rPr>
              <a:t>cw=15</a:t>
            </a:r>
          </a:p>
          <a:p>
            <a:r>
              <a:rPr lang="en-US" altLang="zh-CN">
                <a:solidFill>
                  <a:schemeClr val="folHlink"/>
                </a:solidFill>
              </a:rPr>
              <a:t>cp=25</a:t>
            </a:r>
          </a:p>
        </p:txBody>
      </p:sp>
      <p:sp>
        <p:nvSpPr>
          <p:cNvPr id="12308" name="Rectangle 20"/>
          <p:cNvSpPr>
            <a:spLocks noChangeArrowheads="1"/>
          </p:cNvSpPr>
          <p:nvPr/>
        </p:nvSpPr>
        <p:spPr bwMode="auto">
          <a:xfrm>
            <a:off x="4038600" y="5791200"/>
            <a:ext cx="1676400" cy="641350"/>
          </a:xfrm>
          <a:prstGeom prst="rect">
            <a:avLst/>
          </a:prstGeom>
          <a:noFill/>
          <a:ln w="9525">
            <a:noFill/>
            <a:miter lim="800000"/>
            <a:headEnd/>
            <a:tailEnd/>
          </a:ln>
        </p:spPr>
        <p:txBody>
          <a:bodyPr>
            <a:spAutoFit/>
          </a:bodyPr>
          <a:lstStyle/>
          <a:p>
            <a:pPr>
              <a:lnSpc>
                <a:spcPct val="90000"/>
              </a:lnSpc>
            </a:pPr>
            <a:r>
              <a:rPr lang="en-US" altLang="zh-CN">
                <a:solidFill>
                  <a:schemeClr val="folHlink"/>
                </a:solidFill>
              </a:rPr>
              <a:t>cw=30</a:t>
            </a:r>
          </a:p>
          <a:p>
            <a:pPr>
              <a:lnSpc>
                <a:spcPct val="90000"/>
              </a:lnSpc>
            </a:pPr>
            <a:r>
              <a:rPr lang="en-US" altLang="zh-CN">
                <a:solidFill>
                  <a:schemeClr val="folHlink"/>
                </a:solidFill>
              </a:rPr>
              <a:t>bestp=cp=50</a:t>
            </a:r>
          </a:p>
        </p:txBody>
      </p:sp>
      <p:sp>
        <p:nvSpPr>
          <p:cNvPr id="12311" name="Oval 23"/>
          <p:cNvSpPr>
            <a:spLocks noChangeArrowheads="1"/>
          </p:cNvSpPr>
          <p:nvPr/>
        </p:nvSpPr>
        <p:spPr bwMode="auto">
          <a:xfrm>
            <a:off x="5029200" y="5029200"/>
            <a:ext cx="609600" cy="1066800"/>
          </a:xfrm>
          <a:prstGeom prst="ellipse">
            <a:avLst/>
          </a:prstGeom>
          <a:noFill/>
          <a:ln w="25400">
            <a:solidFill>
              <a:srgbClr val="FF00FF"/>
            </a:solidFill>
            <a:prstDash val="dash"/>
            <a:round/>
            <a:headEnd/>
            <a:tailEnd/>
          </a:ln>
        </p:spPr>
        <p:txBody>
          <a:bodyPr wrap="none" anchor="ctr"/>
          <a:lstStyle/>
          <a:p>
            <a:endParaRPr lang="zh-CN" altLang="en-US"/>
          </a:p>
        </p:txBody>
      </p:sp>
      <p:sp>
        <p:nvSpPr>
          <p:cNvPr id="12313" name="Freeform 25"/>
          <p:cNvSpPr>
            <a:spLocks/>
          </p:cNvSpPr>
          <p:nvPr/>
        </p:nvSpPr>
        <p:spPr bwMode="auto">
          <a:xfrm>
            <a:off x="5588000" y="4572000"/>
            <a:ext cx="1663700" cy="1562100"/>
          </a:xfrm>
          <a:custGeom>
            <a:avLst/>
            <a:gdLst>
              <a:gd name="T0" fmla="*/ 560 w 1048"/>
              <a:gd name="T1" fmla="*/ 0 h 1128"/>
              <a:gd name="T2" fmla="*/ 224 w 1048"/>
              <a:gd name="T3" fmla="*/ 96 h 1128"/>
              <a:gd name="T4" fmla="*/ 80 w 1048"/>
              <a:gd name="T5" fmla="*/ 576 h 1128"/>
              <a:gd name="T6" fmla="*/ 32 w 1048"/>
              <a:gd name="T7" fmla="*/ 960 h 1128"/>
              <a:gd name="T8" fmla="*/ 272 w 1048"/>
              <a:gd name="T9" fmla="*/ 1104 h 1128"/>
              <a:gd name="T10" fmla="*/ 608 w 1048"/>
              <a:gd name="T11" fmla="*/ 1104 h 1128"/>
              <a:gd name="T12" fmla="*/ 944 w 1048"/>
              <a:gd name="T13" fmla="*/ 960 h 1128"/>
              <a:gd name="T14" fmla="*/ 1040 w 1048"/>
              <a:gd name="T15" fmla="*/ 720 h 1128"/>
              <a:gd name="T16" fmla="*/ 992 w 1048"/>
              <a:gd name="T17" fmla="*/ 432 h 1128"/>
              <a:gd name="T18" fmla="*/ 944 w 1048"/>
              <a:gd name="T19" fmla="*/ 240 h 1128"/>
              <a:gd name="T20" fmla="*/ 800 w 1048"/>
              <a:gd name="T21" fmla="*/ 96 h 1128"/>
              <a:gd name="T22" fmla="*/ 656 w 1048"/>
              <a:gd name="T23" fmla="*/ 48 h 1128"/>
              <a:gd name="T24" fmla="*/ 608 w 1048"/>
              <a:gd name="T25" fmla="*/ 0 h 1128"/>
              <a:gd name="T26" fmla="*/ 656 w 1048"/>
              <a:gd name="T27" fmla="*/ 48 h 11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8"/>
              <a:gd name="T43" fmla="*/ 0 h 1128"/>
              <a:gd name="T44" fmla="*/ 1048 w 1048"/>
              <a:gd name="T45" fmla="*/ 1128 h 11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8" h="1128">
                <a:moveTo>
                  <a:pt x="560" y="0"/>
                </a:moveTo>
                <a:cubicBezTo>
                  <a:pt x="432" y="0"/>
                  <a:pt x="304" y="0"/>
                  <a:pt x="224" y="96"/>
                </a:cubicBezTo>
                <a:cubicBezTo>
                  <a:pt x="144" y="192"/>
                  <a:pt x="112" y="432"/>
                  <a:pt x="80" y="576"/>
                </a:cubicBezTo>
                <a:cubicBezTo>
                  <a:pt x="48" y="720"/>
                  <a:pt x="0" y="872"/>
                  <a:pt x="32" y="960"/>
                </a:cubicBezTo>
                <a:cubicBezTo>
                  <a:pt x="64" y="1048"/>
                  <a:pt x="176" y="1080"/>
                  <a:pt x="272" y="1104"/>
                </a:cubicBezTo>
                <a:cubicBezTo>
                  <a:pt x="368" y="1128"/>
                  <a:pt x="496" y="1128"/>
                  <a:pt x="608" y="1104"/>
                </a:cubicBezTo>
                <a:cubicBezTo>
                  <a:pt x="720" y="1080"/>
                  <a:pt x="872" y="1024"/>
                  <a:pt x="944" y="960"/>
                </a:cubicBezTo>
                <a:cubicBezTo>
                  <a:pt x="1016" y="896"/>
                  <a:pt x="1032" y="808"/>
                  <a:pt x="1040" y="720"/>
                </a:cubicBezTo>
                <a:cubicBezTo>
                  <a:pt x="1048" y="632"/>
                  <a:pt x="1008" y="512"/>
                  <a:pt x="992" y="432"/>
                </a:cubicBezTo>
                <a:cubicBezTo>
                  <a:pt x="976" y="352"/>
                  <a:pt x="976" y="296"/>
                  <a:pt x="944" y="240"/>
                </a:cubicBezTo>
                <a:cubicBezTo>
                  <a:pt x="912" y="184"/>
                  <a:pt x="848" y="128"/>
                  <a:pt x="800" y="96"/>
                </a:cubicBezTo>
                <a:cubicBezTo>
                  <a:pt x="752" y="64"/>
                  <a:pt x="688" y="64"/>
                  <a:pt x="656" y="48"/>
                </a:cubicBezTo>
                <a:cubicBezTo>
                  <a:pt x="624" y="32"/>
                  <a:pt x="608" y="0"/>
                  <a:pt x="608" y="0"/>
                </a:cubicBezTo>
                <a:cubicBezTo>
                  <a:pt x="608" y="0"/>
                  <a:pt x="632" y="24"/>
                  <a:pt x="656" y="48"/>
                </a:cubicBezTo>
              </a:path>
            </a:pathLst>
          </a:custGeom>
          <a:noFill/>
          <a:ln w="25400" cap="flat">
            <a:solidFill>
              <a:srgbClr val="FF00FF"/>
            </a:solidFill>
            <a:prstDash val="dash"/>
            <a:round/>
            <a:headEnd/>
            <a:tailEnd/>
          </a:ln>
        </p:spPr>
        <p:txBody>
          <a:bodyPr wrap="none"/>
          <a:lstStyle/>
          <a:p>
            <a:endParaRPr lang="zh-CN" altLang="en-US"/>
          </a:p>
        </p:txBody>
      </p:sp>
      <p:sp>
        <p:nvSpPr>
          <p:cNvPr id="12314" name="Rectangle 26"/>
          <p:cNvSpPr>
            <a:spLocks noChangeArrowheads="1"/>
          </p:cNvSpPr>
          <p:nvPr/>
        </p:nvSpPr>
        <p:spPr bwMode="auto">
          <a:xfrm>
            <a:off x="6629400" y="4191000"/>
            <a:ext cx="1073150" cy="701675"/>
          </a:xfrm>
          <a:prstGeom prst="rect">
            <a:avLst/>
          </a:prstGeom>
          <a:noFill/>
          <a:ln w="9525">
            <a:noFill/>
            <a:miter lim="800000"/>
            <a:headEnd/>
            <a:tailEnd/>
          </a:ln>
        </p:spPr>
        <p:txBody>
          <a:bodyPr wrap="none">
            <a:spAutoFit/>
          </a:bodyPr>
          <a:lstStyle/>
          <a:p>
            <a:r>
              <a:rPr lang="en-US" altLang="zh-CN">
                <a:solidFill>
                  <a:schemeClr val="folHlink"/>
                </a:solidFill>
              </a:rPr>
              <a:t>rp=25</a:t>
            </a:r>
          </a:p>
          <a:p>
            <a:r>
              <a:rPr lang="en-US" altLang="zh-CN">
                <a:solidFill>
                  <a:schemeClr val="folHlink"/>
                </a:solidFill>
              </a:rPr>
              <a:t>rp&lt;bestp</a:t>
            </a:r>
          </a:p>
        </p:txBody>
      </p:sp>
      <p:sp>
        <p:nvSpPr>
          <p:cNvPr id="12315" name="AutoShape 27"/>
          <p:cNvSpPr>
            <a:spLocks noChangeArrowheads="1"/>
          </p:cNvSpPr>
          <p:nvPr/>
        </p:nvSpPr>
        <p:spPr bwMode="auto">
          <a:xfrm>
            <a:off x="6172200" y="2819400"/>
            <a:ext cx="2286000" cy="1066800"/>
          </a:xfrm>
          <a:prstGeom prst="cloudCallout">
            <a:avLst>
              <a:gd name="adj1" fmla="val -104167"/>
              <a:gd name="adj2" fmla="val 57292"/>
            </a:avLst>
          </a:prstGeom>
          <a:solidFill>
            <a:schemeClr val="accent1"/>
          </a:solidFill>
          <a:ln w="9525">
            <a:solidFill>
              <a:schemeClr val="tx1"/>
            </a:solidFill>
            <a:round/>
            <a:headEnd/>
            <a:tailEnd/>
          </a:ln>
        </p:spPr>
        <p:txBody>
          <a:bodyPr/>
          <a:lstStyle/>
          <a:p>
            <a:pPr algn="ctr"/>
            <a:r>
              <a:rPr lang="zh-CN" altLang="en-US"/>
              <a:t>减小了的搜索空间</a:t>
            </a:r>
            <a:r>
              <a:rPr lang="zh-CN" altLang="en-US">
                <a:sym typeface="Wingdings" pitchFamily="2" charset="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dissolve">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dissolve">
                                      <p:cBhvr>
                                        <p:cTn id="12" dur="500"/>
                                        <p:tgtEl>
                                          <p:spTgt spid="1229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00"/>
                                        </p:tgtEl>
                                        <p:attrNameLst>
                                          <p:attrName>style.visibility</p:attrName>
                                        </p:attrNameLst>
                                      </p:cBhvr>
                                      <p:to>
                                        <p:strVal val="visible"/>
                                      </p:to>
                                    </p:set>
                                    <p:animEffect transition="in" filter="dissolve">
                                      <p:cBhvr>
                                        <p:cTn id="17" dur="500"/>
                                        <p:tgtEl>
                                          <p:spTgt spid="1230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301"/>
                                        </p:tgtEl>
                                        <p:attrNameLst>
                                          <p:attrName>style.visibility</p:attrName>
                                        </p:attrNameLst>
                                      </p:cBhvr>
                                      <p:to>
                                        <p:strVal val="visible"/>
                                      </p:to>
                                    </p:set>
                                    <p:animEffect transition="in" filter="dissolve">
                                      <p:cBhvr>
                                        <p:cTn id="22" dur="500"/>
                                        <p:tgtEl>
                                          <p:spTgt spid="123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303"/>
                                        </p:tgtEl>
                                        <p:attrNameLst>
                                          <p:attrName>style.visibility</p:attrName>
                                        </p:attrNameLst>
                                      </p:cBhvr>
                                      <p:to>
                                        <p:strVal val="visible"/>
                                      </p:to>
                                    </p:set>
                                    <p:animEffect transition="in" filter="dissolve">
                                      <p:cBhvr>
                                        <p:cTn id="27" dur="500"/>
                                        <p:tgtEl>
                                          <p:spTgt spid="1230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304"/>
                                        </p:tgtEl>
                                        <p:attrNameLst>
                                          <p:attrName>style.visibility</p:attrName>
                                        </p:attrNameLst>
                                      </p:cBhvr>
                                      <p:to>
                                        <p:strVal val="visible"/>
                                      </p:to>
                                    </p:set>
                                    <p:animEffect transition="in" filter="dissolve">
                                      <p:cBhvr>
                                        <p:cTn id="32" dur="500"/>
                                        <p:tgtEl>
                                          <p:spTgt spid="1230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5"/>
                                        </p:tgtEl>
                                        <p:attrNameLst>
                                          <p:attrName>style.visibility</p:attrName>
                                        </p:attrNameLst>
                                      </p:cBhvr>
                                      <p:to>
                                        <p:strVal val="visible"/>
                                      </p:to>
                                    </p:set>
                                    <p:animEffect transition="in" filter="dissolve">
                                      <p:cBhvr>
                                        <p:cTn id="37" dur="500"/>
                                        <p:tgtEl>
                                          <p:spTgt spid="1230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307"/>
                                        </p:tgtEl>
                                        <p:attrNameLst>
                                          <p:attrName>style.visibility</p:attrName>
                                        </p:attrNameLst>
                                      </p:cBhvr>
                                      <p:to>
                                        <p:strVal val="visible"/>
                                      </p:to>
                                    </p:set>
                                    <p:animEffect transition="in" filter="dissolve">
                                      <p:cBhvr>
                                        <p:cTn id="42" dur="500"/>
                                        <p:tgtEl>
                                          <p:spTgt spid="1230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306"/>
                                        </p:tgtEl>
                                        <p:attrNameLst>
                                          <p:attrName>style.visibility</p:attrName>
                                        </p:attrNameLst>
                                      </p:cBhvr>
                                      <p:to>
                                        <p:strVal val="visible"/>
                                      </p:to>
                                    </p:set>
                                    <p:animEffect transition="in" filter="dissolve">
                                      <p:cBhvr>
                                        <p:cTn id="47" dur="500"/>
                                        <p:tgtEl>
                                          <p:spTgt spid="1230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8"/>
                                        </p:tgtEl>
                                        <p:attrNameLst>
                                          <p:attrName>style.visibility</p:attrName>
                                        </p:attrNameLst>
                                      </p:cBhvr>
                                      <p:to>
                                        <p:strVal val="visible"/>
                                      </p:to>
                                    </p:set>
                                    <p:animEffect transition="in" filter="dissolve">
                                      <p:cBhvr>
                                        <p:cTn id="52" dur="500"/>
                                        <p:tgtEl>
                                          <p:spTgt spid="1230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311"/>
                                        </p:tgtEl>
                                        <p:attrNameLst>
                                          <p:attrName>style.visibility</p:attrName>
                                        </p:attrNameLst>
                                      </p:cBhvr>
                                      <p:to>
                                        <p:strVal val="visible"/>
                                      </p:to>
                                    </p:set>
                                    <p:animEffect transition="in" filter="dissolve">
                                      <p:cBhvr>
                                        <p:cTn id="57" dur="500"/>
                                        <p:tgtEl>
                                          <p:spTgt spid="1231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2314"/>
                                        </p:tgtEl>
                                        <p:attrNameLst>
                                          <p:attrName>style.visibility</p:attrName>
                                        </p:attrNameLst>
                                      </p:cBhvr>
                                      <p:to>
                                        <p:strVal val="visible"/>
                                      </p:to>
                                    </p:set>
                                    <p:animEffect transition="in" filter="dissolve">
                                      <p:cBhvr>
                                        <p:cTn id="62" dur="500"/>
                                        <p:tgtEl>
                                          <p:spTgt spid="1231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2313"/>
                                        </p:tgtEl>
                                        <p:attrNameLst>
                                          <p:attrName>style.visibility</p:attrName>
                                        </p:attrNameLst>
                                      </p:cBhvr>
                                      <p:to>
                                        <p:strVal val="visible"/>
                                      </p:to>
                                    </p:set>
                                    <p:animEffect transition="in" filter="dissolve">
                                      <p:cBhvr>
                                        <p:cTn id="67" dur="500"/>
                                        <p:tgtEl>
                                          <p:spTgt spid="1231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315"/>
                                        </p:tgtEl>
                                        <p:attrNameLst>
                                          <p:attrName>style.visibility</p:attrName>
                                        </p:attrNameLst>
                                      </p:cBhvr>
                                      <p:to>
                                        <p:strVal val="visible"/>
                                      </p:to>
                                    </p:set>
                                    <p:animEffect transition="in" filter="dissolve">
                                      <p:cBhvr>
                                        <p:cTn id="72" dur="500"/>
                                        <p:tgtEl>
                                          <p:spTgt spid="1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nimBg="1"/>
      <p:bldP spid="12300" grpId="0" animBg="1"/>
      <p:bldP spid="12301" grpId="0" animBg="1"/>
      <p:bldP spid="12303" grpId="0" animBg="1"/>
      <p:bldP spid="12304" grpId="0" animBg="1"/>
      <p:bldP spid="12305" grpId="0" animBg="1"/>
      <p:bldP spid="12306" grpId="0" animBg="1"/>
      <p:bldP spid="12307" grpId="0" autoUpdateAnimBg="0"/>
      <p:bldP spid="12308" grpId="0" autoUpdateAnimBg="0"/>
      <p:bldP spid="12311" grpId="0" animBg="1"/>
      <p:bldP spid="12313" grpId="0" animBg="1"/>
      <p:bldP spid="12314" grpId="0" autoUpdateAnimBg="0"/>
      <p:bldP spid="1231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4800">
                <a:ea typeface="黑体" pitchFamily="2" charset="-122"/>
              </a:rPr>
              <a:t>回溯法的基本思想 (1)</a:t>
            </a:r>
          </a:p>
        </p:txBody>
      </p:sp>
      <p:sp>
        <p:nvSpPr>
          <p:cNvPr id="8195" name="Rectangle 3"/>
          <p:cNvSpPr>
            <a:spLocks noGrp="1" noChangeArrowheads="1"/>
          </p:cNvSpPr>
          <p:nvPr>
            <p:ph type="body" idx="1"/>
          </p:nvPr>
        </p:nvSpPr>
        <p:spPr>
          <a:xfrm>
            <a:off x="683568" y="2060848"/>
            <a:ext cx="8305800" cy="4114800"/>
          </a:xfrm>
        </p:spPr>
        <p:txBody>
          <a:bodyPr/>
          <a:lstStyle/>
          <a:p>
            <a:pPr eaLnBrk="1" hangingPunct="1">
              <a:spcBef>
                <a:spcPts val="0"/>
              </a:spcBef>
              <a:spcAft>
                <a:spcPts val="600"/>
              </a:spcAft>
            </a:pPr>
            <a:r>
              <a:rPr lang="zh-CN" altLang="en-US" sz="2200" b="1" dirty="0">
                <a:solidFill>
                  <a:srgbClr val="0000FF"/>
                </a:solidFill>
                <a:ea typeface="黑体" pitchFamily="2" charset="-122"/>
              </a:rPr>
              <a:t>问题的提出</a:t>
            </a:r>
          </a:p>
          <a:p>
            <a:pPr eaLnBrk="1" hangingPunct="1">
              <a:spcBef>
                <a:spcPts val="0"/>
              </a:spcBef>
              <a:spcAft>
                <a:spcPts val="600"/>
              </a:spcAft>
              <a:buFont typeface="Wingdings" pitchFamily="2" charset="2"/>
              <a:buNone/>
            </a:pPr>
            <a:r>
              <a:rPr lang="zh-CN" altLang="en-US" sz="2000" dirty="0">
                <a:ea typeface="黑体" pitchFamily="2" charset="-122"/>
              </a:rPr>
              <a:t>   - 很多问题通过穷举搜索数量巨大但有限多个可能性可以获得问题的解</a:t>
            </a:r>
          </a:p>
          <a:p>
            <a:pPr eaLnBrk="1" hangingPunct="1">
              <a:spcBef>
                <a:spcPts val="0"/>
              </a:spcBef>
              <a:spcAft>
                <a:spcPts val="600"/>
              </a:spcAft>
              <a:buFont typeface="Wingdings" pitchFamily="2" charset="2"/>
              <a:buNone/>
            </a:pPr>
            <a:r>
              <a:rPr lang="zh-CN" altLang="en-US" sz="2000" dirty="0">
                <a:ea typeface="黑体" pitchFamily="2" charset="-122"/>
              </a:rPr>
              <a:t>   - 很多问题不存在用穷举搜索之外的方法来解决问题的算法</a:t>
            </a:r>
          </a:p>
          <a:p>
            <a:pPr eaLnBrk="1" hangingPunct="1">
              <a:spcBef>
                <a:spcPts val="0"/>
              </a:spcBef>
              <a:spcAft>
                <a:spcPts val="600"/>
              </a:spcAft>
              <a:buFont typeface="Wingdings" pitchFamily="2" charset="2"/>
              <a:buNone/>
            </a:pPr>
            <a:r>
              <a:rPr lang="zh-CN" altLang="en-US" sz="2000" dirty="0">
                <a:ea typeface="黑体" pitchFamily="2" charset="-122"/>
              </a:rPr>
              <a:t>   - 找出问题的解集、回答什么是满足约束条件的最佳解、……</a:t>
            </a:r>
          </a:p>
          <a:p>
            <a:pPr eaLnBrk="1" hangingPunct="1">
              <a:spcBef>
                <a:spcPts val="1200"/>
              </a:spcBef>
              <a:spcAft>
                <a:spcPts val="600"/>
              </a:spcAft>
            </a:pPr>
            <a:r>
              <a:rPr lang="zh-CN" altLang="en-US" sz="2200" b="1" dirty="0">
                <a:solidFill>
                  <a:srgbClr val="0000FF"/>
                </a:solidFill>
                <a:ea typeface="黑体" pitchFamily="2" charset="-122"/>
              </a:rPr>
              <a:t>回溯法概述</a:t>
            </a:r>
          </a:p>
          <a:p>
            <a:pPr eaLnBrk="1" hangingPunct="1">
              <a:spcBef>
                <a:spcPts val="0"/>
              </a:spcBef>
              <a:spcAft>
                <a:spcPts val="600"/>
              </a:spcAft>
              <a:buFont typeface="Wingdings" pitchFamily="2" charset="2"/>
              <a:buNone/>
            </a:pPr>
            <a:r>
              <a:rPr lang="zh-CN" altLang="en-US" sz="2000" dirty="0">
                <a:ea typeface="黑体" pitchFamily="2" charset="-122"/>
              </a:rPr>
              <a:t>   - 系统化的搜索，并且希望能将搜索空间尽可能减少</a:t>
            </a:r>
          </a:p>
          <a:p>
            <a:pPr eaLnBrk="1" hangingPunct="1">
              <a:spcBef>
                <a:spcPts val="0"/>
              </a:spcBef>
              <a:spcAft>
                <a:spcPts val="600"/>
              </a:spcAft>
              <a:buFont typeface="Wingdings" pitchFamily="2" charset="2"/>
              <a:buNone/>
            </a:pPr>
            <a:r>
              <a:rPr lang="zh-CN" altLang="en-US" sz="2000" dirty="0">
                <a:ea typeface="黑体" pitchFamily="2" charset="-122"/>
              </a:rPr>
              <a:t>   - 有组织的搜索，常常可以避免搜索所有的可能性</a:t>
            </a:r>
          </a:p>
          <a:p>
            <a:pPr eaLnBrk="1" hangingPunct="1">
              <a:spcBef>
                <a:spcPts val="0"/>
              </a:spcBef>
              <a:spcAft>
                <a:spcPts val="600"/>
              </a:spcAft>
              <a:buFont typeface="Wingdings" pitchFamily="2" charset="2"/>
              <a:buNone/>
            </a:pPr>
            <a:r>
              <a:rPr lang="zh-CN" altLang="en-US" sz="2000" dirty="0">
                <a:ea typeface="黑体" pitchFamily="2" charset="-122"/>
              </a:rPr>
              <a:t>   - 适用于解一些组合数（解空间）相当大的问题</a:t>
            </a:r>
          </a:p>
          <a:p>
            <a:pPr eaLnBrk="1" hangingPunct="1">
              <a:spcBef>
                <a:spcPts val="0"/>
              </a:spcBef>
              <a:spcAft>
                <a:spcPts val="600"/>
              </a:spcAft>
              <a:buFont typeface="Wingdings" pitchFamily="2" charset="2"/>
              <a:buNone/>
            </a:pPr>
            <a:r>
              <a:rPr lang="zh-CN" altLang="en-US" sz="2000" dirty="0">
                <a:ea typeface="黑体" pitchFamily="2" charset="-122"/>
              </a:rPr>
              <a:t>   - 问题的解向量：回溯法希望一个问题的解能够表示成一个</a:t>
            </a:r>
            <a:r>
              <a:rPr lang="en-US" altLang="zh-CN" sz="2000" i="1" dirty="0">
                <a:ea typeface="黑体" pitchFamily="2" charset="-122"/>
              </a:rPr>
              <a:t>n</a:t>
            </a:r>
            <a:r>
              <a:rPr lang="zh-CN" altLang="en-US" sz="2000" dirty="0">
                <a:ea typeface="黑体" pitchFamily="2" charset="-122"/>
              </a:rPr>
              <a:t>元式</a:t>
            </a:r>
          </a:p>
          <a:p>
            <a:pPr eaLnBrk="1" hangingPunct="1">
              <a:spcBef>
                <a:spcPts val="0"/>
              </a:spcBef>
              <a:spcAft>
                <a:spcPts val="600"/>
              </a:spcAft>
              <a:buFont typeface="Wingdings" pitchFamily="2" charset="2"/>
              <a:buNone/>
            </a:pPr>
            <a:r>
              <a:rPr lang="en-US" altLang="zh-CN" sz="2000" dirty="0">
                <a:ea typeface="黑体" pitchFamily="2" charset="-122"/>
              </a:rPr>
              <a:t>      (</a:t>
            </a:r>
            <a:r>
              <a:rPr lang="en-US" altLang="zh-CN" sz="2000" i="1" dirty="0">
                <a:ea typeface="黑体" pitchFamily="2" charset="-122"/>
              </a:rPr>
              <a:t>x</a:t>
            </a:r>
            <a:r>
              <a:rPr lang="en-US" altLang="zh-CN" sz="2000" baseline="-25000" dirty="0">
                <a:ea typeface="黑体" pitchFamily="2" charset="-122"/>
              </a:rPr>
              <a:t>1</a:t>
            </a:r>
            <a:r>
              <a:rPr lang="en-US" altLang="zh-CN" sz="2000" dirty="0">
                <a:ea typeface="黑体" pitchFamily="2" charset="-122"/>
              </a:rPr>
              <a:t>, </a:t>
            </a:r>
            <a:r>
              <a:rPr lang="en-US" altLang="zh-CN" sz="2000" i="1" dirty="0">
                <a:ea typeface="黑体" pitchFamily="2" charset="-122"/>
              </a:rPr>
              <a:t>x</a:t>
            </a:r>
            <a:r>
              <a:rPr lang="en-US" altLang="zh-CN" sz="2000" baseline="-25000" dirty="0">
                <a:ea typeface="黑体" pitchFamily="2" charset="-122"/>
              </a:rPr>
              <a:t>2</a:t>
            </a:r>
            <a:r>
              <a:rPr lang="en-US" altLang="zh-CN" sz="2000" dirty="0">
                <a:ea typeface="黑体" pitchFamily="2" charset="-122"/>
              </a:rPr>
              <a:t>, …, </a:t>
            </a:r>
            <a:r>
              <a:rPr lang="en-US" altLang="zh-CN" sz="2000" i="1" dirty="0" err="1">
                <a:ea typeface="黑体" pitchFamily="2" charset="-122"/>
              </a:rPr>
              <a:t>x</a:t>
            </a:r>
            <a:r>
              <a:rPr lang="en-US" altLang="zh-CN" sz="2000" i="1" baseline="-25000" dirty="0" err="1">
                <a:ea typeface="黑体" pitchFamily="2" charset="-122"/>
              </a:rPr>
              <a:t>n</a:t>
            </a:r>
            <a:r>
              <a:rPr lang="en-US" altLang="zh-CN" sz="2000" dirty="0">
                <a:ea typeface="黑体" pitchFamily="2" charset="-122"/>
              </a:rPr>
              <a:t>)</a:t>
            </a:r>
            <a:r>
              <a:rPr lang="zh-CN" altLang="en-US" sz="2000" dirty="0">
                <a:ea typeface="黑体" pitchFamily="2" charset="-122"/>
              </a:rPr>
              <a:t>的形式</a:t>
            </a:r>
          </a:p>
          <a:p>
            <a:pPr eaLnBrk="1" hangingPunct="1">
              <a:spcBef>
                <a:spcPts val="0"/>
              </a:spcBef>
              <a:spcAft>
                <a:spcPts val="600"/>
              </a:spcAft>
              <a:buFont typeface="Wingdings" pitchFamily="2" charset="2"/>
              <a:buNone/>
            </a:pPr>
            <a:endParaRPr lang="zh-CN" altLang="en-US" sz="2000" dirty="0">
              <a:ea typeface="黑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4800">
                <a:ea typeface="黑体" pitchFamily="2" charset="-122"/>
              </a:rPr>
              <a:t>回溯法的基本思想 (2)</a:t>
            </a:r>
          </a:p>
        </p:txBody>
      </p:sp>
      <p:sp>
        <p:nvSpPr>
          <p:cNvPr id="9219" name="Rectangle 3"/>
          <p:cNvSpPr>
            <a:spLocks noGrp="1" noChangeArrowheads="1"/>
          </p:cNvSpPr>
          <p:nvPr>
            <p:ph type="body" idx="1"/>
          </p:nvPr>
        </p:nvSpPr>
        <p:spPr>
          <a:xfrm>
            <a:off x="827584" y="2041796"/>
            <a:ext cx="8198296" cy="4419600"/>
          </a:xfrm>
        </p:spPr>
        <p:txBody>
          <a:bodyPr/>
          <a:lstStyle/>
          <a:p>
            <a:pPr eaLnBrk="1" hangingPunct="1">
              <a:spcBef>
                <a:spcPts val="0"/>
              </a:spcBef>
              <a:spcAft>
                <a:spcPts val="600"/>
              </a:spcAft>
            </a:pPr>
            <a:r>
              <a:rPr lang="zh-CN" altLang="en-US" sz="2200" b="1" dirty="0">
                <a:solidFill>
                  <a:srgbClr val="0000FF"/>
                </a:solidFill>
                <a:ea typeface="黑体" pitchFamily="2" charset="-122"/>
              </a:rPr>
              <a:t>问题的解空间</a:t>
            </a:r>
          </a:p>
          <a:p>
            <a:pPr eaLnBrk="1" hangingPunct="1">
              <a:spcBef>
                <a:spcPts val="0"/>
              </a:spcBef>
              <a:spcAft>
                <a:spcPts val="600"/>
              </a:spcAft>
              <a:buFont typeface="Wingdings" pitchFamily="2" charset="2"/>
              <a:buNone/>
            </a:pPr>
            <a:r>
              <a:rPr lang="zh-CN" altLang="en-US" sz="2000" dirty="0">
                <a:solidFill>
                  <a:srgbClr val="0000FF"/>
                </a:solidFill>
                <a:ea typeface="黑体" pitchFamily="2" charset="-122"/>
              </a:rPr>
              <a:t>  </a:t>
            </a:r>
            <a:r>
              <a:rPr lang="zh-CN" altLang="en-US" sz="2000" dirty="0">
                <a:ea typeface="黑体" pitchFamily="2" charset="-122"/>
              </a:rPr>
              <a:t>- 显约束：对分量</a:t>
            </a:r>
            <a:r>
              <a:rPr lang="en-US" altLang="zh-CN" sz="2000" i="1" dirty="0">
                <a:ea typeface="黑体" pitchFamily="2" charset="-122"/>
              </a:rPr>
              <a:t>x</a:t>
            </a:r>
            <a:r>
              <a:rPr lang="en-US" altLang="zh-CN" sz="2000" i="1" baseline="-25000" dirty="0">
                <a:ea typeface="黑体" pitchFamily="2" charset="-122"/>
              </a:rPr>
              <a:t>i</a:t>
            </a:r>
            <a:r>
              <a:rPr lang="zh-CN" altLang="en-US" sz="2000" dirty="0">
                <a:ea typeface="黑体" pitchFamily="2" charset="-122"/>
              </a:rPr>
              <a:t>的取值限定</a:t>
            </a:r>
          </a:p>
          <a:p>
            <a:pPr eaLnBrk="1" hangingPunct="1">
              <a:spcBef>
                <a:spcPts val="0"/>
              </a:spcBef>
              <a:spcAft>
                <a:spcPts val="600"/>
              </a:spcAft>
              <a:buFont typeface="Wingdings" pitchFamily="2" charset="2"/>
              <a:buNone/>
            </a:pPr>
            <a:r>
              <a:rPr lang="zh-CN" altLang="en-US" sz="2000" dirty="0">
                <a:ea typeface="黑体" pitchFamily="2" charset="-122"/>
              </a:rPr>
              <a:t>  - 隐约束：为满足问题的解而对不同分量之间施加的约束</a:t>
            </a:r>
          </a:p>
          <a:p>
            <a:pPr eaLnBrk="1" hangingPunct="1">
              <a:spcBef>
                <a:spcPts val="0"/>
              </a:spcBef>
              <a:spcAft>
                <a:spcPts val="600"/>
              </a:spcAft>
              <a:buFont typeface="Wingdings" pitchFamily="2" charset="2"/>
              <a:buNone/>
            </a:pPr>
            <a:r>
              <a:rPr lang="zh-CN" altLang="en-US" sz="2000" dirty="0">
                <a:ea typeface="黑体" pitchFamily="2" charset="-122"/>
              </a:rPr>
              <a:t>  - 解空间：解向量满足显式约束条件的所有元组；将解空间组织为树</a:t>
            </a:r>
          </a:p>
          <a:p>
            <a:pPr eaLnBrk="1" hangingPunct="1">
              <a:spcBef>
                <a:spcPts val="600"/>
              </a:spcBef>
              <a:spcAft>
                <a:spcPts val="600"/>
              </a:spcAft>
            </a:pPr>
            <a:r>
              <a:rPr lang="zh-CN" altLang="en-US" sz="2200" b="1" dirty="0">
                <a:solidFill>
                  <a:srgbClr val="0000FF"/>
                </a:solidFill>
                <a:ea typeface="黑体" pitchFamily="2" charset="-122"/>
              </a:rPr>
              <a:t>问题状态的生成</a:t>
            </a:r>
          </a:p>
          <a:p>
            <a:pPr eaLnBrk="1" hangingPunct="1">
              <a:spcBef>
                <a:spcPts val="0"/>
              </a:spcBef>
              <a:spcAft>
                <a:spcPts val="600"/>
              </a:spcAft>
              <a:buFont typeface="Wingdings" pitchFamily="2" charset="2"/>
              <a:buNone/>
            </a:pPr>
            <a:r>
              <a:rPr lang="zh-CN" altLang="en-US" sz="2000" dirty="0">
                <a:ea typeface="黑体" pitchFamily="2" charset="-122"/>
              </a:rPr>
              <a:t>  - 扩展节点、活节点、死节点</a:t>
            </a:r>
          </a:p>
          <a:p>
            <a:pPr eaLnBrk="1" hangingPunct="1">
              <a:spcBef>
                <a:spcPts val="0"/>
              </a:spcBef>
              <a:spcAft>
                <a:spcPts val="600"/>
              </a:spcAft>
              <a:buFont typeface="Wingdings" pitchFamily="2" charset="2"/>
              <a:buNone/>
            </a:pPr>
            <a:r>
              <a:rPr lang="zh-CN" altLang="en-US" sz="2000" dirty="0">
                <a:ea typeface="黑体" pitchFamily="2" charset="-122"/>
              </a:rPr>
              <a:t>  - 深度优先的问题状态生成</a:t>
            </a:r>
          </a:p>
          <a:p>
            <a:pPr eaLnBrk="1" hangingPunct="1">
              <a:spcBef>
                <a:spcPts val="600"/>
              </a:spcBef>
              <a:spcAft>
                <a:spcPts val="600"/>
              </a:spcAft>
            </a:pPr>
            <a:r>
              <a:rPr lang="zh-CN" altLang="en-US" sz="2200" b="1" dirty="0">
                <a:solidFill>
                  <a:srgbClr val="0000FF"/>
                </a:solidFill>
                <a:ea typeface="黑体" pitchFamily="2" charset="-122"/>
              </a:rPr>
              <a:t>回溯法提出</a:t>
            </a:r>
          </a:p>
          <a:p>
            <a:pPr eaLnBrk="1" hangingPunct="1">
              <a:lnSpc>
                <a:spcPts val="2700"/>
              </a:lnSpc>
              <a:spcBef>
                <a:spcPts val="0"/>
              </a:spcBef>
              <a:spcAft>
                <a:spcPts val="600"/>
              </a:spcAft>
              <a:buFont typeface="Wingdings" pitchFamily="2" charset="2"/>
              <a:buNone/>
            </a:pPr>
            <a:r>
              <a:rPr lang="zh-CN" altLang="en-US" sz="2000" dirty="0">
                <a:ea typeface="黑体" pitchFamily="2" charset="-122"/>
              </a:rPr>
              <a:t>   - 避免无效搜索、提高效率——利用</a:t>
            </a:r>
            <a:r>
              <a:rPr lang="zh-CN" altLang="en-US" sz="2000" b="1" dirty="0">
                <a:solidFill>
                  <a:srgbClr val="FF0000"/>
                </a:solidFill>
                <a:ea typeface="黑体" pitchFamily="2" charset="-122"/>
              </a:rPr>
              <a:t>约束函数</a:t>
            </a:r>
            <a:r>
              <a:rPr lang="zh-CN" altLang="en-US" sz="2000" dirty="0">
                <a:ea typeface="黑体" pitchFamily="2" charset="-122"/>
              </a:rPr>
              <a:t>和</a:t>
            </a:r>
            <a:r>
              <a:rPr lang="zh-CN" altLang="en-US" sz="2000" b="1" dirty="0">
                <a:solidFill>
                  <a:srgbClr val="FF0000"/>
                </a:solidFill>
                <a:ea typeface="黑体" pitchFamily="2" charset="-122"/>
              </a:rPr>
              <a:t>限界函数</a:t>
            </a:r>
            <a:r>
              <a:rPr lang="zh-CN" altLang="en-US" sz="2000" dirty="0">
                <a:ea typeface="黑体" pitchFamily="2" charset="-122"/>
              </a:rPr>
              <a:t>来处死那些实际上不可能产生所需解的活节点，以减少问题的计算量</a:t>
            </a:r>
          </a:p>
          <a:p>
            <a:pPr eaLnBrk="1" hangingPunct="1">
              <a:spcBef>
                <a:spcPts val="0"/>
              </a:spcBef>
              <a:spcAft>
                <a:spcPts val="600"/>
              </a:spcAft>
              <a:buFont typeface="Wingdings" pitchFamily="2" charset="2"/>
              <a:buNone/>
            </a:pPr>
            <a:r>
              <a:rPr lang="zh-CN" altLang="en-US" sz="2000" dirty="0">
                <a:ea typeface="黑体" pitchFamily="2" charset="-122"/>
              </a:rPr>
              <a:t>   -</a:t>
            </a:r>
            <a:r>
              <a:rPr lang="zh-CN" altLang="en-US" sz="2000" b="1" dirty="0">
                <a:solidFill>
                  <a:srgbClr val="0000FF"/>
                </a:solidFill>
                <a:ea typeface="黑体" pitchFamily="2" charset="-122"/>
              </a:rPr>
              <a:t> </a:t>
            </a:r>
            <a:r>
              <a:rPr lang="zh-CN" altLang="en-US" sz="2000" b="1" dirty="0">
                <a:solidFill>
                  <a:srgbClr val="FF0000"/>
                </a:solidFill>
                <a:ea typeface="黑体" pitchFamily="2" charset="-122"/>
              </a:rPr>
              <a:t>具有限界函数的深度优先生成法——回溯法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4800">
                <a:ea typeface="黑体" pitchFamily="2" charset="-122"/>
              </a:rPr>
              <a:t>回溯法的基本思想 (3)</a:t>
            </a:r>
          </a:p>
        </p:txBody>
      </p:sp>
      <p:pic>
        <p:nvPicPr>
          <p:cNvPr id="10243" name="Picture 4" descr="t51"/>
          <p:cNvPicPr>
            <a:picLocks noChangeAspect="1" noChangeArrowheads="1"/>
          </p:cNvPicPr>
          <p:nvPr/>
        </p:nvPicPr>
        <p:blipFill>
          <a:blip r:embed="rId2" cstate="print"/>
          <a:srcRect/>
          <a:stretch>
            <a:fillRect/>
          </a:stretch>
        </p:blipFill>
        <p:spPr bwMode="auto">
          <a:xfrm>
            <a:off x="750697" y="2067619"/>
            <a:ext cx="4114800" cy="2005013"/>
          </a:xfrm>
          <a:prstGeom prst="rect">
            <a:avLst/>
          </a:prstGeom>
          <a:noFill/>
          <a:ln w="9525">
            <a:noFill/>
            <a:miter lim="800000"/>
            <a:headEnd/>
            <a:tailEnd/>
          </a:ln>
        </p:spPr>
      </p:pic>
      <p:pic>
        <p:nvPicPr>
          <p:cNvPr id="10244" name="Picture 5" descr="t53"/>
          <p:cNvPicPr>
            <a:picLocks noChangeAspect="1" noChangeArrowheads="1"/>
          </p:cNvPicPr>
          <p:nvPr/>
        </p:nvPicPr>
        <p:blipFill>
          <a:blip r:embed="rId3" cstate="print"/>
          <a:srcRect/>
          <a:stretch>
            <a:fillRect/>
          </a:stretch>
        </p:blipFill>
        <p:spPr bwMode="auto">
          <a:xfrm>
            <a:off x="5121002" y="1685032"/>
            <a:ext cx="3810000" cy="2387600"/>
          </a:xfrm>
          <a:prstGeom prst="rect">
            <a:avLst/>
          </a:prstGeom>
          <a:noFill/>
          <a:ln w="9525">
            <a:noFill/>
            <a:miter lim="800000"/>
            <a:headEnd/>
            <a:tailEnd/>
          </a:ln>
        </p:spPr>
      </p:pic>
      <p:sp>
        <p:nvSpPr>
          <p:cNvPr id="10245" name="Text Box 6"/>
          <p:cNvSpPr txBox="1">
            <a:spLocks noChangeArrowheads="1"/>
          </p:cNvSpPr>
          <p:nvPr/>
        </p:nvSpPr>
        <p:spPr bwMode="auto">
          <a:xfrm>
            <a:off x="827584" y="4038405"/>
            <a:ext cx="4077713" cy="400110"/>
          </a:xfrm>
          <a:prstGeom prst="rect">
            <a:avLst/>
          </a:prstGeom>
          <a:noFill/>
          <a:ln w="6350" algn="ctr">
            <a:noFill/>
            <a:miter lim="800000"/>
            <a:headEnd/>
            <a:tailEnd/>
          </a:ln>
        </p:spPr>
        <p:txBody>
          <a:bodyPr wrap="square">
            <a:spAutoFit/>
          </a:bodyPr>
          <a:lstStyle/>
          <a:p>
            <a:pPr algn="ctr"/>
            <a:r>
              <a:rPr kumimoji="0" lang="zh-CN" altLang="en-US" dirty="0">
                <a:solidFill>
                  <a:srgbClr val="00B050"/>
                </a:solidFill>
              </a:rPr>
              <a:t>遍历子集树需</a:t>
            </a:r>
            <a:r>
              <a:rPr kumimoji="0" lang="en-US" altLang="zh-CN" i="1" dirty="0">
                <a:solidFill>
                  <a:srgbClr val="00B050"/>
                </a:solidFill>
              </a:rPr>
              <a:t>O</a:t>
            </a:r>
            <a:r>
              <a:rPr kumimoji="0" lang="en-US" altLang="zh-CN" dirty="0">
                <a:solidFill>
                  <a:srgbClr val="00B050"/>
                </a:solidFill>
              </a:rPr>
              <a:t>(2</a:t>
            </a:r>
            <a:r>
              <a:rPr kumimoji="0" lang="en-US" altLang="zh-CN" i="1" baseline="30000" dirty="0">
                <a:solidFill>
                  <a:srgbClr val="00B050"/>
                </a:solidFill>
              </a:rPr>
              <a:t>n</a:t>
            </a:r>
            <a:r>
              <a:rPr kumimoji="0" lang="en-US" altLang="zh-CN" dirty="0">
                <a:solidFill>
                  <a:srgbClr val="00B050"/>
                </a:solidFill>
              </a:rPr>
              <a:t>)</a:t>
            </a:r>
            <a:r>
              <a:rPr kumimoji="0" lang="zh-CN" altLang="en-US" dirty="0">
                <a:solidFill>
                  <a:srgbClr val="00B050"/>
                </a:solidFill>
              </a:rPr>
              <a:t>计算时间（最坏）</a:t>
            </a:r>
            <a:r>
              <a:rPr kumimoji="0" lang="zh-CN" altLang="en-US" dirty="0">
                <a:solidFill>
                  <a:srgbClr val="00B050"/>
                </a:solidFill>
                <a:latin typeface="Arial" charset="0"/>
                <a:ea typeface="楷体_GB2312" pitchFamily="49" charset="-122"/>
              </a:rPr>
              <a:t> </a:t>
            </a:r>
          </a:p>
        </p:txBody>
      </p:sp>
      <p:sp>
        <p:nvSpPr>
          <p:cNvPr id="10246" name="Text Box 7"/>
          <p:cNvSpPr txBox="1">
            <a:spLocks noChangeArrowheads="1"/>
          </p:cNvSpPr>
          <p:nvPr/>
        </p:nvSpPr>
        <p:spPr bwMode="auto">
          <a:xfrm>
            <a:off x="4905297" y="3974145"/>
            <a:ext cx="4333375" cy="461665"/>
          </a:xfrm>
          <a:prstGeom prst="rect">
            <a:avLst/>
          </a:prstGeom>
          <a:noFill/>
          <a:ln w="6350" algn="ctr">
            <a:noFill/>
            <a:miter lim="800000"/>
            <a:headEnd/>
            <a:tailEnd/>
          </a:ln>
        </p:spPr>
        <p:txBody>
          <a:bodyPr wrap="square" lIns="0" rIns="0">
            <a:spAutoFit/>
          </a:bodyPr>
          <a:lstStyle/>
          <a:p>
            <a:pPr algn="ctr"/>
            <a:r>
              <a:rPr kumimoji="0" lang="zh-CN" altLang="en-US" dirty="0">
                <a:solidFill>
                  <a:srgbClr val="00B050"/>
                </a:solidFill>
              </a:rPr>
              <a:t>遍历排列树需要</a:t>
            </a:r>
            <a:r>
              <a:rPr kumimoji="0" lang="en-US" altLang="zh-CN" i="1" dirty="0">
                <a:solidFill>
                  <a:srgbClr val="00B050"/>
                </a:solidFill>
              </a:rPr>
              <a:t>O</a:t>
            </a:r>
            <a:r>
              <a:rPr kumimoji="0" lang="en-US" altLang="zh-CN" dirty="0">
                <a:solidFill>
                  <a:srgbClr val="00B050"/>
                </a:solidFill>
              </a:rPr>
              <a:t>(</a:t>
            </a:r>
            <a:r>
              <a:rPr kumimoji="0" lang="en-US" altLang="zh-CN" i="1" dirty="0">
                <a:solidFill>
                  <a:srgbClr val="00B050"/>
                </a:solidFill>
              </a:rPr>
              <a:t>n</a:t>
            </a:r>
            <a:r>
              <a:rPr kumimoji="0" lang="en-US" altLang="zh-CN" dirty="0">
                <a:solidFill>
                  <a:srgbClr val="00B050"/>
                </a:solidFill>
              </a:rPr>
              <a:t>!)</a:t>
            </a:r>
            <a:r>
              <a:rPr kumimoji="0" lang="zh-CN" altLang="en-US" dirty="0">
                <a:solidFill>
                  <a:srgbClr val="00B050"/>
                </a:solidFill>
              </a:rPr>
              <a:t>计算时间（最坏）</a:t>
            </a:r>
            <a:r>
              <a:rPr kumimoji="0" lang="zh-CN" altLang="en-US" sz="2400" dirty="0">
                <a:solidFill>
                  <a:srgbClr val="00B050"/>
                </a:solidFill>
                <a:latin typeface="Arial" charset="0"/>
                <a:ea typeface="楷体_GB2312" pitchFamily="49" charset="-122"/>
              </a:rPr>
              <a:t> </a:t>
            </a:r>
          </a:p>
        </p:txBody>
      </p:sp>
      <p:sp>
        <p:nvSpPr>
          <p:cNvPr id="15368" name="Text Box 8"/>
          <p:cNvSpPr txBox="1">
            <a:spLocks noChangeArrowheads="1"/>
          </p:cNvSpPr>
          <p:nvPr/>
        </p:nvSpPr>
        <p:spPr bwMode="auto">
          <a:xfrm>
            <a:off x="1300558" y="4469149"/>
            <a:ext cx="3096344" cy="1976438"/>
          </a:xfrm>
          <a:prstGeom prst="rect">
            <a:avLst/>
          </a:prstGeom>
          <a:noFill/>
          <a:ln w="6350" algn="ctr">
            <a:solidFill>
              <a:schemeClr val="tx1"/>
            </a:solidFill>
            <a:miter lim="800000"/>
            <a:headEnd/>
            <a:tailEnd/>
          </a:ln>
          <a:effectLst/>
        </p:spPr>
        <p:txBody>
          <a:bodyPr wrap="square" lIns="0" rIns="0">
            <a:spAutoFit/>
          </a:bodyPr>
          <a:lstStyle/>
          <a:p>
            <a:pPr>
              <a:lnSpc>
                <a:spcPct val="85000"/>
              </a:lnSpc>
              <a:defRPr/>
            </a:pPr>
            <a:r>
              <a:rPr kumimoji="0" lang="en-US" altLang="zh-CN" sz="1800" u="sng" dirty="0">
                <a:solidFill>
                  <a:srgbClr val="000000"/>
                </a:solidFill>
                <a:latin typeface="+mn-lt"/>
                <a:ea typeface="楷体_GB2312" pitchFamily="49" charset="-122"/>
              </a:rPr>
              <a:t>backtrack (int </a:t>
            </a:r>
            <a:r>
              <a:rPr kumimoji="0" lang="en-US" altLang="zh-CN" sz="1800" i="1" u="sng" dirty="0">
                <a:solidFill>
                  <a:srgbClr val="000000"/>
                </a:solidFill>
                <a:latin typeface="+mn-lt"/>
                <a:ea typeface="楷体_GB2312" pitchFamily="49" charset="-122"/>
              </a:rPr>
              <a:t>t</a:t>
            </a:r>
            <a:r>
              <a:rPr kumimoji="0" lang="en-US" altLang="zh-CN" sz="1800" u="sng" dirty="0">
                <a:solidFill>
                  <a:srgbClr val="000000"/>
                </a:solidFill>
                <a:latin typeface="+mn-lt"/>
                <a:ea typeface="楷体_GB2312" pitchFamily="49" charset="-122"/>
              </a:rPr>
              <a:t>)</a:t>
            </a:r>
          </a:p>
          <a:p>
            <a:pPr>
              <a:lnSpc>
                <a:spcPct val="85000"/>
              </a:lnSpc>
              <a:defRPr/>
            </a:pPr>
            <a:r>
              <a:rPr kumimoji="0" lang="en-US" altLang="zh-CN" sz="1800" dirty="0">
                <a:solidFill>
                  <a:srgbClr val="000000"/>
                </a:solidFill>
                <a:latin typeface="+mn-lt"/>
                <a:ea typeface="楷体_GB2312" pitchFamily="49" charset="-122"/>
              </a:rPr>
              <a:t>  if </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&gt;</a:t>
            </a:r>
            <a:r>
              <a:rPr kumimoji="0" lang="en-US" altLang="zh-CN" sz="1800" i="1" dirty="0">
                <a:solidFill>
                  <a:srgbClr val="000000"/>
                </a:solidFill>
                <a:latin typeface="+mn-lt"/>
                <a:ea typeface="楷体_GB2312" pitchFamily="49" charset="-122"/>
              </a:rPr>
              <a:t>n</a:t>
            </a:r>
            <a:r>
              <a:rPr kumimoji="0" lang="en-US" altLang="zh-CN" sz="1800" dirty="0">
                <a:solidFill>
                  <a:srgbClr val="000000"/>
                </a:solidFill>
                <a:latin typeface="+mn-lt"/>
                <a:ea typeface="楷体_GB2312" pitchFamily="49" charset="-122"/>
              </a:rPr>
              <a:t> then output(</a:t>
            </a:r>
            <a:r>
              <a:rPr kumimoji="0" lang="en-US" altLang="zh-CN" sz="1800" i="1" dirty="0">
                <a:solidFill>
                  <a:srgbClr val="000000"/>
                </a:solidFill>
                <a:latin typeface="+mn-lt"/>
                <a:ea typeface="楷体_GB2312" pitchFamily="49" charset="-122"/>
              </a:rPr>
              <a:t>x</a:t>
            </a:r>
            <a:r>
              <a:rPr kumimoji="0" lang="en-US" altLang="zh-CN" sz="1800" dirty="0">
                <a:solidFill>
                  <a:srgbClr val="000000"/>
                </a:solidFill>
                <a:latin typeface="+mn-lt"/>
                <a:ea typeface="楷体_GB2312" pitchFamily="49" charset="-122"/>
              </a:rPr>
              <a:t>)</a:t>
            </a:r>
          </a:p>
          <a:p>
            <a:pPr>
              <a:lnSpc>
                <a:spcPct val="85000"/>
              </a:lnSpc>
              <a:defRPr/>
            </a:pPr>
            <a:r>
              <a:rPr kumimoji="0" lang="en-US" altLang="zh-CN" sz="1800" dirty="0">
                <a:solidFill>
                  <a:srgbClr val="000000"/>
                </a:solidFill>
                <a:latin typeface="+mn-lt"/>
                <a:ea typeface="楷体_GB2312" pitchFamily="49" charset="-122"/>
              </a:rPr>
              <a:t>  else</a:t>
            </a:r>
          </a:p>
          <a:p>
            <a:pPr>
              <a:lnSpc>
                <a:spcPct val="85000"/>
              </a:lnSpc>
              <a:defRPr/>
            </a:pPr>
            <a:r>
              <a:rPr kumimoji="0" lang="en-US" altLang="zh-CN" sz="1800" dirty="0">
                <a:solidFill>
                  <a:srgbClr val="000000"/>
                </a:solidFill>
                <a:latin typeface="+mn-lt"/>
                <a:ea typeface="楷体_GB2312" pitchFamily="49" charset="-122"/>
              </a:rPr>
              <a:t>    for </a:t>
            </a:r>
            <a:r>
              <a:rPr kumimoji="0" lang="en-US" altLang="zh-CN" sz="1800" i="1" dirty="0">
                <a:solidFill>
                  <a:srgbClr val="000000"/>
                </a:solidFill>
                <a:latin typeface="+mn-lt"/>
                <a:ea typeface="楷体_GB2312" pitchFamily="49" charset="-122"/>
              </a:rPr>
              <a:t>i</a:t>
            </a:r>
            <a:r>
              <a:rPr kumimoji="0" lang="en-US" altLang="zh-CN" sz="1800" dirty="0">
                <a:solidFill>
                  <a:srgbClr val="000000"/>
                </a:solidFill>
                <a:latin typeface="+mn-lt"/>
                <a:ea typeface="楷体_GB2312" pitchFamily="49" charset="-122"/>
              </a:rPr>
              <a:t>←0 to 1 do</a:t>
            </a:r>
          </a:p>
          <a:p>
            <a:pPr>
              <a:lnSpc>
                <a:spcPct val="85000"/>
              </a:lnSpc>
              <a:defRPr/>
            </a:pPr>
            <a:r>
              <a:rPr kumimoji="0" lang="en-US" altLang="zh-CN" sz="1800" dirty="0">
                <a:solidFill>
                  <a:srgbClr val="000000"/>
                </a:solidFill>
                <a:latin typeface="+mn-lt"/>
                <a:ea typeface="楷体_GB2312" pitchFamily="49" charset="-122"/>
              </a:rPr>
              <a:t>      </a:t>
            </a:r>
            <a:r>
              <a:rPr kumimoji="0" lang="en-US" altLang="zh-CN" sz="1800" i="1" dirty="0">
                <a:solidFill>
                  <a:srgbClr val="000000"/>
                </a:solidFill>
                <a:latin typeface="+mn-lt"/>
                <a:ea typeface="楷体_GB2312" pitchFamily="49" charset="-122"/>
              </a:rPr>
              <a:t>x</a:t>
            </a:r>
            <a:r>
              <a:rPr kumimoji="0" lang="en-US" altLang="zh-CN" sz="1800" dirty="0">
                <a:solidFill>
                  <a:srgbClr val="000000"/>
                </a:solidFill>
                <a:latin typeface="+mn-lt"/>
                <a:ea typeface="楷体_GB2312" pitchFamily="49" charset="-122"/>
              </a:rPr>
              <a:t>[</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a:t>
            </a:r>
            <a:r>
              <a:rPr kumimoji="0" lang="en-US" altLang="zh-CN" sz="1800" dirty="0">
                <a:solidFill>
                  <a:srgbClr val="000000"/>
                </a:solidFill>
                <a:ea typeface="楷体_GB2312" pitchFamily="49" charset="-122"/>
              </a:rPr>
              <a:t>←</a:t>
            </a:r>
            <a:r>
              <a:rPr kumimoji="0" lang="en-US" altLang="zh-CN" sz="1800" i="1" dirty="0" err="1">
                <a:solidFill>
                  <a:srgbClr val="000000"/>
                </a:solidFill>
                <a:latin typeface="+mn-lt"/>
                <a:ea typeface="楷体_GB2312" pitchFamily="49" charset="-122"/>
              </a:rPr>
              <a:t>i</a:t>
            </a:r>
            <a:endParaRPr kumimoji="0" lang="en-US" altLang="zh-CN" sz="1800" i="1" dirty="0">
              <a:solidFill>
                <a:srgbClr val="000000"/>
              </a:solidFill>
              <a:latin typeface="+mn-lt"/>
              <a:ea typeface="楷体_GB2312" pitchFamily="49" charset="-122"/>
            </a:endParaRPr>
          </a:p>
          <a:p>
            <a:pPr>
              <a:lnSpc>
                <a:spcPct val="85000"/>
              </a:lnSpc>
              <a:defRPr/>
            </a:pPr>
            <a:r>
              <a:rPr kumimoji="0" lang="en-US" altLang="zh-CN" sz="1800" dirty="0">
                <a:solidFill>
                  <a:srgbClr val="000000"/>
                </a:solidFill>
                <a:latin typeface="+mn-lt"/>
                <a:ea typeface="楷体_GB2312" pitchFamily="49" charset="-122"/>
              </a:rPr>
              <a:t>      if (legal(</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 </a:t>
            </a:r>
          </a:p>
          <a:p>
            <a:pPr>
              <a:lnSpc>
                <a:spcPct val="85000"/>
              </a:lnSpc>
              <a:defRPr/>
            </a:pPr>
            <a:r>
              <a:rPr kumimoji="0" lang="en-US" altLang="zh-CN" sz="1800" dirty="0">
                <a:solidFill>
                  <a:srgbClr val="000000"/>
                </a:solidFill>
                <a:latin typeface="+mn-lt"/>
                <a:ea typeface="楷体_GB2312" pitchFamily="49" charset="-122"/>
              </a:rPr>
              <a:t>      backtrack(</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+1)</a:t>
            </a:r>
          </a:p>
          <a:p>
            <a:pPr>
              <a:lnSpc>
                <a:spcPct val="85000"/>
              </a:lnSpc>
              <a:defRPr/>
            </a:pPr>
            <a:r>
              <a:rPr kumimoji="0" lang="en-US" altLang="zh-CN" sz="1800" dirty="0">
                <a:solidFill>
                  <a:srgbClr val="000000"/>
                </a:solidFill>
                <a:latin typeface="+mn-lt"/>
                <a:ea typeface="楷体_GB2312" pitchFamily="49" charset="-122"/>
              </a:rPr>
              <a:t>    end for  </a:t>
            </a:r>
            <a:endParaRPr kumimoji="0" lang="zh-CN" altLang="en-US" sz="1800" dirty="0">
              <a:solidFill>
                <a:srgbClr val="000000"/>
              </a:solidFill>
              <a:latin typeface="+mn-lt"/>
              <a:ea typeface="楷体_GB2312" pitchFamily="49" charset="-122"/>
            </a:endParaRPr>
          </a:p>
        </p:txBody>
      </p:sp>
      <p:sp>
        <p:nvSpPr>
          <p:cNvPr id="15369" name="Text Box 9"/>
          <p:cNvSpPr txBox="1">
            <a:spLocks noChangeArrowheads="1"/>
          </p:cNvSpPr>
          <p:nvPr/>
        </p:nvSpPr>
        <p:spPr bwMode="auto">
          <a:xfrm>
            <a:off x="5719539" y="4459900"/>
            <a:ext cx="3096344" cy="2119313"/>
          </a:xfrm>
          <a:prstGeom prst="rect">
            <a:avLst/>
          </a:prstGeom>
          <a:noFill/>
          <a:ln w="6350" algn="ctr">
            <a:solidFill>
              <a:schemeClr val="tx1"/>
            </a:solidFill>
            <a:miter lim="800000"/>
            <a:headEnd/>
            <a:tailEnd/>
          </a:ln>
          <a:effectLst/>
        </p:spPr>
        <p:txBody>
          <a:bodyPr wrap="square" lIns="0" tIns="0" rIns="0" bIns="0">
            <a:spAutoFit/>
          </a:bodyPr>
          <a:lstStyle/>
          <a:p>
            <a:pPr>
              <a:lnSpc>
                <a:spcPct val="85000"/>
              </a:lnSpc>
              <a:defRPr/>
            </a:pPr>
            <a:r>
              <a:rPr kumimoji="0" lang="en-US" altLang="zh-CN" sz="1800" u="sng" dirty="0">
                <a:solidFill>
                  <a:srgbClr val="000000"/>
                </a:solidFill>
                <a:latin typeface="+mn-lt"/>
                <a:ea typeface="楷体_GB2312" pitchFamily="49" charset="-122"/>
              </a:rPr>
              <a:t>backtrack (</a:t>
            </a:r>
            <a:r>
              <a:rPr kumimoji="0" lang="en-US" altLang="zh-CN" sz="1800" i="1" u="sng" dirty="0">
                <a:solidFill>
                  <a:srgbClr val="000000"/>
                </a:solidFill>
                <a:latin typeface="+mn-lt"/>
                <a:ea typeface="楷体_GB2312" pitchFamily="49" charset="-122"/>
              </a:rPr>
              <a:t>t</a:t>
            </a:r>
            <a:r>
              <a:rPr kumimoji="0" lang="en-US" altLang="zh-CN" sz="1800" u="sng" dirty="0">
                <a:solidFill>
                  <a:srgbClr val="000000"/>
                </a:solidFill>
                <a:latin typeface="+mn-lt"/>
                <a:ea typeface="楷体_GB2312" pitchFamily="49" charset="-122"/>
              </a:rPr>
              <a:t>)</a:t>
            </a:r>
          </a:p>
          <a:p>
            <a:pPr>
              <a:lnSpc>
                <a:spcPct val="85000"/>
              </a:lnSpc>
              <a:defRPr/>
            </a:pPr>
            <a:r>
              <a:rPr kumimoji="0" lang="en-US" altLang="zh-CN" sz="1800" dirty="0">
                <a:solidFill>
                  <a:srgbClr val="000000"/>
                </a:solidFill>
                <a:latin typeface="+mn-lt"/>
                <a:ea typeface="楷体_GB2312" pitchFamily="49" charset="-122"/>
              </a:rPr>
              <a:t>  if </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&gt;</a:t>
            </a:r>
            <a:r>
              <a:rPr kumimoji="0" lang="en-US" altLang="zh-CN" sz="1800" i="1" dirty="0">
                <a:solidFill>
                  <a:srgbClr val="000000"/>
                </a:solidFill>
                <a:latin typeface="+mn-lt"/>
                <a:ea typeface="楷体_GB2312" pitchFamily="49" charset="-122"/>
              </a:rPr>
              <a:t>n</a:t>
            </a:r>
            <a:r>
              <a:rPr kumimoji="0" lang="en-US" altLang="zh-CN" sz="1800" dirty="0">
                <a:solidFill>
                  <a:srgbClr val="000000"/>
                </a:solidFill>
                <a:latin typeface="+mn-lt"/>
                <a:ea typeface="楷体_GB2312" pitchFamily="49" charset="-122"/>
              </a:rPr>
              <a:t> then output(</a:t>
            </a:r>
            <a:r>
              <a:rPr kumimoji="0" lang="en-US" altLang="zh-CN" sz="1800" i="1" dirty="0">
                <a:solidFill>
                  <a:srgbClr val="000000"/>
                </a:solidFill>
                <a:latin typeface="+mn-lt"/>
                <a:ea typeface="楷体_GB2312" pitchFamily="49" charset="-122"/>
              </a:rPr>
              <a:t>x</a:t>
            </a:r>
            <a:r>
              <a:rPr kumimoji="0" lang="en-US" altLang="zh-CN" sz="1800" dirty="0">
                <a:solidFill>
                  <a:srgbClr val="000000"/>
                </a:solidFill>
                <a:latin typeface="+mn-lt"/>
                <a:ea typeface="楷体_GB2312" pitchFamily="49" charset="-122"/>
              </a:rPr>
              <a:t>)</a:t>
            </a:r>
          </a:p>
          <a:p>
            <a:pPr>
              <a:lnSpc>
                <a:spcPct val="85000"/>
              </a:lnSpc>
              <a:defRPr/>
            </a:pPr>
            <a:r>
              <a:rPr kumimoji="0" lang="en-US" altLang="zh-CN" sz="1800" dirty="0">
                <a:solidFill>
                  <a:srgbClr val="000000"/>
                </a:solidFill>
                <a:latin typeface="+mn-lt"/>
                <a:ea typeface="楷体_GB2312" pitchFamily="49" charset="-122"/>
              </a:rPr>
              <a:t>  else</a:t>
            </a:r>
          </a:p>
          <a:p>
            <a:pPr>
              <a:lnSpc>
                <a:spcPct val="85000"/>
              </a:lnSpc>
              <a:defRPr/>
            </a:pPr>
            <a:r>
              <a:rPr kumimoji="0" lang="en-US" altLang="zh-CN" sz="1800" dirty="0">
                <a:solidFill>
                  <a:srgbClr val="000000"/>
                </a:solidFill>
                <a:latin typeface="+mn-lt"/>
                <a:ea typeface="楷体_GB2312" pitchFamily="49" charset="-122"/>
              </a:rPr>
              <a:t>    for </a:t>
            </a:r>
            <a:r>
              <a:rPr kumimoji="0" lang="en-US" altLang="zh-CN" sz="1800" i="1" dirty="0" err="1">
                <a:solidFill>
                  <a:srgbClr val="000000"/>
                </a:solidFill>
                <a:latin typeface="+mn-lt"/>
                <a:ea typeface="楷体_GB2312" pitchFamily="49" charset="-122"/>
              </a:rPr>
              <a:t>i</a:t>
            </a:r>
            <a:r>
              <a:rPr kumimoji="0" lang="en-US" altLang="zh-CN" sz="1800" dirty="0" err="1">
                <a:solidFill>
                  <a:srgbClr val="000000"/>
                </a:solidFill>
                <a:ea typeface="楷体_GB2312" pitchFamily="49" charset="-122"/>
              </a:rPr>
              <a:t>←</a:t>
            </a:r>
            <a:r>
              <a:rPr kumimoji="0" lang="en-US" altLang="zh-CN" sz="1800" i="1" dirty="0" err="1">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  to </a:t>
            </a:r>
            <a:r>
              <a:rPr kumimoji="0" lang="en-US" altLang="zh-CN" sz="1800" i="1" dirty="0">
                <a:solidFill>
                  <a:srgbClr val="000000"/>
                </a:solidFill>
                <a:latin typeface="+mn-lt"/>
                <a:ea typeface="楷体_GB2312" pitchFamily="49" charset="-122"/>
              </a:rPr>
              <a:t>n do</a:t>
            </a:r>
          </a:p>
          <a:p>
            <a:pPr>
              <a:lnSpc>
                <a:spcPct val="85000"/>
              </a:lnSpc>
              <a:defRPr/>
            </a:pPr>
            <a:r>
              <a:rPr kumimoji="0" lang="en-US" altLang="zh-CN" sz="1800" dirty="0">
                <a:solidFill>
                  <a:srgbClr val="000000"/>
                </a:solidFill>
                <a:latin typeface="+mn-lt"/>
                <a:ea typeface="楷体_GB2312" pitchFamily="49" charset="-122"/>
              </a:rPr>
              <a:t>      swap(</a:t>
            </a:r>
            <a:r>
              <a:rPr kumimoji="0" lang="en-US" altLang="zh-CN" sz="1800" i="1" dirty="0">
                <a:solidFill>
                  <a:srgbClr val="000000"/>
                </a:solidFill>
                <a:latin typeface="+mn-lt"/>
                <a:ea typeface="楷体_GB2312" pitchFamily="49" charset="-122"/>
              </a:rPr>
              <a:t>x</a:t>
            </a:r>
            <a:r>
              <a:rPr kumimoji="0" lang="en-US" altLang="zh-CN" sz="1800" dirty="0">
                <a:solidFill>
                  <a:srgbClr val="000000"/>
                </a:solidFill>
                <a:latin typeface="+mn-lt"/>
                <a:ea typeface="楷体_GB2312" pitchFamily="49" charset="-122"/>
              </a:rPr>
              <a:t>[</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 </a:t>
            </a:r>
            <a:r>
              <a:rPr kumimoji="0" lang="en-US" altLang="zh-CN" sz="1800" i="1" dirty="0">
                <a:solidFill>
                  <a:srgbClr val="000000"/>
                </a:solidFill>
                <a:latin typeface="+mn-lt"/>
                <a:ea typeface="楷体_GB2312" pitchFamily="49" charset="-122"/>
              </a:rPr>
              <a:t>x</a:t>
            </a:r>
            <a:r>
              <a:rPr kumimoji="0" lang="en-US" altLang="zh-CN" sz="1800" dirty="0">
                <a:solidFill>
                  <a:srgbClr val="000000"/>
                </a:solidFill>
                <a:latin typeface="+mn-lt"/>
                <a:ea typeface="楷体_GB2312" pitchFamily="49" charset="-122"/>
              </a:rPr>
              <a:t>[</a:t>
            </a:r>
            <a:r>
              <a:rPr kumimoji="0" lang="en-US" altLang="zh-CN" sz="1800" i="1" dirty="0" err="1">
                <a:solidFill>
                  <a:srgbClr val="000000"/>
                </a:solidFill>
                <a:latin typeface="+mn-lt"/>
                <a:ea typeface="楷体_GB2312" pitchFamily="49" charset="-122"/>
              </a:rPr>
              <a:t>i</a:t>
            </a:r>
            <a:r>
              <a:rPr kumimoji="0" lang="en-US" altLang="zh-CN" sz="1800" dirty="0">
                <a:solidFill>
                  <a:srgbClr val="000000"/>
                </a:solidFill>
                <a:latin typeface="+mn-lt"/>
                <a:ea typeface="楷体_GB2312" pitchFamily="49" charset="-122"/>
              </a:rPr>
              <a:t>])</a:t>
            </a:r>
          </a:p>
          <a:p>
            <a:pPr>
              <a:lnSpc>
                <a:spcPct val="85000"/>
              </a:lnSpc>
              <a:defRPr/>
            </a:pPr>
            <a:r>
              <a:rPr kumimoji="0" lang="en-US" altLang="zh-CN" sz="1800" dirty="0">
                <a:solidFill>
                  <a:srgbClr val="000000"/>
                </a:solidFill>
                <a:latin typeface="+mn-lt"/>
                <a:ea typeface="楷体_GB2312" pitchFamily="49" charset="-122"/>
              </a:rPr>
              <a:t>      if(legal(</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     </a:t>
            </a:r>
          </a:p>
          <a:p>
            <a:pPr>
              <a:lnSpc>
                <a:spcPct val="85000"/>
              </a:lnSpc>
              <a:defRPr/>
            </a:pPr>
            <a:r>
              <a:rPr kumimoji="0" lang="en-US" altLang="zh-CN" sz="1800" dirty="0">
                <a:solidFill>
                  <a:srgbClr val="000000"/>
                </a:solidFill>
                <a:latin typeface="+mn-lt"/>
                <a:ea typeface="楷体_GB2312" pitchFamily="49" charset="-122"/>
              </a:rPr>
              <a:t>      backtrack(</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+1)</a:t>
            </a:r>
          </a:p>
          <a:p>
            <a:pPr>
              <a:lnSpc>
                <a:spcPct val="85000"/>
              </a:lnSpc>
              <a:defRPr/>
            </a:pPr>
            <a:r>
              <a:rPr kumimoji="0" lang="en-US" altLang="zh-CN" sz="1800" dirty="0">
                <a:solidFill>
                  <a:srgbClr val="000000"/>
                </a:solidFill>
                <a:latin typeface="+mn-lt"/>
                <a:ea typeface="楷体_GB2312" pitchFamily="49" charset="-122"/>
              </a:rPr>
              <a:t>      swap(</a:t>
            </a:r>
            <a:r>
              <a:rPr kumimoji="0" lang="en-US" altLang="zh-CN" sz="1800" i="1" dirty="0">
                <a:solidFill>
                  <a:srgbClr val="000000"/>
                </a:solidFill>
                <a:latin typeface="+mn-lt"/>
                <a:ea typeface="楷体_GB2312" pitchFamily="49" charset="-122"/>
              </a:rPr>
              <a:t>x</a:t>
            </a:r>
            <a:r>
              <a:rPr kumimoji="0" lang="en-US" altLang="zh-CN" sz="1800" dirty="0">
                <a:solidFill>
                  <a:srgbClr val="000000"/>
                </a:solidFill>
                <a:latin typeface="+mn-lt"/>
                <a:ea typeface="楷体_GB2312" pitchFamily="49" charset="-122"/>
              </a:rPr>
              <a:t>[</a:t>
            </a:r>
            <a:r>
              <a:rPr kumimoji="0" lang="en-US" altLang="zh-CN" sz="1800" i="1" dirty="0">
                <a:solidFill>
                  <a:srgbClr val="000000"/>
                </a:solidFill>
                <a:latin typeface="+mn-lt"/>
                <a:ea typeface="楷体_GB2312" pitchFamily="49" charset="-122"/>
              </a:rPr>
              <a:t>t</a:t>
            </a:r>
            <a:r>
              <a:rPr kumimoji="0" lang="en-US" altLang="zh-CN" sz="1800" dirty="0">
                <a:solidFill>
                  <a:srgbClr val="000000"/>
                </a:solidFill>
                <a:latin typeface="+mn-lt"/>
                <a:ea typeface="楷体_GB2312" pitchFamily="49" charset="-122"/>
              </a:rPr>
              <a:t>], </a:t>
            </a:r>
            <a:r>
              <a:rPr kumimoji="0" lang="en-US" altLang="zh-CN" sz="1800" i="1" dirty="0">
                <a:solidFill>
                  <a:srgbClr val="000000"/>
                </a:solidFill>
                <a:latin typeface="+mn-lt"/>
                <a:ea typeface="楷体_GB2312" pitchFamily="49" charset="-122"/>
              </a:rPr>
              <a:t>x</a:t>
            </a:r>
            <a:r>
              <a:rPr kumimoji="0" lang="en-US" altLang="zh-CN" sz="1800" dirty="0">
                <a:solidFill>
                  <a:srgbClr val="000000"/>
                </a:solidFill>
                <a:latin typeface="+mn-lt"/>
                <a:ea typeface="楷体_GB2312" pitchFamily="49" charset="-122"/>
              </a:rPr>
              <a:t>[</a:t>
            </a:r>
            <a:r>
              <a:rPr kumimoji="0" lang="en-US" altLang="zh-CN" sz="1800" i="1" dirty="0" err="1">
                <a:solidFill>
                  <a:srgbClr val="000000"/>
                </a:solidFill>
                <a:latin typeface="+mn-lt"/>
                <a:ea typeface="楷体_GB2312" pitchFamily="49" charset="-122"/>
              </a:rPr>
              <a:t>i</a:t>
            </a:r>
            <a:r>
              <a:rPr kumimoji="0" lang="en-US" altLang="zh-CN" sz="1800" dirty="0">
                <a:solidFill>
                  <a:srgbClr val="000000"/>
                </a:solidFill>
                <a:latin typeface="+mn-lt"/>
                <a:ea typeface="楷体_GB2312" pitchFamily="49" charset="-122"/>
              </a:rPr>
              <a:t>])</a:t>
            </a:r>
          </a:p>
          <a:p>
            <a:pPr>
              <a:lnSpc>
                <a:spcPct val="85000"/>
              </a:lnSpc>
              <a:defRPr/>
            </a:pPr>
            <a:r>
              <a:rPr kumimoji="0" lang="en-US" altLang="zh-CN" sz="1800" dirty="0">
                <a:solidFill>
                  <a:srgbClr val="000000"/>
                </a:solidFill>
                <a:latin typeface="+mn-lt"/>
                <a:ea typeface="楷体_GB2312" pitchFamily="49" charset="-122"/>
              </a:rPr>
              <a:t>    end for</a:t>
            </a:r>
          </a:p>
        </p:txBody>
      </p:sp>
      <p:sp>
        <p:nvSpPr>
          <p:cNvPr id="10249" name="Rectangle 10"/>
          <p:cNvSpPr>
            <a:spLocks noChangeArrowheads="1"/>
          </p:cNvSpPr>
          <p:nvPr/>
        </p:nvSpPr>
        <p:spPr bwMode="auto">
          <a:xfrm>
            <a:off x="762000" y="1676400"/>
            <a:ext cx="4953000" cy="430887"/>
          </a:xfrm>
          <a:prstGeom prst="rect">
            <a:avLst/>
          </a:prstGeom>
          <a:solidFill>
            <a:schemeClr val="bg1"/>
          </a:solidFill>
          <a:ln w="9525">
            <a:noFill/>
            <a:miter lim="800000"/>
            <a:headEnd/>
            <a:tailEnd/>
          </a:ln>
        </p:spPr>
        <p:txBody>
          <a:bodyPr>
            <a:spAutoFit/>
          </a:bodyPr>
          <a:lstStyle/>
          <a:p>
            <a:pPr>
              <a:spcBef>
                <a:spcPct val="20000"/>
              </a:spcBef>
              <a:buClr>
                <a:schemeClr val="accent2"/>
              </a:buClr>
              <a:buFont typeface="Wingdings" pitchFamily="2" charset="2"/>
              <a:buChar char="w"/>
            </a:pPr>
            <a:r>
              <a:rPr lang="zh-CN" altLang="en-US" sz="2200" b="1" dirty="0">
                <a:solidFill>
                  <a:srgbClr val="0000FF"/>
                </a:solidFill>
              </a:rPr>
              <a:t>子集树与排列树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4800">
                <a:ea typeface="黑体" pitchFamily="2" charset="-122"/>
              </a:rPr>
              <a:t>回溯法的基本思想 (4)</a:t>
            </a:r>
          </a:p>
        </p:txBody>
      </p:sp>
      <p:sp>
        <p:nvSpPr>
          <p:cNvPr id="11267" name="Rectangle 3"/>
          <p:cNvSpPr>
            <a:spLocks noGrp="1" noChangeArrowheads="1"/>
          </p:cNvSpPr>
          <p:nvPr>
            <p:ph type="body" idx="1"/>
          </p:nvPr>
        </p:nvSpPr>
        <p:spPr>
          <a:xfrm>
            <a:off x="914400" y="2057400"/>
            <a:ext cx="8229600" cy="4038600"/>
          </a:xfrm>
        </p:spPr>
        <p:txBody>
          <a:bodyPr/>
          <a:lstStyle/>
          <a:p>
            <a:pPr eaLnBrk="1" hangingPunct="1">
              <a:spcBef>
                <a:spcPts val="0"/>
              </a:spcBef>
              <a:spcAft>
                <a:spcPts val="600"/>
              </a:spcAft>
            </a:pPr>
            <a:r>
              <a:rPr lang="zh-CN" altLang="en-US" sz="2200" b="1" dirty="0">
                <a:solidFill>
                  <a:srgbClr val="0000FF"/>
                </a:solidFill>
                <a:ea typeface="黑体" pitchFamily="2" charset="-122"/>
              </a:rPr>
              <a:t>求解思路</a:t>
            </a:r>
          </a:p>
          <a:p>
            <a:pPr eaLnBrk="1" hangingPunct="1">
              <a:spcBef>
                <a:spcPts val="0"/>
              </a:spcBef>
              <a:spcAft>
                <a:spcPts val="600"/>
              </a:spcAft>
              <a:buClrTx/>
              <a:buFontTx/>
              <a:buNone/>
            </a:pPr>
            <a:r>
              <a:rPr kumimoji="0" lang="en-US" altLang="zh-CN" sz="2000" dirty="0">
                <a:ea typeface="黑体" pitchFamily="2" charset="-122"/>
              </a:rPr>
              <a:t>  - </a:t>
            </a:r>
            <a:r>
              <a:rPr kumimoji="0" lang="zh-CN" altLang="en-US" sz="2000" dirty="0">
                <a:ea typeface="黑体" pitchFamily="2" charset="-122"/>
              </a:rPr>
              <a:t>确定解空间结构</a:t>
            </a:r>
          </a:p>
          <a:p>
            <a:pPr eaLnBrk="1" hangingPunct="1">
              <a:spcBef>
                <a:spcPts val="0"/>
              </a:spcBef>
              <a:spcAft>
                <a:spcPts val="600"/>
              </a:spcAft>
              <a:buClrTx/>
              <a:buFontTx/>
              <a:buNone/>
            </a:pPr>
            <a:r>
              <a:rPr kumimoji="0" lang="en-US" altLang="zh-CN" sz="2000" dirty="0">
                <a:ea typeface="黑体" pitchFamily="2" charset="-122"/>
              </a:rPr>
              <a:t>  - </a:t>
            </a:r>
            <a:r>
              <a:rPr kumimoji="0" lang="zh-CN" altLang="en-US" sz="2000" dirty="0">
                <a:ea typeface="黑体" pitchFamily="2" charset="-122"/>
              </a:rPr>
              <a:t>深度优先搜索解空间+剪枝函数</a:t>
            </a:r>
            <a:endParaRPr lang="zh-CN" altLang="en-US" sz="2400" b="1" dirty="0">
              <a:solidFill>
                <a:srgbClr val="0000FF"/>
              </a:solidFill>
              <a:ea typeface="黑体" pitchFamily="2" charset="-122"/>
            </a:endParaRPr>
          </a:p>
          <a:p>
            <a:pPr eaLnBrk="1" hangingPunct="1">
              <a:spcBef>
                <a:spcPts val="600"/>
              </a:spcBef>
              <a:spcAft>
                <a:spcPts val="600"/>
              </a:spcAft>
            </a:pPr>
            <a:r>
              <a:rPr lang="zh-CN" altLang="en-US" sz="2200" b="1" dirty="0">
                <a:solidFill>
                  <a:srgbClr val="0000FF"/>
                </a:solidFill>
                <a:ea typeface="黑体" pitchFamily="2" charset="-122"/>
              </a:rPr>
              <a:t>常用剪枝函数</a:t>
            </a:r>
          </a:p>
          <a:p>
            <a:pPr eaLnBrk="1" hangingPunct="1">
              <a:spcBef>
                <a:spcPts val="0"/>
              </a:spcBef>
              <a:spcAft>
                <a:spcPts val="600"/>
              </a:spcAft>
              <a:buClrTx/>
              <a:buFontTx/>
              <a:buNone/>
            </a:pPr>
            <a:r>
              <a:rPr kumimoji="0" lang="zh-CN" altLang="en-US" sz="2000" dirty="0">
                <a:latin typeface="Arial" charset="0"/>
                <a:ea typeface="黑体" pitchFamily="2" charset="-122"/>
              </a:rPr>
              <a:t>  - 用</a:t>
            </a:r>
            <a:r>
              <a:rPr kumimoji="0" lang="zh-CN" altLang="en-US" sz="2000" b="1" dirty="0">
                <a:solidFill>
                  <a:srgbClr val="FF0000"/>
                </a:solidFill>
                <a:latin typeface="Arial" charset="0"/>
                <a:ea typeface="黑体" pitchFamily="2" charset="-122"/>
              </a:rPr>
              <a:t>约束函数</a:t>
            </a:r>
            <a:r>
              <a:rPr kumimoji="0" lang="zh-CN" altLang="en-US" sz="2000" dirty="0">
                <a:latin typeface="Arial" charset="0"/>
                <a:ea typeface="黑体" pitchFamily="2" charset="-122"/>
              </a:rPr>
              <a:t>在扩展节点处剪去不满足约束的子树（问题本身的约束）</a:t>
            </a:r>
          </a:p>
          <a:p>
            <a:pPr eaLnBrk="1" hangingPunct="1">
              <a:spcBef>
                <a:spcPts val="0"/>
              </a:spcBef>
              <a:spcAft>
                <a:spcPts val="600"/>
              </a:spcAft>
              <a:buClrTx/>
              <a:buFontTx/>
              <a:buNone/>
            </a:pPr>
            <a:r>
              <a:rPr kumimoji="0" lang="zh-CN" altLang="en-US" sz="2000" dirty="0">
                <a:latin typeface="Arial" charset="0"/>
                <a:ea typeface="黑体" pitchFamily="2" charset="-122"/>
              </a:rPr>
              <a:t>  - 用</a:t>
            </a:r>
            <a:r>
              <a:rPr kumimoji="0" lang="zh-CN" altLang="en-US" sz="2000" b="1" dirty="0">
                <a:solidFill>
                  <a:srgbClr val="FF0000"/>
                </a:solidFill>
                <a:latin typeface="Arial" charset="0"/>
                <a:ea typeface="黑体" pitchFamily="2" charset="-122"/>
              </a:rPr>
              <a:t>限界函数</a:t>
            </a:r>
            <a:r>
              <a:rPr kumimoji="0" lang="zh-CN" altLang="en-US" sz="2000" dirty="0">
                <a:latin typeface="Arial" charset="0"/>
                <a:ea typeface="黑体" pitchFamily="2" charset="-122"/>
              </a:rPr>
              <a:t>剪去得不到最优解的子树（相对于已得到的解）</a:t>
            </a:r>
            <a:endParaRPr lang="zh-CN" altLang="en-US" sz="2400" b="1" dirty="0">
              <a:solidFill>
                <a:srgbClr val="0000FF"/>
              </a:solidFill>
              <a:ea typeface="黑体" pitchFamily="2" charset="-122"/>
            </a:endParaRPr>
          </a:p>
          <a:p>
            <a:pPr eaLnBrk="1" hangingPunct="1">
              <a:spcBef>
                <a:spcPts val="600"/>
              </a:spcBef>
              <a:spcAft>
                <a:spcPts val="600"/>
              </a:spcAft>
            </a:pPr>
            <a:r>
              <a:rPr lang="zh-CN" altLang="en-US" sz="2200" b="1" dirty="0">
                <a:solidFill>
                  <a:srgbClr val="0000FF"/>
                </a:solidFill>
                <a:ea typeface="黑体" pitchFamily="2" charset="-122"/>
              </a:rPr>
              <a:t>主要特征</a:t>
            </a:r>
          </a:p>
          <a:p>
            <a:pPr eaLnBrk="1" hangingPunct="1">
              <a:spcBef>
                <a:spcPts val="0"/>
              </a:spcBef>
              <a:spcAft>
                <a:spcPts val="600"/>
              </a:spcAft>
              <a:buFont typeface="Wingdings" pitchFamily="2" charset="2"/>
              <a:buNone/>
            </a:pPr>
            <a:r>
              <a:rPr lang="zh-CN" altLang="en-US" sz="2000" dirty="0">
                <a:ea typeface="黑体" pitchFamily="2" charset="-122"/>
              </a:rPr>
              <a:t>  - 不需要存储整棵搜索树，只需存储根到当前扩展节点的路径</a:t>
            </a:r>
          </a:p>
          <a:p>
            <a:pPr eaLnBrk="1" hangingPunct="1">
              <a:spcBef>
                <a:spcPts val="0"/>
              </a:spcBef>
              <a:spcAft>
                <a:spcPts val="600"/>
              </a:spcAft>
              <a:buFont typeface="Wingdings" pitchFamily="2" charset="2"/>
              <a:buNone/>
            </a:pPr>
            <a:r>
              <a:rPr lang="zh-CN" altLang="en-US" sz="2000" dirty="0">
                <a:ea typeface="黑体" pitchFamily="2" charset="-122"/>
              </a:rPr>
              <a:t>  - 设</a:t>
            </a:r>
            <a:r>
              <a:rPr lang="en-US" altLang="zh-CN" sz="2000" i="1" dirty="0">
                <a:ea typeface="黑体" pitchFamily="2" charset="-122"/>
              </a:rPr>
              <a:t>h</a:t>
            </a:r>
            <a:r>
              <a:rPr lang="en-US" altLang="zh-CN" sz="2000" dirty="0">
                <a:ea typeface="黑体" pitchFamily="2" charset="-122"/>
              </a:rPr>
              <a:t>(</a:t>
            </a:r>
            <a:r>
              <a:rPr lang="en-US" altLang="zh-CN" sz="2000" i="1" dirty="0">
                <a:ea typeface="黑体" pitchFamily="2" charset="-122"/>
              </a:rPr>
              <a:t>n</a:t>
            </a:r>
            <a:r>
              <a:rPr lang="en-US" altLang="zh-CN" sz="2000" dirty="0">
                <a:ea typeface="黑体" pitchFamily="2" charset="-122"/>
              </a:rPr>
              <a:t>)</a:t>
            </a:r>
            <a:r>
              <a:rPr lang="zh-CN" altLang="en-US" sz="2000" dirty="0">
                <a:ea typeface="黑体" pitchFamily="2" charset="-122"/>
              </a:rPr>
              <a:t>为从根到叶的最长路径长度</a:t>
            </a:r>
          </a:p>
          <a:p>
            <a:pPr eaLnBrk="1" hangingPunct="1">
              <a:spcBef>
                <a:spcPts val="0"/>
              </a:spcBef>
              <a:spcAft>
                <a:spcPts val="600"/>
              </a:spcAft>
              <a:buFont typeface="Wingdings" pitchFamily="2" charset="2"/>
              <a:buNone/>
            </a:pPr>
            <a:r>
              <a:rPr lang="zh-CN" altLang="en-US" sz="2000" dirty="0">
                <a:ea typeface="黑体" pitchFamily="2" charset="-122"/>
              </a:rPr>
              <a:t>  - 对于子集树解空间 —— </a:t>
            </a:r>
            <a:r>
              <a:rPr lang="en-US" altLang="zh-CN" sz="2000" i="1" dirty="0">
                <a:ea typeface="黑体" pitchFamily="2" charset="-122"/>
              </a:rPr>
              <a:t>O</a:t>
            </a:r>
            <a:r>
              <a:rPr lang="en-US" altLang="zh-CN" sz="2000" dirty="0">
                <a:ea typeface="黑体" pitchFamily="2" charset="-122"/>
              </a:rPr>
              <a:t>(2</a:t>
            </a:r>
            <a:r>
              <a:rPr lang="en-US" altLang="zh-CN" sz="2000" i="1" baseline="30000" dirty="0">
                <a:ea typeface="黑体" pitchFamily="2" charset="-122"/>
              </a:rPr>
              <a:t>h</a:t>
            </a:r>
            <a:r>
              <a:rPr lang="en-US" altLang="zh-CN" sz="2000" baseline="30000" dirty="0">
                <a:ea typeface="黑体" pitchFamily="2" charset="-122"/>
              </a:rPr>
              <a:t>(</a:t>
            </a:r>
            <a:r>
              <a:rPr lang="en-US" altLang="zh-CN" sz="2000" i="1" baseline="30000" dirty="0">
                <a:ea typeface="黑体" pitchFamily="2" charset="-122"/>
              </a:rPr>
              <a:t>n</a:t>
            </a:r>
            <a:r>
              <a:rPr lang="en-US" altLang="zh-CN" sz="2000" baseline="30000" dirty="0">
                <a:ea typeface="黑体" pitchFamily="2" charset="-122"/>
              </a:rPr>
              <a:t>)</a:t>
            </a:r>
            <a:r>
              <a:rPr lang="en-US" altLang="zh-CN" sz="2000" dirty="0">
                <a:ea typeface="黑体" pitchFamily="2" charset="-122"/>
              </a:rPr>
              <a:t>)</a:t>
            </a:r>
          </a:p>
          <a:p>
            <a:pPr eaLnBrk="1" hangingPunct="1">
              <a:spcBef>
                <a:spcPts val="0"/>
              </a:spcBef>
              <a:spcAft>
                <a:spcPts val="600"/>
              </a:spcAft>
              <a:buFont typeface="Wingdings" pitchFamily="2" charset="2"/>
              <a:buNone/>
            </a:pPr>
            <a:r>
              <a:rPr lang="en-US" altLang="zh-CN" sz="2000" dirty="0">
                <a:ea typeface="黑体" pitchFamily="2" charset="-122"/>
              </a:rPr>
              <a:t>    </a:t>
            </a:r>
            <a:r>
              <a:rPr lang="zh-CN" altLang="en-US" sz="2000" dirty="0">
                <a:ea typeface="黑体" pitchFamily="2" charset="-122"/>
              </a:rPr>
              <a:t>对于排列树解空间 —— </a:t>
            </a:r>
            <a:r>
              <a:rPr lang="en-US" altLang="zh-CN" sz="2000" i="1" dirty="0">
                <a:ea typeface="黑体" pitchFamily="2" charset="-122"/>
              </a:rPr>
              <a:t>O</a:t>
            </a:r>
            <a:r>
              <a:rPr lang="en-US" altLang="zh-CN" sz="2000" dirty="0">
                <a:ea typeface="黑体" pitchFamily="2" charset="-122"/>
              </a:rPr>
              <a:t>((</a:t>
            </a:r>
            <a:r>
              <a:rPr lang="en-US" altLang="zh-CN" sz="2000" i="1" dirty="0">
                <a:ea typeface="黑体" pitchFamily="2" charset="-122"/>
              </a:rPr>
              <a:t>h</a:t>
            </a:r>
            <a:r>
              <a:rPr lang="en-US" altLang="zh-CN" sz="2000" dirty="0">
                <a:ea typeface="黑体" pitchFamily="2" charset="-122"/>
              </a:rPr>
              <a:t>(</a:t>
            </a:r>
            <a:r>
              <a:rPr lang="en-US" altLang="zh-CN" sz="2000" i="1" dirty="0">
                <a:ea typeface="黑体" pitchFamily="2" charset="-122"/>
              </a:rPr>
              <a:t>n</a:t>
            </a:r>
            <a:r>
              <a:rPr lang="en-US" altLang="zh-CN" sz="2000" dirty="0">
                <a:ea typeface="黑体" pitchFamily="2" charset="-122"/>
              </a:rPr>
              <a:t>))!)</a:t>
            </a:r>
            <a:endParaRPr kumimoji="0" lang="en-US" altLang="zh-CN" sz="2000" dirty="0">
              <a:latin typeface="Arial" charset="0"/>
              <a:ea typeface="黑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4800">
                <a:ea typeface="黑体" pitchFamily="2" charset="-122"/>
              </a:rPr>
              <a:t>提纲</a:t>
            </a:r>
          </a:p>
        </p:txBody>
      </p:sp>
      <p:sp>
        <p:nvSpPr>
          <p:cNvPr id="12291" name="Rectangle 3"/>
          <p:cNvSpPr>
            <a:spLocks noGrp="1" noChangeArrowheads="1"/>
          </p:cNvSpPr>
          <p:nvPr>
            <p:ph type="body" idx="1"/>
          </p:nvPr>
        </p:nvSpPr>
        <p:spPr>
          <a:xfrm>
            <a:off x="3048000" y="2214563"/>
            <a:ext cx="5719763" cy="3881437"/>
          </a:xfrm>
        </p:spPr>
        <p:txBody>
          <a:bodyPr/>
          <a:lstStyle/>
          <a:p>
            <a:pPr eaLnBrk="1" hangingPunct="1">
              <a:spcBef>
                <a:spcPts val="0"/>
              </a:spcBef>
              <a:spcAft>
                <a:spcPts val="600"/>
              </a:spcAft>
            </a:pPr>
            <a:r>
              <a:rPr lang="zh-CN" altLang="en-US" sz="2200" dirty="0">
                <a:ea typeface="黑体" pitchFamily="2" charset="-122"/>
              </a:rPr>
              <a:t>回溯法的基本思想</a:t>
            </a:r>
          </a:p>
          <a:p>
            <a:pPr eaLnBrk="1" hangingPunct="1">
              <a:spcBef>
                <a:spcPts val="0"/>
              </a:spcBef>
              <a:spcAft>
                <a:spcPts val="600"/>
              </a:spcAft>
            </a:pPr>
            <a:r>
              <a:rPr lang="en-US" altLang="zh-CN" sz="2200" i="1" dirty="0">
                <a:solidFill>
                  <a:srgbClr val="FF0000"/>
                </a:solidFill>
                <a:ea typeface="黑体" pitchFamily="2" charset="-122"/>
              </a:rPr>
              <a:t>n</a:t>
            </a:r>
            <a:r>
              <a:rPr lang="zh-CN" altLang="en-US" sz="2200" dirty="0">
                <a:solidFill>
                  <a:srgbClr val="FF0000"/>
                </a:solidFill>
                <a:ea typeface="黑体" pitchFamily="2" charset="-122"/>
              </a:rPr>
              <a:t>后问题</a:t>
            </a:r>
          </a:p>
          <a:p>
            <a:pPr eaLnBrk="1" hangingPunct="1">
              <a:spcBef>
                <a:spcPts val="0"/>
              </a:spcBef>
              <a:spcAft>
                <a:spcPts val="600"/>
              </a:spcAft>
            </a:pPr>
            <a:r>
              <a:rPr lang="zh-CN" altLang="en-US" sz="2200" dirty="0">
                <a:ea typeface="黑体" pitchFamily="2" charset="-122"/>
              </a:rPr>
              <a:t>总结</a:t>
            </a:r>
          </a:p>
          <a:p>
            <a:pPr eaLnBrk="1" hangingPunct="1">
              <a:buFont typeface="Wingdings" pitchFamily="2" charset="2"/>
              <a:buNone/>
            </a:pPr>
            <a:endParaRPr lang="zh-CN" altLang="en-US" sz="2400" dirty="0">
              <a:ea typeface="黑体" pitchFamily="2" charset="-122"/>
            </a:endParaRPr>
          </a:p>
          <a:p>
            <a:pPr eaLnBrk="1" hangingPunct="1"/>
            <a:endParaRPr lang="zh-CN" altLang="en-US" sz="2400" dirty="0">
              <a:ea typeface="黑体" pitchFamily="2" charset="-122"/>
            </a:endParaRPr>
          </a:p>
          <a:p>
            <a:pPr eaLnBrk="1" hangingPunct="1"/>
            <a:endParaRPr lang="zh-CN" altLang="en-US" dirty="0"/>
          </a:p>
        </p:txBody>
      </p:sp>
    </p:spTree>
  </p:cSld>
  <p:clrMapOvr>
    <a:masterClrMapping/>
  </p:clrMapOvr>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631</TotalTime>
  <Words>1406</Words>
  <Application>Microsoft Office PowerPoint</Application>
  <PresentationFormat>全屏显示(4:3)</PresentationFormat>
  <Paragraphs>170</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8" baseType="lpstr">
      <vt:lpstr>黑体</vt:lpstr>
      <vt:lpstr>楷体_GB2312</vt:lpstr>
      <vt:lpstr>宋体</vt:lpstr>
      <vt:lpstr>Arial</vt:lpstr>
      <vt:lpstr>Cambria Math</vt:lpstr>
      <vt:lpstr>Times New Roman</vt:lpstr>
      <vt:lpstr>Wingdings</vt:lpstr>
      <vt:lpstr>Straight Edge</vt:lpstr>
      <vt:lpstr>位图图像</vt:lpstr>
      <vt:lpstr>Equation</vt:lpstr>
      <vt:lpstr>第6章 回溯法</vt:lpstr>
      <vt:lpstr>提纲</vt:lpstr>
      <vt:lpstr>引例 (1)</vt:lpstr>
      <vt:lpstr>引例 (2)</vt:lpstr>
      <vt:lpstr>回溯法的基本思想 (1)</vt:lpstr>
      <vt:lpstr>回溯法的基本思想 (2)</vt:lpstr>
      <vt:lpstr>回溯法的基本思想 (3)</vt:lpstr>
      <vt:lpstr>回溯法的基本思想 (4)</vt:lpstr>
      <vt:lpstr>提纲</vt:lpstr>
      <vt:lpstr>n后问题 (1)</vt:lpstr>
      <vt:lpstr>n后问题 (2)</vt:lpstr>
      <vt:lpstr>n后问题 (3)</vt:lpstr>
      <vt:lpstr>n后问题 (4)</vt:lpstr>
      <vt:lpstr>n后问题 (5)</vt:lpstr>
      <vt:lpstr>提纲</vt:lpstr>
      <vt:lpstr>总结 (1)</vt:lpstr>
      <vt:lpstr>总结 (2)</vt:lpstr>
      <vt:lpstr>结语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Yue</dc:creator>
  <cp:lastModifiedBy>Kun Yue</cp:lastModifiedBy>
  <cp:revision>149</cp:revision>
  <cp:lastPrinted>2022-05-31T03:07:25Z</cp:lastPrinted>
  <dcterms:created xsi:type="dcterms:W3CDTF">1601-01-01T00:00:00Z</dcterms:created>
  <dcterms:modified xsi:type="dcterms:W3CDTF">2022-07-19T01:21:40Z</dcterms:modified>
</cp:coreProperties>
</file>