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sldIdLst>
    <p:sldId id="256" r:id="rId2"/>
    <p:sldId id="257" r:id="rId3"/>
    <p:sldId id="258" r:id="rId4"/>
    <p:sldId id="327" r:id="rId5"/>
    <p:sldId id="262" r:id="rId6"/>
    <p:sldId id="315" r:id="rId7"/>
    <p:sldId id="328" r:id="rId8"/>
    <p:sldId id="265" r:id="rId9"/>
    <p:sldId id="332" r:id="rId10"/>
    <p:sldId id="316" r:id="rId11"/>
    <p:sldId id="317" r:id="rId12"/>
    <p:sldId id="329" r:id="rId13"/>
    <p:sldId id="319" r:id="rId14"/>
    <p:sldId id="321" r:id="rId15"/>
    <p:sldId id="320" r:id="rId16"/>
    <p:sldId id="322" r:id="rId17"/>
    <p:sldId id="333" r:id="rId18"/>
    <p:sldId id="330" r:id="rId19"/>
    <p:sldId id="303" r:id="rId20"/>
    <p:sldId id="323" r:id="rId21"/>
    <p:sldId id="324" r:id="rId22"/>
    <p:sldId id="325" r:id="rId23"/>
    <p:sldId id="326" r:id="rId24"/>
    <p:sldId id="331" r:id="rId25"/>
    <p:sldId id="296" r:id="rId26"/>
    <p:sldId id="297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00CC"/>
    <a:srgbClr val="F5D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4" autoAdjust="0"/>
    <p:restoredTop sz="86449" autoAdjust="0"/>
  </p:normalViewPr>
  <p:slideViewPr>
    <p:cSldViewPr>
      <p:cViewPr varScale="1">
        <p:scale>
          <a:sx n="67" d="100"/>
          <a:sy n="67" d="100"/>
        </p:scale>
        <p:origin x="1016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3" Type="http://schemas.openxmlformats.org/officeDocument/2006/relationships/slide" Target="slides/slide3.xml"/><Relationship Id="rId21" Type="http://schemas.openxmlformats.org/officeDocument/2006/relationships/slide" Target="slides/slide23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" Type="http://schemas.openxmlformats.org/officeDocument/2006/relationships/slide" Target="slides/slide2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24" Type="http://schemas.openxmlformats.org/officeDocument/2006/relationships/slide" Target="slides/slide26.xml"/><Relationship Id="rId5" Type="http://schemas.openxmlformats.org/officeDocument/2006/relationships/slide" Target="slides/slide7.xml"/><Relationship Id="rId15" Type="http://schemas.openxmlformats.org/officeDocument/2006/relationships/slide" Target="slides/slide17.xml"/><Relationship Id="rId23" Type="http://schemas.openxmlformats.org/officeDocument/2006/relationships/slide" Target="slides/slide25.xml"/><Relationship Id="rId10" Type="http://schemas.openxmlformats.org/officeDocument/2006/relationships/slide" Target="slides/slide12.xml"/><Relationship Id="rId19" Type="http://schemas.openxmlformats.org/officeDocument/2006/relationships/slide" Target="slides/slide21.xml"/><Relationship Id="rId4" Type="http://schemas.openxmlformats.org/officeDocument/2006/relationships/slide" Target="slides/slide4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fld id="{E95B263C-5119-4304-8D42-7ACA737F6E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907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5" name="Rectangle 1027"/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Group 1028"/>
            <p:cNvGrpSpPr>
              <a:grpSpLocks/>
            </p:cNvGrpSpPr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7" name="Line 1029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Line 1030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Line 1031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Line 1032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Line 1033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1034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1035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Line 1036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Line 1037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Line 1038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Line 1039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Line 1040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Line 1041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Line 1042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Line 1043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Line 1044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Line 1045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Line 1046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Line 1047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Line 1048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Line 1049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Line 1050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Line 1051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1052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1053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1054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Line 1055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1056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Line 1057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1058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Line 1059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1060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Line 1061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1062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Line 1063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1064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1065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1066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1067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1068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1069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1070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1071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1072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Line 1073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Line 1074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Line 1075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1076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1077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1078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Line 1079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Line 1080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Line 1081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" name="Line 1082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" name="Line 1083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" name="Line 1084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Line 1085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Line 1086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Line 1087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Line 1088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Line 1089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Line 1090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9" name="Line 1091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Line 1092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Line 1093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Line 1094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" name="Line 1095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Line 1096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5" name="Line 1097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" name="Line 1098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" name="Line 1099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8" name="Line 1100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9" name="Line 1101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0" name="Line 1102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1" name="Line 1103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" name="Line 1104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3" name="Line 1105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" name="Line 1106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Line 1107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Line 1108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7" name="Line 1109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" name="Line 1110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9" name="Line 1111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Line 1112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1" name="Line 1113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1114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" name="Line 1115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4" name="Line 1116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5" name="Line 1117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Line 1118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7" name="Line 1119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8" name="Line 1120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9" name="Line 1121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0" name="Line 1122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1" name="Line 1123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" name="Line 1124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" name="Line 1125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" name="Line 1126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5" name="Rectangle 1132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106" name="Rectangle 1133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6250" name="Rectangle 113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251" name="Rectangle 113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7" name="Rectangle 1127"/>
          <p:cNvSpPr>
            <a:spLocks noGrp="1" noChangeArrowheads="1"/>
          </p:cNvSpPr>
          <p:nvPr>
            <p:ph type="dt" sz="half" idx="10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" name="Rectangle 11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109" name="Rectangle 11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902B7F-264A-4FC5-AB19-D3CDB3EAA8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 autoUpdateAnimBg="0"/>
      <p:bldP spid="106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5F5E6-A5C4-40CD-896D-52BD263B90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BB175-9D7C-4547-8366-15957A1CE8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10B0D-ABF1-44AC-94F7-7C7B1B92C9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63E70-9991-42B0-9DF0-AD20CA315B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1FDCE-C7D6-4239-8533-F085902BBB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9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56679-EB19-4EED-B5BB-CC586AECD2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5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9AB0C-3D36-46F3-B154-14A3C4562B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A1526-3BD2-467C-B8F1-EFA7AB7908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A9433-8828-4A7B-BF92-590046B402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909FC-A1CE-4110-A274-CD5BE91BDD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10248" name="Group 3"/>
            <p:cNvGrpSpPr>
              <a:grpSpLocks/>
            </p:cNvGrpSpPr>
            <p:nvPr userDrawn="1"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5124" name="Line 4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5" name="Line 5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6" name="Line 6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7" name="Line 7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8" name="Line 8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9" name="Line 9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0" name="Line 10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1" name="Line 11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2" name="Line 12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3" name="Line 13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4" name="Line 14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5" name="Line 15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6" name="Line 16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7" name="Line 17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8" name="Line 18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9" name="Line 19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0" name="Line 20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1" name="Line 21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2" name="Line 22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3" name="Line 23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4" name="Line 24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5" name="Line 25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6" name="Line 26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7" name="Line 27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8" name="Line 28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9" name="Line 29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0" name="Line 30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1" name="Line 31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2" name="Line 32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3" name="Line 33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4" name="Line 34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5" name="Line 35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6" name="Line 36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7" name="Line 37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8" name="Line 38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9" name="Line 39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0" name="Line 40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1" name="Line 41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2" name="Line 42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3" name="Line 43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4" name="Line 44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5" name="Line 45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6" name="Line 46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7" name="Line 47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8" name="Line 48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9" name="Line 49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0" name="Line 50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1" name="Line 51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2" name="Line 52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3" name="Line 53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4" name="Line 54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5" name="Line 55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6" name="Line 56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7" name="Line 57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8" name="Line 58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9" name="Line 59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2" name="Line 62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3" name="Line 63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4" name="Line 64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6" name="Line 66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7" name="Line 67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8" name="Line 68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9" name="Line 69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0" name="Line 70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1" name="Line 71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2" name="Line 72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3" name="Line 73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4" name="Line 74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5" name="Line 75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6" name="Line 76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7" name="Line 77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8" name="Line 78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9" name="Line 79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0" name="Line 80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1" name="Line 81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2" name="Line 82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3" name="Line 83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4" name="Line 84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5" name="Line 85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6" name="Line 86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7" name="Line 87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8" name="Line 88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9" name="Line 89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0" name="Line 90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1" name="Line 91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2" name="Line 92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3" name="Line 93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4" name="Line 94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5" name="Line 95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6" name="Line 96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7" name="Line 97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8" name="Line 98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9" name="Line 99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0" name="Line 100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1" name="Line 101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0249" name="Group 102"/>
            <p:cNvGrpSpPr>
              <a:grpSpLocks/>
            </p:cNvGrpSpPr>
            <p:nvPr userDrawn="1"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5223" name="Rectangle 103"/>
              <p:cNvSpPr>
                <a:spLocks noChangeArrowheads="1"/>
              </p:cNvSpPr>
              <p:nvPr userDrawn="1"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4" name="Rectangle 104"/>
              <p:cNvSpPr>
                <a:spLocks noChangeArrowheads="1"/>
              </p:cNvSpPr>
              <p:nvPr userDrawn="1"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5" name="Rectangle 105"/>
              <p:cNvSpPr>
                <a:spLocks noChangeArrowheads="1"/>
              </p:cNvSpPr>
              <p:nvPr userDrawn="1"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6" name="Rectangle 106"/>
              <p:cNvSpPr>
                <a:spLocks noChangeArrowheads="1"/>
              </p:cNvSpPr>
              <p:nvPr userDrawn="1"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243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8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9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5230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fld id="{A46414B0-2FA7-4528-95F2-8F22DA5AF7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47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itchFamily="2" charset="-122"/>
              </a:rPr>
              <a:t>第</a:t>
            </a:r>
            <a:r>
              <a:rPr lang="en-US" altLang="zh-CN" dirty="0">
                <a:ea typeface="黑体" pitchFamily="2" charset="-122"/>
              </a:rPr>
              <a:t>9</a:t>
            </a:r>
            <a:r>
              <a:rPr lang="zh-CN" altLang="en-US">
                <a:ea typeface="黑体" pitchFamily="2" charset="-122"/>
              </a:rPr>
              <a:t>章</a:t>
            </a:r>
            <a:r>
              <a:rPr lang="en-US" altLang="zh-CN">
                <a:ea typeface="黑体" pitchFamily="2" charset="-122"/>
              </a:rPr>
              <a:t> </a:t>
            </a:r>
            <a:r>
              <a:rPr lang="zh-CN" altLang="en-US">
                <a:ea typeface="黑体" pitchFamily="2" charset="-122"/>
              </a:rPr>
              <a:t>聚类算法 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2276872"/>
            <a:ext cx="6662737" cy="2994025"/>
          </a:xfrm>
        </p:spPr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endParaRPr lang="en-US" altLang="zh-CN" sz="280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z="4000" b="1" dirty="0">
                <a:ea typeface="黑体" panose="02010609060101010101" pitchFamily="49" charset="-122"/>
              </a:rPr>
              <a:t>《</a:t>
            </a:r>
            <a:r>
              <a:rPr lang="zh-CN" altLang="en-US" sz="4000" b="1" dirty="0">
                <a:ea typeface="黑体" panose="02010609060101010101" pitchFamily="49" charset="-122"/>
              </a:rPr>
              <a:t>人工智能算法</a:t>
            </a:r>
            <a:r>
              <a:rPr lang="en-US" altLang="zh-CN" sz="4000" b="1" dirty="0">
                <a:ea typeface="黑体" panose="02010609060101010101" pitchFamily="49" charset="-122"/>
              </a:rPr>
              <a:t>》</a:t>
            </a:r>
          </a:p>
          <a:p>
            <a:pPr eaLnBrk="1" hangingPunct="1"/>
            <a:endParaRPr lang="en-US" altLang="zh-CN" sz="2800" b="1" dirty="0"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b="1" dirty="0">
                <a:ea typeface="黑体" panose="02010609060101010101" pitchFamily="49" charset="-122"/>
              </a:rPr>
              <a:t>清华大学出版社</a:t>
            </a:r>
            <a:endParaRPr lang="en-US" altLang="zh-CN" sz="2800" b="1" dirty="0"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ea typeface="黑体" panose="02010609060101010101" pitchFamily="49" charset="-122"/>
              </a:rPr>
              <a:t>2022</a:t>
            </a:r>
            <a:r>
              <a:rPr lang="zh-CN" altLang="en-US" sz="2800" b="1" dirty="0">
                <a:ea typeface="黑体" panose="02010609060101010101" pitchFamily="49" charset="-122"/>
              </a:rPr>
              <a:t>年</a:t>
            </a:r>
            <a:r>
              <a:rPr lang="en-US" altLang="zh-CN" sz="2800" b="1" dirty="0">
                <a:ea typeface="黑体" panose="02010609060101010101" pitchFamily="49" charset="-122"/>
              </a:rPr>
              <a:t>7</a:t>
            </a:r>
            <a:r>
              <a:rPr lang="zh-CN" altLang="en-US" sz="2800" b="1" dirty="0">
                <a:ea typeface="黑体" panose="02010609060101010101" pitchFamily="49" charset="-122"/>
              </a:rPr>
              <a:t>月</a:t>
            </a:r>
            <a:endParaRPr lang="en-US" altLang="zh-CN" sz="2800" b="1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聚类算法分类 (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10754" y="2132856"/>
            <a:ext cx="8025742" cy="4464496"/>
          </a:xfrm>
        </p:spPr>
        <p:txBody>
          <a:bodyPr lIns="0" rIns="0"/>
          <a:lstStyle/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zh-CN" altLang="en-US" sz="2400" b="1" dirty="0">
                <a:latin typeface="黑体" pitchFamily="2" charset="-122"/>
                <a:ea typeface="黑体" pitchFamily="2" charset="-122"/>
              </a:rPr>
              <a:t>传统聚类算法</a:t>
            </a:r>
            <a:endParaRPr kumimoji="0"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基于网格的聚类算法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  </a:t>
            </a: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- 先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将数据空间划分为网格单元，并将数据对象映射到网格单元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  </a:t>
            </a: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判断每个网格单元是否形成类簇</a:t>
            </a:r>
            <a:endParaRPr lang="en-US" altLang="zh-CN" sz="2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基于模型的聚类算法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  </a:t>
            </a: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-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先为每个聚类假设一个模型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  </a:t>
            </a: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-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发现符合模型的数据对象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28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聚类算法分类 (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36104" y="1988840"/>
            <a:ext cx="8532440" cy="4752528"/>
          </a:xfrm>
        </p:spPr>
        <p:txBody>
          <a:bodyPr lIns="0" rIns="0"/>
          <a:lstStyle/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zh-CN" altLang="en-US" sz="2400" b="1" dirty="0">
                <a:latin typeface="黑体" pitchFamily="2" charset="-122"/>
                <a:ea typeface="黑体" pitchFamily="2" charset="-122"/>
              </a:rPr>
              <a:t>智能聚类算法</a:t>
            </a:r>
            <a:endParaRPr kumimoji="0"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大数据聚类算法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  （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）分布式聚类（</a:t>
            </a:r>
            <a:r>
              <a:rPr lang="en-US" altLang="zh-CN" sz="2000" dirty="0">
                <a:ea typeface="黑体" pitchFamily="2" charset="-122"/>
              </a:rPr>
              <a:t>Distributed Clustering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）算法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    - 使用</a:t>
            </a:r>
            <a:r>
              <a:rPr kumimoji="0" lang="en-US" altLang="zh-CN" sz="2000" dirty="0">
                <a:solidFill>
                  <a:srgbClr val="FF0000"/>
                </a:solidFill>
                <a:ea typeface="黑体" pitchFamily="2" charset="-122"/>
              </a:rPr>
              <a:t>MapReduce</a:t>
            </a:r>
            <a:r>
              <a:rPr kumimoji="0"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框架</a:t>
            </a: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对传统聚类算法进行扩展</a:t>
            </a:r>
            <a:endParaRPr kumimoji="0" lang="en-US" altLang="zh-CN" sz="20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  （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）并行聚类（</a:t>
            </a:r>
            <a:r>
              <a:rPr lang="en-US" altLang="zh-CN" sz="2000" dirty="0">
                <a:ea typeface="黑体" pitchFamily="2" charset="-122"/>
              </a:rPr>
              <a:t>Parallel Clustering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）算法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    - 使用</a:t>
            </a:r>
            <a:r>
              <a:rPr kumimoji="0" lang="zh-CN" altLang="en-US" sz="2000" dirty="0">
                <a:solidFill>
                  <a:srgbClr val="FF0000"/>
                </a:solidFill>
                <a:ea typeface="黑体" pitchFamily="2" charset="-122"/>
              </a:rPr>
              <a:t>并行</a:t>
            </a:r>
            <a:r>
              <a:rPr kumimoji="0"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框架</a:t>
            </a: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对传统聚类算法进行扩展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基于深度学习的聚类算法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  </a:t>
            </a: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-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利用</a:t>
            </a:r>
            <a:r>
              <a:rPr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深度学习模型将高维的原始数据映射为低维特征向量</a:t>
            </a:r>
            <a:endParaRPr lang="en-US" altLang="zh-CN" sz="2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  </a:t>
            </a: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-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再利用</a:t>
            </a:r>
            <a:r>
              <a:rPr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特征向量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进行聚类</a:t>
            </a: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73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3768" y="2499891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聚类算法的基本思想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聚类算法分类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200" dirty="0">
                <a:solidFill>
                  <a:srgbClr val="FF0000"/>
                </a:solidFill>
                <a:ea typeface="黑体" pitchFamily="2" charset="-122"/>
              </a:rPr>
              <a:t>k-</a:t>
            </a: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均值算法</a:t>
            </a:r>
            <a:endParaRPr lang="en-US" altLang="zh-CN" sz="2200" dirty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基于</a:t>
            </a:r>
            <a:r>
              <a:rPr lang="en-US" altLang="zh-CN" sz="2200" dirty="0">
                <a:ea typeface="黑体" pitchFamily="2" charset="-122"/>
              </a:rPr>
              <a:t>MapReduce</a:t>
            </a:r>
            <a:r>
              <a:rPr lang="zh-CN" altLang="en-US" sz="2200" dirty="0">
                <a:ea typeface="黑体" pitchFamily="2" charset="-122"/>
              </a:rPr>
              <a:t>的</a:t>
            </a:r>
            <a:r>
              <a:rPr lang="en-US" altLang="zh-CN" sz="2200" dirty="0">
                <a:ea typeface="黑体" pitchFamily="2" charset="-122"/>
              </a:rPr>
              <a:t>k-</a:t>
            </a:r>
            <a:r>
              <a:rPr lang="zh-CN" altLang="en-US" sz="2200" dirty="0">
                <a:ea typeface="黑体" pitchFamily="2" charset="-122"/>
              </a:rPr>
              <a:t>均值并行聚类算法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  <a:p>
            <a:pPr eaLnBrk="1" hangingPunct="1"/>
            <a:endParaRPr lang="en-US" altLang="zh-CN" sz="220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80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k-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均值算法 </a:t>
            </a:r>
            <a:r>
              <a:rPr lang="en-US" altLang="zh-CN" dirty="0"/>
              <a:t>(1)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69702" y="3601594"/>
                <a:ext cx="8100392" cy="3096344"/>
              </a:xfrm>
              <a:solidFill>
                <a:schemeClr val="bg1"/>
              </a:solidFill>
            </p:spPr>
            <p:txBody>
              <a:bodyPr/>
              <a:lstStyle/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zh-CN" sz="2000" dirty="0">
                    <a:latin typeface="楷体_GB2312" pitchFamily="49" charset="-122"/>
                    <a:ea typeface="黑体" pitchFamily="2" charset="-122"/>
                  </a:rPr>
                  <a:t>给定数据集</a:t>
                </a:r>
                <a:r>
                  <a:rPr lang="en-US" altLang="zh-CN" sz="2000" i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D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={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x</a:t>
                </a:r>
                <a:r>
                  <a:rPr lang="en-US" altLang="zh-CN" sz="2000" b="1" baseline="-25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1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, </a:t>
                </a:r>
                <a:r>
                  <a:rPr lang="en-US" altLang="zh-CN" sz="2000" b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x</a:t>
                </a:r>
                <a:r>
                  <a:rPr lang="en-US" altLang="zh-CN" sz="2000" b="1" baseline="-25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2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, </a:t>
                </a:r>
                <a:r>
                  <a:rPr lang="en-US" altLang="zh-CN" sz="2000" b="1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x</a:t>
                </a:r>
                <a:r>
                  <a:rPr lang="en-US" altLang="zh-CN" sz="2000" b="1" i="1" baseline="-25000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n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}</a:t>
                </a:r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，</a:t>
                </a:r>
                <a:r>
                  <a:rPr lang="zh-CN" altLang="zh-CN" sz="2000" dirty="0">
                    <a:latin typeface="楷体_GB2312" pitchFamily="49" charset="-122"/>
                    <a:ea typeface="黑体" pitchFamily="2" charset="-122"/>
                  </a:rPr>
                  <a:t>簇的数目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黑体" pitchFamily="2" charset="-122"/>
                      </a:rPr>
                      <m:t>𝑘</m:t>
                    </m:r>
                  </m:oMath>
                </a14:m>
                <a:r>
                  <a:rPr lang="zh-CN" altLang="en-US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2000" dirty="0">
                    <a:ea typeface="黑体" pitchFamily="2" charset="-122"/>
                  </a:rPr>
                  <a:t>k-</a:t>
                </a:r>
                <a:r>
                  <a:rPr lang="zh-CN" altLang="zh-CN" sz="2000" dirty="0">
                    <a:latin typeface="楷体_GB2312" pitchFamily="49" charset="-122"/>
                    <a:ea typeface="黑体" pitchFamily="2" charset="-122"/>
                  </a:rPr>
                  <a:t>均值算法</a:t>
                </a:r>
                <a:r>
                  <a:rPr lang="zh-CN" altLang="en-US" sz="2000" dirty="0">
                    <a:latin typeface="楷体_GB2312" pitchFamily="49" charset="-122"/>
                    <a:ea typeface="黑体" pitchFamily="2" charset="-122"/>
                  </a:rPr>
                  <a:t>针对聚类所得的</a:t>
                </a:r>
                <a:r>
                  <a:rPr lang="en-US" altLang="zh-CN" sz="2000" i="1" dirty="0">
                    <a:ea typeface="黑体" pitchFamily="2" charset="-122"/>
                  </a:rPr>
                  <a:t>k</a:t>
                </a:r>
                <a:r>
                  <a:rPr lang="zh-CN" altLang="zh-CN" sz="2000" dirty="0">
                    <a:latin typeface="楷体_GB2312" pitchFamily="49" charset="-122"/>
                    <a:ea typeface="黑体" pitchFamily="2" charset="-122"/>
                  </a:rPr>
                  <a:t>个</a:t>
                </a:r>
                <a:r>
                  <a:rPr lang="zh-CN" altLang="en-US" sz="2000" dirty="0">
                    <a:latin typeface="楷体_GB2312" pitchFamily="49" charset="-122"/>
                    <a:ea typeface="黑体" pitchFamily="2" charset="-122"/>
                  </a:rPr>
                  <a:t>簇</a:t>
                </a:r>
                <a:r>
                  <a:rPr lang="zh-CN" altLang="zh-CN" sz="2000" dirty="0">
                    <a:latin typeface="楷体_GB2312" pitchFamily="49" charset="-122"/>
                    <a:ea typeface="黑体" pitchFamily="2" charset="-122"/>
                  </a:rPr>
                  <a:t>划分</a:t>
                </a:r>
                <a:r>
                  <a:rPr lang="en-US" altLang="zh-CN" sz="2000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=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{</a:t>
                </a:r>
                <a:r>
                  <a:rPr lang="en-US" altLang="zh-CN" sz="2000" i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c</a:t>
                </a:r>
                <a:r>
                  <a:rPr lang="en-US" altLang="zh-CN" sz="2000" baseline="-25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1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, </a:t>
                </a:r>
                <a:r>
                  <a:rPr lang="en-US" altLang="zh-CN" sz="2000" i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c</a:t>
                </a:r>
                <a:r>
                  <a:rPr lang="en-US" altLang="zh-CN" sz="2000" baseline="-25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2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, </a:t>
                </a:r>
                <a:r>
                  <a:rPr lang="en-US" altLang="zh-CN" sz="2000" i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c</a:t>
                </a:r>
                <a:r>
                  <a:rPr lang="en-US" altLang="zh-CN" sz="2000" i="1" baseline="-25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k</a:t>
                </a:r>
                <a:r>
                  <a:rPr lang="en-US" altLang="zh-CN" sz="2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}</a:t>
                </a:r>
                <a:r>
                  <a:rPr lang="zh-CN" altLang="en-US" sz="2000" dirty="0">
                    <a:latin typeface="楷体_GB2312" pitchFamily="49" charset="-122"/>
                    <a:ea typeface="黑体" pitchFamily="2" charset="-122"/>
                  </a:rPr>
                  <a:t>，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楷体_GB2312" pitchFamily="49" charset="-122"/>
                    <a:ea typeface="黑体" pitchFamily="2" charset="-122"/>
                  </a:rPr>
                  <a:t>最小化平方误差</a:t>
                </a:r>
                <a:endParaRPr lang="en-US" altLang="zh-CN" sz="2000" dirty="0">
                  <a:solidFill>
                    <a:srgbClr val="FF0000"/>
                  </a:solidFill>
                  <a:latin typeface="楷体_GB2312" pitchFamily="49" charset="-122"/>
                  <a:ea typeface="黑体" pitchFamily="2" charset="-122"/>
                </a:endParaRPr>
              </a:p>
              <a:p>
                <a:pPr marL="0" indent="0" eaLnBrk="1" hangingPunct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zh-CN" altLang="zh-C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zh-CN" sz="20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zh-CN" altLang="zh-C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000" b="1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000" b="1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 i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>
                  <a:latin typeface="楷体_GB2312" pitchFamily="49" charset="-122"/>
                  <a:ea typeface="黑体" pitchFamily="2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en-US" sz="2000" dirty="0">
                    <a:ea typeface="黑体" pitchFamily="2" charset="-122"/>
                  </a:rPr>
                  <a:t>     其中，</a:t>
                </a:r>
                <a:r>
                  <a:rPr lang="en-US" altLang="zh-CN" sz="2000" i="1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:r>
                  <a:rPr lang="en-US" altLang="zh-CN" sz="2000" b="1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r</a:t>
                </a:r>
                <a:r>
                  <a:rPr lang="en-US" altLang="zh-CN" sz="2000" b="1" i="1" baseline="-25000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j</a:t>
                </a:r>
                <a:r>
                  <a:rPr lang="en-US" altLang="zh-CN" sz="2000" b="1" i="1" baseline="-250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:r>
                  <a:rPr lang="zh-CN" altLang="en-US" sz="2000" dirty="0">
                    <a:ea typeface="黑体" pitchFamily="2" charset="-122"/>
                  </a:rPr>
                  <a:t>是</a:t>
                </a:r>
                <a:r>
                  <a:rPr lang="zh-CN" altLang="zh-CN" sz="2000" dirty="0">
                    <a:ea typeface="黑体" pitchFamily="2" charset="-122"/>
                  </a:rPr>
                  <a:t>簇</a:t>
                </a:r>
                <a:r>
                  <a:rPr lang="en-US" altLang="zh-CN" sz="2000" i="1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c</a:t>
                </a:r>
                <a:r>
                  <a:rPr lang="en-US" altLang="zh-CN" sz="2000" i="1" baseline="-25000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j</a:t>
                </a:r>
                <a:r>
                  <a:rPr lang="zh-CN" altLang="en-US" sz="2000" dirty="0">
                    <a:ea typeface="黑体" pitchFamily="2" charset="-122"/>
                  </a:rPr>
                  <a:t>的</a:t>
                </a:r>
                <a:r>
                  <a:rPr lang="zh-CN" altLang="en-US" sz="2000" dirty="0">
                    <a:solidFill>
                      <a:srgbClr val="FF0000"/>
                    </a:solidFill>
                    <a:ea typeface="黑体" pitchFamily="2" charset="-122"/>
                  </a:rPr>
                  <a:t>均值向量</a:t>
                </a:r>
              </a:p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dirty="0">
                    <a:ea typeface="黑体" pitchFamily="2" charset="-122"/>
                  </a:rPr>
                  <a:t>𝐽</a:t>
                </a:r>
                <a:r>
                  <a:rPr lang="en-US" altLang="zh-CN" sz="2000" dirty="0">
                    <a:ea typeface="黑体" pitchFamily="2" charset="-122"/>
                  </a:rPr>
                  <a:t>(</a:t>
                </a:r>
                <a:r>
                  <a:rPr lang="zh-CN" altLang="en-US" sz="2000" dirty="0">
                    <a:ea typeface="黑体" pitchFamily="2" charset="-122"/>
                  </a:rPr>
                  <a:t>𝐶</a:t>
                </a:r>
                <a:r>
                  <a:rPr lang="en-US" altLang="zh-CN" sz="2000" dirty="0">
                    <a:ea typeface="黑体" pitchFamily="2" charset="-122"/>
                  </a:rPr>
                  <a:t>)</a:t>
                </a:r>
                <a:r>
                  <a:rPr lang="zh-CN" altLang="en-US" sz="2000" dirty="0">
                    <a:ea typeface="黑体" pitchFamily="2" charset="-122"/>
                  </a:rPr>
                  <a:t>值在一定程度的上刻画了簇内数据对象围绕簇中心点</a:t>
                </a:r>
                <a:r>
                  <a:rPr lang="en-US" altLang="zh-CN" sz="2000" b="1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r</a:t>
                </a:r>
                <a:r>
                  <a:rPr lang="en-US" altLang="zh-CN" sz="2000" b="1" i="1" baseline="-25000" dirty="0" err="1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j</a:t>
                </a:r>
                <a:r>
                  <a:rPr lang="zh-CN" altLang="en-US" sz="2000" dirty="0">
                    <a:ea typeface="黑体" pitchFamily="2" charset="-122"/>
                  </a:rPr>
                  <a:t>的紧密程度，</a:t>
                </a:r>
                <a:r>
                  <a:rPr lang="zh-CN" altLang="en-US" sz="2000" dirty="0">
                    <a:solidFill>
                      <a:srgbClr val="FF0000"/>
                    </a:solidFill>
                    <a:ea typeface="黑体" pitchFamily="2" charset="-122"/>
                  </a:rPr>
                  <a:t>𝐽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黑体" pitchFamily="2" charset="-122"/>
                  </a:rPr>
                  <a:t>(</a:t>
                </a:r>
                <a:r>
                  <a:rPr lang="zh-CN" altLang="en-US" sz="2000" dirty="0">
                    <a:solidFill>
                      <a:srgbClr val="FF0000"/>
                    </a:solidFill>
                    <a:ea typeface="黑体" pitchFamily="2" charset="-122"/>
                  </a:rPr>
                  <a:t>𝐶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黑体" pitchFamily="2" charset="-122"/>
                  </a:rPr>
                  <a:t>)</a:t>
                </a:r>
                <a:r>
                  <a:rPr lang="zh-CN" altLang="en-US" sz="2000" dirty="0">
                    <a:solidFill>
                      <a:srgbClr val="FF0000"/>
                    </a:solidFill>
                    <a:ea typeface="黑体" pitchFamily="2" charset="-122"/>
                  </a:rPr>
                  <a:t>值越小，簇内数据对象相似度越高。</a:t>
                </a:r>
              </a:p>
            </p:txBody>
          </p:sp>
        </mc:Choice>
        <mc:Fallback xmlns="">
          <p:sp>
            <p:nvSpPr>
              <p:cNvPr id="21507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69702" y="3601594"/>
                <a:ext cx="8100392" cy="3096344"/>
              </a:xfrm>
              <a:blipFill>
                <a:blip r:embed="rId2"/>
                <a:stretch>
                  <a:fillRect l="-678" t="-984" r="-151" b="-5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>
            <a:extLst>
              <a:ext uri="{FF2B5EF4-FFF2-40B4-BE49-F238E27FC236}">
                <a16:creationId xmlns:a16="http://schemas.microsoft.com/office/drawing/2014/main" id="{A85958DE-7761-4E10-8F71-84B6F307F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702" y="1988840"/>
            <a:ext cx="8100392" cy="17281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200" kern="0" dirty="0">
                <a:solidFill>
                  <a:srgbClr val="0000FF"/>
                </a:solidFill>
                <a:latin typeface="楷体_GB2312" pitchFamily="49" charset="-122"/>
                <a:ea typeface="黑体" pitchFamily="2" charset="-122"/>
              </a:rPr>
              <a:t>基本思想：</a:t>
            </a:r>
            <a:endParaRPr lang="en-US" altLang="zh-CN" sz="2200" kern="0" dirty="0">
              <a:solidFill>
                <a:srgbClr val="0000FF"/>
              </a:solidFill>
              <a:latin typeface="楷体_GB2312" pitchFamily="49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b="0" kern="0" dirty="0">
                <a:latin typeface="楷体_GB2312" pitchFamily="49" charset="-122"/>
                <a:ea typeface="黑体" pitchFamily="2" charset="-122"/>
              </a:rPr>
              <a:t>基于划分的聚类算法。</a:t>
            </a:r>
            <a:r>
              <a:rPr lang="zh-CN" altLang="en-US" sz="2000" b="0" kern="0" dirty="0">
                <a:ea typeface="黑体" pitchFamily="2" charset="-122"/>
              </a:rPr>
              <a:t>以</a:t>
            </a:r>
            <a:r>
              <a:rPr lang="en-US" altLang="zh-CN" sz="2000" b="0" i="1" kern="0" dirty="0">
                <a:ea typeface="黑体" pitchFamily="2" charset="-122"/>
              </a:rPr>
              <a:t>k</a:t>
            </a:r>
            <a:r>
              <a:rPr lang="zh-CN" altLang="en-US" sz="2000" b="0" kern="0" dirty="0">
                <a:ea typeface="黑体" pitchFamily="2" charset="-122"/>
              </a:rPr>
              <a:t>为参数，将</a:t>
            </a:r>
            <a:r>
              <a:rPr lang="en-US" altLang="zh-CN" sz="2000" b="0" i="1" kern="0" dirty="0">
                <a:solidFill>
                  <a:srgbClr val="FF0000"/>
                </a:solidFill>
                <a:ea typeface="黑体" pitchFamily="2" charset="-122"/>
              </a:rPr>
              <a:t>n</a:t>
            </a:r>
            <a:r>
              <a:rPr lang="zh-CN" altLang="en-US" sz="2000" b="0" kern="0" dirty="0">
                <a:solidFill>
                  <a:srgbClr val="FF0000"/>
                </a:solidFill>
                <a:ea typeface="黑体" pitchFamily="2" charset="-122"/>
              </a:rPr>
              <a:t>个数据对象划分为</a:t>
            </a:r>
            <a:r>
              <a:rPr lang="en-US" altLang="zh-CN" sz="2000" b="0" i="1" kern="0" dirty="0">
                <a:solidFill>
                  <a:srgbClr val="FF0000"/>
                </a:solidFill>
                <a:ea typeface="黑体" pitchFamily="2" charset="-122"/>
              </a:rPr>
              <a:t>k</a:t>
            </a:r>
            <a:r>
              <a:rPr lang="zh-CN" altLang="en-US" sz="2000" b="0" kern="0" dirty="0">
                <a:solidFill>
                  <a:srgbClr val="FF0000"/>
                </a:solidFill>
                <a:ea typeface="黑体" pitchFamily="2" charset="-122"/>
              </a:rPr>
              <a:t>个簇。</a:t>
            </a:r>
            <a:endParaRPr lang="en-US" altLang="zh-CN" sz="2000" b="0" kern="0" dirty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b="0" kern="0" dirty="0">
                <a:solidFill>
                  <a:srgbClr val="FF0000"/>
                </a:solidFill>
                <a:ea typeface="黑体" pitchFamily="2" charset="-122"/>
              </a:rPr>
              <a:t>簇内</a:t>
            </a:r>
            <a:r>
              <a:rPr lang="zh-CN" altLang="en-US" sz="2000" b="0" kern="0" dirty="0">
                <a:ea typeface="黑体" pitchFamily="2" charset="-122"/>
              </a:rPr>
              <a:t>数据对象之间具有</a:t>
            </a:r>
            <a:r>
              <a:rPr lang="zh-CN" altLang="en-US" sz="2000" b="0" kern="0" dirty="0">
                <a:solidFill>
                  <a:srgbClr val="FF0000"/>
                </a:solidFill>
                <a:ea typeface="黑体" pitchFamily="2" charset="-122"/>
              </a:rPr>
              <a:t>较高的相似性</a:t>
            </a:r>
            <a:r>
              <a:rPr lang="zh-CN" altLang="en-US" sz="2000" b="0" kern="0" dirty="0">
                <a:ea typeface="黑体" pitchFamily="2" charset="-122"/>
              </a:rPr>
              <a:t>，</a:t>
            </a:r>
            <a:r>
              <a:rPr lang="zh-CN" altLang="en-US" sz="2000" b="0" kern="0" dirty="0">
                <a:solidFill>
                  <a:srgbClr val="FF0000"/>
                </a:solidFill>
                <a:ea typeface="黑体" pitchFamily="2" charset="-122"/>
              </a:rPr>
              <a:t>簇间</a:t>
            </a:r>
            <a:r>
              <a:rPr lang="zh-CN" altLang="en-US" sz="2000" b="0" kern="0" dirty="0">
                <a:ea typeface="黑体" pitchFamily="2" charset="-122"/>
              </a:rPr>
              <a:t>数据对象之间具有</a:t>
            </a:r>
            <a:r>
              <a:rPr lang="zh-CN" altLang="en-US" sz="2000" b="0" kern="0" dirty="0">
                <a:solidFill>
                  <a:srgbClr val="FF0000"/>
                </a:solidFill>
                <a:ea typeface="黑体" pitchFamily="2" charset="-122"/>
              </a:rPr>
              <a:t>较低的相似度。</a:t>
            </a:r>
            <a:r>
              <a:rPr lang="zh-CN" altLang="en-US" sz="2000" b="0" kern="0" dirty="0">
                <a:ea typeface="黑体" pitchFamily="2" charset="-122"/>
              </a:rPr>
              <a:t>相似度基于</a:t>
            </a:r>
            <a:r>
              <a:rPr lang="zh-CN" altLang="en-US" sz="2000" b="0" kern="0" dirty="0">
                <a:solidFill>
                  <a:srgbClr val="FF0000"/>
                </a:solidFill>
                <a:ea typeface="黑体" pitchFamily="2" charset="-122"/>
              </a:rPr>
              <a:t>簇内数据对象的平均值</a:t>
            </a:r>
            <a:r>
              <a:rPr lang="zh-CN" altLang="en-US" sz="2000" b="0" kern="0" dirty="0">
                <a:ea typeface="黑体" pitchFamily="2" charset="-122"/>
              </a:rPr>
              <a:t>来计算。</a:t>
            </a:r>
            <a:endParaRPr lang="zh-CN" altLang="en-US" sz="2000" b="0" kern="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60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k-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均值算法 </a:t>
            </a:r>
            <a:r>
              <a:rPr lang="en-US" altLang="zh-CN" dirty="0"/>
              <a:t>(2)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A45633-DD9B-04C8-5441-41FF8CC18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286000"/>
            <a:ext cx="824440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kern="0" dirty="0">
                <a:solidFill>
                  <a:srgbClr val="0000FF"/>
                </a:solidFill>
              </a:rPr>
              <a:t>Step1  </a:t>
            </a:r>
            <a:r>
              <a:rPr lang="zh-CN" altLang="en-US" sz="2000" b="0" dirty="0">
                <a:ea typeface="黑体" pitchFamily="2" charset="-122"/>
              </a:rPr>
              <a:t>指定需要划分簇的个数</a:t>
            </a:r>
            <a:r>
              <a:rPr lang="en-US" altLang="zh-CN" sz="2000" b="0" i="1" dirty="0">
                <a:ea typeface="黑体" pitchFamily="2" charset="-122"/>
              </a:rPr>
              <a:t>k</a:t>
            </a:r>
            <a:r>
              <a:rPr lang="zh-CN" altLang="en-US" sz="2000" b="0" dirty="0">
                <a:ea typeface="黑体" pitchFamily="2" charset="-122"/>
              </a:rPr>
              <a:t>值</a:t>
            </a:r>
            <a:endParaRPr lang="en-US" altLang="zh-CN" sz="2000" b="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kern="0" dirty="0">
                <a:solidFill>
                  <a:srgbClr val="0000FF"/>
                </a:solidFill>
              </a:rPr>
              <a:t>Step2  </a:t>
            </a:r>
            <a:r>
              <a:rPr lang="zh-CN" altLang="en-US" sz="2000" b="0" dirty="0">
                <a:ea typeface="黑体" pitchFamily="2" charset="-122"/>
              </a:rPr>
              <a:t>随机选择</a:t>
            </a:r>
            <a:r>
              <a:rPr lang="en-US" altLang="zh-CN" sz="2000" b="0" i="1" dirty="0">
                <a:ea typeface="黑体" pitchFamily="2" charset="-122"/>
              </a:rPr>
              <a:t>k</a:t>
            </a:r>
            <a:r>
              <a:rPr lang="zh-CN" altLang="en-US" sz="2000" b="0" dirty="0">
                <a:ea typeface="黑体" pitchFamily="2" charset="-122"/>
              </a:rPr>
              <a:t>个数据对象作为初始的簇中心点</a:t>
            </a:r>
            <a:endParaRPr lang="en-US" altLang="zh-CN" sz="2000" b="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kern="0" dirty="0">
                <a:solidFill>
                  <a:srgbClr val="0000FF"/>
                </a:solidFill>
              </a:rPr>
              <a:t>Step3  </a:t>
            </a:r>
            <a:r>
              <a:rPr lang="zh-CN" altLang="en-US" sz="2000" b="0" dirty="0">
                <a:solidFill>
                  <a:srgbClr val="FF0000"/>
                </a:solidFill>
                <a:ea typeface="黑体" pitchFamily="2" charset="-122"/>
              </a:rPr>
              <a:t>计算其余数据对象到</a:t>
            </a:r>
            <a:r>
              <a:rPr lang="en-US" altLang="zh-CN" sz="2000" b="0" i="1" dirty="0">
                <a:solidFill>
                  <a:srgbClr val="FF0000"/>
                </a:solidFill>
                <a:ea typeface="黑体" pitchFamily="2" charset="-122"/>
              </a:rPr>
              <a:t>k</a:t>
            </a:r>
            <a:r>
              <a:rPr lang="zh-CN" altLang="en-US" sz="2000" b="0" dirty="0">
                <a:solidFill>
                  <a:srgbClr val="FF0000"/>
                </a:solidFill>
                <a:ea typeface="黑体" pitchFamily="2" charset="-122"/>
              </a:rPr>
              <a:t>个簇中心点的欧式距离，将其划分                           </a:t>
            </a:r>
            <a:r>
              <a:rPr lang="en-US" altLang="zh-CN" sz="2000" b="0" dirty="0">
                <a:solidFill>
                  <a:srgbClr val="FF0000"/>
                </a:solidFill>
                <a:ea typeface="黑体" pitchFamily="2" charset="-122"/>
              </a:rPr>
              <a:t>	     </a:t>
            </a:r>
            <a:r>
              <a:rPr lang="zh-CN" altLang="en-US" sz="2000" b="0" dirty="0">
                <a:solidFill>
                  <a:srgbClr val="FF0000"/>
                </a:solidFill>
                <a:ea typeface="黑体" pitchFamily="2" charset="-122"/>
              </a:rPr>
              <a:t>到最近的簇中</a:t>
            </a:r>
            <a:endParaRPr lang="en-US" altLang="zh-CN" sz="2000" b="0" dirty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kern="0" dirty="0">
                <a:solidFill>
                  <a:srgbClr val="0000FF"/>
                </a:solidFill>
              </a:rPr>
              <a:t>Step4  </a:t>
            </a:r>
            <a:r>
              <a:rPr lang="zh-CN" altLang="en-US" sz="2000" b="0" dirty="0">
                <a:ea typeface="黑体" pitchFamily="2" charset="-122"/>
              </a:rPr>
              <a:t>调整新簇，</a:t>
            </a:r>
            <a:r>
              <a:rPr lang="zh-CN" altLang="en-US" sz="2000" b="0" dirty="0">
                <a:solidFill>
                  <a:srgbClr val="FF0000"/>
                </a:solidFill>
                <a:ea typeface="黑体" pitchFamily="2" charset="-122"/>
              </a:rPr>
              <a:t>并重新计算每个簇的平均值</a:t>
            </a:r>
            <a:endParaRPr lang="en-US" altLang="zh-CN" sz="2000" b="0" dirty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kern="0" dirty="0">
                <a:solidFill>
                  <a:srgbClr val="0000FF"/>
                </a:solidFill>
              </a:rPr>
              <a:t>Step5  </a:t>
            </a:r>
            <a:r>
              <a:rPr lang="zh-CN" altLang="en-US" sz="2000" b="0" dirty="0">
                <a:ea typeface="黑体" pitchFamily="2" charset="-122"/>
              </a:rPr>
              <a:t>计算</a:t>
            </a:r>
            <a:r>
              <a:rPr lang="zh-CN" altLang="en-US" sz="2000" b="0" dirty="0">
                <a:solidFill>
                  <a:srgbClr val="FF0000"/>
                </a:solidFill>
                <a:ea typeface="黑体" pitchFamily="2" charset="-122"/>
              </a:rPr>
              <a:t>聚类目标函数𝐽</a:t>
            </a:r>
            <a:r>
              <a:rPr lang="en-US" altLang="zh-CN" sz="2000" b="0" dirty="0">
                <a:solidFill>
                  <a:srgbClr val="FF0000"/>
                </a:solidFill>
                <a:ea typeface="黑体" pitchFamily="2" charset="-122"/>
              </a:rPr>
              <a:t>(</a:t>
            </a:r>
            <a:r>
              <a:rPr lang="zh-CN" altLang="en-US" sz="2000" b="0" dirty="0">
                <a:solidFill>
                  <a:srgbClr val="FF0000"/>
                </a:solidFill>
                <a:ea typeface="黑体" pitchFamily="2" charset="-122"/>
              </a:rPr>
              <a:t>𝐶</a:t>
            </a:r>
            <a:r>
              <a:rPr lang="en-US" altLang="zh-CN" sz="2000" b="0" dirty="0">
                <a:solidFill>
                  <a:srgbClr val="FF0000"/>
                </a:solidFill>
                <a:ea typeface="黑体" pitchFamily="2" charset="-122"/>
              </a:rPr>
              <a:t>)</a:t>
            </a:r>
            <a:r>
              <a:rPr lang="zh-CN" altLang="en-US" sz="2000" b="0" dirty="0">
                <a:ea typeface="黑体" pitchFamily="2" charset="-122"/>
              </a:rPr>
              <a:t>，若不满足收敛条件，重复</a:t>
            </a:r>
            <a:r>
              <a:rPr lang="en-US" altLang="zh-CN" sz="2000" b="0" dirty="0">
                <a:ea typeface="黑体" pitchFamily="2" charset="-122"/>
              </a:rPr>
              <a:t>Step2-Step4</a:t>
            </a:r>
          </a:p>
          <a:p>
            <a:pPr eaLnBrk="1" hangingPunct="1"/>
            <a:endParaRPr lang="en-US" altLang="zh-CN" sz="2000" b="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10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k-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均值算法 </a:t>
            </a:r>
            <a:r>
              <a:rPr lang="en-US" altLang="zh-CN" dirty="0"/>
              <a:t>(3)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8C3B1990-EF2D-1FE5-1212-295D0A43C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2721" y="1752600"/>
                <a:ext cx="5743575" cy="4821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200000"/>
                  </a:lnSpc>
                  <a:buFont typeface="Wingdings" pitchFamily="2" charset="2"/>
                  <a:buNone/>
                </a:pPr>
                <a:r>
                  <a:rPr lang="en-US" altLang="zh-CN" sz="2000" b="1" u="sng" kern="0" dirty="0">
                    <a:solidFill>
                      <a:srgbClr val="000000"/>
                    </a:solidFill>
                    <a:cs typeface="Times New Roman" pitchFamily="18" charset="0"/>
                  </a:rPr>
                  <a:t>k-Means (</a:t>
                </a:r>
                <a:r>
                  <a:rPr lang="en-US" altLang="zh-CN" sz="2000" b="0" i="1" u="sng" kern="0" dirty="0">
                    <a:solidFill>
                      <a:srgbClr val="000000"/>
                    </a:solidFill>
                    <a:cs typeface="Times New Roman" pitchFamily="18" charset="0"/>
                  </a:rPr>
                  <a:t>D</a:t>
                </a:r>
                <a:r>
                  <a:rPr lang="en-US" altLang="zh-CN" sz="2000" b="0" u="sng" kern="0" dirty="0">
                    <a:solidFill>
                      <a:srgbClr val="000000"/>
                    </a:solidFill>
                    <a:cs typeface="Times New Roman" pitchFamily="18" charset="0"/>
                  </a:rPr>
                  <a:t>, </a:t>
                </a:r>
                <a:r>
                  <a:rPr lang="en-US" altLang="zh-CN" sz="2000" b="0" i="1" u="sng" kern="0" dirty="0">
                    <a:solidFill>
                      <a:srgbClr val="000000"/>
                    </a:solidFill>
                    <a:cs typeface="Times New Roman" pitchFamily="18" charset="0"/>
                  </a:rPr>
                  <a:t>k</a:t>
                </a:r>
                <a:r>
                  <a:rPr lang="en-US" altLang="zh-CN" sz="2000" b="1" u="sng" kern="0" dirty="0">
                    <a:solidFill>
                      <a:srgbClr val="000000"/>
                    </a:solidFill>
                    <a:cs typeface="Times New Roman" pitchFamily="18" charset="0"/>
                  </a:rPr>
                  <a:t>)</a:t>
                </a:r>
              </a:p>
              <a:p>
                <a:pPr marL="0" lvl="0" indent="0" algn="just">
                  <a:spcBef>
                    <a:spcPts val="200"/>
                  </a:spcBef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Repeat</a:t>
                </a:r>
                <a:endParaRPr lang="zh-CN" altLang="zh-CN" sz="170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spcBef>
                    <a:spcPts val="200"/>
                  </a:spcBef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i="1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1700" b="0" i="1" kern="0" dirty="0" err="1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700" b="0" i="1" kern="0" baseline="-25000" dirty="0" err="1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14:m>
                  <m:oMath xmlns:m="http://schemas.openxmlformats.org/officeDocument/2006/math">
                    <m:r>
                      <a:rPr lang="en-US" altLang="zh-CN" sz="1700" ker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←∅</m:t>
                    </m:r>
                    <m:r>
                      <a:rPr lang="en-US" altLang="zh-CN" sz="1700" b="1" i="0" kern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700" b="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(1≤</a:t>
                </a:r>
                <a:r>
                  <a:rPr lang="en-US" altLang="zh-CN" sz="1700" b="0" i="1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700" b="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1700" b="0" i="1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700" b="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altLang="zh-CN" sz="1700" b="0" kern="100" dirty="0">
                  <a:solidFill>
                    <a:schemeClr val="tx1">
                      <a:lumMod val="5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spcBef>
                    <a:spcPts val="200"/>
                  </a:spcBef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For </a:t>
                </a:r>
                <a:r>
                  <a:rPr lang="en-US" altLang="zh-CN" sz="1700" b="0" i="1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700" b="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</a:t>
                </a:r>
                <a:r>
                  <a:rPr lang="en-US" altLang="zh-CN" sz="1700" b="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170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To </a:t>
                </a:r>
                <a:r>
                  <a:rPr lang="en-US" altLang="zh-CN" sz="1700" b="0" i="1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70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Do   </a:t>
                </a:r>
                <a:endParaRPr lang="zh-CN" altLang="zh-CN" sz="170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spcBef>
                    <a:spcPts val="200"/>
                  </a:spcBef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i="1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		</a:t>
                </a:r>
                <a:r>
                  <a:rPr lang="en-US" altLang="zh-CN" sz="1700" b="0" i="1" kern="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700" b="0" i="1" kern="0" baseline="-2500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ij</a:t>
                </a:r>
                <a:r>
                  <a:rPr lang="en-US" altLang="zh-CN" sz="1700" b="0" i="1" kern="0" baseline="-250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700" b="0" i="1" ker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700" b="0" i="1" ker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←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zh-CN" altLang="zh-CN" sz="1700" b="0" i="1" ker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700" i="1" ker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700" b="1" i="0" ker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1700" b="1" i="1" ker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1700" b="0" i="1" ker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1700" i="1" ker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700" b="1" i="0" ker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𝐫</m:t>
                                </m:r>
                              </m:e>
                              <m:sub>
                                <m:r>
                                  <a:rPr lang="en-US" altLang="zh-CN" sz="1700" b="1" i="1" ker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1700" b="0" i="1" ker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700" b="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endParaRPr lang="zh-CN" altLang="zh-CN" sz="170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spcBef>
                    <a:spcPts val="200"/>
                  </a:spcBef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700" b="0" i="1" kern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700" b="0" i="1" ker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700" b="0" i="1" ker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700" b="0" i="1" ker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700" b="0" i="1" ker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700" b="0" ker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altLang="zh-CN" sz="1700" b="0" i="1" ker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700" b="0" i="1" ker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zh-CN" sz="1700" b="0" i="1" ker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b="0" i="1" ker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1,2,⋯,</m:t>
                            </m:r>
                            <m:r>
                              <a:rPr lang="en-US" altLang="zh-CN" sz="1700" b="0" i="1" ker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sz="1700" b="0" i="1" kern="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700" b="0" i="1" kern="0" baseline="-2500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ij</a:t>
                </a:r>
                <a:endParaRPr lang="zh-CN" altLang="zh-CN" sz="1700" b="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spcBef>
                    <a:spcPts val="200"/>
                  </a:spcBef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700" b="0" i="1" kern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700" b="0" i="1" ker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zh-CN" altLang="zh-CN" sz="1700" b="0" i="1" ker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00" b="0" i="1" ker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700" b="0" i="1" ker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1700" b="0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700" b="0" i="1" ker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700" b="0" i="1" ker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zh-CN" altLang="zh-CN" sz="1700" b="0" i="1" ker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00" b="0" i="1" ker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700" b="0" i="1" ker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1700" b="0" ker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∪{</m:t>
                    </m:r>
                    <m:sSub>
                      <m:sSubPr>
                        <m:ctrlPr>
                          <a:rPr lang="zh-CN" altLang="zh-CN" sz="1700" b="1" i="1" ker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700" b="1" i="0" ker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1700" i="1" ker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700" b="0" ker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1700" b="0" kern="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700" kern="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70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70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spcBef>
                    <a:spcPts val="200"/>
                  </a:spcBef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End For</a:t>
                </a:r>
                <a:endParaRPr lang="zh-CN" altLang="zh-CN" sz="170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spcBef>
                    <a:spcPts val="200"/>
                  </a:spcBef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For</a:t>
                </a:r>
                <a:r>
                  <a:rPr lang="en-US" altLang="zh-CN" sz="1700" b="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700" b="0" i="1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700" b="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</a:t>
                </a:r>
                <a:r>
                  <a:rPr lang="en-US" altLang="zh-CN" sz="1700" b="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170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To </a:t>
                </a:r>
                <a:r>
                  <a:rPr lang="en-US" altLang="zh-CN" sz="1700" b="0" i="1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70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Do</a:t>
                </a:r>
                <a:endParaRPr lang="zh-CN" altLang="zh-CN" sz="170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spcBef>
                    <a:spcPts val="200"/>
                  </a:spcBef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b="1" i="1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		</a:t>
                </a:r>
                <a:r>
                  <a:rPr lang="en-US" altLang="zh-CN" sz="1700" b="1" kern="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700" i="1" kern="0" baseline="-2500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700" i="1" kern="0" baseline="300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altLang="zh-CN" sz="1700" b="0" i="1" kern="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700" b="0" i="1" ker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700" b="0" i="1" ker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zh-CN" altLang="zh-CN" sz="1700" b="0" i="1" ker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700" b="0" i="1" ker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700" b="0" i="1" ker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700" b="0" i="1" ker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sz="1700" b="0" i="1" ker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700" b="1" i="0" ker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1700" b="0" i="1" ker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  <m:sSub>
                          <m:sSubPr>
                            <m:ctrlPr>
                              <a:rPr lang="zh-CN" altLang="zh-CN" sz="1700" b="0" i="1" ker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00" b="0" i="1" ker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700" b="0" i="1" ker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1700" b="1" i="0" kern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nary>
                  </m:oMath>
                </a14:m>
                <a:endParaRPr lang="en-US" altLang="zh-CN" sz="1700" b="0" i="1" kern="0" dirty="0">
                  <a:solidFill>
                    <a:schemeClr val="tx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spcBef>
                    <a:spcPts val="200"/>
                  </a:spcBef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		If </a:t>
                </a:r>
                <a:r>
                  <a:rPr lang="en-US" altLang="zh-CN" sz="1700" b="1" kern="0" dirty="0" err="1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700" i="1" kern="0" baseline="-25000" dirty="0" err="1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14:m>
                  <m:oMath xmlns:m="http://schemas.openxmlformats.org/officeDocument/2006/math">
                    <m:r>
                      <a:rPr lang="en-US" altLang="zh-CN" sz="1700" b="0" i="1" ker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CN" sz="1700" baseline="-250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700" b="1" kern="0" dirty="0" err="1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700" i="1" kern="0" baseline="-25000" dirty="0" err="1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700" kern="0" baseline="3000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en-US" altLang="zh-CN" sz="170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Then</a:t>
                </a:r>
                <a:endParaRPr lang="zh-CN" altLang="zh-CN" sz="170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spcBef>
                    <a:spcPts val="200"/>
                  </a:spcBef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b="1" i="1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		</a:t>
                </a:r>
                <a:r>
                  <a:rPr lang="en-US" altLang="zh-CN" sz="1700" b="1" i="1" kern="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1700" b="1" kern="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700" i="1" kern="0" baseline="-2500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700" kern="0" dirty="0">
                    <a:solidFill>
                      <a:srgbClr val="C0000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700" b="0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700" kern="0" baseline="-250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700" b="1" kern="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700" i="1" kern="0" baseline="-2500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700" kern="0" baseline="300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endParaRPr lang="zh-CN" altLang="zh-CN" sz="1700" kern="100" dirty="0">
                  <a:solidFill>
                    <a:schemeClr val="tx1">
                      <a:lumMod val="50000"/>
                    </a:schemeClr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spcBef>
                    <a:spcPts val="200"/>
                  </a:spcBef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kern="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		</a:t>
                </a:r>
                <a:r>
                  <a:rPr lang="en-US" altLang="zh-CN" sz="170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End If</a:t>
                </a:r>
                <a:endParaRPr lang="en-US" altLang="zh-CN" sz="1700" kern="100" dirty="0">
                  <a:solidFill>
                    <a:schemeClr val="tx1">
                      <a:lumMod val="5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spcBef>
                    <a:spcPts val="200"/>
                  </a:spcBef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End For</a:t>
                </a:r>
                <a:endParaRPr lang="en-US" altLang="zh-CN" sz="1700" kern="100" dirty="0">
                  <a:solidFill>
                    <a:schemeClr val="tx1">
                      <a:lumMod val="5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spcBef>
                    <a:spcPts val="200"/>
                  </a:spcBef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kern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Until </a:t>
                </a:r>
                <a:r>
                  <a:rPr lang="en-US" altLang="zh-CN" sz="1700" b="0" kern="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</a:t>
                </a:r>
                <a:r>
                  <a:rPr lang="en-US" altLang="zh-CN" sz="1700" b="1" kern="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700" i="1" kern="0" baseline="-2500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700" b="0" kern="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zh-CN" sz="1700" kern="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未发生变化</a:t>
                </a:r>
                <a:endParaRPr lang="zh-CN" altLang="zh-CN" sz="1700" kern="100" dirty="0">
                  <a:solidFill>
                    <a:srgbClr val="C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 typeface="Wingdings" pitchFamily="2" charset="2"/>
                  <a:buNone/>
                </a:pPr>
                <a:r>
                  <a:rPr lang="en-US" altLang="zh-CN" sz="2000" b="1" kern="0" dirty="0">
                    <a:solidFill>
                      <a:srgbClr val="000000"/>
                    </a:solidFill>
                    <a:cs typeface="Times New Roman" pitchFamily="18" charset="0"/>
                    <a:sym typeface="Wingdings" pitchFamily="2" charset="2"/>
                  </a:rPr>
                  <a:t>  </a:t>
                </a:r>
                <a:endParaRPr lang="en-US" altLang="zh-CN" sz="2000" b="1" kern="0" dirty="0">
                  <a:solidFill>
                    <a:srgbClr val="000000"/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8C3B1990-EF2D-1FE5-1212-295D0A43C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2721" y="1752600"/>
                <a:ext cx="5743575" cy="4821576"/>
              </a:xfrm>
              <a:prstGeom prst="rect">
                <a:avLst/>
              </a:prstGeom>
              <a:blipFill>
                <a:blip r:embed="rId2"/>
                <a:stretch>
                  <a:fillRect l="-1168" b="-493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4">
            <a:extLst>
              <a:ext uri="{FF2B5EF4-FFF2-40B4-BE49-F238E27FC236}">
                <a16:creationId xmlns:a16="http://schemas.microsoft.com/office/drawing/2014/main" id="{012776C6-9290-498F-2FCA-3CAAF73AF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166" y="4648200"/>
            <a:ext cx="2609194" cy="1301079"/>
          </a:xfrm>
          <a:prstGeom prst="cloudCallout">
            <a:avLst>
              <a:gd name="adj1" fmla="val -60920"/>
              <a:gd name="adj2" fmla="val -9426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+mn-lt"/>
                <a:ea typeface="黑体" panose="02010609060101010101" pitchFamily="49" charset="-122"/>
              </a:rPr>
              <a:t>时间复杂度：</a:t>
            </a:r>
            <a:r>
              <a:rPr lang="en-US" altLang="zh-CN" sz="20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0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O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000" b="0" i="1" dirty="0" err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sz="2000" b="0" dirty="0" err="1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000" b="0" i="1" dirty="0" err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k</a:t>
            </a:r>
            <a:r>
              <a:rPr lang="en-US" altLang="zh-CN" sz="2000" b="0" dirty="0" err="1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000" b="0" i="1" dirty="0" err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i="1" dirty="0">
                <a:latin typeface="+mn-lt"/>
                <a:ea typeface="黑体" panose="02010609060101010101" pitchFamily="49" charset="-122"/>
              </a:rPr>
              <a:t>t</a:t>
            </a:r>
            <a:r>
              <a:rPr lang="zh-CN" altLang="zh-CN" sz="16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为迭代次数</a:t>
            </a:r>
            <a:endParaRPr lang="en-US" altLang="zh-CN" sz="1600" b="0" dirty="0">
              <a:solidFill>
                <a:schemeClr val="folHlink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58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k-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均值算法 </a:t>
            </a:r>
            <a:r>
              <a:rPr lang="en-US" altLang="zh-CN" dirty="0"/>
              <a:t>(4)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A1B24D1-07E4-2E7C-54C5-914A6B948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064" y="2131132"/>
                <a:ext cx="8424936" cy="43239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200" kern="0" dirty="0">
                    <a:solidFill>
                      <a:srgbClr val="0000FF"/>
                    </a:solidFill>
                    <a:ea typeface="黑体" pitchFamily="2" charset="-122"/>
                  </a:rPr>
                  <a:t>K-</a:t>
                </a:r>
                <a:r>
                  <a:rPr lang="zh-CN" altLang="en-US" sz="2200" kern="0" dirty="0">
                    <a:solidFill>
                      <a:srgbClr val="0000FF"/>
                    </a:solidFill>
                    <a:ea typeface="黑体" pitchFamily="2" charset="-122"/>
                  </a:rPr>
                  <a:t>均值聚类示例</a:t>
                </a:r>
                <a:endParaRPr lang="en-US" altLang="zh-CN" sz="2200" kern="0" dirty="0">
                  <a:solidFill>
                    <a:srgbClr val="0000FF"/>
                  </a:solidFill>
                  <a:ea typeface="黑体" pitchFamily="2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zh-CN" sz="1800" b="0" kern="0" dirty="0">
                    <a:ea typeface="黑体" pitchFamily="2" charset="-122"/>
                  </a:rPr>
                  <a:t>考虑二维空间中的数据集</a:t>
                </a:r>
                <a:r>
                  <a:rPr lang="en-US" altLang="zh-CN" sz="1800" b="0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1800" b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={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8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800" b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=(2, 3),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8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800" b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=(1, 2),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8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1800" b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=(1, 1),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8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r>
                  <a:rPr lang="en-US" altLang="zh-CN" sz="1800" b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=(2, 2),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8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lang="en-US" altLang="zh-CN" sz="1800" b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=(4, 2),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8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r>
                  <a:rPr lang="en-US" altLang="zh-CN" sz="1800" b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=(4, 1), 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8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r>
                  <a:rPr lang="en-US" altLang="zh-CN" sz="1800" b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=(5, 1)}</a:t>
                </a:r>
                <a:r>
                  <a:rPr lang="zh-CN" altLang="zh-CN" sz="1800" b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800" b="0" kern="0" dirty="0">
                    <a:ea typeface="黑体" pitchFamily="2" charset="-122"/>
                  </a:rPr>
                  <a:t>假设</a:t>
                </a:r>
                <a:r>
                  <a:rPr lang="en-US" altLang="zh-CN" sz="1800" b="0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en-US" altLang="zh-CN" sz="1800" b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=2</a:t>
                </a:r>
                <a:r>
                  <a:rPr lang="zh-CN" altLang="zh-CN" sz="1800" b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800" b="0" kern="0" dirty="0">
                    <a:ea typeface="黑体" pitchFamily="2" charset="-122"/>
                  </a:rPr>
                  <a:t>初始时随机选择</a:t>
                </a:r>
                <a:r>
                  <a:rPr lang="en-US" altLang="zh-CN" sz="1800" b="0" kern="0" dirty="0">
                    <a:ea typeface="黑体" pitchFamily="2" charset="-122"/>
                  </a:rPr>
                  <a:t>2</a:t>
                </a:r>
                <a:r>
                  <a:rPr lang="zh-CN" altLang="zh-CN" sz="1800" b="0" kern="0" dirty="0">
                    <a:ea typeface="黑体" pitchFamily="2" charset="-122"/>
                  </a:rPr>
                  <a:t>个簇的中心，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18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  <a:r>
                  <a:rPr lang="en-US" altLang="zh-CN" sz="1800" b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=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8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800" b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=(2, 3)</a:t>
                </a:r>
                <a:r>
                  <a:rPr lang="zh-CN" altLang="zh-CN" sz="1800" b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18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20</a:t>
                </a:r>
                <a:r>
                  <a:rPr lang="en-US" altLang="zh-CN" sz="1800" b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=</a:t>
                </a:r>
                <a:r>
                  <a:rPr lang="en-US" altLang="zh-CN" sz="18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8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800" b="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=(1, 2)</a:t>
                </a:r>
                <a:endParaRPr lang="en-US" altLang="zh-CN" sz="1800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zh-CN" sz="2000" kern="100" dirty="0">
                    <a:solidFill>
                      <a:srgbClr val="00206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kern="100" dirty="0">
                    <a:solidFill>
                      <a:srgbClr val="002060"/>
                    </a:solidFill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000" kern="100" dirty="0">
                    <a:solidFill>
                      <a:srgbClr val="00206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）第一趟计算</a:t>
                </a:r>
              </a:p>
              <a:p>
                <a:pPr indent="0" algn="just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</a:pPr>
                <a:r>
                  <a:rPr lang="en-US" altLang="zh-CN" sz="1600" b="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b="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1600" b="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r</a:t>
                </a:r>
                <a:r>
                  <a:rPr lang="en-US" altLang="zh-CN" sz="16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r>
                  <a:rPr lang="en-US" altLang="zh-CN" sz="1600" b="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600" b="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600" b="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zh-CN" altLang="zh-CN" sz="1600" b="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b="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b="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1600" b="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r</a:t>
                </a:r>
                <a:r>
                  <a:rPr lang="en-US" altLang="zh-CN" sz="16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altLang="zh-CN" sz="1600" b="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)=1</a:t>
                </a:r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1600" b="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 </a:t>
                </a:r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</a:t>
                </a:r>
                <a:r>
                  <a:rPr lang="en-US" altLang="zh-CN" sz="1600" b="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b="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1600" b="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</a:pPr>
                <a:r>
                  <a:rPr lang="zh-CN" altLang="zh-CN" sz="1600" b="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类似计算得到</a:t>
                </a:r>
                <a:r>
                  <a:rPr lang="zh-CN" altLang="en-US" sz="1600" b="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</a:t>
                </a:r>
                <a:r>
                  <a:rPr lang="en-US" altLang="zh-CN" sz="1600" b="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b="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b="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x</a:t>
                </a:r>
                <a:r>
                  <a:rPr lang="en-US" altLang="zh-CN" sz="16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x</a:t>
                </a:r>
                <a:r>
                  <a:rPr lang="en-US" altLang="zh-CN" sz="16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x</a:t>
                </a:r>
                <a:r>
                  <a:rPr lang="en-US" altLang="zh-CN" sz="16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x</a:t>
                </a:r>
                <a:r>
                  <a:rPr lang="en-US" altLang="zh-CN" sz="16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en-US" altLang="zh-CN" sz="1600" b="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en-US" altLang="zh-CN" sz="1600" b="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6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600" b="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b="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b="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x</a:t>
                </a:r>
                <a:r>
                  <a:rPr lang="en-US" altLang="zh-CN" sz="16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1600" b="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zh-CN" sz="1600" b="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600" b="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</a:pPr>
                <a:r>
                  <a:rPr lang="zh-CN" altLang="en-US" sz="1600" b="0" kern="1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重新调整</a:t>
                </a:r>
                <a:r>
                  <a:rPr lang="zh-CN" altLang="zh-CN" sz="1600" b="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簇中心</a:t>
                </a:r>
                <a:r>
                  <a:rPr lang="en-US" altLang="zh-CN" sz="1600" b="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6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b="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=(</a:t>
                </a:r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+x</a:t>
                </a:r>
                <a:r>
                  <a:rPr lang="en-US" altLang="zh-CN" sz="16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+x</a:t>
                </a:r>
                <a:r>
                  <a:rPr lang="en-US" altLang="zh-CN" sz="16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+x</a:t>
                </a:r>
                <a:r>
                  <a:rPr lang="en-US" altLang="zh-CN" sz="16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+x</a:t>
                </a:r>
                <a:r>
                  <a:rPr lang="en-US" altLang="zh-CN" sz="16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en-US" altLang="zh-CN" sz="1600" b="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)/5=(3.4, 1.8)</a:t>
                </a:r>
                <a:r>
                  <a:rPr lang="zh-CN" altLang="zh-CN" sz="1600" b="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6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b="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=(</a:t>
                </a:r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b="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1600" b="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)/2=(1.0, 1.5)</a:t>
                </a:r>
                <a:endParaRPr lang="en-US" altLang="zh-CN" sz="1600" b="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1" i="0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zh-CN" sz="1600" b="1" i="0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1600" b="0" i="0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CN" sz="1600" b="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1600" b="1" i="0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1600" i="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0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CN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1600" b="1" i="0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zh-CN" sz="1600" b="0" kern="1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不满足收敛性</a:t>
                </a:r>
                <a:endParaRPr lang="en-US" altLang="zh-CN" sz="1600" b="0" kern="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1600" b="0" kern="1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endParaRPr lang="zh-CN" altLang="zh-CN" sz="1600" b="0" kern="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zh-CN" sz="2000" b="0" kern="0" dirty="0"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A1B24D1-07E4-2E7C-54C5-914A6B948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064" y="2131132"/>
                <a:ext cx="8424936" cy="4323928"/>
              </a:xfrm>
              <a:prstGeom prst="rect">
                <a:avLst/>
              </a:prstGeom>
              <a:blipFill>
                <a:blip r:embed="rId2"/>
                <a:stretch>
                  <a:fillRect l="-796" t="-1551" r="-7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58">
            <a:extLst>
              <a:ext uri="{FF2B5EF4-FFF2-40B4-BE49-F238E27FC236}">
                <a16:creationId xmlns:a16="http://schemas.microsoft.com/office/drawing/2014/main" id="{93058F76-8D1D-7E8D-47BB-301069CFD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616" y="4221088"/>
            <a:ext cx="389384" cy="144016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0" name="AutoShape 58">
            <a:extLst>
              <a:ext uri="{FF2B5EF4-FFF2-40B4-BE49-F238E27FC236}">
                <a16:creationId xmlns:a16="http://schemas.microsoft.com/office/drawing/2014/main" id="{065453F4-CA98-E2CA-6241-E15FD7873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463" y="4725144"/>
            <a:ext cx="389384" cy="160784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58">
            <a:extLst>
              <a:ext uri="{FF2B5EF4-FFF2-40B4-BE49-F238E27FC236}">
                <a16:creationId xmlns:a16="http://schemas.microsoft.com/office/drawing/2014/main" id="{135B7EAC-39D5-2758-2D3C-E58ECDF61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98" y="5193940"/>
            <a:ext cx="389384" cy="160784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58">
            <a:extLst>
              <a:ext uri="{FF2B5EF4-FFF2-40B4-BE49-F238E27FC236}">
                <a16:creationId xmlns:a16="http://schemas.microsoft.com/office/drawing/2014/main" id="{DE275918-840E-74D8-4958-A1B5A8904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5733256"/>
            <a:ext cx="389384" cy="160784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331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k-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均值算法 </a:t>
            </a:r>
            <a:r>
              <a:rPr lang="en-US" altLang="zh-CN" dirty="0"/>
              <a:t>(5)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A1B24D1-07E4-2E7C-54C5-914A6B948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501008"/>
                <a:ext cx="8610600" cy="3315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2000" kern="100" dirty="0">
                    <a:solidFill>
                      <a:srgbClr val="00206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000" kern="100" dirty="0">
                    <a:solidFill>
                      <a:srgbClr val="00206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kern="100" dirty="0">
                    <a:solidFill>
                      <a:srgbClr val="00206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000" kern="100" dirty="0">
                    <a:solidFill>
                      <a:srgbClr val="00206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）第</a:t>
                </a:r>
                <a:r>
                  <a:rPr lang="zh-CN" altLang="en-US" sz="2000" kern="100" dirty="0">
                    <a:solidFill>
                      <a:srgbClr val="00206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二</a:t>
                </a:r>
                <a:r>
                  <a:rPr lang="zh-CN" altLang="zh-CN" sz="2000" kern="100" dirty="0">
                    <a:solidFill>
                      <a:srgbClr val="00206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趟计算</a:t>
                </a:r>
              </a:p>
              <a:p>
                <a:pPr indent="0" algn="just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</a:pPr>
                <a:r>
                  <a:rPr lang="zh-CN" altLang="en-US" sz="1600" b="0" kern="10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计算各点到两个簇中心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1600" i="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b="0" kern="10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1600" i="0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b="0" kern="10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的距离          </a:t>
                </a:r>
                <a:r>
                  <a:rPr lang="en-US" altLang="zh-CN" sz="1600" b="0" i="1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b="0" kern="100" baseline="-250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b="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16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1600" b="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1600" b="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en-US" altLang="zh-CN" sz="1600" b="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sz="1600" b="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b="0" i="1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b="0" kern="100" baseline="-250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b="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b="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b="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1600" b="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x</a:t>
                </a:r>
                <a:r>
                  <a:rPr lang="en-US" altLang="zh-CN" sz="1600" kern="100" baseline="-250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1600" b="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zh-CN" sz="1600" b="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600" b="0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</a:pPr>
                <a:r>
                  <a:rPr lang="zh-CN" altLang="en-US" sz="1600" b="0" kern="1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重新调整</a:t>
                </a:r>
                <a:r>
                  <a:rPr lang="zh-CN" altLang="zh-CN" sz="1600" b="0" kern="10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簇中心</a:t>
                </a:r>
                <a:r>
                  <a:rPr lang="en-US" altLang="zh-CN" sz="1600" b="0" kern="10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sz="1600" dirty="0">
                    <a:effectLst/>
                    <a:ea typeface="宋体" panose="02010600030101010101" pitchFamily="2" charset="-122"/>
                  </a:rPr>
                  <a:t>r</a:t>
                </a:r>
                <a:r>
                  <a:rPr lang="en-US" altLang="zh-CN" sz="1600" baseline="-25000" dirty="0">
                    <a:effectLst/>
                    <a:ea typeface="宋体" panose="02010600030101010101" pitchFamily="2" charset="-122"/>
                  </a:rPr>
                  <a:t>1</a:t>
                </a:r>
                <a:r>
                  <a:rPr lang="en-US" altLang="zh-CN" sz="1600" b="0" dirty="0">
                    <a:effectLst/>
                    <a:ea typeface="宋体" panose="02010600030101010101" pitchFamily="2" charset="-122"/>
                  </a:rPr>
                  <a:t>=(4.333, 1.333)</a:t>
                </a:r>
                <a:r>
                  <a:rPr lang="zh-CN" altLang="zh-CN" sz="1600" b="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dirty="0">
                    <a:effectLst/>
                    <a:ea typeface="宋体" panose="02010600030101010101" pitchFamily="2" charset="-122"/>
                  </a:rPr>
                  <a:t>r</a:t>
                </a:r>
                <a:r>
                  <a:rPr lang="en-US" altLang="zh-CN" sz="1600" baseline="-25000" dirty="0">
                    <a:effectLst/>
                    <a:ea typeface="宋体" panose="02010600030101010101" pitchFamily="2" charset="-122"/>
                  </a:rPr>
                  <a:t>2</a:t>
                </a:r>
                <a:r>
                  <a:rPr lang="en-US" altLang="zh-CN" sz="1600" b="0" dirty="0">
                    <a:effectLst/>
                    <a:ea typeface="宋体" panose="02010600030101010101" pitchFamily="2" charset="-122"/>
                  </a:rPr>
                  <a:t>=(1.5, 2.0)</a:t>
                </a:r>
                <a:r>
                  <a:rPr lang="en-US" altLang="zh-CN" sz="1600" b="0" i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</a:t>
                </a:r>
                <a:r>
                  <a:rPr lang="zh-CN" altLang="zh-CN" sz="1600" b="0" kern="100" dirty="0">
                    <a:effectLst/>
                    <a:ea typeface="黑体" panose="02010609060101010101" pitchFamily="49" charset="-122"/>
                    <a:cs typeface="Times New Roman" panose="02020603050405020304" pitchFamily="18" charset="0"/>
                  </a:rPr>
                  <a:t>不满足收敛性</a:t>
                </a:r>
                <a:endParaRPr lang="en-US" altLang="zh-CN" sz="1600" b="0" kern="100" dirty="0"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2000" kern="100" dirty="0">
                    <a:solidFill>
                      <a:srgbClr val="00206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000" kern="100" dirty="0">
                    <a:solidFill>
                      <a:srgbClr val="00206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kern="100" dirty="0">
                    <a:solidFill>
                      <a:srgbClr val="00206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000" kern="100" dirty="0">
                    <a:solidFill>
                      <a:srgbClr val="00206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）第</a:t>
                </a:r>
                <a:r>
                  <a:rPr lang="zh-CN" altLang="en-US" sz="2000" kern="100" dirty="0">
                    <a:solidFill>
                      <a:srgbClr val="00206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三</a:t>
                </a:r>
                <a:r>
                  <a:rPr lang="zh-CN" altLang="zh-CN" sz="2000" kern="100" dirty="0">
                    <a:solidFill>
                      <a:srgbClr val="00206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趟计算</a:t>
                </a:r>
              </a:p>
              <a:p>
                <a:pPr indent="0" algn="just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</a:pPr>
                <a:r>
                  <a:rPr lang="zh-CN" altLang="en-US" sz="1600" b="0" kern="1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产生了与第二趟相同的簇           收敛性满足</a:t>
                </a:r>
                <a:endParaRPr lang="en-US" altLang="zh-CN" sz="1600" b="0" kern="1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</a:pPr>
                <a:r>
                  <a:rPr lang="zh-CN" altLang="en-US" sz="1600" b="0" kern="1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得到最终的聚类结果           </a:t>
                </a:r>
                <a:r>
                  <a:rPr lang="en-US" altLang="zh-CN" sz="1600" b="0" i="1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b="0" kern="100" baseline="-250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b="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16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1600" b="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1600" b="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en-US" altLang="zh-CN" sz="1600" b="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sz="1600" b="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b="0" i="1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b="0" kern="100" baseline="-250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b="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b="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b="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1600" b="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x</a:t>
                </a:r>
                <a:r>
                  <a:rPr lang="en-US" altLang="zh-CN" sz="1600" kern="100" baseline="-250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1600" b="0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zh-CN" sz="1600" b="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600" b="0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0" algn="just">
                  <a:buNone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</a:pPr>
                <a:endParaRPr lang="en-US" altLang="zh-CN" sz="1600" b="0" kern="100" dirty="0"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0" algn="just">
                  <a:buNone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</a:pPr>
                <a:endParaRPr lang="zh-CN" altLang="zh-CN" sz="1600" b="0" kern="100" dirty="0">
                  <a:effectLst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/>
                <a:endParaRPr lang="en-US" altLang="zh-CN" sz="2000" b="0" kern="0" dirty="0"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A1B24D1-07E4-2E7C-54C5-914A6B948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501008"/>
                <a:ext cx="8610600" cy="3315816"/>
              </a:xfrm>
              <a:prstGeom prst="rect">
                <a:avLst/>
              </a:prstGeom>
              <a:blipFill>
                <a:blip r:embed="rId2"/>
                <a:stretch>
                  <a:fillRect l="-71" t="-7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58">
            <a:extLst>
              <a:ext uri="{FF2B5EF4-FFF2-40B4-BE49-F238E27FC236}">
                <a16:creationId xmlns:a16="http://schemas.microsoft.com/office/drawing/2014/main" id="{93058F76-8D1D-7E8D-47BB-301069CFD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823" y="4211550"/>
            <a:ext cx="389384" cy="144016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58">
            <a:extLst>
              <a:ext uri="{FF2B5EF4-FFF2-40B4-BE49-F238E27FC236}">
                <a16:creationId xmlns:a16="http://schemas.microsoft.com/office/drawing/2014/main" id="{3ADDABD9-6BC4-EA8F-6B1E-E716078B9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82" y="5700623"/>
            <a:ext cx="389384" cy="160784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58">
            <a:extLst>
              <a:ext uri="{FF2B5EF4-FFF2-40B4-BE49-F238E27FC236}">
                <a16:creationId xmlns:a16="http://schemas.microsoft.com/office/drawing/2014/main" id="{065453F4-CA98-E2CA-6241-E15FD7873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4691413"/>
            <a:ext cx="389384" cy="160784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58">
            <a:extLst>
              <a:ext uri="{FF2B5EF4-FFF2-40B4-BE49-F238E27FC236}">
                <a16:creationId xmlns:a16="http://schemas.microsoft.com/office/drawing/2014/main" id="{135B7EAC-39D5-2758-2D3C-E58ECDF61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188" y="4681422"/>
            <a:ext cx="389384" cy="160784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58">
            <a:extLst>
              <a:ext uri="{FF2B5EF4-FFF2-40B4-BE49-F238E27FC236}">
                <a16:creationId xmlns:a16="http://schemas.microsoft.com/office/drawing/2014/main" id="{3FE6AAA2-49EA-DC64-A54A-51BE42043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381" y="6237312"/>
            <a:ext cx="389384" cy="160784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7A3C3A3-A7D9-BEC9-0A6E-8AF4E8921C55}"/>
              </a:ext>
            </a:extLst>
          </p:cNvPr>
          <p:cNvGrpSpPr/>
          <p:nvPr/>
        </p:nvGrpSpPr>
        <p:grpSpPr>
          <a:xfrm>
            <a:off x="3231096" y="2121025"/>
            <a:ext cx="4704183" cy="1444746"/>
            <a:chOff x="0" y="0"/>
            <a:chExt cx="4229100" cy="108966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5005B03-631A-FB3A-B67C-0F4A5370C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3100" cy="108966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100"/>
            </a:p>
          </p:txBody>
        </p:sp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38ACCA60-1DF9-A0F4-DBE6-CA69E2CF2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66" y="495300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100"/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E6126C78-951E-9421-0060-712F6B1BC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66" y="791633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100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FF2758A3-7A7E-702A-A644-6719E39C6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66" y="495300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100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11A0B491-E51E-F691-0F0A-92144D0C9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66" y="198966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100"/>
            </a:p>
          </p:txBody>
        </p:sp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A57A330A-17E5-BA1D-8F8D-DAD41AA8F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366" y="495300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100"/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4CFA35A9-91C8-A0C3-4040-6202833F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366" y="791633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100"/>
            </a:p>
          </p:txBody>
        </p: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4A7C5922-DCD1-EF2D-000C-BF6D9BDE8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266" y="791633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10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2AFC6BF-9A09-7835-765E-637D322B0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397933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/>
              <a:r>
                <a:rPr lang="en-US" sz="1100" i="1" kern="1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sz="1100" kern="100" baseline="-250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11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EEDC7CA-3E4F-3D60-7BCF-236C2674D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694266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/>
              <a:r>
                <a:rPr lang="en-US" sz="1100" i="1" kern="1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sz="1100" kern="100" baseline="-250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sz="11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EF4A8E7-FA91-9B0D-A4F6-213B9293C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" y="101600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/>
              <a:r>
                <a:rPr lang="en-US" sz="1100" i="1" kern="1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sz="1100" kern="100" baseline="-250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11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ECFF4B1-B21C-3EF1-7D42-D0D456448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" y="397933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/>
              <a:r>
                <a:rPr lang="en-US" sz="1100" i="1" kern="1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sz="1100" kern="100" baseline="-250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sz="11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F8A62CF-9820-1F6E-0EDC-8BF46160B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397933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/>
              <a:r>
                <a:rPr lang="en-US" sz="1100" i="1" kern="1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sz="1100" kern="100" baseline="-250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sz="11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C6582FD-5FE4-DF2F-5435-45D294387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694266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/>
              <a:r>
                <a:rPr lang="en-US" sz="1100" i="1" kern="1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sz="1100" kern="100" baseline="-250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sz="11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5EEE6EC-2D84-0D1C-89F3-37021A9C8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694266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/>
              <a:r>
                <a:rPr lang="en-US" sz="1100" i="1" kern="1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sz="1100" kern="100" baseline="-250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sz="11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F5C970D-37D7-7555-2D50-5A2485F9B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" y="397933"/>
              <a:ext cx="342900" cy="594360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10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309CDD7-20A3-E644-C6C5-2885B403C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700" y="0"/>
              <a:ext cx="2057400" cy="108966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100"/>
            </a:p>
          </p:txBody>
        </p:sp>
        <p:sp>
          <p:nvSpPr>
            <p:cNvPr id="35" name="流程图: 接点 34">
              <a:extLst>
                <a:ext uri="{FF2B5EF4-FFF2-40B4-BE49-F238E27FC236}">
                  <a16:creationId xmlns:a16="http://schemas.microsoft.com/office/drawing/2014/main" id="{EEBBD45C-2FE0-8453-2D71-F42161667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666" y="495300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100"/>
            </a:p>
          </p:txBody>
        </p:sp>
        <p:sp>
          <p:nvSpPr>
            <p:cNvPr id="36" name="流程图: 接点 35">
              <a:extLst>
                <a:ext uri="{FF2B5EF4-FFF2-40B4-BE49-F238E27FC236}">
                  <a16:creationId xmlns:a16="http://schemas.microsoft.com/office/drawing/2014/main" id="{4E29BE32-CC2F-8C02-F4C0-26D4A6038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666" y="791633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100"/>
            </a:p>
          </p:txBody>
        </p:sp>
        <p:sp>
          <p:nvSpPr>
            <p:cNvPr id="37" name="流程图: 接点 36">
              <a:extLst>
                <a:ext uri="{FF2B5EF4-FFF2-40B4-BE49-F238E27FC236}">
                  <a16:creationId xmlns:a16="http://schemas.microsoft.com/office/drawing/2014/main" id="{42DE1F43-1198-7736-A4C8-CEE9DB957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566" y="495300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100"/>
            </a:p>
          </p:txBody>
        </p:sp>
        <p:sp>
          <p:nvSpPr>
            <p:cNvPr id="38" name="流程图: 接点 37">
              <a:extLst>
                <a:ext uri="{FF2B5EF4-FFF2-40B4-BE49-F238E27FC236}">
                  <a16:creationId xmlns:a16="http://schemas.microsoft.com/office/drawing/2014/main" id="{C0A5CB76-B601-3A93-9A3A-7CA0DD7E9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566" y="198966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100"/>
            </a:p>
          </p:txBody>
        </p:sp>
        <p:sp>
          <p:nvSpPr>
            <p:cNvPr id="39" name="流程图: 接点 38">
              <a:extLst>
                <a:ext uri="{FF2B5EF4-FFF2-40B4-BE49-F238E27FC236}">
                  <a16:creationId xmlns:a16="http://schemas.microsoft.com/office/drawing/2014/main" id="{AA8FFE87-D354-DB72-0FF9-1944FB5C5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366" y="495300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100"/>
            </a:p>
          </p:txBody>
        </p:sp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D69AC375-8A14-7681-A7E2-CC0DD2A15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366" y="791633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100"/>
            </a:p>
          </p:txBody>
        </p: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2C46F0F3-96DE-7AFB-E248-15F7D487A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266" y="791633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10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282D77B-5D50-1123-9624-FB5277BFA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397933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/>
              <a:r>
                <a:rPr lang="en-US" sz="1100" i="1" kern="1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sz="1100" kern="100" baseline="-250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11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2162C41-B4CD-3F80-E805-617A03583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694266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/>
              <a:r>
                <a:rPr lang="en-US" sz="1100" i="1" kern="1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sz="1100" kern="100" baseline="-250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sz="11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0770F01-2372-3FD7-C3C2-BEDDA9E8B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101600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/>
              <a:r>
                <a:rPr lang="en-US" sz="1100" i="1" kern="1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sz="1100" kern="100" baseline="-250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11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38C8FAA-3693-6065-C073-8306F1AE0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397933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/>
              <a:r>
                <a:rPr lang="en-US" sz="1100" i="1" kern="1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sz="1100" kern="100" baseline="-250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sz="11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C18F8D9-0F6C-CB8B-CEAD-C0ECAE50C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300" y="397933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/>
              <a:r>
                <a:rPr lang="en-US" sz="1100" i="1" kern="1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sz="1100" kern="100" baseline="-250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sz="11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89066AA-3696-562C-DA13-11212F62C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300" y="694266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/>
              <a:r>
                <a:rPr lang="en-US" sz="1100" i="1" kern="1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sz="1100" kern="100" baseline="-250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sz="11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D631E4B-AABB-16F3-D480-A9BD1BCCC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694266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/>
              <a:r>
                <a:rPr lang="en-US" sz="1100" i="1" kern="1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sz="1100" kern="100" baseline="-2500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sz="11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3850470D-DB1B-6016-C1FF-593C50115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300" y="397933"/>
              <a:ext cx="342900" cy="594360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10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124EE728-1E27-690A-ABED-04E4F7D1C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68300"/>
              <a:ext cx="685800" cy="594360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100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F0B96840-14E5-2F5A-7CFB-5498507761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80000">
              <a:off x="2404533" y="4233"/>
              <a:ext cx="689610" cy="1057910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100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8CDAC87-167D-9261-FE75-13706B1F39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">
              <a:off x="342900" y="198966"/>
              <a:ext cx="1522730" cy="734060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10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E3F0C76-4961-345A-CCF4-FE63FAA241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">
              <a:off x="2628900" y="198966"/>
              <a:ext cx="1522730" cy="734060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752642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2276872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聚类算法的基本思想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聚类算法分类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200" dirty="0">
                <a:ea typeface="黑体" pitchFamily="2" charset="-122"/>
              </a:rPr>
              <a:t>k-</a:t>
            </a:r>
            <a:r>
              <a:rPr lang="zh-CN" altLang="en-US" sz="2200" dirty="0">
                <a:ea typeface="黑体" pitchFamily="2" charset="-122"/>
              </a:rPr>
              <a:t>均值算法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基于</a:t>
            </a:r>
            <a:r>
              <a:rPr lang="en-US" altLang="zh-CN" sz="2200" dirty="0">
                <a:solidFill>
                  <a:srgbClr val="FF0000"/>
                </a:solidFill>
                <a:ea typeface="黑体" pitchFamily="2" charset="-122"/>
              </a:rPr>
              <a:t>MapReduce</a:t>
            </a: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的</a:t>
            </a:r>
            <a:r>
              <a:rPr lang="en-US" altLang="zh-CN" sz="2200" dirty="0">
                <a:solidFill>
                  <a:srgbClr val="FF0000"/>
                </a:solidFill>
                <a:ea typeface="黑体" pitchFamily="2" charset="-122"/>
              </a:rPr>
              <a:t>k-</a:t>
            </a: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均值并行聚类算法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  <a:p>
            <a:pPr eaLnBrk="1" hangingPunct="1"/>
            <a:endParaRPr lang="en-US" altLang="zh-CN" sz="220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313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664896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n-lt"/>
                <a:ea typeface="黑体" panose="02010609060101010101" pitchFamily="49" charset="-122"/>
              </a:rPr>
              <a:t>基于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MapReduce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的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k-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均值并行聚类算法 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(1)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30A4215-617B-BA93-1F20-7EBA6DF26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2723728"/>
            <a:ext cx="7206927" cy="3657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kern="0" dirty="0">
                <a:solidFill>
                  <a:srgbClr val="0000FF"/>
                </a:solidFill>
                <a:latin typeface="楷体_GB2312" pitchFamily="49" charset="-122"/>
                <a:ea typeface="黑体" pitchFamily="2" charset="-122"/>
              </a:rPr>
              <a:t>面向大规模数据的聚类算法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kern="0" dirty="0">
                <a:solidFill>
                  <a:srgbClr val="0000FF"/>
                </a:solidFill>
                <a:ea typeface="黑体" pitchFamily="2" charset="-122"/>
              </a:rPr>
              <a:t>基于</a:t>
            </a:r>
            <a:r>
              <a:rPr lang="en-US" altLang="zh-CN" sz="2200" kern="0" dirty="0">
                <a:solidFill>
                  <a:srgbClr val="0000FF"/>
                </a:solidFill>
                <a:ea typeface="黑体" pitchFamily="2" charset="-122"/>
              </a:rPr>
              <a:t>MapReduce</a:t>
            </a:r>
            <a:r>
              <a:rPr lang="zh-CN" altLang="en-US" sz="2200" kern="0" dirty="0">
                <a:solidFill>
                  <a:srgbClr val="0000FF"/>
                </a:solidFill>
                <a:ea typeface="黑体" pitchFamily="2" charset="-122"/>
              </a:rPr>
              <a:t>框架</a:t>
            </a:r>
            <a:endParaRPr lang="en-US" altLang="zh-CN" sz="2200" kern="0" dirty="0">
              <a:solidFill>
                <a:srgbClr val="0000FF"/>
              </a:solidFill>
              <a:ea typeface="黑体" pitchFamily="2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en-US" altLang="zh-CN" sz="2000" dirty="0">
                <a:latin typeface="黑体" pitchFamily="2" charset="-122"/>
                <a:ea typeface="黑体" pitchFamily="2" charset="-122"/>
              </a:rPr>
              <a:t>  </a:t>
            </a: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- </a:t>
            </a:r>
            <a:r>
              <a:rPr kumimoji="0" lang="en-US" altLang="zh-CN" sz="2000" b="0" dirty="0">
                <a:ea typeface="黑体" pitchFamily="2" charset="-122"/>
              </a:rPr>
              <a:t>Map</a:t>
            </a:r>
            <a:r>
              <a:rPr kumimoji="0" lang="zh-CN" altLang="en-US" sz="2000" b="0" dirty="0">
                <a:latin typeface="黑体" pitchFamily="2" charset="-122"/>
                <a:ea typeface="黑体" pitchFamily="2" charset="-122"/>
              </a:rPr>
              <a:t>将输入数据转化为</a:t>
            </a:r>
            <a:r>
              <a:rPr kumimoji="0" lang="en-US" altLang="zh-CN" sz="2000" b="0" dirty="0">
                <a:latin typeface="黑体" pitchFamily="2" charset="-122"/>
                <a:ea typeface="黑体" pitchFamily="2" charset="-122"/>
              </a:rPr>
              <a:t>&lt;</a:t>
            </a:r>
            <a:r>
              <a:rPr kumimoji="0" lang="en-US" altLang="zh-CN" sz="2000" b="0" dirty="0">
                <a:ea typeface="黑体" pitchFamily="2" charset="-122"/>
              </a:rPr>
              <a:t>key, value</a:t>
            </a:r>
            <a:r>
              <a:rPr kumimoji="0" lang="en-US" altLang="zh-CN" sz="2000" b="0" dirty="0">
                <a:latin typeface="黑体" pitchFamily="2" charset="-122"/>
                <a:ea typeface="黑体" pitchFamily="2" charset="-122"/>
              </a:rPr>
              <a:t>&gt;</a:t>
            </a:r>
            <a:r>
              <a:rPr kumimoji="0" lang="zh-CN" altLang="en-US" sz="2000" b="0" dirty="0">
                <a:latin typeface="黑体" pitchFamily="2" charset="-122"/>
                <a:ea typeface="黑体" pitchFamily="2" charset="-122"/>
              </a:rPr>
              <a:t>序列</a:t>
            </a:r>
            <a:endParaRPr kumimoji="0" lang="en-US" altLang="zh-CN" sz="2000" b="0" dirty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  - </a:t>
            </a:r>
            <a:r>
              <a:rPr lang="en-US" altLang="zh-CN" sz="2000" b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Combine</a:t>
            </a:r>
            <a:r>
              <a:rPr kumimoji="0" lang="zh-CN" altLang="zh-CN" sz="2000" b="0" dirty="0">
                <a:latin typeface="黑体" pitchFamily="2" charset="-122"/>
                <a:ea typeface="黑体" pitchFamily="2" charset="-122"/>
              </a:rPr>
              <a:t>阶段对</a:t>
            </a:r>
            <a:r>
              <a:rPr lang="en-US" altLang="zh-CN" sz="2000" b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kumimoji="0" lang="zh-CN" altLang="en-US" sz="2000" b="0" dirty="0">
                <a:latin typeface="黑体" pitchFamily="2" charset="-122"/>
                <a:ea typeface="黑体" pitchFamily="2" charset="-122"/>
              </a:rPr>
              <a:t>阶段</a:t>
            </a:r>
            <a:r>
              <a:rPr kumimoji="0" lang="zh-CN" altLang="zh-CN" sz="2000" b="0" dirty="0">
                <a:latin typeface="黑体" pitchFamily="2" charset="-122"/>
                <a:ea typeface="黑体" pitchFamily="2" charset="-122"/>
              </a:rPr>
              <a:t>的输出结果进行合并和处理</a:t>
            </a:r>
            <a:endParaRPr kumimoji="0" lang="en-US" altLang="zh-CN" sz="2000" b="0" dirty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  - </a:t>
            </a:r>
            <a:r>
              <a:rPr lang="en-US" altLang="zh-CN" sz="2000" b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Reduce</a:t>
            </a:r>
            <a:r>
              <a:rPr kumimoji="0" lang="zh-CN" altLang="zh-CN" sz="2000" b="0" dirty="0">
                <a:latin typeface="黑体" pitchFamily="2" charset="-122"/>
                <a:ea typeface="黑体" pitchFamily="2" charset="-122"/>
              </a:rPr>
              <a:t>阶段</a:t>
            </a:r>
            <a:r>
              <a:rPr kumimoji="0" lang="zh-CN" altLang="en-US" sz="2000" b="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并行地合并聚类结果</a:t>
            </a:r>
            <a:endParaRPr kumimoji="0" lang="en-US" altLang="zh-CN" sz="2000" b="0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2200" b="0" kern="0" dirty="0">
              <a:ea typeface="黑体" pitchFamily="2" charset="-122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0CB3719E-11E9-809E-857F-11733C3D8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52" y="2708920"/>
            <a:ext cx="1944216" cy="482352"/>
          </a:xfrm>
          <a:prstGeom prst="cloudCallout">
            <a:avLst>
              <a:gd name="adj1" fmla="val -19089"/>
              <a:gd name="adj2" fmla="val 14114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分而治之</a:t>
            </a:r>
            <a:endParaRPr lang="en-US" altLang="zh-CN" sz="2000" dirty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3768" y="2499891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聚类算法的基本思想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聚类算法分类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200" dirty="0">
                <a:ea typeface="黑体" pitchFamily="2" charset="-122"/>
              </a:rPr>
              <a:t>k-</a:t>
            </a:r>
            <a:r>
              <a:rPr lang="zh-CN" altLang="en-US" sz="2200" dirty="0">
                <a:ea typeface="黑体" pitchFamily="2" charset="-122"/>
              </a:rPr>
              <a:t>均值算法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基于</a:t>
            </a:r>
            <a:r>
              <a:rPr lang="en-US" altLang="zh-CN" sz="2200" dirty="0">
                <a:ea typeface="黑体" pitchFamily="2" charset="-122"/>
              </a:rPr>
              <a:t>MapReduce</a:t>
            </a:r>
            <a:r>
              <a:rPr lang="zh-CN" altLang="en-US" sz="2200" dirty="0">
                <a:ea typeface="黑体" pitchFamily="2" charset="-122"/>
              </a:rPr>
              <a:t>的</a:t>
            </a:r>
            <a:r>
              <a:rPr lang="en-US" altLang="zh-CN" sz="2200" dirty="0">
                <a:ea typeface="黑体" pitchFamily="2" charset="-122"/>
              </a:rPr>
              <a:t>k-</a:t>
            </a:r>
            <a:r>
              <a:rPr lang="zh-CN" altLang="en-US" sz="2200" dirty="0">
                <a:ea typeface="黑体" pitchFamily="2" charset="-122"/>
              </a:rPr>
              <a:t>均值并行聚类算法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  <a:p>
            <a:pPr eaLnBrk="1" hangingPunct="1"/>
            <a:endParaRPr lang="en-US" altLang="zh-CN" sz="2200" dirty="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664896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基于</a:t>
            </a:r>
            <a:r>
              <a:rPr lang="en-US" altLang="zh-CN" dirty="0">
                <a:ea typeface="黑体" panose="02010609060101010101" pitchFamily="49" charset="-122"/>
              </a:rPr>
              <a:t>MapReduce</a:t>
            </a:r>
            <a:r>
              <a:rPr lang="zh-CN" altLang="en-US" dirty="0">
                <a:ea typeface="黑体" panose="02010609060101010101" pitchFamily="49" charset="-122"/>
              </a:rPr>
              <a:t>的</a:t>
            </a:r>
            <a:r>
              <a:rPr lang="en-US" altLang="zh-CN" dirty="0">
                <a:ea typeface="黑体" panose="02010609060101010101" pitchFamily="49" charset="-122"/>
              </a:rPr>
              <a:t>k-</a:t>
            </a:r>
            <a:r>
              <a:rPr lang="zh-CN" altLang="en-US" dirty="0">
                <a:ea typeface="黑体" panose="02010609060101010101" pitchFamily="49" charset="-122"/>
              </a:rPr>
              <a:t>均值并行聚类算法 </a:t>
            </a:r>
            <a:r>
              <a:rPr lang="en-US" altLang="zh-CN" dirty="0">
                <a:ea typeface="黑体" panose="02010609060101010101" pitchFamily="49" charset="-122"/>
              </a:rPr>
              <a:t>(2)</a:t>
            </a:r>
            <a:endParaRPr lang="en-US" altLang="zh-C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30A4215-617B-BA93-1F20-7EBA6DF26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204864"/>
            <a:ext cx="4464496" cy="412467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200" kern="0" dirty="0">
                <a:solidFill>
                  <a:srgbClr val="0000FF"/>
                </a:solidFill>
                <a:ea typeface="黑体" pitchFamily="2" charset="-122"/>
              </a:rPr>
              <a:t>Map</a:t>
            </a:r>
            <a:r>
              <a:rPr lang="zh-CN" altLang="en-US" sz="2200" kern="0" dirty="0">
                <a:solidFill>
                  <a:srgbClr val="0000FF"/>
                </a:solidFill>
                <a:latin typeface="楷体_GB2312" pitchFamily="49" charset="-122"/>
                <a:ea typeface="黑体" pitchFamily="2" charset="-122"/>
              </a:rPr>
              <a:t>阶段</a:t>
            </a:r>
            <a:endParaRPr lang="en-US" altLang="zh-CN" sz="2200" kern="0" dirty="0">
              <a:solidFill>
                <a:srgbClr val="0000FF"/>
              </a:solidFill>
              <a:latin typeface="楷体_GB2312" pitchFamily="49" charset="-122"/>
              <a:ea typeface="黑体" pitchFamily="2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Step1 :  </a:t>
            </a:r>
            <a:r>
              <a:rPr lang="en-US" altLang="zh-CN" sz="2000" b="0" dirty="0"/>
              <a:t>Map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函数以</a:t>
            </a:r>
            <a:r>
              <a:rPr lang="en-US" altLang="zh-CN" sz="2000" b="0" dirty="0"/>
              <a:t>&lt;key, value&gt;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对的  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形式读入待处理数据集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Step2 :  </a:t>
            </a:r>
            <a:r>
              <a:rPr lang="zh-CN" altLang="zh-CN" sz="2000" b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分布式缓存中取出上一轮聚</a:t>
            </a:r>
            <a:r>
              <a:rPr lang="en-US" altLang="zh-CN" sz="2000" b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zh-CN" sz="2000" b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类的</a:t>
            </a:r>
            <a:r>
              <a:rPr lang="en-US" altLang="zh-CN" sz="2000" b="0" i="1" dirty="0">
                <a:effectLst/>
              </a:rPr>
              <a:t>k</a:t>
            </a:r>
            <a:r>
              <a:rPr lang="zh-CN" altLang="zh-CN" sz="2000" b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个簇中心点</a:t>
            </a:r>
            <a:endParaRPr lang="en-US" altLang="zh-CN" sz="2000" b="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Step3 :  </a:t>
            </a:r>
            <a:r>
              <a:rPr lang="en-US" altLang="zh-CN" sz="2000" b="0" dirty="0">
                <a:solidFill>
                  <a:srgbClr val="C00000"/>
                </a:solidFill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k-</a:t>
            </a:r>
            <a:r>
              <a:rPr lang="zh-CN" altLang="en-US" sz="2000" b="0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均值聚类算法将数据对象</a:t>
            </a:r>
            <a:r>
              <a:rPr lang="en-US" altLang="zh-CN" sz="2000" b="0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000" b="0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划分到与其距离最近的簇中</a:t>
            </a:r>
            <a:endParaRPr lang="en-US" altLang="zh-CN" sz="2000" b="0" dirty="0">
              <a:solidFill>
                <a:srgbClr val="C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Step4 :  </a:t>
            </a:r>
            <a:r>
              <a:rPr lang="zh-CN" altLang="en-US" sz="2000" b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输出中间结果至</a:t>
            </a:r>
            <a:r>
              <a:rPr lang="en-US" altLang="zh-CN" sz="2000" b="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Combine</a:t>
            </a:r>
            <a:r>
              <a:rPr lang="zh-CN" altLang="en-US" sz="2000" b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endParaRPr lang="zh-CN" altLang="en-US" sz="2400" b="0" kern="0" dirty="0">
              <a:latin typeface="楷体_GB2312" pitchFamily="49" charset="-122"/>
              <a:ea typeface="黑体" pitchFamily="2" charset="-122"/>
            </a:endParaRPr>
          </a:p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2000" b="0" kern="0" dirty="0"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>
                <a:extLst>
                  <a:ext uri="{FF2B5EF4-FFF2-40B4-BE49-F238E27FC236}">
                    <a16:creationId xmlns:a16="http://schemas.microsoft.com/office/drawing/2014/main" id="{1FF736A5-21CC-4B4E-A8B6-951898EECA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76056" y="2636912"/>
                <a:ext cx="3923928" cy="31683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1" u="sng" kern="0" dirty="0">
                    <a:solidFill>
                      <a:srgbClr val="000000"/>
                    </a:solidFill>
                    <a:cs typeface="Times New Roman" pitchFamily="18" charset="0"/>
                  </a:rPr>
                  <a:t>Map </a:t>
                </a:r>
                <a:r>
                  <a:rPr lang="en-US" altLang="zh-CN" sz="1800" u="sng" kern="0" dirty="0">
                    <a:solidFill>
                      <a:schemeClr val="tx1">
                        <a:lumMod val="50000"/>
                      </a:schemeClr>
                    </a:solidFill>
                    <a:cs typeface="Times New Roman" pitchFamily="18" charset="0"/>
                  </a:rPr>
                  <a:t>(</a:t>
                </a:r>
                <a:r>
                  <a:rPr lang="en-US" altLang="zh-CN" sz="1800" b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sz="1800" i="1" dirty="0" err="1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1800" i="1" baseline="-25000" dirty="0" err="1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j</a:t>
                </a:r>
                <a:r>
                  <a:rPr lang="en-US" altLang="zh-CN" sz="1800" b="0" dirty="0">
                    <a:solidFill>
                      <a:schemeClr val="tx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  <a:r>
                  <a:rPr lang="en-US" altLang="zh-CN" sz="1800" b="0" u="sng" kern="0" dirty="0">
                    <a:solidFill>
                      <a:schemeClr val="tx1">
                        <a:lumMod val="50000"/>
                      </a:schemeClr>
                    </a:solidFill>
                    <a:cs typeface="Times New Roman" pitchFamily="18" charset="0"/>
                  </a:rPr>
                  <a:t>, </a:t>
                </a:r>
                <a:r>
                  <a:rPr lang="en-US" altLang="zh-CN" sz="1800" b="0" u="sng" kern="0" dirty="0">
                    <a:solidFill>
                      <a:srgbClr val="000000"/>
                    </a:solidFill>
                    <a:cs typeface="Times New Roman" pitchFamily="18" charset="0"/>
                  </a:rPr>
                  <a:t>&lt;key, value&gt;</a:t>
                </a:r>
                <a:r>
                  <a:rPr lang="en-US" altLang="zh-CN" sz="1800" u="sng" kern="0" dirty="0">
                    <a:solidFill>
                      <a:srgbClr val="000000"/>
                    </a:solidFill>
                    <a:cs typeface="Times New Roman" pitchFamily="18" charset="0"/>
                  </a:rPr>
                  <a:t>)</a:t>
                </a:r>
              </a:p>
              <a:p>
                <a:pPr marL="0" indent="0" algn="just">
                  <a:lnSpc>
                    <a:spcPts val="2500"/>
                  </a:lnSpc>
                  <a:spcBef>
                    <a:spcPts val="0"/>
                  </a:spcBef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=1 </a:t>
                </a: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To 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Do</a:t>
                </a:r>
                <a:endParaRPr lang="zh-CN" altLang="zh-CN" sz="1800" kern="100" dirty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2500"/>
                  </a:lnSpc>
                  <a:spcBef>
                    <a:spcPts val="0"/>
                  </a:spcBef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If 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kern="1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800" i="1" kern="100" baseline="-250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800" b="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instance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800" b="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minDistance</a:t>
                </a:r>
                <a:r>
                  <a:rPr lang="en-US" altLang="zh-CN" sz="1800" b="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Then</a:t>
                </a:r>
                <a:endParaRPr lang="en-US" altLang="zh-CN" sz="1800" kern="100" dirty="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2500"/>
                  </a:lnSpc>
                  <a:spcBef>
                    <a:spcPts val="0"/>
                  </a:spcBef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		</a:t>
                </a:r>
                <a:r>
                  <a:rPr lang="en-US" altLang="zh-CN" sz="1800" b="0" i="1" kern="1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minDistance</a:t>
                </a:r>
                <a:r>
                  <a:rPr lang="en-US" altLang="zh-CN" sz="1800" b="0" kern="1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</a:t>
                </a:r>
                <a:r>
                  <a:rPr lang="en-US" altLang="zh-CN" sz="1800" b="0" i="1" kern="1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800" b="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kern="1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800" i="1" kern="100" baseline="-25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800" b="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800" b="0" i="1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instance</a:t>
                </a:r>
                <a:r>
                  <a:rPr lang="en-US" altLang="zh-CN" sz="1800" b="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zh-CN" sz="1800" b="0" kern="100" dirty="0">
                  <a:solidFill>
                    <a:srgbClr val="FF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2500"/>
                  </a:lnSpc>
                  <a:spcBef>
                    <a:spcPts val="0"/>
                  </a:spcBef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i="1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			</a:t>
                </a:r>
                <a:r>
                  <a:rPr lang="en-US" altLang="zh-CN" sz="1800" b="0" i="1" kern="1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index</a:t>
                </a:r>
                <a:r>
                  <a:rPr lang="en-US" altLang="zh-CN" sz="1800" b="0" kern="1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</a:t>
                </a:r>
                <a:r>
                  <a:rPr lang="en-US" altLang="zh-CN" sz="1800" kern="1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800" i="1" kern="100" baseline="-250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j</a:t>
                </a:r>
                <a:endParaRPr lang="zh-CN" altLang="zh-CN" sz="1800" kern="100" dirty="0">
                  <a:solidFill>
                    <a:srgbClr val="FF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2500"/>
                  </a:lnSpc>
                  <a:spcBef>
                    <a:spcPts val="0"/>
                  </a:spcBef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		End If</a:t>
                </a:r>
                <a:endParaRPr lang="en-US" altLang="zh-CN" sz="1800" kern="100" dirty="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2500"/>
                  </a:lnSpc>
                  <a:spcBef>
                    <a:spcPts val="0"/>
                  </a:spcBef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End For</a:t>
                </a:r>
                <a:endParaRPr lang="zh-CN" altLang="zh-CN" sz="1800" kern="100" dirty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2500"/>
                  </a:lnSpc>
                  <a:spcBef>
                    <a:spcPts val="0"/>
                  </a:spcBef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key’</a:t>
                </a:r>
                <a:r>
                  <a:rPr lang="en-US" altLang="zh-CN" sz="1800" b="0" kern="1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</a:t>
                </a: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index</a:t>
                </a:r>
                <a:endParaRPr lang="zh-CN" altLang="zh-CN" sz="1800" b="0" kern="100" dirty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2500"/>
                  </a:lnSpc>
                  <a:spcBef>
                    <a:spcPts val="0"/>
                  </a:spcBef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value’</a:t>
                </a:r>
                <a:r>
                  <a:rPr lang="en-US" altLang="zh-CN" sz="1800" b="0" kern="1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</a:t>
                </a:r>
                <a:r>
                  <a:rPr lang="en-US" altLang="zh-CN" sz="1800" b="0" i="1" kern="1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instance</a:t>
                </a:r>
                <a:endParaRPr lang="en-US" altLang="zh-CN" sz="20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altLang="zh-CN" sz="20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altLang="zh-CN" sz="20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ts val="1200"/>
                  </a:spcBef>
                  <a:spcAft>
                    <a:spcPts val="1200"/>
                  </a:spcAft>
                </a:pPr>
                <a:endParaRPr lang="zh-CN" altLang="en-US" sz="2400" b="0" kern="0" dirty="0">
                  <a:latin typeface="楷体_GB2312" pitchFamily="49" charset="-122"/>
                  <a:ea typeface="黑体" pitchFamily="2" charset="-122"/>
                </a:endParaRP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altLang="zh-CN" sz="2000" b="0" kern="0" dirty="0"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4" name="Rectangle 4">
                <a:extLst>
                  <a:ext uri="{FF2B5EF4-FFF2-40B4-BE49-F238E27FC236}">
                    <a16:creationId xmlns:a16="http://schemas.microsoft.com/office/drawing/2014/main" id="{1FF736A5-21CC-4B4E-A8B6-951898EEC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056" y="2636912"/>
                <a:ext cx="3923928" cy="3168352"/>
              </a:xfrm>
              <a:prstGeom prst="rect">
                <a:avLst/>
              </a:prstGeom>
              <a:blipFill>
                <a:blip r:embed="rId2"/>
                <a:stretch>
                  <a:fillRect l="-14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145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664896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基于</a:t>
            </a:r>
            <a:r>
              <a:rPr lang="en-US" altLang="zh-CN" dirty="0">
                <a:ea typeface="黑体" panose="02010609060101010101" pitchFamily="49" charset="-122"/>
              </a:rPr>
              <a:t>MapReduce</a:t>
            </a:r>
            <a:r>
              <a:rPr lang="zh-CN" altLang="en-US" dirty="0">
                <a:ea typeface="黑体" panose="02010609060101010101" pitchFamily="49" charset="-122"/>
              </a:rPr>
              <a:t>的</a:t>
            </a:r>
            <a:r>
              <a:rPr lang="en-US" altLang="zh-CN" dirty="0">
                <a:ea typeface="黑体" panose="02010609060101010101" pitchFamily="49" charset="-122"/>
              </a:rPr>
              <a:t>k-</a:t>
            </a:r>
            <a:r>
              <a:rPr lang="zh-CN" altLang="en-US" dirty="0">
                <a:ea typeface="黑体" panose="02010609060101010101" pitchFamily="49" charset="-122"/>
              </a:rPr>
              <a:t>均值并行聚类算法 </a:t>
            </a:r>
            <a:r>
              <a:rPr lang="en-US" altLang="zh-CN" dirty="0">
                <a:ea typeface="黑体" panose="02010609060101010101" pitchFamily="49" charset="-122"/>
              </a:rPr>
              <a:t>(3)</a:t>
            </a:r>
            <a:endParaRPr lang="en-US" altLang="zh-C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30A4215-617B-BA93-1F20-7EBA6DF26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544687"/>
            <a:ext cx="7560840" cy="412467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7188" lvl="1" indent="-26670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200" kern="0" dirty="0">
                <a:solidFill>
                  <a:srgbClr val="0000FF"/>
                </a:solidFill>
                <a:ea typeface="黑体" panose="02010609060101010101" pitchFamily="49" charset="-122"/>
              </a:rPr>
              <a:t>Combine</a:t>
            </a:r>
            <a:r>
              <a:rPr lang="zh-CN" altLang="en-US" sz="2200" kern="0" dirty="0">
                <a:solidFill>
                  <a:srgbClr val="0000FF"/>
                </a:solidFill>
                <a:latin typeface="楷体_GB2312" pitchFamily="49" charset="-122"/>
                <a:ea typeface="黑体" pitchFamily="2" charset="-122"/>
              </a:rPr>
              <a:t>阶段</a:t>
            </a:r>
            <a:endParaRPr lang="en-US" altLang="zh-CN" sz="2200" kern="0" dirty="0">
              <a:solidFill>
                <a:srgbClr val="0000FF"/>
              </a:solidFill>
              <a:latin typeface="楷体_GB2312" pitchFamily="49" charset="-122"/>
              <a:ea typeface="黑体" pitchFamily="2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Step1 :  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 b="0" dirty="0">
                <a:ea typeface="黑体" panose="02010609060101010101" pitchFamily="49" charset="-122"/>
              </a:rPr>
              <a:t>Map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函数输出的</a:t>
            </a:r>
            <a:r>
              <a:rPr lang="en-US" altLang="zh-CN" sz="2000" b="0" dirty="0">
                <a:ea typeface="黑体" panose="02010609060101010101" pitchFamily="49" charset="-122"/>
              </a:rPr>
              <a:t>value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中提取所有数据对象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Step2 :  </a:t>
            </a:r>
            <a:r>
              <a:rPr lang="zh-CN" altLang="en-US" sz="2000" b="0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合并属于同一簇中的数据对象</a:t>
            </a:r>
            <a:endParaRPr lang="en-US" altLang="zh-CN" sz="2000" b="0" dirty="0">
              <a:solidFill>
                <a:srgbClr val="C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Step3 :  </a:t>
            </a:r>
            <a:r>
              <a:rPr lang="en-US" altLang="zh-CN" sz="2000" b="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Combine</a:t>
            </a:r>
            <a:r>
              <a:rPr lang="zh-CN" altLang="en-US" sz="2000" b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函数统计同一簇的数据对象个数，并</a:t>
            </a:r>
            <a:r>
              <a:rPr lang="zh-CN" altLang="en-US" sz="2000" b="0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计算该簇所有数据对象的均值</a:t>
            </a:r>
            <a:endParaRPr lang="en-US" altLang="zh-CN" sz="2000" b="0" dirty="0">
              <a:solidFill>
                <a:srgbClr val="C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Step4 :  </a:t>
            </a:r>
            <a:r>
              <a:rPr lang="zh-CN" altLang="en-US" sz="2000" b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输出每个簇中心的局部聚类结果至</a:t>
            </a:r>
            <a:r>
              <a:rPr lang="en-US" altLang="zh-CN" sz="2000" b="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Reduce</a:t>
            </a:r>
            <a:r>
              <a:rPr lang="zh-CN" altLang="en-US" sz="2000" b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endParaRPr lang="zh-CN" altLang="en-US" sz="2400" b="0" kern="0" dirty="0">
              <a:latin typeface="楷体_GB2312" pitchFamily="49" charset="-122"/>
              <a:ea typeface="黑体" pitchFamily="2" charset="-122"/>
            </a:endParaRPr>
          </a:p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2000" b="0" kern="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554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664896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基于</a:t>
            </a:r>
            <a:r>
              <a:rPr lang="en-US" altLang="zh-CN" dirty="0">
                <a:ea typeface="黑体" panose="02010609060101010101" pitchFamily="49" charset="-122"/>
              </a:rPr>
              <a:t>MapReduce</a:t>
            </a:r>
            <a:r>
              <a:rPr lang="zh-CN" altLang="en-US" dirty="0">
                <a:ea typeface="黑体" panose="02010609060101010101" pitchFamily="49" charset="-122"/>
              </a:rPr>
              <a:t>的</a:t>
            </a:r>
            <a:r>
              <a:rPr lang="en-US" altLang="zh-CN" dirty="0">
                <a:ea typeface="黑体" panose="02010609060101010101" pitchFamily="49" charset="-122"/>
              </a:rPr>
              <a:t>k-</a:t>
            </a:r>
            <a:r>
              <a:rPr lang="zh-CN" altLang="en-US" dirty="0">
                <a:ea typeface="黑体" panose="02010609060101010101" pitchFamily="49" charset="-122"/>
              </a:rPr>
              <a:t>均值并行聚类算法 </a:t>
            </a:r>
            <a:r>
              <a:rPr lang="en-US" altLang="zh-CN" dirty="0">
                <a:ea typeface="黑体" panose="02010609060101010101" pitchFamily="49" charset="-122"/>
              </a:rPr>
              <a:t>(4)</a:t>
            </a:r>
            <a:endParaRPr lang="en-US" altLang="zh-C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30A4215-617B-BA93-1F20-7EBA6DF26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328663"/>
            <a:ext cx="4536504" cy="412467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200" kern="0" dirty="0">
                <a:solidFill>
                  <a:srgbClr val="0000FF"/>
                </a:solidFill>
                <a:ea typeface="黑体" pitchFamily="2" charset="-122"/>
              </a:rPr>
              <a:t>Reduce</a:t>
            </a:r>
            <a:r>
              <a:rPr lang="zh-CN" altLang="en-US" sz="2200" kern="0" dirty="0">
                <a:solidFill>
                  <a:srgbClr val="0000FF"/>
                </a:solidFill>
                <a:latin typeface="楷体_GB2312" pitchFamily="49" charset="-122"/>
                <a:ea typeface="黑体" pitchFamily="2" charset="-122"/>
              </a:rPr>
              <a:t>阶段</a:t>
            </a:r>
            <a:endParaRPr lang="en-US" altLang="zh-CN" sz="2200" kern="0" dirty="0">
              <a:solidFill>
                <a:srgbClr val="0000FF"/>
              </a:solidFill>
              <a:latin typeface="楷体_GB2312" pitchFamily="49" charset="-122"/>
              <a:ea typeface="黑体" pitchFamily="2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Step1 :  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000" b="0" dirty="0"/>
              <a:t>Combine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函数输出中提取所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	 </a:t>
            </a: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有的数据对象，</a:t>
            </a:r>
            <a:r>
              <a:rPr lang="zh-CN" altLang="en-US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并聚合所有 </a:t>
            </a:r>
            <a:r>
              <a:rPr lang="en-US" altLang="zh-CN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</a:t>
            </a:r>
            <a:r>
              <a:rPr lang="zh-CN" altLang="en-US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簇中心的局部结果</a:t>
            </a:r>
            <a:endParaRPr lang="en-US" altLang="zh-CN" sz="2000" b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Step2 :  </a:t>
            </a:r>
            <a:r>
              <a:rPr lang="zh-CN" altLang="en-US" sz="2000" b="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根据聚类结果</a:t>
            </a:r>
            <a:r>
              <a:rPr lang="zh-CN" altLang="en-US" sz="2000" b="0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重新计算出每</a:t>
            </a:r>
            <a:r>
              <a:rPr lang="en-US" altLang="zh-CN" sz="2000" b="0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lang="zh-CN" altLang="en-US" sz="2000" b="0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个簇的中心点</a:t>
            </a:r>
            <a:endParaRPr lang="en-US" altLang="zh-CN" sz="2000" b="0" dirty="0">
              <a:solidFill>
                <a:srgbClr val="C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Step3 :  </a:t>
            </a:r>
            <a:r>
              <a:rPr lang="zh-CN" altLang="en-US" sz="20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zh-CN" altLang="en-US" sz="2000" b="0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目标函数，若不满足收</a:t>
            </a:r>
            <a:r>
              <a:rPr lang="en-US" altLang="zh-CN" sz="2000" b="0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lang="zh-CN" altLang="en-US" sz="2000" b="0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敛条件，执行下一次迭代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endParaRPr lang="zh-CN" altLang="en-US" sz="2400" b="0" kern="0" dirty="0">
              <a:latin typeface="楷体_GB2312" pitchFamily="49" charset="-122"/>
              <a:ea typeface="黑体" pitchFamily="2" charset="-122"/>
            </a:endParaRPr>
          </a:p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2000" b="0" kern="0" dirty="0">
              <a:ea typeface="黑体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F736A5-21CC-4B4E-A8B6-951898EEC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793" y="2215952"/>
            <a:ext cx="3832448" cy="403244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114300" algn="l"/>
                <a:tab pos="228600" algn="l"/>
                <a:tab pos="342900" algn="l"/>
              </a:tabLst>
            </a:pPr>
            <a:r>
              <a:rPr lang="en-US" altLang="zh-CN" sz="1800" b="1" u="sng" kern="0" dirty="0">
                <a:solidFill>
                  <a:srgbClr val="000000"/>
                </a:solidFill>
                <a:cs typeface="Times New Roman" pitchFamily="18" charset="0"/>
              </a:rPr>
              <a:t>Reduce </a:t>
            </a:r>
            <a:r>
              <a:rPr lang="en-US" altLang="zh-CN" sz="1800" b="1" u="sng" kern="0" dirty="0">
                <a:solidFill>
                  <a:schemeClr val="tx1">
                    <a:lumMod val="50000"/>
                  </a:schemeClr>
                </a:solidFill>
                <a:cs typeface="Times New Roman" pitchFamily="18" charset="0"/>
              </a:rPr>
              <a:t>( </a:t>
            </a:r>
            <a:r>
              <a:rPr lang="en-US" altLang="zh-CN" sz="1800" b="0" u="sng" kern="0" dirty="0">
                <a:solidFill>
                  <a:srgbClr val="000000"/>
                </a:solidFill>
                <a:cs typeface="Times New Roman" pitchFamily="18" charset="0"/>
              </a:rPr>
              <a:t>&lt;key, values&gt;</a:t>
            </a:r>
            <a:r>
              <a:rPr lang="en-US" altLang="zh-CN" sz="1800" b="1" u="sng" kern="0" dirty="0">
                <a:solidFill>
                  <a:srgbClr val="000000"/>
                </a:solidFill>
                <a:cs typeface="Times New Roman" pitchFamily="18" charset="0"/>
              </a:rPr>
              <a:t>)</a:t>
            </a:r>
          </a:p>
          <a:p>
            <a:pPr marL="0" indent="0" algn="just">
              <a:lnSpc>
                <a:spcPts val="2400"/>
              </a:lnSpc>
              <a:spcBef>
                <a:spcPts val="0"/>
              </a:spcBef>
              <a:buNone/>
              <a:tabLst>
                <a:tab pos="114300" algn="l"/>
                <a:tab pos="228600" algn="l"/>
                <a:tab pos="342900" algn="l"/>
              </a:tabLst>
            </a:pP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en-US" altLang="zh-CN" sz="1600" b="0" i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values.</a:t>
            </a:r>
            <a:r>
              <a:rPr lang="en-US" altLang="zh-CN" sz="1600" b="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hasNext</a:t>
            </a:r>
            <a:r>
              <a:rPr lang="en-US" altLang="zh-CN" sz="1600" b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</a:t>
            </a:r>
          </a:p>
          <a:p>
            <a:pPr marL="0" indent="0" algn="just">
              <a:lnSpc>
                <a:spcPts val="2400"/>
              </a:lnSpc>
              <a:spcBef>
                <a:spcPts val="0"/>
              </a:spcBef>
              <a:buNone/>
              <a:tabLst>
                <a:tab pos="114300" algn="l"/>
                <a:tab pos="228600" algn="l"/>
                <a:tab pos="342900" algn="l"/>
              </a:tabLst>
            </a:pPr>
            <a:r>
              <a:rPr lang="en-US" altLang="zh-CN" sz="1600" b="0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zh-CN" sz="1600" b="0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1600" b="0" i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values.</a:t>
            </a:r>
            <a:r>
              <a:rPr lang="en-US" altLang="zh-CN" sz="1600" b="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1600" b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600" b="0" kern="10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读取数据对象</a:t>
            </a:r>
            <a:r>
              <a:rPr lang="en-US" altLang="zh-CN" sz="1600" b="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instance</a:t>
            </a:r>
            <a:endParaRPr lang="en-US" altLang="zh-CN" sz="1600" b="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400"/>
              </a:lnSpc>
              <a:spcBef>
                <a:spcPts val="0"/>
              </a:spcBef>
              <a:buNone/>
              <a:tabLst>
                <a:tab pos="114300" algn="l"/>
                <a:tab pos="228600" algn="l"/>
                <a:tab pos="342900" algn="l"/>
              </a:tabLst>
            </a:pP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For</a:t>
            </a:r>
            <a:r>
              <a:rPr lang="en-US" altLang="zh-CN" sz="16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0" i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 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</a:t>
            </a:r>
            <a:r>
              <a:rPr lang="en-US" altLang="zh-CN" sz="1600" b="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dimension</a:t>
            </a:r>
            <a:r>
              <a:rPr lang="en-US" altLang="zh-CN" sz="16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</a:t>
            </a:r>
            <a:r>
              <a:rPr lang="en-US" altLang="zh-CN" sz="16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lnSpc>
                <a:spcPts val="2400"/>
              </a:lnSpc>
              <a:spcBef>
                <a:spcPts val="0"/>
              </a:spcBef>
              <a:buNone/>
              <a:tabLst>
                <a:tab pos="114300" algn="l"/>
                <a:tab pos="228600" algn="l"/>
                <a:tab pos="342900" algn="l"/>
              </a:tabLst>
            </a:pPr>
            <a:r>
              <a:rPr lang="en-US" altLang="zh-CN" sz="16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sz="1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1600" b="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lang="en-US" altLang="zh-CN" sz="1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1600" b="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instance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1600" i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400"/>
              </a:lnSpc>
              <a:spcBef>
                <a:spcPts val="0"/>
              </a:spcBef>
              <a:buNone/>
              <a:tabLst>
                <a:tab pos="114300" algn="l"/>
                <a:tab pos="228600" algn="l"/>
                <a:tab pos="342900" algn="l"/>
              </a:tabLst>
            </a:pP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End For</a:t>
            </a:r>
          </a:p>
          <a:p>
            <a:pPr marL="0" indent="0" algn="just">
              <a:lnSpc>
                <a:spcPts val="2400"/>
              </a:lnSpc>
              <a:spcBef>
                <a:spcPts val="0"/>
              </a:spcBef>
              <a:buNone/>
              <a:tabLst>
                <a:tab pos="114300" algn="l"/>
                <a:tab pos="228600" algn="l"/>
                <a:tab pos="342900" algn="l"/>
              </a:tabLst>
            </a:pPr>
            <a:r>
              <a:rPr lang="en-US" altLang="zh-CN" sz="16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600" b="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b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 </a:t>
            </a:r>
            <a:r>
              <a:rPr lang="en-US" altLang="zh-CN" sz="1600" b="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num+</a:t>
            </a:r>
            <a:r>
              <a:rPr lang="en-US" altLang="zh-CN" sz="1600" b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marL="0" indent="0" algn="just">
              <a:lnSpc>
                <a:spcPts val="2400"/>
              </a:lnSpc>
              <a:spcBef>
                <a:spcPts val="0"/>
              </a:spcBef>
              <a:buNone/>
              <a:tabLst>
                <a:tab pos="114300" algn="l"/>
                <a:tab pos="228600" algn="l"/>
                <a:tab pos="342900" algn="l"/>
              </a:tabLst>
            </a:pP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 While</a:t>
            </a:r>
          </a:p>
          <a:p>
            <a:pPr marL="0" indent="0" algn="just">
              <a:lnSpc>
                <a:spcPts val="2400"/>
              </a:lnSpc>
              <a:spcBef>
                <a:spcPts val="0"/>
              </a:spcBef>
              <a:buNone/>
              <a:tabLst>
                <a:tab pos="114300" algn="l"/>
                <a:tab pos="228600" algn="l"/>
                <a:tab pos="342900" algn="l"/>
              </a:tabLst>
            </a:pP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6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0" i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</a:t>
            </a:r>
            <a:r>
              <a:rPr lang="en-US" altLang="zh-CN" sz="16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dimension</a:t>
            </a:r>
            <a:endParaRPr lang="zh-CN" altLang="en-US" sz="1600" b="0" i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400"/>
              </a:lnSpc>
              <a:spcBef>
                <a:spcPts val="0"/>
              </a:spcBef>
              <a:buNone/>
              <a:tabLst>
                <a:tab pos="114300" algn="l"/>
                <a:tab pos="228600" algn="l"/>
                <a:tab pos="342900" algn="l"/>
              </a:tabLst>
            </a:pPr>
            <a:r>
              <a:rPr lang="en-US" altLang="zh-CN" sz="16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mean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600" b="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160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i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1600" b="0" i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/num</a:t>
            </a:r>
          </a:p>
          <a:p>
            <a:pPr marL="0" indent="0" algn="just">
              <a:lnSpc>
                <a:spcPts val="2400"/>
              </a:lnSpc>
              <a:spcBef>
                <a:spcPts val="0"/>
              </a:spcBef>
              <a:buNone/>
              <a:tabLst>
                <a:tab pos="114300" algn="l"/>
                <a:tab pos="228600" algn="l"/>
                <a:tab pos="342900" algn="l"/>
              </a:tabLst>
            </a:pP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 For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endParaRPr lang="zh-CN" altLang="en-US" sz="2400" b="0" kern="0" dirty="0">
              <a:latin typeface="楷体_GB2312" pitchFamily="49" charset="-122"/>
              <a:ea typeface="黑体" pitchFamily="2" charset="-122"/>
            </a:endParaRPr>
          </a:p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2000" b="0" kern="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483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664896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基于</a:t>
            </a:r>
            <a:r>
              <a:rPr lang="en-US" altLang="zh-CN" dirty="0">
                <a:ea typeface="黑体" panose="02010609060101010101" pitchFamily="49" charset="-122"/>
              </a:rPr>
              <a:t>MapReduce</a:t>
            </a:r>
            <a:r>
              <a:rPr lang="zh-CN" altLang="en-US" dirty="0">
                <a:ea typeface="黑体" panose="02010609060101010101" pitchFamily="49" charset="-122"/>
              </a:rPr>
              <a:t>的</a:t>
            </a:r>
            <a:r>
              <a:rPr lang="en-US" altLang="zh-CN" dirty="0">
                <a:ea typeface="黑体" panose="02010609060101010101" pitchFamily="49" charset="-122"/>
              </a:rPr>
              <a:t>k-</a:t>
            </a:r>
            <a:r>
              <a:rPr lang="zh-CN" altLang="en-US" dirty="0">
                <a:ea typeface="黑体" panose="02010609060101010101" pitchFamily="49" charset="-122"/>
              </a:rPr>
              <a:t>均值并行聚类算法 </a:t>
            </a:r>
            <a:r>
              <a:rPr lang="en-US" altLang="zh-CN" dirty="0">
                <a:ea typeface="黑体" panose="02010609060101010101" pitchFamily="49" charset="-122"/>
              </a:rPr>
              <a:t>(5)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FC4B4A-F858-6AFD-E361-1DBB03335E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0" y="2204864"/>
            <a:ext cx="8437971" cy="2952328"/>
          </a:xfrm>
          <a:prstGeom prst="rect">
            <a:avLst/>
          </a:prstGeom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ADE666CC-919B-BF40-16AD-4A505BEA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8" y="5301208"/>
            <a:ext cx="2664296" cy="1238059"/>
          </a:xfrm>
          <a:prstGeom prst="cloudCallout">
            <a:avLst>
              <a:gd name="adj1" fmla="val -54652"/>
              <a:gd name="adj2" fmla="val -5409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0" dirty="0">
                <a:latin typeface="+mn-lt"/>
                <a:ea typeface="黑体" panose="02010609060101010101" pitchFamily="49" charset="-122"/>
              </a:rPr>
              <a:t>时间复杂度：</a:t>
            </a:r>
            <a:r>
              <a:rPr lang="en-US" altLang="zh-CN" sz="20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O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((</a:t>
            </a:r>
            <a:r>
              <a:rPr lang="en-US" altLang="zh-CN" sz="2000" b="0" i="1" dirty="0" err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sz="2000" b="0" dirty="0" err="1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000" b="0" i="1" dirty="0" err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k</a:t>
            </a:r>
            <a:r>
              <a:rPr lang="en-US" altLang="zh-CN" sz="2000" b="0" dirty="0" err="1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000" b="0" i="1" dirty="0" err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t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)/</a:t>
            </a:r>
            <a:r>
              <a:rPr lang="en-US" altLang="zh-CN" sz="2000" b="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m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0" i="1" dirty="0">
                <a:latin typeface="+mn-lt"/>
                <a:ea typeface="黑体" panose="02010609060101010101" pitchFamily="49" charset="-122"/>
              </a:rPr>
              <a:t>m</a:t>
            </a:r>
            <a:r>
              <a:rPr lang="zh-CN" altLang="zh-CN" sz="16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16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en-US" sz="16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任务数</a:t>
            </a:r>
            <a:endParaRPr lang="en-US" altLang="zh-CN" sz="1600" b="0" dirty="0">
              <a:solidFill>
                <a:schemeClr val="folHlink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227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3768" y="2499891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聚类算法的基本思想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聚类算法分类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200" dirty="0">
                <a:ea typeface="黑体" pitchFamily="2" charset="-122"/>
              </a:rPr>
              <a:t>k-</a:t>
            </a:r>
            <a:r>
              <a:rPr lang="zh-CN" altLang="en-US" sz="2200" dirty="0">
                <a:ea typeface="黑体" pitchFamily="2" charset="-122"/>
              </a:rPr>
              <a:t>均值算法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基于</a:t>
            </a:r>
            <a:r>
              <a:rPr lang="en-US" altLang="zh-CN" sz="2200" dirty="0">
                <a:ea typeface="黑体" pitchFamily="2" charset="-122"/>
              </a:rPr>
              <a:t>MapReduce</a:t>
            </a:r>
            <a:r>
              <a:rPr lang="zh-CN" altLang="en-US" sz="2200" dirty="0">
                <a:ea typeface="黑体" pitchFamily="2" charset="-122"/>
              </a:rPr>
              <a:t>的</a:t>
            </a:r>
            <a:r>
              <a:rPr lang="en-US" altLang="zh-CN" sz="2200" dirty="0">
                <a:ea typeface="黑体" pitchFamily="2" charset="-122"/>
              </a:rPr>
              <a:t>k-</a:t>
            </a:r>
            <a:r>
              <a:rPr lang="zh-CN" altLang="en-US" sz="2200" dirty="0">
                <a:ea typeface="黑体" pitchFamily="2" charset="-122"/>
              </a:rPr>
              <a:t>均值并行聚类算法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总结</a:t>
            </a:r>
          </a:p>
          <a:p>
            <a:pPr eaLnBrk="1" hangingPunct="1"/>
            <a:endParaRPr lang="en-US" altLang="zh-CN" sz="220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12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总结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283866"/>
            <a:ext cx="7167563" cy="3881438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>
                <a:ea typeface="黑体" pitchFamily="2" charset="-122"/>
              </a:rPr>
              <a:t>聚类算法的基本思想和分类</a:t>
            </a:r>
            <a:endParaRPr lang="en-US" altLang="zh-CN" sz="20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>
                <a:ea typeface="黑体" pitchFamily="2" charset="-122"/>
              </a:rPr>
              <a:t>k-</a:t>
            </a:r>
            <a:r>
              <a:rPr lang="zh-CN" altLang="en-US" sz="2000" dirty="0">
                <a:ea typeface="黑体" pitchFamily="2" charset="-122"/>
              </a:rPr>
              <a:t>均值算法的基本思想、算法步骤和改进策略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>
                <a:ea typeface="黑体" pitchFamily="2" charset="-122"/>
              </a:rPr>
              <a:t>k-</a:t>
            </a:r>
            <a:r>
              <a:rPr lang="zh-CN" altLang="en-US" sz="2000" dirty="0">
                <a:ea typeface="黑体" pitchFamily="2" charset="-122"/>
              </a:rPr>
              <a:t>均值算法的优缺点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>
                <a:ea typeface="黑体" pitchFamily="2" charset="-122"/>
              </a:rPr>
              <a:t>基于</a:t>
            </a:r>
            <a:r>
              <a:rPr lang="en-US" altLang="zh-CN" sz="2000" dirty="0">
                <a:ea typeface="黑体" pitchFamily="2" charset="-122"/>
              </a:rPr>
              <a:t>MapReduce</a:t>
            </a:r>
            <a:r>
              <a:rPr lang="zh-CN" altLang="en-US" sz="2000" dirty="0">
                <a:ea typeface="黑体" pitchFamily="2" charset="-122"/>
              </a:rPr>
              <a:t>的</a:t>
            </a:r>
            <a:r>
              <a:rPr lang="en-US" altLang="zh-CN" sz="2000" dirty="0">
                <a:ea typeface="黑体" pitchFamily="2" charset="-122"/>
              </a:rPr>
              <a:t>k-</a:t>
            </a:r>
            <a:r>
              <a:rPr lang="zh-CN" altLang="en-US" sz="2000" dirty="0">
                <a:ea typeface="黑体" pitchFamily="2" charset="-122"/>
              </a:rPr>
              <a:t>均值并行聚类算法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000" dirty="0">
                <a:ea typeface="黑体" pitchFamily="2" charset="-122"/>
              </a:rPr>
              <a:t>     - </a:t>
            </a:r>
            <a:r>
              <a:rPr lang="en-US" altLang="zh-CN" sz="2000" dirty="0">
                <a:ea typeface="黑体" pitchFamily="2" charset="-122"/>
              </a:rPr>
              <a:t>Map</a:t>
            </a:r>
            <a:r>
              <a:rPr lang="zh-CN" altLang="en-US" sz="2000" dirty="0">
                <a:ea typeface="黑体" pitchFamily="2" charset="-122"/>
              </a:rPr>
              <a:t>阶段</a:t>
            </a:r>
            <a:endParaRPr lang="en-US" altLang="zh-CN" sz="20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>
                <a:ea typeface="黑体" pitchFamily="2" charset="-122"/>
              </a:rPr>
              <a:t>    </a:t>
            </a:r>
            <a:r>
              <a:rPr lang="zh-CN" altLang="en-US" sz="2000" dirty="0">
                <a:ea typeface="黑体" pitchFamily="2" charset="-122"/>
              </a:rPr>
              <a:t> - </a:t>
            </a:r>
            <a:r>
              <a:rPr lang="en-US" altLang="zh-CN" sz="2000" dirty="0">
                <a:ea typeface="黑体" pitchFamily="2" charset="-122"/>
              </a:rPr>
              <a:t>Combine</a:t>
            </a:r>
            <a:r>
              <a:rPr lang="zh-CN" altLang="en-US" sz="2000" dirty="0">
                <a:ea typeface="黑体" pitchFamily="2" charset="-122"/>
              </a:rPr>
              <a:t>阶段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ea typeface="黑体" pitchFamily="2" charset="-122"/>
              </a:rPr>
              <a:t>     - </a:t>
            </a:r>
            <a:r>
              <a:rPr lang="en-US" altLang="zh-CN" sz="2000" dirty="0">
                <a:ea typeface="黑体" pitchFamily="2" charset="-122"/>
              </a:rPr>
              <a:t>Reduce</a:t>
            </a:r>
            <a:r>
              <a:rPr lang="zh-CN" altLang="en-US" sz="2000" dirty="0">
                <a:ea typeface="黑体" pitchFamily="2" charset="-122"/>
              </a:rPr>
              <a:t>阶段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结语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214563"/>
            <a:ext cx="7580313" cy="388143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altLang="zh-CN" sz="4400" b="1" dirty="0"/>
          </a:p>
          <a:p>
            <a:pPr algn="ctr" eaLnBrk="1" hangingPunct="1">
              <a:buFont typeface="Wingdings" pitchFamily="2" charset="2"/>
              <a:buNone/>
            </a:pPr>
            <a:endParaRPr lang="en-US" altLang="zh-CN" sz="4400" b="1" dirty="0"/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谢谢</a:t>
            </a:r>
            <a:r>
              <a:rPr lang="zh-CN" altLang="en-US" sz="4400" b="1" dirty="0"/>
              <a:t>！</a:t>
            </a:r>
            <a:endParaRPr lang="en-US" altLang="zh-CN" sz="4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itchFamily="2" charset="-122"/>
              </a:rPr>
              <a:t>引例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363" y="2021443"/>
            <a:ext cx="7958138" cy="4038600"/>
          </a:xfrm>
        </p:spPr>
        <p:txBody>
          <a:bodyPr/>
          <a:lstStyle/>
          <a:p>
            <a:pPr eaLnBrk="1" hangingPunct="1"/>
            <a:r>
              <a:rPr lang="zh-CN" altLang="en-US" sz="2400">
                <a:ea typeface="黑体" pitchFamily="2" charset="-122"/>
              </a:rPr>
              <a:t>共享单车停放点问题</a:t>
            </a:r>
            <a:endParaRPr lang="zh-CN" altLang="en-US" sz="2400" dirty="0">
              <a:ea typeface="黑体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1CB20A3-926C-A42A-8FC9-5F4E59A4AAFB}"/>
              </a:ext>
            </a:extLst>
          </p:cNvPr>
          <p:cNvGrpSpPr/>
          <p:nvPr/>
        </p:nvGrpSpPr>
        <p:grpSpPr>
          <a:xfrm>
            <a:off x="565499" y="2499354"/>
            <a:ext cx="3999625" cy="3103551"/>
            <a:chOff x="899592" y="3139046"/>
            <a:chExt cx="3960440" cy="295325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33D466E-FC65-2A6F-E5DF-A3EDD40B6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3139046"/>
              <a:ext cx="3846104" cy="2953258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29122CE-30B4-E0C8-0C1E-C83D035BBE66}"/>
                </a:ext>
              </a:extLst>
            </p:cNvPr>
            <p:cNvSpPr/>
            <p:nvPr/>
          </p:nvSpPr>
          <p:spPr bwMode="auto">
            <a:xfrm>
              <a:off x="2667000" y="5445224"/>
              <a:ext cx="2193032" cy="6470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7FA2EB9-CE65-F576-60B8-1C9768D4DA6E}"/>
                </a:ext>
              </a:extLst>
            </p:cNvPr>
            <p:cNvSpPr/>
            <p:nvPr/>
          </p:nvSpPr>
          <p:spPr bwMode="auto">
            <a:xfrm>
              <a:off x="899592" y="3356992"/>
              <a:ext cx="720080" cy="6480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70E7689-7F7C-BEB9-B08E-0095B8EAF57C}"/>
              </a:ext>
            </a:extLst>
          </p:cNvPr>
          <p:cNvGrpSpPr/>
          <p:nvPr/>
        </p:nvGrpSpPr>
        <p:grpSpPr>
          <a:xfrm>
            <a:off x="4350944" y="2247662"/>
            <a:ext cx="4553688" cy="3606933"/>
            <a:chOff x="4353992" y="2641467"/>
            <a:chExt cx="4553688" cy="360693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C261362-C492-EC51-D87C-516FAE8C2A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223"/>
            <a:stretch/>
          </p:blipFill>
          <p:spPr>
            <a:xfrm>
              <a:off x="4353992" y="2641467"/>
              <a:ext cx="4392488" cy="3606933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413F86F-93E6-E2F6-D6A7-0AA7BAF4A2C5}"/>
                </a:ext>
              </a:extLst>
            </p:cNvPr>
            <p:cNvSpPr/>
            <p:nvPr/>
          </p:nvSpPr>
          <p:spPr bwMode="auto">
            <a:xfrm>
              <a:off x="4569958" y="2683940"/>
              <a:ext cx="578106" cy="7450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04FE8CC-6355-31F9-ED63-6CE2FD41B03E}"/>
                </a:ext>
              </a:extLst>
            </p:cNvPr>
            <p:cNvSpPr/>
            <p:nvPr/>
          </p:nvSpPr>
          <p:spPr bwMode="auto">
            <a:xfrm>
              <a:off x="8008719" y="4581128"/>
              <a:ext cx="898961" cy="16672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27" name="矩形 7">
            <a:extLst>
              <a:ext uri="{FF2B5EF4-FFF2-40B4-BE49-F238E27FC236}">
                <a16:creationId xmlns:a16="http://schemas.microsoft.com/office/drawing/2014/main" id="{82B76EE6-06B9-B1C7-645A-6895F1107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49" y="5610726"/>
            <a:ext cx="2736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b="0">
                <a:solidFill>
                  <a:srgbClr val="002060"/>
                </a:solidFill>
                <a:cs typeface="Times New Roman" pitchFamily="18" charset="0"/>
              </a:rPr>
              <a:t>共享单车分布示意图</a:t>
            </a:r>
            <a:endParaRPr lang="en-GB" altLang="zh-CN" sz="1600" b="0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28" name="矩形 7">
            <a:extLst>
              <a:ext uri="{FF2B5EF4-FFF2-40B4-BE49-F238E27FC236}">
                <a16:creationId xmlns:a16="http://schemas.microsoft.com/office/drawing/2014/main" id="{A29FB11B-A315-6E69-2E52-E0BFA729B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524" y="5538718"/>
            <a:ext cx="2736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b="0">
                <a:solidFill>
                  <a:srgbClr val="002060"/>
                </a:solidFill>
                <a:cs typeface="Times New Roman" pitchFamily="18" charset="0"/>
              </a:rPr>
              <a:t>共享单车停放站点示意图</a:t>
            </a:r>
            <a:endParaRPr lang="en-GB" altLang="zh-CN" sz="1600" b="0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06C4C696-F362-97E6-401B-2C07D48D4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49" y="6204573"/>
            <a:ext cx="3789708" cy="49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600" b="0" kern="0" dirty="0">
                <a:ea typeface="黑体" pitchFamily="2" charset="-122"/>
              </a:rPr>
              <a:t>空间上呈现</a:t>
            </a:r>
            <a:r>
              <a:rPr lang="zh-CN" altLang="en-US" sz="1600" b="0" kern="0" dirty="0">
                <a:solidFill>
                  <a:srgbClr val="FF0000"/>
                </a:solidFill>
                <a:ea typeface="黑体" pitchFamily="2" charset="-122"/>
              </a:rPr>
              <a:t>数量多</a:t>
            </a:r>
            <a:r>
              <a:rPr lang="zh-CN" altLang="en-US" sz="1600" b="0" kern="0" dirty="0">
                <a:ea typeface="黑体" pitchFamily="2" charset="-122"/>
              </a:rPr>
              <a:t>、较为</a:t>
            </a:r>
            <a:r>
              <a:rPr lang="zh-CN" altLang="en-US" sz="1600" b="0" kern="0" dirty="0">
                <a:solidFill>
                  <a:srgbClr val="FF0000"/>
                </a:solidFill>
                <a:ea typeface="黑体" pitchFamily="2" charset="-122"/>
              </a:rPr>
              <a:t>聚集</a:t>
            </a:r>
            <a:r>
              <a:rPr lang="zh-CN" altLang="en-US" sz="1600" b="0" kern="0" dirty="0">
                <a:ea typeface="黑体" pitchFamily="2" charset="-122"/>
              </a:rPr>
              <a:t>的特点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1000" b="0" kern="0" dirty="0">
              <a:ea typeface="黑体" pitchFamily="2" charset="-122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F989A0C-2BE4-1801-4E7C-95A6A2135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342" y="5684674"/>
            <a:ext cx="4392488" cy="77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zh-CN" sz="1600" b="0" kern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</a:pPr>
            <a:r>
              <a:rPr lang="zh-CN" altLang="en-US" sz="1600" b="0" kern="0">
                <a:solidFill>
                  <a:srgbClr val="FF0000"/>
                </a:solidFill>
                <a:ea typeface="黑体" pitchFamily="2" charset="-122"/>
              </a:rPr>
              <a:t>聚集区域</a:t>
            </a:r>
            <a:r>
              <a:rPr lang="zh-CN" altLang="en-US" sz="1600" b="0" kern="0">
                <a:ea typeface="黑体" pitchFamily="2" charset="-122"/>
              </a:rPr>
              <a:t>可视为共享单车停放站点</a:t>
            </a:r>
            <a:endParaRPr lang="en-US" altLang="zh-CN" sz="1600" b="0" kern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</a:pPr>
            <a:r>
              <a:rPr lang="zh-CN" altLang="en-US" sz="1600" b="0" kern="0">
                <a:ea typeface="黑体" pitchFamily="2" charset="-122"/>
              </a:rPr>
              <a:t>利用</a:t>
            </a:r>
            <a:r>
              <a:rPr lang="zh-CN" altLang="en-US" sz="1600" b="0" kern="0">
                <a:solidFill>
                  <a:srgbClr val="FF0000"/>
                </a:solidFill>
                <a:ea typeface="黑体" pitchFamily="2" charset="-122"/>
              </a:rPr>
              <a:t>聚类分析技术找到聚集区域中心点</a:t>
            </a:r>
            <a:endParaRPr lang="en-US" altLang="zh-CN" sz="1600" b="0" kern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1600" b="0" kern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1000" b="0" kern="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3768" y="2499891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聚类算法的基本思想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聚类算法分类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200" dirty="0">
                <a:ea typeface="黑体" pitchFamily="2" charset="-122"/>
              </a:rPr>
              <a:t>k-</a:t>
            </a:r>
            <a:r>
              <a:rPr lang="zh-CN" altLang="en-US" sz="2200" dirty="0">
                <a:ea typeface="黑体" pitchFamily="2" charset="-122"/>
              </a:rPr>
              <a:t>均值算法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基于</a:t>
            </a:r>
            <a:r>
              <a:rPr lang="en-US" altLang="zh-CN" sz="2200" dirty="0">
                <a:ea typeface="黑体" pitchFamily="2" charset="-122"/>
              </a:rPr>
              <a:t>MapReduce</a:t>
            </a:r>
            <a:r>
              <a:rPr lang="zh-CN" altLang="en-US" sz="2200" dirty="0">
                <a:ea typeface="黑体" pitchFamily="2" charset="-122"/>
              </a:rPr>
              <a:t>的</a:t>
            </a:r>
            <a:r>
              <a:rPr lang="en-US" altLang="zh-CN" sz="2200" dirty="0">
                <a:ea typeface="黑体" pitchFamily="2" charset="-122"/>
              </a:rPr>
              <a:t>k-</a:t>
            </a:r>
            <a:r>
              <a:rPr lang="zh-CN" altLang="en-US" sz="2200" dirty="0">
                <a:ea typeface="黑体" pitchFamily="2" charset="-122"/>
              </a:rPr>
              <a:t>均值并行聚类算法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  <a:p>
            <a:pPr eaLnBrk="1" hangingPunct="1"/>
            <a:endParaRPr lang="en-US" altLang="zh-CN" sz="220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72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684213" y="2032000"/>
            <a:ext cx="8208962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黑体" pitchFamily="2" charset="-122"/>
              </a:rPr>
              <a:t>聚类目标</a:t>
            </a:r>
            <a:endParaRPr lang="en-US" altLang="zh-CN" sz="2200" dirty="0">
              <a:solidFill>
                <a:srgbClr val="0000FF"/>
              </a:solidFill>
              <a:latin typeface="黑体" pitchFamily="2" charset="-122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200" b="0" dirty="0">
                <a:latin typeface="黑体" pitchFamily="2" charset="-122"/>
              </a:rPr>
              <a:t>将一组给定的数据对象划分为</a:t>
            </a:r>
            <a:r>
              <a:rPr lang="zh-CN" altLang="en-US" sz="2200" b="0" dirty="0">
                <a:solidFill>
                  <a:srgbClr val="FF0000"/>
                </a:solidFill>
                <a:latin typeface="黑体" pitchFamily="2" charset="-122"/>
              </a:rPr>
              <a:t>多个互不相交的子集</a:t>
            </a:r>
            <a:r>
              <a:rPr lang="zh-CN" altLang="en-US" sz="2200" b="0" dirty="0">
                <a:latin typeface="黑体" pitchFamily="2" charset="-122"/>
              </a:rPr>
              <a:t>，每个子集称为一个簇（</a:t>
            </a:r>
            <a:r>
              <a:rPr lang="en-US" altLang="zh-CN" sz="2200" b="0" dirty="0">
                <a:latin typeface="+mj-lt"/>
              </a:rPr>
              <a:t>Cluster</a:t>
            </a:r>
            <a:r>
              <a:rPr lang="zh-CN" altLang="en-US" sz="2200" b="0" dirty="0">
                <a:latin typeface="黑体" pitchFamily="2" charset="-122"/>
              </a:rPr>
              <a:t>）。</a:t>
            </a:r>
            <a:endParaRPr lang="en-US" altLang="zh-CN" sz="2200" b="0" dirty="0">
              <a:latin typeface="黑体" pitchFamily="2" charset="-122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200" b="0" dirty="0">
                <a:solidFill>
                  <a:srgbClr val="FF0000"/>
                </a:solidFill>
                <a:latin typeface="黑体" pitchFamily="2" charset="-122"/>
              </a:rPr>
              <a:t>簇内</a:t>
            </a:r>
            <a:r>
              <a:rPr lang="zh-CN" altLang="en-US" sz="2200" b="0" dirty="0">
                <a:latin typeface="黑体" pitchFamily="2" charset="-122"/>
              </a:rPr>
              <a:t>数据对象之间</a:t>
            </a:r>
            <a:r>
              <a:rPr lang="zh-CN" altLang="en-US" sz="2200" b="0" dirty="0">
                <a:solidFill>
                  <a:srgbClr val="FF0000"/>
                </a:solidFill>
                <a:latin typeface="黑体" pitchFamily="2" charset="-122"/>
              </a:rPr>
              <a:t>相似度高</a:t>
            </a:r>
            <a:r>
              <a:rPr lang="zh-CN" altLang="en-US" sz="2200" b="0" dirty="0">
                <a:latin typeface="黑体" pitchFamily="2" charset="-122"/>
              </a:rPr>
              <a:t>，</a:t>
            </a:r>
            <a:r>
              <a:rPr lang="zh-CN" altLang="en-US" sz="2200" b="0" dirty="0">
                <a:solidFill>
                  <a:srgbClr val="FF0000"/>
                </a:solidFill>
                <a:latin typeface="黑体" pitchFamily="2" charset="-122"/>
              </a:rPr>
              <a:t>簇间</a:t>
            </a:r>
            <a:r>
              <a:rPr lang="zh-CN" altLang="en-US" sz="2200" b="0" dirty="0">
                <a:latin typeface="黑体" pitchFamily="2" charset="-122"/>
              </a:rPr>
              <a:t>数据对象之间</a:t>
            </a:r>
            <a:r>
              <a:rPr lang="zh-CN" altLang="en-US" sz="2200" b="0" dirty="0">
                <a:solidFill>
                  <a:srgbClr val="FF0000"/>
                </a:solidFill>
                <a:latin typeface="黑体" pitchFamily="2" charset="-122"/>
              </a:rPr>
              <a:t>差异性大</a:t>
            </a:r>
            <a:r>
              <a:rPr lang="zh-CN" altLang="en-US" sz="2200" b="0" dirty="0">
                <a:latin typeface="黑体" pitchFamily="2" charset="-122"/>
              </a:rPr>
              <a:t>。</a:t>
            </a:r>
            <a:endParaRPr lang="zh-CN" altLang="en-US" sz="2200" b="0" dirty="0">
              <a:solidFill>
                <a:srgbClr val="FF0000"/>
              </a:solidFill>
              <a:latin typeface="黑体" pitchFamily="2" charset="-122"/>
            </a:endParaRPr>
          </a:p>
          <a:p>
            <a:pPr>
              <a:lnSpc>
                <a:spcPts val="2600"/>
              </a:lnSpc>
            </a:pPr>
            <a:endParaRPr lang="en-US" altLang="zh-CN" sz="2200" b="0" dirty="0">
              <a:latin typeface="黑体" pitchFamily="2" charset="-122"/>
            </a:endParaRP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ea typeface="黑体" pitchFamily="2" charset="-122"/>
              </a:rPr>
              <a:t>聚类算法的</a:t>
            </a:r>
            <a:r>
              <a:rPr lang="zh-CN" altLang="en-US" dirty="0">
                <a:ea typeface="黑体" pitchFamily="2" charset="-122"/>
              </a:rPr>
              <a:t>基本思想(1)</a:t>
            </a:r>
          </a:p>
        </p:txBody>
      </p:sp>
      <p:sp>
        <p:nvSpPr>
          <p:cNvPr id="2" name="流程图: 摘录 1">
            <a:extLst>
              <a:ext uri="{FF2B5EF4-FFF2-40B4-BE49-F238E27FC236}">
                <a16:creationId xmlns:a16="http://schemas.microsoft.com/office/drawing/2014/main" id="{73DB1B1E-C012-2A16-8FDF-AB91E62428FE}"/>
              </a:ext>
            </a:extLst>
          </p:cNvPr>
          <p:cNvSpPr/>
          <p:nvPr/>
        </p:nvSpPr>
        <p:spPr bwMode="auto">
          <a:xfrm>
            <a:off x="2903819" y="4612583"/>
            <a:ext cx="216024" cy="216024"/>
          </a:xfrm>
          <a:prstGeom prst="flowChartExtra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" name="流程图: 摘录 16">
            <a:extLst>
              <a:ext uri="{FF2B5EF4-FFF2-40B4-BE49-F238E27FC236}">
                <a16:creationId xmlns:a16="http://schemas.microsoft.com/office/drawing/2014/main" id="{47839516-7029-C798-5809-126FE7903293}"/>
              </a:ext>
            </a:extLst>
          </p:cNvPr>
          <p:cNvSpPr/>
          <p:nvPr/>
        </p:nvSpPr>
        <p:spPr bwMode="auto">
          <a:xfrm>
            <a:off x="3336434" y="4939295"/>
            <a:ext cx="216024" cy="216024"/>
          </a:xfrm>
          <a:prstGeom prst="flowChartExtra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" name="流程图: 摘录 17">
            <a:extLst>
              <a:ext uri="{FF2B5EF4-FFF2-40B4-BE49-F238E27FC236}">
                <a16:creationId xmlns:a16="http://schemas.microsoft.com/office/drawing/2014/main" id="{BE4821AD-8F4D-B923-764A-C1222A20EBE3}"/>
              </a:ext>
            </a:extLst>
          </p:cNvPr>
          <p:cNvSpPr/>
          <p:nvPr/>
        </p:nvSpPr>
        <p:spPr bwMode="auto">
          <a:xfrm>
            <a:off x="2868464" y="5265178"/>
            <a:ext cx="216024" cy="216024"/>
          </a:xfrm>
          <a:prstGeom prst="flowChartExtra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9" name="流程图: 摘录 18">
            <a:extLst>
              <a:ext uri="{FF2B5EF4-FFF2-40B4-BE49-F238E27FC236}">
                <a16:creationId xmlns:a16="http://schemas.microsoft.com/office/drawing/2014/main" id="{742C0D99-C309-535B-C955-1004CC7F17C0}"/>
              </a:ext>
            </a:extLst>
          </p:cNvPr>
          <p:cNvSpPr/>
          <p:nvPr/>
        </p:nvSpPr>
        <p:spPr bwMode="auto">
          <a:xfrm>
            <a:off x="4125812" y="5102747"/>
            <a:ext cx="216024" cy="216024"/>
          </a:xfrm>
          <a:prstGeom prst="flowChartExtra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" name="流程图: 摘录 19">
            <a:extLst>
              <a:ext uri="{FF2B5EF4-FFF2-40B4-BE49-F238E27FC236}">
                <a16:creationId xmlns:a16="http://schemas.microsoft.com/office/drawing/2014/main" id="{B536B007-F5BF-4343-5B3D-1F77ACDE7CAE}"/>
              </a:ext>
            </a:extLst>
          </p:cNvPr>
          <p:cNvSpPr/>
          <p:nvPr/>
        </p:nvSpPr>
        <p:spPr bwMode="auto">
          <a:xfrm>
            <a:off x="3623899" y="5291866"/>
            <a:ext cx="216024" cy="216024"/>
          </a:xfrm>
          <a:prstGeom prst="flowChartExtra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1" name="流程图: 摘录 20">
            <a:extLst>
              <a:ext uri="{FF2B5EF4-FFF2-40B4-BE49-F238E27FC236}">
                <a16:creationId xmlns:a16="http://schemas.microsoft.com/office/drawing/2014/main" id="{216C2FB3-59D3-CF26-72A5-D439DBBD07D9}"/>
              </a:ext>
            </a:extLst>
          </p:cNvPr>
          <p:cNvSpPr/>
          <p:nvPr/>
        </p:nvSpPr>
        <p:spPr bwMode="auto">
          <a:xfrm>
            <a:off x="3444446" y="4586724"/>
            <a:ext cx="216024" cy="216024"/>
          </a:xfrm>
          <a:prstGeom prst="flowChartExtra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2" name="流程图: 摘录 21">
            <a:extLst>
              <a:ext uri="{FF2B5EF4-FFF2-40B4-BE49-F238E27FC236}">
                <a16:creationId xmlns:a16="http://schemas.microsoft.com/office/drawing/2014/main" id="{1C42ECE1-8C13-977B-77F8-C0852E36E5E2}"/>
              </a:ext>
            </a:extLst>
          </p:cNvPr>
          <p:cNvSpPr/>
          <p:nvPr/>
        </p:nvSpPr>
        <p:spPr bwMode="auto">
          <a:xfrm>
            <a:off x="3120410" y="4229228"/>
            <a:ext cx="216024" cy="216024"/>
          </a:xfrm>
          <a:prstGeom prst="flowChartExtra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3" name="流程图: 摘录 22">
            <a:extLst>
              <a:ext uri="{FF2B5EF4-FFF2-40B4-BE49-F238E27FC236}">
                <a16:creationId xmlns:a16="http://schemas.microsoft.com/office/drawing/2014/main" id="{654BE7BF-60C0-D21E-F4CE-245F020FBB33}"/>
              </a:ext>
            </a:extLst>
          </p:cNvPr>
          <p:cNvSpPr/>
          <p:nvPr/>
        </p:nvSpPr>
        <p:spPr bwMode="auto">
          <a:xfrm>
            <a:off x="3839923" y="4461877"/>
            <a:ext cx="216024" cy="216024"/>
          </a:xfrm>
          <a:prstGeom prst="flowChartExtra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4D0CB9AA-BD9D-5554-FD5C-B3E458269BEE}"/>
              </a:ext>
            </a:extLst>
          </p:cNvPr>
          <p:cNvSpPr/>
          <p:nvPr/>
        </p:nvSpPr>
        <p:spPr bwMode="auto">
          <a:xfrm>
            <a:off x="5003701" y="4337240"/>
            <a:ext cx="216024" cy="21602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DAA7C488-643E-D1FD-3564-5C94D4A13837}"/>
              </a:ext>
            </a:extLst>
          </p:cNvPr>
          <p:cNvSpPr/>
          <p:nvPr/>
        </p:nvSpPr>
        <p:spPr bwMode="auto">
          <a:xfrm>
            <a:off x="5628118" y="4117520"/>
            <a:ext cx="216024" cy="21602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980A9F4C-A4C9-72BB-2D51-F3A6CB326665}"/>
              </a:ext>
            </a:extLst>
          </p:cNvPr>
          <p:cNvSpPr/>
          <p:nvPr/>
        </p:nvSpPr>
        <p:spPr bwMode="auto">
          <a:xfrm>
            <a:off x="5016194" y="4913282"/>
            <a:ext cx="216024" cy="21602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3D8B0C16-71D3-7F22-229C-9D579E41B5E2}"/>
              </a:ext>
            </a:extLst>
          </p:cNvPr>
          <p:cNvSpPr/>
          <p:nvPr/>
        </p:nvSpPr>
        <p:spPr bwMode="auto">
          <a:xfrm>
            <a:off x="5255729" y="4553264"/>
            <a:ext cx="216024" cy="21602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366C4906-D01C-4068-DAFD-3176E67DD509}"/>
              </a:ext>
            </a:extLst>
          </p:cNvPr>
          <p:cNvSpPr/>
          <p:nvPr/>
        </p:nvSpPr>
        <p:spPr bwMode="auto">
          <a:xfrm>
            <a:off x="5706013" y="4519811"/>
            <a:ext cx="216024" cy="21602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D374B3F8-D823-088C-C852-24B99967AF26}"/>
              </a:ext>
            </a:extLst>
          </p:cNvPr>
          <p:cNvSpPr/>
          <p:nvPr/>
        </p:nvSpPr>
        <p:spPr bwMode="auto">
          <a:xfrm>
            <a:off x="5435671" y="4946068"/>
            <a:ext cx="216024" cy="21602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C2679D68-8C78-1F20-248E-EDF297A01CD4}"/>
              </a:ext>
            </a:extLst>
          </p:cNvPr>
          <p:cNvSpPr/>
          <p:nvPr/>
        </p:nvSpPr>
        <p:spPr bwMode="auto">
          <a:xfrm>
            <a:off x="5854581" y="4855628"/>
            <a:ext cx="216024" cy="21602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63E71D98-7C78-B247-7B7B-1D6BAC5C77AB}"/>
              </a:ext>
            </a:extLst>
          </p:cNvPr>
          <p:cNvSpPr/>
          <p:nvPr/>
        </p:nvSpPr>
        <p:spPr bwMode="auto">
          <a:xfrm>
            <a:off x="5820147" y="5326565"/>
            <a:ext cx="216024" cy="21602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FD3FE736-BF3C-3F71-0EF5-C9368E89DD25}"/>
              </a:ext>
            </a:extLst>
          </p:cNvPr>
          <p:cNvSpPr/>
          <p:nvPr/>
        </p:nvSpPr>
        <p:spPr bwMode="auto">
          <a:xfrm>
            <a:off x="6228184" y="4586724"/>
            <a:ext cx="216024" cy="21602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76257A2A-1AE4-91FE-879B-52EB7ABBC29A}"/>
              </a:ext>
            </a:extLst>
          </p:cNvPr>
          <p:cNvSpPr/>
          <p:nvPr/>
        </p:nvSpPr>
        <p:spPr bwMode="auto">
          <a:xfrm>
            <a:off x="6228184" y="4946068"/>
            <a:ext cx="216024" cy="21602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8434948-59FB-CDD8-BE63-90979CEBACEC}"/>
              </a:ext>
            </a:extLst>
          </p:cNvPr>
          <p:cNvSpPr/>
          <p:nvPr/>
        </p:nvSpPr>
        <p:spPr bwMode="auto">
          <a:xfrm>
            <a:off x="4317942" y="5643144"/>
            <a:ext cx="216024" cy="2311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1CCDF74-699B-BB93-CF28-C2314ED09A12}"/>
              </a:ext>
            </a:extLst>
          </p:cNvPr>
          <p:cNvSpPr/>
          <p:nvPr/>
        </p:nvSpPr>
        <p:spPr bwMode="auto">
          <a:xfrm>
            <a:off x="4900762" y="5481202"/>
            <a:ext cx="216024" cy="2311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23C6164-8EE2-2E7C-D419-19F067E5EC03}"/>
              </a:ext>
            </a:extLst>
          </p:cNvPr>
          <p:cNvSpPr/>
          <p:nvPr/>
        </p:nvSpPr>
        <p:spPr bwMode="auto">
          <a:xfrm>
            <a:off x="4727705" y="5861222"/>
            <a:ext cx="216024" cy="2311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AAA67E9-F7B8-38F0-0AE7-1CBA7F17566B}"/>
              </a:ext>
            </a:extLst>
          </p:cNvPr>
          <p:cNvSpPr/>
          <p:nvPr/>
        </p:nvSpPr>
        <p:spPr bwMode="auto">
          <a:xfrm>
            <a:off x="3839923" y="5923667"/>
            <a:ext cx="216024" cy="2311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25E2979-07D8-9768-804C-FCF876ABF76B}"/>
              </a:ext>
            </a:extLst>
          </p:cNvPr>
          <p:cNvSpPr/>
          <p:nvPr/>
        </p:nvSpPr>
        <p:spPr bwMode="auto">
          <a:xfrm>
            <a:off x="5126013" y="5946605"/>
            <a:ext cx="216024" cy="2311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4D8E4C9-285A-5FC8-5833-31CE61DB1ABF}"/>
              </a:ext>
            </a:extLst>
          </p:cNvPr>
          <p:cNvSpPr/>
          <p:nvPr/>
        </p:nvSpPr>
        <p:spPr bwMode="auto">
          <a:xfrm>
            <a:off x="4669876" y="6441975"/>
            <a:ext cx="216024" cy="2311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CA018C6-1A39-0E45-0A5B-02D41D58A32B}"/>
              </a:ext>
            </a:extLst>
          </p:cNvPr>
          <p:cNvSpPr/>
          <p:nvPr/>
        </p:nvSpPr>
        <p:spPr bwMode="auto">
          <a:xfrm>
            <a:off x="5065022" y="6387983"/>
            <a:ext cx="216024" cy="2311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A03F92D-0968-CDB5-FCB6-BC9972CD9CE3}"/>
              </a:ext>
            </a:extLst>
          </p:cNvPr>
          <p:cNvSpPr/>
          <p:nvPr/>
        </p:nvSpPr>
        <p:spPr bwMode="auto">
          <a:xfrm>
            <a:off x="4279473" y="6290027"/>
            <a:ext cx="216024" cy="2311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CC89AC9-1B65-C310-9898-6B25034934D7}"/>
              </a:ext>
            </a:extLst>
          </p:cNvPr>
          <p:cNvSpPr/>
          <p:nvPr/>
        </p:nvSpPr>
        <p:spPr bwMode="auto">
          <a:xfrm>
            <a:off x="2555911" y="4117519"/>
            <a:ext cx="1961502" cy="16591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FB97086-5872-63AE-33DE-F27F7312F53B}"/>
              </a:ext>
            </a:extLst>
          </p:cNvPr>
          <p:cNvSpPr/>
          <p:nvPr/>
        </p:nvSpPr>
        <p:spPr bwMode="auto">
          <a:xfrm rot="1882568">
            <a:off x="4686230" y="3876380"/>
            <a:ext cx="2076626" cy="182288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7AC7A03-274B-CDB5-088A-60A239BD804E}"/>
              </a:ext>
            </a:extLst>
          </p:cNvPr>
          <p:cNvSpPr/>
          <p:nvPr/>
        </p:nvSpPr>
        <p:spPr bwMode="auto">
          <a:xfrm>
            <a:off x="3721397" y="5260655"/>
            <a:ext cx="2002731" cy="155272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ea typeface="黑体" pitchFamily="2" charset="-122"/>
              </a:rPr>
              <a:t>聚类算法的</a:t>
            </a:r>
            <a:r>
              <a:rPr lang="zh-CN" altLang="en-US" dirty="0">
                <a:ea typeface="黑体" pitchFamily="2" charset="-122"/>
              </a:rPr>
              <a:t>基本</a:t>
            </a:r>
            <a:r>
              <a:rPr lang="zh-CN" altLang="en-US">
                <a:ea typeface="黑体" pitchFamily="2" charset="-122"/>
              </a:rPr>
              <a:t>思想(</a:t>
            </a:r>
            <a:r>
              <a:rPr lang="en-US" altLang="zh-CN">
                <a:ea typeface="黑体" pitchFamily="2" charset="-122"/>
              </a:rPr>
              <a:t>2</a:t>
            </a:r>
            <a:r>
              <a:rPr lang="zh-CN" altLang="en-US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C9D3E0C8-4013-4555-5440-52E17AA34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829" y="2060848"/>
            <a:ext cx="8081667" cy="448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kern="0" dirty="0">
                <a:solidFill>
                  <a:srgbClr val="0000FF"/>
                </a:solidFill>
                <a:ea typeface="黑体" pitchFamily="2" charset="-122"/>
              </a:rPr>
              <a:t>定义数据对象之间的相似度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b="0" kern="0" dirty="0">
                <a:latin typeface="黑体" pitchFamily="2" charset="-122"/>
                <a:ea typeface="黑体" pitchFamily="2" charset="-122"/>
              </a:rPr>
              <a:t>  - 闵可夫斯基距离（</a:t>
            </a:r>
            <a:r>
              <a:rPr lang="en-US" altLang="zh-CN" sz="2000" b="0" kern="0" dirty="0" err="1">
                <a:ea typeface="黑体" pitchFamily="2" charset="-122"/>
              </a:rPr>
              <a:t>Minkowski</a:t>
            </a:r>
            <a:r>
              <a:rPr lang="en-US" altLang="zh-CN" sz="2000" b="0" kern="0" dirty="0">
                <a:ea typeface="黑体" pitchFamily="2" charset="-122"/>
              </a:rPr>
              <a:t> Distance</a:t>
            </a:r>
            <a:r>
              <a:rPr lang="zh-CN" altLang="en-US" sz="2000" b="0" kern="0" dirty="0">
                <a:latin typeface="黑体" pitchFamily="2" charset="-122"/>
                <a:ea typeface="黑体" pitchFamily="2" charset="-122"/>
              </a:rPr>
              <a:t>）</a:t>
            </a:r>
            <a:endParaRPr kumimoji="0" lang="zh-CN" altLang="en-US" sz="2000" b="0" kern="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kumimoji="0" lang="zh-CN" altLang="en-US" sz="2000" b="0" kern="0" dirty="0">
                <a:latin typeface="黑体" pitchFamily="2" charset="-122"/>
                <a:ea typeface="黑体" pitchFamily="2" charset="-122"/>
              </a:rPr>
              <a:t>  - 欧氏距离（</a:t>
            </a:r>
            <a:r>
              <a:rPr kumimoji="0" lang="en-US" altLang="zh-CN" sz="2000" b="0" kern="0" dirty="0">
                <a:ea typeface="黑体" pitchFamily="2" charset="-122"/>
              </a:rPr>
              <a:t>Euclidean Distance</a:t>
            </a:r>
            <a:r>
              <a:rPr kumimoji="0" lang="zh-CN" altLang="en-US" sz="2000" b="0" kern="0" dirty="0">
                <a:latin typeface="黑体" pitchFamily="2" charset="-122"/>
                <a:ea typeface="黑体" pitchFamily="2" charset="-122"/>
              </a:rPr>
              <a:t>）</a:t>
            </a:r>
            <a:endParaRPr kumimoji="0" lang="zh-CN" altLang="en-US" sz="2000" b="0" kern="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kumimoji="0" lang="zh-CN" altLang="en-US" sz="2000" b="0" kern="0" dirty="0">
                <a:latin typeface="黑体" pitchFamily="2" charset="-122"/>
                <a:ea typeface="黑体" pitchFamily="2" charset="-122"/>
              </a:rPr>
              <a:t>  - 曼哈顿距离（</a:t>
            </a:r>
            <a:r>
              <a:rPr kumimoji="0" lang="en-US" altLang="zh-CN" sz="2000" b="0" kern="0" dirty="0">
                <a:ea typeface="黑体" pitchFamily="2" charset="-122"/>
              </a:rPr>
              <a:t>Manhattan Distance</a:t>
            </a:r>
            <a:r>
              <a:rPr kumimoji="0" lang="zh-CN" altLang="en-US" sz="2000" b="0" kern="0" dirty="0"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000" b="0" kern="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kern="0" dirty="0">
                <a:solidFill>
                  <a:srgbClr val="0000FF"/>
                </a:solidFill>
                <a:ea typeface="黑体" pitchFamily="2" charset="-122"/>
              </a:rPr>
              <a:t>聚类目标函数（聚类停止判别条件）</a:t>
            </a:r>
            <a:endParaRPr lang="zh-CN" altLang="en-US" sz="2200" b="1" kern="0" dirty="0">
              <a:solidFill>
                <a:srgbClr val="0000FF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b="0" kern="0" dirty="0">
                <a:latin typeface="黑体" pitchFamily="2" charset="-122"/>
                <a:ea typeface="黑体" pitchFamily="2" charset="-122"/>
              </a:rPr>
              <a:t>  - 判断多个划分结果</a:t>
            </a:r>
            <a:r>
              <a:rPr lang="zh-CN" altLang="en-US" sz="2000" b="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哪个是有效的</a:t>
            </a:r>
            <a:endParaRPr lang="en-US" altLang="zh-CN" sz="2000" b="0" kern="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b="0" kern="0" dirty="0">
                <a:latin typeface="黑体" pitchFamily="2" charset="-122"/>
                <a:ea typeface="黑体" pitchFamily="2" charset="-122"/>
              </a:rPr>
              <a:t>  - 划分结果达到聚类目标函数时</a:t>
            </a:r>
            <a:r>
              <a:rPr lang="zh-CN" altLang="en-US" sz="2000" b="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终止算法运行</a:t>
            </a:r>
            <a:endParaRPr lang="en-US" altLang="zh-CN" sz="2000" b="0" kern="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kern="0" dirty="0">
                <a:solidFill>
                  <a:srgbClr val="0000FF"/>
                </a:solidFill>
                <a:ea typeface="黑体" pitchFamily="2" charset="-122"/>
              </a:rPr>
              <a:t>簇别划分策略（算法）</a:t>
            </a:r>
            <a:endParaRPr lang="en-US" altLang="zh-CN" sz="2200" kern="0" dirty="0">
              <a:solidFill>
                <a:srgbClr val="0000FF"/>
              </a:solidFill>
              <a:ea typeface="黑体" pitchFamily="2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b="0" kern="0" dirty="0">
                <a:latin typeface="黑体" pitchFamily="2" charset="-122"/>
                <a:ea typeface="黑体" pitchFamily="2" charset="-122"/>
              </a:rPr>
              <a:t>  - 通过何种簇别划分方式使得划分结果达到目标函数</a:t>
            </a:r>
            <a:endParaRPr lang="en-US" altLang="zh-CN" sz="2000" b="0" kern="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26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2276872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聚类算法的基本思想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聚类算法分类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200" dirty="0">
                <a:ea typeface="黑体" pitchFamily="2" charset="-122"/>
              </a:rPr>
              <a:t>k-</a:t>
            </a:r>
            <a:r>
              <a:rPr lang="zh-CN" altLang="en-US" sz="2200" dirty="0">
                <a:ea typeface="黑体" pitchFamily="2" charset="-122"/>
              </a:rPr>
              <a:t>均值算法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基于</a:t>
            </a:r>
            <a:r>
              <a:rPr lang="en-US" altLang="zh-CN" sz="2200" dirty="0">
                <a:ea typeface="黑体" pitchFamily="2" charset="-122"/>
              </a:rPr>
              <a:t>MapReduce</a:t>
            </a:r>
            <a:r>
              <a:rPr lang="zh-CN" altLang="en-US" sz="2200" dirty="0">
                <a:ea typeface="黑体" pitchFamily="2" charset="-122"/>
              </a:rPr>
              <a:t>的</a:t>
            </a:r>
            <a:r>
              <a:rPr lang="en-US" altLang="zh-CN" sz="2200" dirty="0">
                <a:ea typeface="黑体" pitchFamily="2" charset="-122"/>
              </a:rPr>
              <a:t>k-</a:t>
            </a:r>
            <a:r>
              <a:rPr lang="zh-CN" altLang="en-US" sz="2200" dirty="0">
                <a:ea typeface="黑体" pitchFamily="2" charset="-122"/>
              </a:rPr>
              <a:t>均值并行聚类算法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53080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聚类算法分类 (1)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71600" y="2060848"/>
            <a:ext cx="8348003" cy="4464496"/>
          </a:xfrm>
        </p:spPr>
        <p:txBody>
          <a:bodyPr lIns="0" rIns="0"/>
          <a:lstStyle/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zh-CN" altLang="en-US" sz="2400" b="1" dirty="0">
                <a:latin typeface="黑体" pitchFamily="2" charset="-122"/>
                <a:ea typeface="黑体" pitchFamily="2" charset="-122"/>
              </a:rPr>
              <a:t>传统聚类算法</a:t>
            </a:r>
            <a:endParaRPr kumimoji="0"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基于划分的聚类算法</a:t>
            </a:r>
          </a:p>
          <a:p>
            <a:pPr eaLnBrk="1" hangingPunct="1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- 先将数据集任意划分为</a:t>
            </a:r>
            <a:r>
              <a:rPr lang="en-US" altLang="zh-CN" sz="2000" dirty="0">
                <a:ea typeface="黑体" pitchFamily="2" charset="-122"/>
              </a:rPr>
              <a:t>k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个不相交的簇</a:t>
            </a:r>
          </a:p>
          <a:p>
            <a:pPr eaLnBrk="1" hangingPunct="1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  - </a:t>
            </a:r>
            <a:r>
              <a:rPr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迭代优化逐步改善簇的划分</a:t>
            </a:r>
            <a:endParaRPr lang="en-US" altLang="zh-CN" sz="2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kumimoji="0" lang="zh-CN" altLang="en-US" sz="2000" dirty="0">
                <a:latin typeface="黑体" pitchFamily="2" charset="-122"/>
                <a:ea typeface="黑体" pitchFamily="2" charset="-122"/>
              </a:rPr>
              <a:t>  - 目标函数收敛时，得到最终的聚类结果</a:t>
            </a:r>
            <a:endParaRPr kumimoji="0" lang="zh-CN" altLang="en-US" sz="2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kumimoji="0"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0" lang="en-US" altLang="zh-CN" sz="2000" dirty="0">
                <a:solidFill>
                  <a:srgbClr val="FF0000"/>
                </a:solidFill>
                <a:latin typeface="+mj-lt"/>
                <a:ea typeface="黑体" pitchFamily="2" charset="-122"/>
              </a:rPr>
              <a:t>k</a:t>
            </a:r>
            <a:r>
              <a:rPr kumimoji="0" lang="en-US" altLang="zh-CN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kumimoji="0"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均值（</a:t>
            </a:r>
            <a:r>
              <a:rPr kumimoji="0" lang="en-US" altLang="zh-CN" sz="2000" dirty="0">
                <a:solidFill>
                  <a:srgbClr val="FF0000"/>
                </a:solidFill>
                <a:ea typeface="黑体" pitchFamily="2" charset="-122"/>
              </a:rPr>
              <a:t>k-Means</a:t>
            </a:r>
            <a:r>
              <a:rPr kumimoji="0"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）算法、最大最小距离（</a:t>
            </a:r>
            <a:r>
              <a:rPr kumimoji="0" lang="en-US" altLang="zh-CN" sz="2000" dirty="0">
                <a:solidFill>
                  <a:srgbClr val="FF0000"/>
                </a:solidFill>
                <a:ea typeface="黑体" pitchFamily="2" charset="-122"/>
              </a:rPr>
              <a:t>Max-Min Distance</a:t>
            </a:r>
            <a:r>
              <a:rPr kumimoji="0"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）算法</a:t>
            </a:r>
            <a:endParaRPr kumimoji="0" lang="en-US" altLang="zh-CN" sz="2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基于密度的聚类算法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200" dirty="0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- 通过数据密度</a:t>
            </a:r>
            <a:r>
              <a:rPr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（单位区域内的实例数）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来发现任意形状的类簇</a:t>
            </a:r>
            <a:endParaRPr kumimoji="0" lang="en-US" altLang="zh-CN" sz="2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kumimoji="0" lang="en-US" altLang="zh-CN" sz="2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kumimoji="0" lang="en-US" altLang="zh-CN" sz="2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聚类算法分类 (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27584" y="2132856"/>
            <a:ext cx="8352928" cy="4608512"/>
          </a:xfrm>
        </p:spPr>
        <p:txBody>
          <a:bodyPr lIns="0" rIns="0"/>
          <a:lstStyle/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zh-CN" altLang="en-US" sz="2400" b="1" dirty="0">
                <a:latin typeface="黑体" pitchFamily="2" charset="-122"/>
                <a:ea typeface="黑体" pitchFamily="2" charset="-122"/>
              </a:rPr>
              <a:t>传统聚类算法</a:t>
            </a:r>
            <a:endParaRPr kumimoji="0"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>
                <a:solidFill>
                  <a:srgbClr val="0000FF"/>
                </a:solidFill>
                <a:ea typeface="黑体" pitchFamily="2" charset="-122"/>
              </a:rPr>
              <a:t>层次聚类算法</a:t>
            </a:r>
            <a:endParaRPr lang="en-US" altLang="zh-CN" sz="2200" b="1" dirty="0">
              <a:solidFill>
                <a:srgbClr val="0000FF"/>
              </a:solidFill>
              <a:ea typeface="黑体" pitchFamily="2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）自底向上的聚合型层次聚类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1800" dirty="0">
                <a:latin typeface="黑体" pitchFamily="2" charset="-122"/>
                <a:ea typeface="黑体" pitchFamily="2" charset="-122"/>
              </a:rPr>
              <a:t>  </a:t>
            </a:r>
            <a:r>
              <a:rPr kumimoji="0" lang="zh-CN" altLang="en-US" sz="1800" dirty="0">
                <a:latin typeface="黑体" pitchFamily="2" charset="-122"/>
                <a:ea typeface="黑体" pitchFamily="2" charset="-122"/>
              </a:rPr>
              <a:t>- </a:t>
            </a:r>
            <a:r>
              <a:rPr lang="zh-CN" altLang="en-US" sz="1800" dirty="0">
                <a:latin typeface="黑体" pitchFamily="2" charset="-122"/>
                <a:ea typeface="黑体" pitchFamily="2" charset="-122"/>
              </a:rPr>
              <a:t>先将</a:t>
            </a:r>
            <a:r>
              <a:rPr lang="zh-CN" altLang="en-US" sz="1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每个数据对象</a:t>
            </a:r>
            <a:r>
              <a:rPr lang="zh-CN" altLang="en-US" sz="1800" dirty="0">
                <a:latin typeface="黑体" pitchFamily="2" charset="-122"/>
                <a:ea typeface="黑体" pitchFamily="2" charset="-122"/>
              </a:rPr>
              <a:t>作为一个聚类簇</a:t>
            </a:r>
            <a:endParaRPr lang="en-US" altLang="zh-CN" sz="18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1800" dirty="0">
                <a:latin typeface="黑体" pitchFamily="2" charset="-122"/>
                <a:ea typeface="黑体" pitchFamily="2" charset="-122"/>
              </a:rPr>
              <a:t>  </a:t>
            </a:r>
            <a:r>
              <a:rPr kumimoji="0" lang="zh-CN" altLang="en-US" sz="1800" dirty="0"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sz="180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1800" dirty="0">
                <a:latin typeface="黑体" pitchFamily="2" charset="-122"/>
                <a:ea typeface="黑体" pitchFamily="2" charset="-122"/>
              </a:rPr>
              <a:t>计算簇间的相似度进行</a:t>
            </a:r>
            <a:r>
              <a:rPr lang="zh-CN" altLang="en-US" sz="1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分层合并</a:t>
            </a:r>
            <a:r>
              <a:rPr lang="zh-CN" altLang="en-US" sz="1800" dirty="0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直至最后只有一个簇</a:t>
            </a:r>
            <a:r>
              <a:rPr lang="zh-CN" altLang="en-US" sz="1800" dirty="0">
                <a:latin typeface="黑体" pitchFamily="2" charset="-122"/>
                <a:ea typeface="黑体" pitchFamily="2" charset="-122"/>
              </a:rPr>
              <a:t>或满足目标函数时终止</a:t>
            </a:r>
            <a:endParaRPr lang="en-US" altLang="zh-CN" sz="1800" dirty="0"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b="1" dirty="0">
                <a:latin typeface="+mj-lt"/>
                <a:ea typeface="黑体" pitchFamily="2" charset="-122"/>
              </a:rPr>
              <a:t>（</a:t>
            </a:r>
            <a:r>
              <a:rPr lang="en-US" altLang="zh-CN" sz="2000" b="1" dirty="0">
                <a:latin typeface="+mj-lt"/>
                <a:ea typeface="黑体" pitchFamily="2" charset="-122"/>
              </a:rPr>
              <a:t>2</a:t>
            </a:r>
            <a:r>
              <a:rPr lang="zh-CN" altLang="en-US" sz="2000" b="1" dirty="0">
                <a:latin typeface="+mj-lt"/>
                <a:ea typeface="黑体" pitchFamily="2" charset="-122"/>
              </a:rPr>
              <a:t>）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自顶向下的分裂型层次聚类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1800" dirty="0">
                <a:latin typeface="黑体" pitchFamily="2" charset="-122"/>
                <a:ea typeface="黑体" pitchFamily="2" charset="-122"/>
              </a:rPr>
              <a:t>  </a:t>
            </a:r>
            <a:r>
              <a:rPr kumimoji="0" lang="zh-CN" altLang="en-US" sz="1800" dirty="0">
                <a:latin typeface="黑体" pitchFamily="2" charset="-122"/>
                <a:ea typeface="黑体" pitchFamily="2" charset="-122"/>
              </a:rPr>
              <a:t>- </a:t>
            </a:r>
            <a:r>
              <a:rPr lang="zh-CN" altLang="en-US" sz="1800" dirty="0">
                <a:latin typeface="黑体" pitchFamily="2" charset="-122"/>
                <a:ea typeface="黑体" pitchFamily="2" charset="-122"/>
              </a:rPr>
              <a:t>先将</a:t>
            </a:r>
            <a:r>
              <a:rPr lang="zh-CN" altLang="en-US" sz="1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所有数据对象</a:t>
            </a:r>
            <a:r>
              <a:rPr lang="zh-CN" altLang="en-US" sz="1800" dirty="0">
                <a:latin typeface="黑体" pitchFamily="2" charset="-122"/>
                <a:ea typeface="黑体" pitchFamily="2" charset="-122"/>
              </a:rPr>
              <a:t>看作一个聚类簇</a:t>
            </a:r>
            <a:endParaRPr lang="en-US" altLang="zh-CN" sz="18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1800" dirty="0">
                <a:latin typeface="黑体" pitchFamily="2" charset="-122"/>
                <a:ea typeface="黑体" pitchFamily="2" charset="-122"/>
              </a:rPr>
              <a:t>  </a:t>
            </a:r>
            <a:r>
              <a:rPr kumimoji="0" lang="zh-CN" altLang="en-US" sz="1800" dirty="0"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sz="180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1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逐层分裂</a:t>
            </a:r>
            <a:r>
              <a:rPr lang="zh-CN" altLang="en-US" sz="1800" dirty="0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直至每个簇中只包含一个数据对象</a:t>
            </a:r>
            <a:r>
              <a:rPr lang="zh-CN" altLang="en-US" sz="1800" dirty="0">
                <a:latin typeface="黑体" pitchFamily="2" charset="-122"/>
                <a:ea typeface="黑体" pitchFamily="2" charset="-122"/>
              </a:rPr>
              <a:t>或满足满足目标函数时终止</a:t>
            </a:r>
            <a:endParaRPr lang="en-US" altLang="zh-CN" sz="18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942421"/>
      </p:ext>
    </p:extLst>
  </p:cSld>
  <p:clrMapOvr>
    <a:masterClrMapping/>
  </p:clrMapOvr>
</p:sld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3022</TotalTime>
  <Words>1495</Words>
  <Application>Microsoft Office PowerPoint</Application>
  <PresentationFormat>全屏显示(4:3)</PresentationFormat>
  <Paragraphs>245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黑体</vt:lpstr>
      <vt:lpstr>楷体_GB2312</vt:lpstr>
      <vt:lpstr>宋体</vt:lpstr>
      <vt:lpstr>Cambria Math</vt:lpstr>
      <vt:lpstr>Symbol</vt:lpstr>
      <vt:lpstr>Times New Roman</vt:lpstr>
      <vt:lpstr>Wingdings</vt:lpstr>
      <vt:lpstr>Straight Edge</vt:lpstr>
      <vt:lpstr>第9章 聚类算法 </vt:lpstr>
      <vt:lpstr>提纲</vt:lpstr>
      <vt:lpstr>引例</vt:lpstr>
      <vt:lpstr>提纲</vt:lpstr>
      <vt:lpstr>聚类算法的基本思想(1)</vt:lpstr>
      <vt:lpstr>聚类算法的基本思想(2)</vt:lpstr>
      <vt:lpstr>提纲</vt:lpstr>
      <vt:lpstr>聚类算法分类 (1)</vt:lpstr>
      <vt:lpstr>聚类算法分类 (2)</vt:lpstr>
      <vt:lpstr>聚类算法分类 (3)</vt:lpstr>
      <vt:lpstr>聚类算法分类 (4)</vt:lpstr>
      <vt:lpstr>提纲</vt:lpstr>
      <vt:lpstr>k-均值算法 (1)</vt:lpstr>
      <vt:lpstr>k-均值算法 (2)</vt:lpstr>
      <vt:lpstr>k-均值算法 (3)</vt:lpstr>
      <vt:lpstr>k-均值算法 (4)</vt:lpstr>
      <vt:lpstr>k-均值算法 (5)</vt:lpstr>
      <vt:lpstr>提纲</vt:lpstr>
      <vt:lpstr>基于MapReduce的k-均值并行聚类算法 (1)</vt:lpstr>
      <vt:lpstr>基于MapReduce的k-均值并行聚类算法 (2)</vt:lpstr>
      <vt:lpstr>基于MapReduce的k-均值并行聚类算法 (3)</vt:lpstr>
      <vt:lpstr>基于MapReduce的k-均值并行聚类算法 (4)</vt:lpstr>
      <vt:lpstr>基于MapReduce的k-均值并行聚类算法 (5)</vt:lpstr>
      <vt:lpstr>提纲</vt:lpstr>
      <vt:lpstr>总结</vt:lpstr>
      <vt:lpstr>结语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Yue</dc:creator>
  <cp:lastModifiedBy>Kun Yue</cp:lastModifiedBy>
  <cp:revision>197</cp:revision>
  <dcterms:created xsi:type="dcterms:W3CDTF">1601-01-01T00:00:00Z</dcterms:created>
  <dcterms:modified xsi:type="dcterms:W3CDTF">2022-07-19T01:26:34Z</dcterms:modified>
</cp:coreProperties>
</file>