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306" r:id="rId9"/>
    <p:sldId id="266" r:id="rId10"/>
    <p:sldId id="267" r:id="rId11"/>
    <p:sldId id="268" r:id="rId12"/>
    <p:sldId id="269" r:id="rId13"/>
    <p:sldId id="270" r:id="rId14"/>
    <p:sldId id="271" r:id="rId15"/>
    <p:sldId id="307" r:id="rId16"/>
    <p:sldId id="27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311" r:id="rId28"/>
    <p:sldId id="286" r:id="rId29"/>
    <p:sldId id="289" r:id="rId30"/>
    <p:sldId id="288" r:id="rId31"/>
    <p:sldId id="290" r:id="rId32"/>
    <p:sldId id="291" r:id="rId33"/>
    <p:sldId id="292" r:id="rId34"/>
    <p:sldId id="312" r:id="rId35"/>
    <p:sldId id="313" r:id="rId36"/>
    <p:sldId id="293" r:id="rId37"/>
    <p:sldId id="326" r:id="rId38"/>
    <p:sldId id="314" r:id="rId39"/>
    <p:sldId id="316" r:id="rId40"/>
    <p:sldId id="317" r:id="rId41"/>
    <p:sldId id="318" r:id="rId42"/>
    <p:sldId id="320" r:id="rId43"/>
    <p:sldId id="321" r:id="rId44"/>
    <p:sldId id="322" r:id="rId45"/>
    <p:sldId id="323" r:id="rId46"/>
    <p:sldId id="324" r:id="rId47"/>
    <p:sldId id="308" r:id="rId48"/>
    <p:sldId id="309" r:id="rId49"/>
    <p:sldId id="310" r:id="rId50"/>
    <p:sldId id="325" r:id="rId51"/>
    <p:sldId id="295" r:id="rId52"/>
    <p:sldId id="296" r:id="rId53"/>
    <p:sldId id="297" r:id="rId54"/>
    <p:sldId id="304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86435" autoAdjust="0"/>
  </p:normalViewPr>
  <p:slideViewPr>
    <p:cSldViewPr>
      <p:cViewPr varScale="1">
        <p:scale>
          <a:sx n="82" d="100"/>
          <a:sy n="82" d="100"/>
        </p:scale>
        <p:origin x="130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1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26" Type="http://schemas.openxmlformats.org/officeDocument/2006/relationships/slide" Target="slides/slide33.xml"/><Relationship Id="rId39" Type="http://schemas.openxmlformats.org/officeDocument/2006/relationships/slide" Target="slides/slide47.xml"/><Relationship Id="rId21" Type="http://schemas.openxmlformats.org/officeDocument/2006/relationships/slide" Target="slides/slide26.xml"/><Relationship Id="rId34" Type="http://schemas.openxmlformats.org/officeDocument/2006/relationships/slide" Target="slides/slide42.xml"/><Relationship Id="rId42" Type="http://schemas.openxmlformats.org/officeDocument/2006/relationships/slide" Target="slides/slide50.xml"/><Relationship Id="rId47" Type="http://schemas.openxmlformats.org/officeDocument/2006/relationships/slide" Target="slides/slide55.xml"/><Relationship Id="rId7" Type="http://schemas.openxmlformats.org/officeDocument/2006/relationships/slide" Target="slides/slide1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9" Type="http://schemas.openxmlformats.org/officeDocument/2006/relationships/slide" Target="slides/slide36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9.xml"/><Relationship Id="rId37" Type="http://schemas.openxmlformats.org/officeDocument/2006/relationships/slide" Target="slides/slide45.xml"/><Relationship Id="rId40" Type="http://schemas.openxmlformats.org/officeDocument/2006/relationships/slide" Target="slides/slide48.xml"/><Relationship Id="rId45" Type="http://schemas.openxmlformats.org/officeDocument/2006/relationships/slide" Target="slides/slide53.xml"/><Relationship Id="rId5" Type="http://schemas.openxmlformats.org/officeDocument/2006/relationships/slide" Target="slides/slide7.xml"/><Relationship Id="rId15" Type="http://schemas.openxmlformats.org/officeDocument/2006/relationships/slide" Target="slides/slide18.xml"/><Relationship Id="rId23" Type="http://schemas.openxmlformats.org/officeDocument/2006/relationships/slide" Target="slides/slide28.xml"/><Relationship Id="rId28" Type="http://schemas.openxmlformats.org/officeDocument/2006/relationships/slide" Target="slides/slide35.xml"/><Relationship Id="rId36" Type="http://schemas.openxmlformats.org/officeDocument/2006/relationships/slide" Target="slides/slide44.xml"/><Relationship Id="rId10" Type="http://schemas.openxmlformats.org/officeDocument/2006/relationships/slide" Target="slides/slide13.xml"/><Relationship Id="rId19" Type="http://schemas.openxmlformats.org/officeDocument/2006/relationships/slide" Target="slides/slide23.xml"/><Relationship Id="rId31" Type="http://schemas.openxmlformats.org/officeDocument/2006/relationships/slide" Target="slides/slide38.xml"/><Relationship Id="rId44" Type="http://schemas.openxmlformats.org/officeDocument/2006/relationships/slide" Target="slides/slide52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7.xml"/><Relationship Id="rId27" Type="http://schemas.openxmlformats.org/officeDocument/2006/relationships/slide" Target="slides/slide34.xml"/><Relationship Id="rId30" Type="http://schemas.openxmlformats.org/officeDocument/2006/relationships/slide" Target="slides/slide37.xml"/><Relationship Id="rId35" Type="http://schemas.openxmlformats.org/officeDocument/2006/relationships/slide" Target="slides/slide43.xml"/><Relationship Id="rId43" Type="http://schemas.openxmlformats.org/officeDocument/2006/relationships/slide" Target="slides/slide51.xml"/><Relationship Id="rId8" Type="http://schemas.openxmlformats.org/officeDocument/2006/relationships/slide" Target="slides/slide11.xml"/><Relationship Id="rId3" Type="http://schemas.openxmlformats.org/officeDocument/2006/relationships/slide" Target="slides/slide3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32.xml"/><Relationship Id="rId33" Type="http://schemas.openxmlformats.org/officeDocument/2006/relationships/slide" Target="slides/slide41.xml"/><Relationship Id="rId38" Type="http://schemas.openxmlformats.org/officeDocument/2006/relationships/slide" Target="slides/slide46.xml"/><Relationship Id="rId46" Type="http://schemas.openxmlformats.org/officeDocument/2006/relationships/slide" Target="slides/slide54.xml"/><Relationship Id="rId20" Type="http://schemas.openxmlformats.org/officeDocument/2006/relationships/slide" Target="slides/slide25.xml"/><Relationship Id="rId41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13C4AE-414A-4067-BBB3-BAAFBBC47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49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4101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8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9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3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4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7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8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8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9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0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2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4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6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8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9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0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1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2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3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4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5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8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9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0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2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3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4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5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6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9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0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1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2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3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4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5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7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9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0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1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2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3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4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5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6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7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9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0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1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2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3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4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5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6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7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9" name="Rectangle 103"/>
          <p:cNvSpPr>
            <a:spLocks noGrp="1" noChangeArrowheads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200" name="Rectangle 104"/>
          <p:cNvSpPr>
            <a:spLocks noGrp="1" noChangeArrowheads="1"/>
          </p:cNvSpPr>
          <p:nvPr>
            <p:ph type="ftr" sz="quarter" idx="3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4201" name="Rectangle 10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fld id="{8A8E65E0-F647-4F7C-B351-5D695762E5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202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03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204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4205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" grpId="0" animBg="1" autoUpdateAnimBg="0"/>
      <p:bldP spid="4205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D0B30-04D3-47F4-B4B9-FAB51FCF90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79001-E389-428B-A814-C610F02AEC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F846-8BC4-4DE8-8C8B-F1B25AE356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19BCB-02E6-48D7-8784-E42B04F48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E7B-9DB8-4457-9AA5-C641C1BB66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5AFA-763D-4D55-B7D8-291F0FC88A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7135-925C-46AF-B1C8-1AEF43D86F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B65A1-991C-49AF-925A-FD0D321B0A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2EEBE-FADF-4D6B-B82C-5D239FD0CF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142B1-E0FA-4D8C-810C-4CB29377C2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3075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3076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0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4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5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6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7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8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9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0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1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2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3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4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6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7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8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9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1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4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5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6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7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8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9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0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1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2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3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5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7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4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3175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79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80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folHlin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81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folHlink"/>
                </a:solidFill>
              </a:defRPr>
            </a:lvl1pPr>
          </a:lstStyle>
          <a:p>
            <a:r>
              <a:rPr lang="en-US" altLang="zh-CN"/>
              <a:t>递归与分治</a:t>
            </a:r>
          </a:p>
        </p:txBody>
      </p:sp>
      <p:sp>
        <p:nvSpPr>
          <p:cNvPr id="3182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folHlink"/>
                </a:solidFill>
              </a:defRPr>
            </a:lvl1pPr>
          </a:lstStyle>
          <a:p>
            <a:fld id="{526C14E0-50D6-417F-BE14-6E49847D56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83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人工智能算法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ea typeface="黑体" pitchFamily="2" charset="-122"/>
            </a:endParaRPr>
          </a:p>
          <a:p>
            <a:endParaRPr lang="en-US" altLang="zh-CN" dirty="0">
              <a:ea typeface="黑体" pitchFamily="2" charset="-122"/>
            </a:endParaRPr>
          </a:p>
          <a:p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章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分治法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133600"/>
            <a:ext cx="5872163" cy="3095625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 smtClean="0">
                <a:solidFill>
                  <a:srgbClr val="FF0000"/>
                </a:solidFill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 smtClean="0">
                <a:ea typeface="黑体" pitchFamily="2" charset="-122"/>
              </a:rPr>
              <a:t>合并排序</a:t>
            </a:r>
          </a:p>
          <a:p>
            <a:r>
              <a:rPr lang="zh-CN" altLang="en-US" sz="2200" dirty="0" smtClean="0">
                <a:ea typeface="黑体" pitchFamily="2" charset="-122"/>
              </a:rPr>
              <a:t>快速排序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折半查找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 smtClean="0">
                <a:ea typeface="黑体" pitchFamily="2" charset="-122"/>
              </a:rPr>
              <a:t>Strassen</a:t>
            </a:r>
            <a:r>
              <a:rPr lang="zh-CN" altLang="en-US" sz="2200" dirty="0" smtClean="0">
                <a:ea typeface="黑体" pitchFamily="2" charset="-122"/>
              </a:rPr>
              <a:t>矩阵乘法</a:t>
            </a:r>
          </a:p>
          <a:p>
            <a:pPr>
              <a:buNone/>
            </a:pPr>
            <a:r>
              <a:rPr lang="zh-CN" altLang="en-US" sz="2200" dirty="0" smtClean="0">
                <a:ea typeface="黑体" pitchFamily="2" charset="-122"/>
              </a:rPr>
              <a:t> </a:t>
            </a:r>
            <a:endParaRPr lang="zh-CN" altLang="en-US" sz="2200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分治法的适用条件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 sz="2400" dirty="0">
                <a:ea typeface="黑体" pitchFamily="2" charset="-122"/>
              </a:rPr>
              <a:t>该问题的规模缩小到一定的程度就可以容易地解决</a:t>
            </a:r>
          </a:p>
          <a:p>
            <a:r>
              <a:rPr lang="zh-CN" altLang="en-US" sz="2400" dirty="0">
                <a:ea typeface="黑体" pitchFamily="2" charset="-122"/>
              </a:rPr>
              <a:t>该问题具有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最优子结构性质</a:t>
            </a:r>
            <a:r>
              <a:rPr lang="en-US" altLang="zh-CN" sz="2400" dirty="0">
                <a:ea typeface="黑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- </a:t>
            </a:r>
            <a:r>
              <a:rPr lang="zh-CN" altLang="en-US" sz="2000" dirty="0">
                <a:ea typeface="黑体" pitchFamily="2" charset="-122"/>
              </a:rPr>
              <a:t>该问题可以分解为若干个规模较小的相同</a:t>
            </a:r>
            <a:r>
              <a:rPr lang="zh-CN" altLang="en-US" sz="2000" dirty="0" smtClean="0">
                <a:ea typeface="黑体" pitchFamily="2" charset="-122"/>
              </a:rPr>
              <a:t>问题</a:t>
            </a:r>
            <a:endParaRPr lang="en-US" altLang="zh-CN" sz="2000" dirty="0"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- </a:t>
            </a:r>
            <a:r>
              <a:rPr lang="zh-CN" altLang="en-US" sz="2000" dirty="0">
                <a:ea typeface="黑体" pitchFamily="2" charset="-122"/>
              </a:rPr>
              <a:t>该问题的最优解包含着其子问题的</a:t>
            </a:r>
            <a:r>
              <a:rPr lang="zh-CN" altLang="en-US" sz="2000" dirty="0" smtClean="0">
                <a:ea typeface="黑体" pitchFamily="2" charset="-122"/>
              </a:rPr>
              <a:t>最优解</a:t>
            </a:r>
            <a:endParaRPr lang="zh-CN" altLang="en-US" sz="2000" dirty="0">
              <a:ea typeface="黑体" pitchFamily="2" charset="-122"/>
            </a:endParaRP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利用该问题分解出的子问题的解可以合并为该问题的解</a:t>
            </a:r>
          </a:p>
          <a:p>
            <a:r>
              <a:rPr lang="zh-CN" altLang="en-US" sz="2400" dirty="0">
                <a:ea typeface="黑体" pitchFamily="2" charset="-122"/>
              </a:rPr>
              <a:t>该问题所分解出的各个子问题是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相互独立</a:t>
            </a:r>
            <a:r>
              <a:rPr lang="zh-CN" altLang="en-US" sz="2400" dirty="0">
                <a:ea typeface="黑体" pitchFamily="2" charset="-122"/>
              </a:rPr>
              <a:t>的，即子问题之间不包含公共的子问题，并不重复计算公共子问题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447800" y="5410200"/>
            <a:ext cx="5284788" cy="609600"/>
          </a:xfrm>
          <a:prstGeom prst="cloudCallout">
            <a:avLst>
              <a:gd name="adj1" fmla="val 31468"/>
              <a:gd name="adj2" fmla="val -1882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>
                <a:solidFill>
                  <a:srgbClr val="006600"/>
                </a:solidFill>
                <a:ea typeface="黑体" pitchFamily="2" charset="-122"/>
              </a:rPr>
              <a:t>若子问题不独立，如何处理？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提纲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5100" y="2214563"/>
            <a:ext cx="5795963" cy="3159125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 smtClean="0">
                <a:solidFill>
                  <a:srgbClr val="FF0000"/>
                </a:solidFill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 smtClean="0">
                <a:ea typeface="黑体" pitchFamily="2" charset="-122"/>
              </a:rPr>
              <a:t>合并排序</a:t>
            </a:r>
          </a:p>
          <a:p>
            <a:r>
              <a:rPr lang="zh-CN" altLang="en-US" sz="2200" dirty="0" smtClean="0">
                <a:ea typeface="黑体" pitchFamily="2" charset="-122"/>
              </a:rPr>
              <a:t>快速排序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折半查找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 smtClean="0">
                <a:ea typeface="黑体" pitchFamily="2" charset="-122"/>
              </a:rPr>
              <a:t>Strassen</a:t>
            </a:r>
            <a:r>
              <a:rPr lang="zh-CN" altLang="en-US" sz="2200" dirty="0" smtClean="0">
                <a:ea typeface="黑体" pitchFamily="2" charset="-122"/>
              </a:rPr>
              <a:t>矩阵乘法</a:t>
            </a:r>
          </a:p>
          <a:p>
            <a:pPr>
              <a:buNone/>
            </a:pPr>
            <a:r>
              <a:rPr lang="zh-CN" altLang="en-US" sz="2200" dirty="0" smtClean="0">
                <a:ea typeface="黑体" pitchFamily="2" charset="-122"/>
              </a:rPr>
              <a:t> </a:t>
            </a:r>
            <a:endParaRPr lang="zh-CN" altLang="en-US" sz="22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分治法的复杂度分析方法 </a:t>
            </a:r>
            <a:r>
              <a:rPr lang="en-US" altLang="zh-CN" dirty="0">
                <a:ea typeface="黑体" pitchFamily="2" charset="-122"/>
              </a:rPr>
              <a:t>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971800"/>
            <a:ext cx="7958138" cy="3124200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i="1" dirty="0"/>
              <a:t>                           </a:t>
            </a:r>
            <a:r>
              <a:rPr lang="en-US" altLang="zh-CN" sz="2000" i="1" dirty="0" err="1" smtClean="0"/>
              <a:t>Adhoc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),                                      </a:t>
            </a:r>
            <a:r>
              <a:rPr lang="en-US" altLang="zh-CN" sz="2000" i="1" dirty="0" smtClean="0"/>
              <a:t>|S|&lt;</a:t>
            </a:r>
            <a:r>
              <a:rPr lang="en-US" altLang="zh-CN" sz="2000" i="1" dirty="0"/>
              <a:t>n</a:t>
            </a:r>
            <a:r>
              <a:rPr lang="en-US" altLang="zh-CN" sz="2000" baseline="-25000" dirty="0"/>
              <a:t>0</a:t>
            </a:r>
          </a:p>
          <a:p>
            <a:r>
              <a:rPr lang="en-US" altLang="zh-CN" sz="2000" i="1" dirty="0" smtClean="0"/>
              <a:t>DAC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)=</a:t>
            </a:r>
            <a:endParaRPr lang="en-US" altLang="zh-CN" sz="2000" dirty="0"/>
          </a:p>
          <a:p>
            <a:pPr>
              <a:spcAft>
                <a:spcPct val="25000"/>
              </a:spcAft>
              <a:buFont typeface="Wingdings" pitchFamily="2" charset="2"/>
              <a:buNone/>
            </a:pPr>
            <a:r>
              <a:rPr lang="en-US" altLang="zh-CN" sz="2000" dirty="0"/>
              <a:t>                          </a:t>
            </a:r>
            <a:r>
              <a:rPr lang="en-US" altLang="zh-CN" sz="2000" i="1" dirty="0" smtClean="0"/>
              <a:t>DIV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+                                      ,   else</a:t>
            </a:r>
          </a:p>
          <a:p>
            <a:endParaRPr lang="en-US" altLang="zh-CN" dirty="0"/>
          </a:p>
        </p:txBody>
      </p:sp>
      <p:sp>
        <p:nvSpPr>
          <p:cNvPr id="18436" name="AutoShape 4"/>
          <p:cNvSpPr>
            <a:spLocks/>
          </p:cNvSpPr>
          <p:nvPr/>
        </p:nvSpPr>
        <p:spPr bwMode="auto">
          <a:xfrm>
            <a:off x="2209800" y="30480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67757"/>
              </p:ext>
            </p:extLst>
          </p:nvPr>
        </p:nvGraphicFramePr>
        <p:xfrm>
          <a:off x="3524250" y="3581400"/>
          <a:ext cx="23066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3" imgW="1625400" imgH="444240" progId="Equation.DSMT4">
                  <p:embed/>
                </p:oleObj>
              </mc:Choice>
              <mc:Fallback>
                <p:oleObj name="Equation" r:id="rId3" imgW="162540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581400"/>
                        <a:ext cx="23066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2000" y="1981200"/>
            <a:ext cx="815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sz="2000" dirty="0"/>
              <a:t>   If you can map the steps of your algorithm into the four steps  (</a:t>
            </a:r>
            <a:r>
              <a:rPr lang="en-US" altLang="zh-CN" sz="2000" dirty="0" err="1"/>
              <a:t>i.e.,you</a:t>
            </a:r>
            <a:r>
              <a:rPr lang="en-US" altLang="zh-CN" sz="2000" dirty="0"/>
              <a:t>  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/>
              <a:t>     know </a:t>
            </a:r>
            <a:r>
              <a:rPr lang="en-US" altLang="zh-CN" sz="2000" b="1" dirty="0">
                <a:solidFill>
                  <a:srgbClr val="FF0000"/>
                </a:solidFill>
              </a:rPr>
              <a:t>how complex each piece is</a:t>
            </a:r>
            <a:r>
              <a:rPr lang="en-US" altLang="zh-CN" sz="2000" dirty="0"/>
              <a:t>), the process of analyzing any divide 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/>
              <a:t>     and conquer algorithm is very straightforward——</a:t>
            </a:r>
            <a:r>
              <a:rPr lang="en-US" altLang="zh-CN" sz="2000" b="1" dirty="0">
                <a:solidFill>
                  <a:srgbClr val="FF0000"/>
                </a:solidFill>
              </a:rPr>
              <a:t>recurrence relation</a:t>
            </a:r>
            <a:r>
              <a:rPr lang="en-US" altLang="zh-CN" sz="2000" dirty="0"/>
              <a:t>!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043608" y="4581128"/>
            <a:ext cx="3452192" cy="17434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u="sng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altLang="zh-CN" sz="2000" b="1" u="sng" dirty="0">
                <a:solidFill>
                  <a:srgbClr val="000000"/>
                </a:solidFill>
                <a:latin typeface="+mn-lt"/>
              </a:rPr>
              <a:t> factorial(</a:t>
            </a:r>
            <a:r>
              <a:rPr lang="en-US" altLang="zh-CN" sz="2000" b="1" u="sng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altLang="zh-CN" sz="2000" b="1" u="sng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000" b="1" i="1" u="sng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000" b="1" u="sng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if(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=0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) return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return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*factorial(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1)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4495800" y="4419600"/>
            <a:ext cx="4343400" cy="1674813"/>
            <a:chOff x="2832" y="2784"/>
            <a:chExt cx="2736" cy="1055"/>
          </a:xfrm>
        </p:grpSpPr>
        <p:sp>
          <p:nvSpPr>
            <p:cNvPr id="18440" name="AutoShape 8"/>
            <p:cNvSpPr>
              <a:spLocks noChangeArrowheads="1"/>
            </p:cNvSpPr>
            <p:nvPr/>
          </p:nvSpPr>
          <p:spPr bwMode="auto">
            <a:xfrm>
              <a:off x="2832" y="3168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3504" y="3312"/>
            <a:ext cx="1920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Equation" r:id="rId5" imgW="1612800" imgH="457200" progId="Equation.DSMT4">
                    <p:embed/>
                  </p:oleObj>
                </mc:Choice>
                <mc:Fallback>
                  <p:oleObj name="Equation" r:id="rId5" imgW="1612800" imgH="457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312"/>
                          <a:ext cx="1920" cy="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3504" y="2784"/>
              <a:ext cx="206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/>
                <a:t>Taking multiplication (*) as the basic operation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分治法的复杂度分析方法 </a:t>
            </a:r>
            <a:r>
              <a:rPr lang="en-US" altLang="zh-CN" dirty="0">
                <a:ea typeface="黑体" pitchFamily="2" charset="-122"/>
              </a:rPr>
              <a:t>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204864"/>
            <a:ext cx="7958138" cy="3891136"/>
          </a:xfrm>
        </p:spPr>
        <p:txBody>
          <a:bodyPr/>
          <a:lstStyle/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rgbClr val="0000FF"/>
                </a:solidFill>
                <a:ea typeface="黑体" pitchFamily="2" charset="-122"/>
              </a:rPr>
              <a:t>平衡子问题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200" dirty="0">
                <a:ea typeface="黑体" pitchFamily="2" charset="-122"/>
              </a:rPr>
              <a:t>  </a:t>
            </a:r>
            <a:r>
              <a:rPr lang="en-US" altLang="zh-CN" sz="2200" dirty="0">
                <a:ea typeface="黑体" pitchFamily="2" charset="-122"/>
              </a:rPr>
              <a:t>- </a:t>
            </a:r>
            <a:r>
              <a:rPr lang="zh-CN" altLang="en-US" sz="2200" dirty="0">
                <a:ea typeface="黑体" pitchFamily="2" charset="-122"/>
              </a:rPr>
              <a:t>子问题规模大致相同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200" dirty="0">
                <a:ea typeface="黑体" pitchFamily="2" charset="-122"/>
              </a:rPr>
              <a:t>  </a:t>
            </a:r>
            <a:r>
              <a:rPr lang="en-US" altLang="zh-CN" sz="2200" dirty="0">
                <a:ea typeface="黑体" pitchFamily="2" charset="-122"/>
              </a:rPr>
              <a:t>- </a:t>
            </a:r>
            <a:r>
              <a:rPr lang="zh-CN" altLang="en-US" sz="2200" dirty="0">
                <a:ea typeface="黑体" pitchFamily="2" charset="-122"/>
              </a:rPr>
              <a:t>若</a:t>
            </a:r>
            <a:r>
              <a:rPr lang="en-US" altLang="zh-CN" sz="2200" dirty="0" smtClean="0">
                <a:ea typeface="黑体" pitchFamily="2" charset="-122"/>
              </a:rPr>
              <a:t>|</a:t>
            </a:r>
            <a:r>
              <a:rPr lang="en-US" altLang="zh-CN" sz="2200" i="1" dirty="0">
                <a:ea typeface="黑体" pitchFamily="2" charset="-122"/>
              </a:rPr>
              <a:t>S</a:t>
            </a:r>
            <a:r>
              <a:rPr lang="en-US" altLang="zh-CN" sz="2200" dirty="0" smtClean="0">
                <a:ea typeface="黑体" pitchFamily="2" charset="-122"/>
              </a:rPr>
              <a:t>|=</a:t>
            </a:r>
            <a:r>
              <a:rPr lang="en-US" altLang="zh-CN" sz="2200" i="1" dirty="0">
                <a:ea typeface="黑体" pitchFamily="2" charset="-122"/>
              </a:rPr>
              <a:t>n</a:t>
            </a:r>
            <a:r>
              <a:rPr lang="en-US" altLang="zh-CN" sz="2200" dirty="0">
                <a:ea typeface="黑体" pitchFamily="2" charset="-122"/>
              </a:rPr>
              <a:t>, </a:t>
            </a:r>
            <a:r>
              <a:rPr lang="zh-CN" altLang="en-US" sz="2200" dirty="0">
                <a:ea typeface="黑体" pitchFamily="2" charset="-122"/>
              </a:rPr>
              <a:t>分解为个</a:t>
            </a:r>
            <a:r>
              <a:rPr lang="en-US" altLang="zh-CN" sz="2200" i="1" dirty="0">
                <a:ea typeface="黑体" pitchFamily="2" charset="-122"/>
              </a:rPr>
              <a:t>k</a:t>
            </a:r>
            <a:r>
              <a:rPr lang="zh-CN" altLang="en-US" sz="2200" dirty="0">
                <a:ea typeface="黑体" pitchFamily="2" charset="-122"/>
              </a:rPr>
              <a:t>个规模为</a:t>
            </a:r>
            <a:r>
              <a:rPr lang="en-US" altLang="zh-CN" sz="2200" i="1" dirty="0">
                <a:ea typeface="黑体" pitchFamily="2" charset="-122"/>
              </a:rPr>
              <a:t>n</a:t>
            </a:r>
            <a:r>
              <a:rPr lang="en-US" altLang="zh-CN" sz="2200" dirty="0">
                <a:ea typeface="黑体" pitchFamily="2" charset="-122"/>
              </a:rPr>
              <a:t>/</a:t>
            </a:r>
            <a:r>
              <a:rPr lang="en-US" altLang="zh-CN" sz="2200" i="1" dirty="0">
                <a:ea typeface="黑体" pitchFamily="2" charset="-122"/>
              </a:rPr>
              <a:t>m</a:t>
            </a:r>
            <a:r>
              <a:rPr lang="zh-CN" altLang="en-US" sz="2200" dirty="0">
                <a:ea typeface="黑体" pitchFamily="2" charset="-122"/>
              </a:rPr>
              <a:t>的子问题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200" dirty="0">
                <a:ea typeface="黑体" pitchFamily="2" charset="-122"/>
              </a:rPr>
              <a:t>  </a:t>
            </a:r>
            <a:r>
              <a:rPr lang="en-US" altLang="zh-CN" sz="2200" dirty="0">
                <a:ea typeface="黑体" pitchFamily="2" charset="-122"/>
              </a:rPr>
              <a:t>- </a:t>
            </a:r>
            <a:r>
              <a:rPr lang="en-US" altLang="zh-CN" sz="2200" i="1" dirty="0">
                <a:ea typeface="黑体" pitchFamily="2" charset="-122"/>
              </a:rPr>
              <a:t>f </a:t>
            </a:r>
            <a:r>
              <a:rPr lang="en-US" altLang="zh-CN" sz="2200" dirty="0">
                <a:ea typeface="黑体" pitchFamily="2" charset="-122"/>
              </a:rPr>
              <a:t>(</a:t>
            </a:r>
            <a:r>
              <a:rPr lang="en-US" altLang="zh-CN" sz="2200" i="1" dirty="0">
                <a:ea typeface="黑体" pitchFamily="2" charset="-122"/>
              </a:rPr>
              <a:t>n</a:t>
            </a:r>
            <a:r>
              <a:rPr lang="en-US" altLang="zh-CN" sz="2200" dirty="0">
                <a:ea typeface="黑体" pitchFamily="2" charset="-122"/>
              </a:rPr>
              <a:t>)</a:t>
            </a:r>
            <a:r>
              <a:rPr lang="zh-CN" altLang="en-US" sz="2200" dirty="0">
                <a:ea typeface="黑体" pitchFamily="2" charset="-122"/>
              </a:rPr>
              <a:t>时间将</a:t>
            </a:r>
            <a:r>
              <a:rPr lang="en-US" altLang="zh-CN" sz="2200" i="1" dirty="0">
                <a:ea typeface="黑体" pitchFamily="2" charset="-122"/>
              </a:rPr>
              <a:t>k</a:t>
            </a:r>
            <a:r>
              <a:rPr lang="zh-CN" altLang="en-US" sz="2200" dirty="0">
                <a:ea typeface="黑体" pitchFamily="2" charset="-122"/>
              </a:rPr>
              <a:t>个子问题合并为原问题的解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200" dirty="0">
                <a:ea typeface="黑体" pitchFamily="2" charset="-122"/>
              </a:rPr>
              <a:t>    计算时间</a:t>
            </a:r>
            <a:r>
              <a:rPr lang="en-US" altLang="zh-CN" sz="2200" i="1" dirty="0">
                <a:ea typeface="黑体" pitchFamily="2" charset="-122"/>
              </a:rPr>
              <a:t>T </a:t>
            </a:r>
            <a:r>
              <a:rPr lang="en-US" altLang="zh-CN" sz="2200" dirty="0">
                <a:ea typeface="黑体" pitchFamily="2" charset="-122"/>
              </a:rPr>
              <a:t>(</a:t>
            </a:r>
            <a:r>
              <a:rPr lang="en-US" altLang="zh-CN" sz="2200" i="1" dirty="0">
                <a:ea typeface="黑体" pitchFamily="2" charset="-122"/>
              </a:rPr>
              <a:t>n</a:t>
            </a:r>
            <a:r>
              <a:rPr lang="en-US" altLang="zh-CN" sz="2200" dirty="0">
                <a:ea typeface="黑体" pitchFamily="2" charset="-122"/>
              </a:rPr>
              <a:t>)</a:t>
            </a:r>
            <a:r>
              <a:rPr lang="zh-CN" altLang="en-US" sz="2200" dirty="0">
                <a:ea typeface="黑体" pitchFamily="2" charset="-122"/>
              </a:rPr>
              <a:t>用递推关系表示为：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763688" y="4760565"/>
          <a:ext cx="36655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3" imgW="2019240" imgH="457200" progId="Equation.DSMT4">
                  <p:embed/>
                </p:oleObj>
              </mc:Choice>
              <mc:Fallback>
                <p:oleObj name="Equation" r:id="rId3" imgW="201924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760565"/>
                        <a:ext cx="366553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分治法的复杂度分析方法 </a:t>
            </a:r>
            <a:r>
              <a:rPr lang="en-US" altLang="zh-CN" dirty="0" smtClean="0">
                <a:ea typeface="黑体" pitchFamily="2" charset="-122"/>
              </a:rPr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32856"/>
            <a:ext cx="7958138" cy="3809429"/>
          </a:xfrm>
        </p:spPr>
        <p:txBody>
          <a:bodyPr/>
          <a:lstStyle/>
          <a:p>
            <a:pPr marL="274638" lvl="2" indent="-274638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+mn-cs"/>
              </a:rPr>
              <a:t>分治法运算时间的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  <a:cs typeface="+mn-cs"/>
              </a:rPr>
              <a:t>通用分治递推式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  <a:cs typeface="+mn-cs"/>
              </a:rPr>
              <a:t>：</a:t>
            </a:r>
          </a:p>
          <a:p>
            <a:pPr marL="352425" lvl="2" indent="-169863">
              <a:lnSpc>
                <a:spcPts val="3100"/>
              </a:lnSpc>
              <a:buNone/>
              <a:defRPr/>
            </a:pPr>
            <a:r>
              <a:rPr lang="zh-CN" altLang="en-US" dirty="0"/>
              <a:t>   </a:t>
            </a:r>
            <a:r>
              <a:rPr lang="zh-CN" altLang="en-US" sz="2200" dirty="0" smtClean="0">
                <a:ea typeface="黑体" pitchFamily="2" charset="-122"/>
              </a:rPr>
              <a:t>一</a:t>
            </a:r>
            <a:r>
              <a:rPr lang="zh-CN" altLang="en-US" sz="2200" dirty="0">
                <a:ea typeface="黑体" pitchFamily="2" charset="-122"/>
              </a:rPr>
              <a:t>个</a:t>
            </a:r>
            <a:r>
              <a:rPr lang="zh-CN" altLang="en-US" sz="2200" dirty="0" smtClean="0">
                <a:ea typeface="黑体" pitchFamily="2" charset="-122"/>
              </a:rPr>
              <a:t>规模</a:t>
            </a:r>
            <a:r>
              <a:rPr lang="en-US" altLang="zh-CN" sz="2200" i="1" dirty="0" smtClean="0">
                <a:ea typeface="黑体" pitchFamily="2" charset="-122"/>
              </a:rPr>
              <a:t>n</a:t>
            </a:r>
            <a:r>
              <a:rPr lang="zh-CN" altLang="en-US" sz="2200" dirty="0" smtClean="0">
                <a:ea typeface="黑体" pitchFamily="2" charset="-122"/>
              </a:rPr>
              <a:t>的</a:t>
            </a:r>
            <a:r>
              <a:rPr lang="zh-CN" altLang="en-US" sz="2200" dirty="0">
                <a:ea typeface="黑体" pitchFamily="2" charset="-122"/>
              </a:rPr>
              <a:t>问题，每次被</a:t>
            </a:r>
            <a:r>
              <a:rPr lang="zh-CN" altLang="en-US" sz="2200" dirty="0" smtClean="0">
                <a:ea typeface="黑体" pitchFamily="2" charset="-122"/>
              </a:rPr>
              <a:t>分为</a:t>
            </a:r>
            <a:r>
              <a:rPr lang="en-US" altLang="zh-CN" sz="2200" i="1" dirty="0" smtClean="0">
                <a:ea typeface="黑体" pitchFamily="2" charset="-122"/>
              </a:rPr>
              <a:t>a</a:t>
            </a:r>
            <a:r>
              <a:rPr lang="zh-CN" altLang="en-US" sz="2200" dirty="0" smtClean="0">
                <a:ea typeface="黑体" pitchFamily="2" charset="-122"/>
              </a:rPr>
              <a:t>个子</a:t>
            </a:r>
            <a:r>
              <a:rPr lang="zh-CN" altLang="en-US" sz="2200" dirty="0">
                <a:ea typeface="黑体" pitchFamily="2" charset="-122"/>
              </a:rPr>
              <a:t>问题，每个子问题规模 </a:t>
            </a:r>
            <a:r>
              <a:rPr lang="en-US" altLang="zh-CN" sz="2200" i="1" dirty="0" smtClean="0">
                <a:ea typeface="黑体" pitchFamily="2" charset="-122"/>
              </a:rPr>
              <a:t>n</a:t>
            </a:r>
            <a:r>
              <a:rPr lang="en-US" altLang="zh-CN" sz="2200" dirty="0" smtClean="0">
                <a:ea typeface="黑体" pitchFamily="2" charset="-122"/>
              </a:rPr>
              <a:t>/</a:t>
            </a:r>
            <a:r>
              <a:rPr lang="en-US" altLang="zh-CN" sz="2200" i="1" dirty="0" smtClean="0">
                <a:ea typeface="黑体" pitchFamily="2" charset="-122"/>
              </a:rPr>
              <a:t>b</a:t>
            </a:r>
            <a:r>
              <a:rPr lang="zh-CN" altLang="en-US" sz="2200" dirty="0" smtClean="0">
                <a:ea typeface="黑体" pitchFamily="2" charset="-122"/>
              </a:rPr>
              <a:t>（为</a:t>
            </a:r>
            <a:r>
              <a:rPr lang="zh-CN" altLang="en-US" sz="2200" dirty="0">
                <a:ea typeface="黑体" pitchFamily="2" charset="-122"/>
              </a:rPr>
              <a:t>简化分析，</a:t>
            </a:r>
            <a:r>
              <a:rPr lang="zh-CN" altLang="en-US" sz="2200" dirty="0" smtClean="0">
                <a:ea typeface="黑体" pitchFamily="2" charset="-122"/>
              </a:rPr>
              <a:t>假设</a:t>
            </a:r>
            <a:r>
              <a:rPr lang="en-US" altLang="zh-CN" sz="2200" i="1" dirty="0" smtClean="0">
                <a:ea typeface="黑体" pitchFamily="2" charset="-122"/>
              </a:rPr>
              <a:t>n</a:t>
            </a:r>
            <a:r>
              <a:rPr lang="en-US" altLang="zh-CN" sz="2200" dirty="0" smtClean="0">
                <a:ea typeface="黑体" pitchFamily="2" charset="-122"/>
              </a:rPr>
              <a:t>=</a:t>
            </a:r>
            <a:r>
              <a:rPr lang="en-US" altLang="zh-CN" sz="2200" i="1" dirty="0" err="1" smtClean="0">
                <a:ea typeface="黑体" pitchFamily="2" charset="-122"/>
              </a:rPr>
              <a:t>b</a:t>
            </a:r>
            <a:r>
              <a:rPr lang="en-US" altLang="zh-CN" sz="2200" i="1" baseline="30000" dirty="0" err="1" smtClean="0">
                <a:ea typeface="黑体" pitchFamily="2" charset="-122"/>
              </a:rPr>
              <a:t>k</a:t>
            </a:r>
            <a:r>
              <a:rPr lang="zh-CN" altLang="en-US" sz="2200" dirty="0" smtClean="0">
                <a:ea typeface="黑体" pitchFamily="2" charset="-122"/>
              </a:rPr>
              <a:t>，</a:t>
            </a:r>
            <a:r>
              <a:rPr lang="en-US" altLang="zh-CN" sz="2200" i="1" dirty="0" smtClean="0">
                <a:ea typeface="黑体" pitchFamily="2" charset="-122"/>
              </a:rPr>
              <a:t>k</a:t>
            </a:r>
            <a:r>
              <a:rPr lang="en-US" altLang="zh-CN" sz="2200" dirty="0" smtClean="0">
                <a:ea typeface="黑体" pitchFamily="2" charset="-122"/>
              </a:rPr>
              <a:t>=1, 2, 3, ...</a:t>
            </a:r>
            <a:r>
              <a:rPr lang="zh-CN" altLang="en-US" sz="2200" dirty="0" smtClean="0">
                <a:ea typeface="黑体" pitchFamily="2" charset="-122"/>
              </a:rPr>
              <a:t>）</a:t>
            </a:r>
            <a:endParaRPr lang="en-US" altLang="zh-CN" sz="2200" dirty="0" smtClean="0">
              <a:ea typeface="黑体" pitchFamily="2" charset="-122"/>
            </a:endParaRPr>
          </a:p>
          <a:p>
            <a:pPr lvl="2">
              <a:lnSpc>
                <a:spcPts val="3000"/>
              </a:lnSpc>
              <a:buNone/>
              <a:defRPr/>
            </a:pPr>
            <a:endParaRPr lang="zh-CN" altLang="en-US" sz="2200" dirty="0">
              <a:ea typeface="黑体" pitchFamily="2" charset="-122"/>
            </a:endParaRPr>
          </a:p>
          <a:p>
            <a:pPr lvl="2">
              <a:lnSpc>
                <a:spcPts val="3000"/>
              </a:lnSpc>
              <a:buNone/>
              <a:defRPr/>
            </a:pPr>
            <a:endParaRPr lang="zh-CN" altLang="en-US" sz="2200" dirty="0">
              <a:ea typeface="黑体" pitchFamily="2" charset="-122"/>
            </a:endParaRPr>
          </a:p>
          <a:p>
            <a:pPr lvl="2">
              <a:lnSpc>
                <a:spcPts val="3000"/>
              </a:lnSpc>
              <a:buNone/>
              <a:defRPr/>
            </a:pPr>
            <a:endParaRPr lang="zh-CN" altLang="en-US" sz="2200" dirty="0">
              <a:ea typeface="黑体" pitchFamily="2" charset="-122"/>
            </a:endParaRPr>
          </a:p>
          <a:p>
            <a:pPr marL="182563" lvl="2" indent="-57150">
              <a:lnSpc>
                <a:spcPts val="3000"/>
              </a:lnSpc>
              <a:buNone/>
              <a:defRPr/>
            </a:pPr>
            <a:r>
              <a:rPr lang="zh-CN" altLang="en-US" sz="2200" dirty="0">
                <a:ea typeface="黑体" pitchFamily="2" charset="-122"/>
              </a:rPr>
              <a:t>    </a:t>
            </a:r>
            <a:r>
              <a:rPr lang="en-US" altLang="zh-CN" sz="2200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</a:t>
            </a:r>
            <a:r>
              <a:rPr lang="zh-CN" altLang="en-US" sz="2200" dirty="0" smtClean="0">
                <a:ea typeface="黑体" pitchFamily="2" charset="-122"/>
              </a:rPr>
              <a:t>：直接求解子问题 </a:t>
            </a:r>
            <a:r>
              <a:rPr lang="en-US" altLang="zh-CN" sz="2200" dirty="0">
                <a:ea typeface="黑体" pitchFamily="2" charset="-122"/>
              </a:rPr>
              <a:t>(</a:t>
            </a:r>
            <a:r>
              <a:rPr lang="zh-CN" altLang="en-US" sz="2200" dirty="0">
                <a:ea typeface="黑体" pitchFamily="2" charset="-122"/>
              </a:rPr>
              <a:t>规模为 </a:t>
            </a:r>
            <a:r>
              <a:rPr lang="en-US" altLang="zh-CN" sz="2200" i="1" dirty="0" err="1">
                <a:ea typeface="黑体" pitchFamily="2" charset="-122"/>
              </a:rPr>
              <a:t>t</a:t>
            </a:r>
            <a:r>
              <a:rPr lang="en-US" altLang="zh-CN" sz="2200" i="1" baseline="-25000" dirty="0" err="1">
                <a:ea typeface="黑体" pitchFamily="2" charset="-122"/>
              </a:rPr>
              <a:t>r</a:t>
            </a:r>
            <a:r>
              <a:rPr lang="en-US" altLang="zh-CN" sz="2200" i="1" baseline="-25000" dirty="0">
                <a:ea typeface="黑体" pitchFamily="2" charset="-122"/>
              </a:rPr>
              <a:t> </a:t>
            </a:r>
            <a:r>
              <a:rPr lang="en-US" altLang="zh-CN" sz="2200" dirty="0" smtClean="0">
                <a:ea typeface="黑体" pitchFamily="2" charset="-122"/>
              </a:rPr>
              <a:t>)</a:t>
            </a:r>
            <a:r>
              <a:rPr lang="zh-CN" altLang="en-US" sz="2200" dirty="0" smtClean="0">
                <a:ea typeface="黑体" pitchFamily="2" charset="-122"/>
              </a:rPr>
              <a:t>时间（常量</a:t>
            </a:r>
            <a:r>
              <a:rPr lang="zh-CN" altLang="en-US" sz="2200" dirty="0">
                <a:ea typeface="黑体" pitchFamily="2" charset="-122"/>
              </a:rPr>
              <a:t>）</a:t>
            </a:r>
            <a:endParaRPr lang="en-US" altLang="zh-CN" sz="2200" dirty="0" smtClean="0">
              <a:ea typeface="黑体" pitchFamily="2" charset="-122"/>
            </a:endParaRPr>
          </a:p>
          <a:p>
            <a:pPr marL="182563" lvl="2" indent="-57150">
              <a:lnSpc>
                <a:spcPts val="3000"/>
              </a:lnSpc>
              <a:buNone/>
              <a:defRPr/>
            </a:pPr>
            <a:r>
              <a:rPr lang="zh-CN" altLang="en-US" sz="2200" dirty="0" smtClean="0">
                <a:ea typeface="黑体" pitchFamily="2" charset="-122"/>
              </a:rPr>
              <a:t>    </a:t>
            </a:r>
            <a:r>
              <a:rPr lang="en-US" altLang="zh-CN" sz="22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 </a:t>
            </a:r>
            <a:r>
              <a:rPr lang="en-US" altLang="zh-CN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sz="22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</a:t>
            </a:r>
            <a:r>
              <a:rPr lang="en-US" altLang="zh-CN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  <a:r>
              <a:rPr lang="zh-CN" altLang="en-US" sz="2200" dirty="0">
                <a:ea typeface="黑体" pitchFamily="2" charset="-122"/>
              </a:rPr>
              <a:t>：</a:t>
            </a:r>
            <a:r>
              <a:rPr lang="zh-CN" altLang="en-US" sz="2200" dirty="0" smtClean="0">
                <a:ea typeface="黑体" pitchFamily="2" charset="-122"/>
              </a:rPr>
              <a:t>子问题分解</a:t>
            </a:r>
            <a:r>
              <a:rPr lang="zh-CN" altLang="en-US" sz="2200" dirty="0">
                <a:ea typeface="黑体" pitchFamily="2" charset="-122"/>
              </a:rPr>
              <a:t>和</a:t>
            </a:r>
            <a:r>
              <a:rPr lang="zh-CN" altLang="en-US" sz="2200" dirty="0" smtClean="0">
                <a:ea typeface="黑体" pitchFamily="2" charset="-122"/>
              </a:rPr>
              <a:t>子问题解合并时间</a:t>
            </a:r>
            <a:endParaRPr lang="zh-CN" altLang="en-US" sz="2200" dirty="0">
              <a:ea typeface="黑体" pitchFamily="2" charset="-122"/>
            </a:endParaRPr>
          </a:p>
        </p:txBody>
      </p:sp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2195736" y="3645024"/>
          <a:ext cx="4767818" cy="1078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Equation" r:id="rId3" imgW="2133360" imgH="482400" progId="Equation.DSMT4">
                  <p:embed/>
                </p:oleObj>
              </mc:Choice>
              <mc:Fallback>
                <p:oleObj name="Equation" r:id="rId3" imgW="21333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645024"/>
                        <a:ext cx="4767818" cy="1078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提纲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2205038"/>
            <a:ext cx="6634163" cy="3384550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 smtClean="0">
                <a:solidFill>
                  <a:srgbClr val="FF0000"/>
                </a:solidFill>
                <a:ea typeface="黑体" pitchFamily="2" charset="-122"/>
              </a:rPr>
              <a:t>合并排序</a:t>
            </a:r>
          </a:p>
          <a:p>
            <a:r>
              <a:rPr lang="zh-CN" altLang="en-US" sz="2200" dirty="0" smtClean="0">
                <a:ea typeface="黑体" pitchFamily="2" charset="-122"/>
              </a:rPr>
              <a:t>快速排序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折半查找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 smtClean="0">
                <a:ea typeface="黑体" pitchFamily="2" charset="-122"/>
              </a:rPr>
              <a:t>Strassen</a:t>
            </a:r>
            <a:r>
              <a:rPr lang="zh-CN" altLang="en-US" sz="2200" dirty="0" smtClean="0">
                <a:ea typeface="黑体" pitchFamily="2" charset="-122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(1)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A Motivating Example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958138" cy="4267200"/>
          </a:xfrm>
          <a:noFill/>
          <a:ln/>
        </p:spPr>
        <p:txBody>
          <a:bodyPr/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Two sorted sublists: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   {</a:t>
            </a:r>
            <a:r>
              <a:rPr lang="en-US" altLang="zh-CN" sz="2000" dirty="0">
                <a:solidFill>
                  <a:srgbClr val="006600"/>
                </a:solidFill>
              </a:rPr>
              <a:t>179, 285, 351</a:t>
            </a:r>
            <a:r>
              <a:rPr lang="en-US" altLang="zh-CN" sz="2000" dirty="0"/>
              <a:t>}, {</a:t>
            </a:r>
            <a:r>
              <a:rPr lang="en-US" altLang="zh-CN" sz="2000" dirty="0">
                <a:solidFill>
                  <a:srgbClr val="000000"/>
                </a:solidFill>
              </a:rPr>
              <a:t>310, 312, 652, 800</a:t>
            </a:r>
            <a:r>
              <a:rPr lang="en-US" altLang="zh-CN" sz="2000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   </a:t>
            </a:r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pPr>
              <a:buFont typeface="Wingdings" pitchFamily="2" charset="2"/>
              <a:buNone/>
            </a:pPr>
            <a:endParaRPr lang="en-US" altLang="zh-CN" sz="2000" dirty="0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029200" y="2209800"/>
            <a:ext cx="4114800" cy="1447800"/>
          </a:xfrm>
          <a:prstGeom prst="cloudCallout">
            <a:avLst>
              <a:gd name="adj1" fmla="val -75000"/>
              <a:gd name="adj2" fmla="val 283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FontTx/>
              <a:buChar char="-"/>
            </a:pPr>
            <a:r>
              <a:rPr lang="en-US" altLang="zh-CN" sz="2000" dirty="0" smtClean="0"/>
              <a:t>How </a:t>
            </a:r>
            <a:r>
              <a:rPr lang="en-US" altLang="zh-CN" sz="2000" dirty="0"/>
              <a:t>to get the sorted list?</a:t>
            </a:r>
          </a:p>
          <a:p>
            <a:pPr>
              <a:buFontTx/>
              <a:buChar char="-"/>
            </a:pPr>
            <a:r>
              <a:rPr lang="en-US" altLang="zh-CN" sz="2000" dirty="0"/>
              <a:t>We can combine these  </a:t>
            </a:r>
          </a:p>
          <a:p>
            <a:r>
              <a:rPr lang="en-US" altLang="zh-CN" sz="2000" dirty="0"/>
              <a:t>  two sorted sublists!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1242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(1) 179&lt;310: {179}</a:t>
            </a:r>
            <a:endParaRPr lang="en-US" altLang="zh-CN" sz="24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143000" y="35052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(2) 285&lt;310: {179, 285}</a:t>
            </a:r>
            <a:endParaRPr lang="en-US" altLang="zh-CN" sz="24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143000" y="38862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(3) 351</a:t>
            </a:r>
            <a:r>
              <a:rPr lang="en-US" altLang="zh-CN" sz="2000" b="1">
                <a:solidFill>
                  <a:schemeClr val="folHlink"/>
                </a:solidFill>
              </a:rPr>
              <a:t>&gt;</a:t>
            </a:r>
            <a:r>
              <a:rPr lang="en-US" altLang="zh-CN" sz="2000"/>
              <a:t>310: {179, 285, 310}</a:t>
            </a:r>
            <a:endParaRPr lang="en-US" altLang="zh-CN" sz="240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143000" y="4953000"/>
            <a:ext cx="388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(4) 312&lt;351: {179, 285, 310, 312}</a:t>
            </a:r>
            <a:endParaRPr lang="en-US" altLang="zh-CN" sz="2400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143000" y="5334000"/>
            <a:ext cx="480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/>
              <a:t>(5) 652</a:t>
            </a:r>
            <a:r>
              <a:rPr lang="en-US" altLang="zh-CN" sz="2000">
                <a:solidFill>
                  <a:schemeClr val="folHlink"/>
                </a:solidFill>
              </a:rPr>
              <a:t>&gt;</a:t>
            </a:r>
            <a:r>
              <a:rPr lang="en-US" altLang="zh-CN" sz="2000"/>
              <a:t>351: {179, 285, 310, 312, 351, 652}</a:t>
            </a:r>
            <a:endParaRPr lang="en-US" altLang="zh-CN" sz="2400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1447800" y="2819400"/>
            <a:ext cx="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3200400" y="2819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914400" y="43434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/>
              <a:t>       {</a:t>
            </a:r>
            <a:r>
              <a:rPr lang="en-US" altLang="zh-CN" sz="2000">
                <a:solidFill>
                  <a:srgbClr val="006600"/>
                </a:solidFill>
              </a:rPr>
              <a:t>179, 285, 351</a:t>
            </a:r>
            <a:r>
              <a:rPr lang="en-US" altLang="zh-CN" sz="2000"/>
              <a:t>}, {</a:t>
            </a:r>
            <a:r>
              <a:rPr lang="en-US" altLang="zh-CN" sz="2000">
                <a:solidFill>
                  <a:srgbClr val="000000"/>
                </a:solidFill>
              </a:rPr>
              <a:t>310, 312, 652, 800</a:t>
            </a:r>
            <a:r>
              <a:rPr lang="en-US" altLang="zh-CN" sz="2000"/>
              <a:t>}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2514600" y="4648200"/>
            <a:ext cx="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3733800" y="4648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066800" y="5791200"/>
            <a:ext cx="411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/>
              <a:t>{</a:t>
            </a:r>
            <a:r>
              <a:rPr lang="en-US" altLang="zh-CN" sz="2000">
                <a:solidFill>
                  <a:srgbClr val="006600"/>
                </a:solidFill>
              </a:rPr>
              <a:t>179, 285, 351</a:t>
            </a:r>
            <a:r>
              <a:rPr lang="en-US" altLang="zh-CN" sz="2000"/>
              <a:t>}, {</a:t>
            </a:r>
            <a:r>
              <a:rPr lang="en-US" altLang="zh-CN" sz="2000">
                <a:solidFill>
                  <a:srgbClr val="000000"/>
                </a:solidFill>
              </a:rPr>
              <a:t>310, 312, 652,800</a:t>
            </a:r>
            <a:r>
              <a:rPr lang="en-US" altLang="zh-CN" sz="2000"/>
              <a:t>}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6096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 autoUpdateAnimBg="0"/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utoUpdateAnimBg="0"/>
      <p:bldP spid="25611" grpId="0" animBg="1"/>
      <p:bldP spid="25612" grpId="0" animBg="1"/>
      <p:bldP spid="25613" grpId="0" autoUpdateAnimBg="0"/>
      <p:bldP spid="25614" grpId="0" animBg="1"/>
      <p:bldP spid="25615" grpId="0" animBg="1"/>
      <p:bldP spid="25616" grpId="0" autoUpdateAnimBg="0"/>
      <p:bldP spid="256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(2)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Basic Idea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958138" cy="4343400"/>
          </a:xfrm>
          <a:noFill/>
          <a:ln/>
        </p:spPr>
        <p:txBody>
          <a:bodyPr/>
          <a:lstStyle/>
          <a:p>
            <a:r>
              <a:rPr lang="en-US" altLang="zh-CN" sz="2000" dirty="0"/>
              <a:t>Merging two sorted lists can be done quickly</a:t>
            </a:r>
          </a:p>
          <a:p>
            <a:r>
              <a:rPr lang="en-US" altLang="zh-CN" sz="2000" dirty="0"/>
              <a:t>A list with just one element is sorted</a:t>
            </a:r>
          </a:p>
          <a:p>
            <a:r>
              <a:rPr lang="en-US" altLang="zh-CN" sz="2000" dirty="0"/>
              <a:t>Break a list down into one-element pieces and then merge these pieces back together</a:t>
            </a:r>
          </a:p>
          <a:p>
            <a:r>
              <a:rPr lang="en-US" altLang="zh-CN" sz="2000" dirty="0"/>
              <a:t>Merge two sublists in the list of {</a:t>
            </a:r>
            <a:r>
              <a:rPr lang="en-US" altLang="zh-CN" sz="2000" i="1" dirty="0"/>
              <a:t>first</a:t>
            </a:r>
            <a:r>
              <a:rPr lang="en-US" altLang="zh-CN" sz="2000" dirty="0"/>
              <a:t>, …,</a:t>
            </a:r>
            <a:r>
              <a:rPr lang="en-US" altLang="zh-CN" sz="2000" i="1" dirty="0"/>
              <a:t> last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A recursive algorithm: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- breaks the list in half as long as </a:t>
            </a:r>
            <a:r>
              <a:rPr lang="en-US" altLang="zh-CN" sz="2000" i="1" dirty="0"/>
              <a:t>first</a:t>
            </a:r>
            <a:r>
              <a:rPr lang="en-US" altLang="zh-CN" sz="2000" dirty="0"/>
              <a:t> is less than </a:t>
            </a:r>
            <a:r>
              <a:rPr lang="en-US" altLang="zh-CN" sz="2000" i="1" dirty="0"/>
              <a:t>last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- if </a:t>
            </a:r>
            <a:r>
              <a:rPr lang="en-US" altLang="zh-CN" sz="2000" i="1" dirty="0"/>
              <a:t>first</a:t>
            </a:r>
            <a:r>
              <a:rPr lang="en-US" altLang="zh-CN" sz="2000" dirty="0"/>
              <a:t>=</a:t>
            </a:r>
            <a:r>
              <a:rPr lang="en-US" altLang="zh-CN" sz="2000" i="1" dirty="0"/>
              <a:t>last</a:t>
            </a:r>
            <a:r>
              <a:rPr lang="en-US" altLang="zh-CN" sz="2000" dirty="0"/>
              <a:t>, then we have a list of one element (inherently sorted)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- </a:t>
            </a:r>
            <a:r>
              <a:rPr lang="en-US" altLang="zh-CN" sz="2000" dirty="0">
                <a:solidFill>
                  <a:srgbClr val="0000FF"/>
                </a:solidFill>
              </a:rPr>
              <a:t>On the way down</a:t>
            </a:r>
            <a:r>
              <a:rPr lang="en-US" altLang="zh-CN" sz="2000" dirty="0"/>
              <a:t>: breaks the list in halves recursively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00FF"/>
                </a:solidFill>
              </a:rPr>
              <a:t>On the way back up</a:t>
            </a:r>
            <a:r>
              <a:rPr lang="en-US" altLang="zh-CN" sz="2000" dirty="0"/>
              <a:t>: puts the sorted halves together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- Put the sublists together: size1, size2, size4, …, </a:t>
            </a:r>
          </a:p>
          <a:p>
            <a:endParaRPr lang="en-US" altLang="zh-CN" sz="2000" dirty="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5791200" y="3733800"/>
            <a:ext cx="3352800" cy="609600"/>
          </a:xfrm>
          <a:prstGeom prst="cloudCallout">
            <a:avLst>
              <a:gd name="adj1" fmla="val -77699"/>
              <a:gd name="adj2" fmla="val 317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kumimoji="0" lang="en-US" altLang="zh-CN" sz="2000" b="1" i="1">
                <a:solidFill>
                  <a:schemeClr val="folHlink"/>
                </a:solidFill>
              </a:rPr>
              <a:t>Divide-and-Conquer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(3)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Algorithm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576" y="2060848"/>
            <a:ext cx="7958138" cy="4419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lIns="72000" r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b="1" u="sng" dirty="0" smtClean="0">
                <a:solidFill>
                  <a:srgbClr val="000000"/>
                </a:solidFill>
              </a:rPr>
              <a:t>MergeSort(</a:t>
            </a:r>
            <a:r>
              <a:rPr lang="en-US" altLang="zh-CN" sz="2200" b="1" i="1" u="sng" dirty="0" smtClean="0">
                <a:solidFill>
                  <a:srgbClr val="000000"/>
                </a:solidFill>
              </a:rPr>
              <a:t>list</a:t>
            </a:r>
            <a:r>
              <a:rPr lang="en-US" altLang="zh-CN" sz="2200" b="1" u="sng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i="1" u="sng" dirty="0" smtClean="0">
                <a:solidFill>
                  <a:srgbClr val="000000"/>
                </a:solidFill>
              </a:rPr>
              <a:t>first</a:t>
            </a:r>
            <a:r>
              <a:rPr lang="en-US" altLang="zh-CN" sz="2200" b="1" u="sng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i="1" u="sng" dirty="0" smtClean="0">
                <a:solidFill>
                  <a:srgbClr val="000000"/>
                </a:solidFill>
              </a:rPr>
              <a:t>last</a:t>
            </a:r>
            <a:r>
              <a:rPr lang="en-US" altLang="zh-CN" sz="2200" b="1" u="sng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ts val="1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 b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if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first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&lt;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last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 then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 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middle</a:t>
            </a:r>
            <a:r>
              <a:rPr kumimoji="0" lang="en-US" altLang="zh-CN" sz="2200" b="1" i="1" dirty="0" smtClean="0">
                <a:solidFill>
                  <a:srgbClr val="000000"/>
                </a:solidFill>
                <a:ea typeface="黑体" pitchFamily="2" charset="-122"/>
              </a:rPr>
              <a:t> ← 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first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 +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last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)/2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  </a:t>
            </a:r>
            <a:r>
              <a:rPr lang="en-US" altLang="zh-CN" sz="2200" b="1" dirty="0" err="1" smtClean="0">
                <a:solidFill>
                  <a:srgbClr val="000000"/>
                </a:solidFill>
              </a:rPr>
              <a:t>MergeSort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list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first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middle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  MergeSort(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list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middle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+1,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last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  </a:t>
            </a:r>
            <a:r>
              <a:rPr lang="en-US" altLang="zh-CN" sz="2200" b="1" dirty="0" err="1" smtClean="0">
                <a:solidFill>
                  <a:srgbClr val="000000"/>
                </a:solidFill>
              </a:rPr>
              <a:t>MergeLists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list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first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middle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middle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+1, 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last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end if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6228184" y="2708920"/>
            <a:ext cx="1295400" cy="381000"/>
          </a:xfrm>
          <a:prstGeom prst="wedgeRoundRectCallout">
            <a:avLst>
              <a:gd name="adj1" fmla="val -177399"/>
              <a:gd name="adj2" fmla="val 1761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bIns="82800"/>
          <a:lstStyle/>
          <a:p>
            <a:pPr algn="ctr"/>
            <a:r>
              <a:rPr lang="en-US" altLang="zh-CN" sz="2000"/>
              <a:t>recursive</a:t>
            </a: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5868144" y="3239653"/>
            <a:ext cx="1143000" cy="304800"/>
            <a:chOff x="3696" y="2263"/>
            <a:chExt cx="720" cy="192"/>
          </a:xfrm>
        </p:grpSpPr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696" y="24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4176" y="2263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A</a:t>
              </a:r>
            </a:p>
          </p:txBody>
        </p:sp>
      </p:grp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5868144" y="3677843"/>
            <a:ext cx="1143000" cy="304800"/>
            <a:chOff x="3696" y="2496"/>
            <a:chExt cx="720" cy="192"/>
          </a:xfrm>
        </p:grpSpPr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696" y="259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4176" y="249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B</a:t>
              </a:r>
            </a:p>
          </p:txBody>
        </p:sp>
      </p:grp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860403" y="3919993"/>
            <a:ext cx="5367781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err="1" smtClean="0">
                <a:solidFill>
                  <a:schemeClr val="folHlink"/>
                </a:solidFill>
                <a:latin typeface="+mn-lt"/>
              </a:rPr>
              <a:t>MergeLists</a:t>
            </a:r>
            <a:r>
              <a:rPr lang="en-US" altLang="zh-CN" b="1" dirty="0" smtClean="0">
                <a:solidFill>
                  <a:schemeClr val="folHlink"/>
                </a:solidFill>
                <a:latin typeface="+mn-lt"/>
              </a:rPr>
              <a:t>(</a:t>
            </a:r>
            <a:r>
              <a:rPr lang="en-US" altLang="zh-CN" b="1" i="1" dirty="0" smtClean="0">
                <a:solidFill>
                  <a:schemeClr val="folHlink"/>
                </a:solidFill>
                <a:latin typeface="+mn-lt"/>
              </a:rPr>
              <a:t>list</a:t>
            </a:r>
            <a:r>
              <a:rPr lang="en-US" altLang="zh-CN" b="1" dirty="0" smtClean="0">
                <a:solidFill>
                  <a:schemeClr val="folHlink"/>
                </a:solidFill>
                <a:latin typeface="+mn-lt"/>
              </a:rPr>
              <a:t>, </a:t>
            </a:r>
            <a:r>
              <a:rPr lang="en-US" altLang="zh-CN" b="1" i="1" dirty="0" smtClean="0">
                <a:solidFill>
                  <a:schemeClr val="folHlink"/>
                </a:solidFill>
                <a:latin typeface="+mn-lt"/>
              </a:rPr>
              <a:t>first</a:t>
            </a:r>
            <a:r>
              <a:rPr lang="en-US" altLang="zh-CN" b="1" dirty="0" smtClean="0">
                <a:solidFill>
                  <a:schemeClr val="folHlink"/>
                </a:solidFill>
                <a:latin typeface="+mn-lt"/>
              </a:rPr>
              <a:t>, </a:t>
            </a:r>
            <a:r>
              <a:rPr lang="en-US" altLang="zh-CN" b="1" i="1" dirty="0" smtClean="0">
                <a:solidFill>
                  <a:schemeClr val="folHlink"/>
                </a:solidFill>
                <a:latin typeface="+mn-lt"/>
              </a:rPr>
              <a:t>middle</a:t>
            </a:r>
            <a:r>
              <a:rPr lang="en-US" altLang="zh-CN" b="1" dirty="0" smtClean="0">
                <a:solidFill>
                  <a:schemeClr val="folHlink"/>
                </a:solidFill>
                <a:latin typeface="+mn-lt"/>
              </a:rPr>
              <a:t>, </a:t>
            </a:r>
            <a:r>
              <a:rPr lang="en-US" altLang="zh-CN" b="1" i="1" dirty="0" smtClean="0">
                <a:solidFill>
                  <a:schemeClr val="folHlink"/>
                </a:solidFill>
                <a:latin typeface="+mn-lt"/>
              </a:rPr>
              <a:t>middle</a:t>
            </a:r>
            <a:r>
              <a:rPr lang="en-US" altLang="zh-CN" b="1" dirty="0" smtClean="0">
                <a:solidFill>
                  <a:schemeClr val="folHlink"/>
                </a:solidFill>
                <a:latin typeface="+mn-lt"/>
              </a:rPr>
              <a:t>+1, </a:t>
            </a:r>
            <a:r>
              <a:rPr lang="en-US" altLang="zh-CN" b="1" i="1" dirty="0" smtClean="0">
                <a:solidFill>
                  <a:schemeClr val="folHlink"/>
                </a:solidFill>
                <a:latin typeface="+mn-lt"/>
              </a:rPr>
              <a:t>last</a:t>
            </a:r>
            <a:r>
              <a:rPr lang="en-US" altLang="zh-CN" b="1" dirty="0" smtClean="0">
                <a:solidFill>
                  <a:schemeClr val="folHlink"/>
                </a:solidFill>
                <a:latin typeface="+mn-lt"/>
              </a:rPr>
              <a:t>)</a:t>
            </a:r>
            <a:endParaRPr lang="en-US" altLang="zh-CN" b="1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213750" y="5877272"/>
            <a:ext cx="396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dirty="0"/>
              <a:t>When can </a:t>
            </a:r>
            <a:r>
              <a:rPr lang="en-US" altLang="zh-CN" sz="2000" i="1" dirty="0" err="1"/>
              <a:t>MergeLists</a:t>
            </a:r>
            <a:r>
              <a:rPr lang="en-US" altLang="zh-CN" sz="2000" dirty="0"/>
              <a:t> be done?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219200" y="4653136"/>
            <a:ext cx="3962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/>
              <a:t>Two stages:</a:t>
            </a:r>
          </a:p>
          <a:p>
            <a:pPr>
              <a:buFontTx/>
              <a:buChar char="-"/>
            </a:pPr>
            <a:r>
              <a:rPr lang="en-US" altLang="zh-CN" sz="2000" dirty="0"/>
              <a:t> break the list into halves recursively</a:t>
            </a:r>
          </a:p>
          <a:p>
            <a:pPr>
              <a:buFontTx/>
              <a:buChar char="-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Merge </a:t>
            </a:r>
            <a:r>
              <a:rPr lang="en-US" altLang="zh-CN" sz="2000" dirty="0"/>
              <a:t>the sorted halves 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5562600" y="5105400"/>
            <a:ext cx="3048000" cy="1066800"/>
          </a:xfrm>
          <a:prstGeom prst="cloudCallout">
            <a:avLst>
              <a:gd name="adj1" fmla="val -40935"/>
              <a:gd name="adj2" fmla="val -922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/>
          <a:lstStyle/>
          <a:p>
            <a:r>
              <a:rPr lang="en-US" altLang="zh-CN" sz="2000" dirty="0"/>
              <a:t>How is </a:t>
            </a:r>
            <a:r>
              <a:rPr lang="en-US" altLang="zh-CN" sz="2000" i="1" dirty="0" err="1"/>
              <a:t>MergeLists</a:t>
            </a:r>
            <a:r>
              <a:rPr lang="en-US" altLang="zh-CN" sz="2000" dirty="0"/>
              <a:t> carried 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 autoUpdateAnimBg="0"/>
      <p:bldP spid="27660" grpId="0" animBg="1" autoUpdateAnimBg="0"/>
      <p:bldP spid="27661" grpId="0" animBg="1" autoUpdateAnimBg="0"/>
      <p:bldP spid="27662" grpId="0" animBg="1" autoUpdateAnimBg="0"/>
      <p:bldP spid="2766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209800"/>
            <a:ext cx="6100763" cy="4114800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 smtClean="0">
                <a:ea typeface="黑体" pitchFamily="2" charset="-122"/>
              </a:rPr>
              <a:t>合并排序</a:t>
            </a:r>
          </a:p>
          <a:p>
            <a:r>
              <a:rPr lang="zh-CN" altLang="en-US" sz="2200" dirty="0" smtClean="0">
                <a:ea typeface="黑体" pitchFamily="2" charset="-122"/>
              </a:rPr>
              <a:t>快速排序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折半查找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 smtClean="0">
                <a:ea typeface="黑体" pitchFamily="2" charset="-122"/>
              </a:rPr>
              <a:t>Strassen</a:t>
            </a:r>
            <a:r>
              <a:rPr lang="zh-CN" altLang="en-US" sz="2200" dirty="0" smtClean="0">
                <a:ea typeface="黑体" pitchFamily="2" charset="-122"/>
              </a:rPr>
              <a:t>矩阵乘法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 smtClean="0">
                <a:ea typeface="黑体" pitchFamily="2" charset="-122"/>
              </a:rPr>
              <a:t> </a:t>
            </a:r>
            <a:endParaRPr lang="zh-CN" altLang="en-US" sz="2000" dirty="0">
              <a:ea typeface="黑体" pitchFamily="2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997926" y="2170611"/>
            <a:ext cx="2159566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应用背景和动机</a:t>
            </a:r>
            <a:endParaRPr lang="zh-CN" altLang="en-US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(4)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Example</a:t>
            </a:r>
          </a:p>
        </p:txBody>
      </p:sp>
      <p:sp>
        <p:nvSpPr>
          <p:cNvPr id="2869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809625" y="2057400"/>
            <a:ext cx="7958138" cy="43434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list</a:t>
            </a:r>
            <a:r>
              <a:rPr lang="en-US" altLang="zh-CN" sz="2400" dirty="0"/>
              <a:t>={310, 285, 179, 254, 351, 423, 861, 139, 450, 520}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066800" y="2590800"/>
            <a:ext cx="281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Break the list into halves:</a:t>
            </a:r>
            <a:r>
              <a:rPr lang="en-US" altLang="zh-CN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1066800" y="29718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/>
              <a:t>310   285   179   254   351   423   861   254   450   520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3810000" y="29718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67000" y="29718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2133600" y="29718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524000" y="2971800"/>
            <a:ext cx="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914400" y="34290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Merge the halves:</a:t>
            </a:r>
            <a:r>
              <a:rPr lang="en-US" altLang="zh-CN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143000" y="3810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(1) A={310}, B={285}</a:t>
            </a:r>
          </a:p>
        </p:txBody>
      </p:sp>
      <p:sp>
        <p:nvSpPr>
          <p:cNvPr id="28704" name="AutoShape 32"/>
          <p:cNvSpPr>
            <a:spLocks noChangeArrowheads="1"/>
          </p:cNvSpPr>
          <p:nvPr/>
        </p:nvSpPr>
        <p:spPr bwMode="auto">
          <a:xfrm>
            <a:off x="4724400" y="3505200"/>
            <a:ext cx="3733800" cy="609600"/>
          </a:xfrm>
          <a:prstGeom prst="cloudCallout">
            <a:avLst>
              <a:gd name="adj1" fmla="val -71769"/>
              <a:gd name="adj2" fmla="val 3984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altLang="zh-CN" sz="2000"/>
              <a:t>How to perform </a:t>
            </a:r>
            <a:r>
              <a:rPr lang="en-US" altLang="zh-CN" sz="2000" i="1"/>
              <a:t>Merge</a:t>
            </a:r>
            <a:r>
              <a:rPr lang="en-US" altLang="zh-CN" sz="2000"/>
              <a:t>?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1447800" y="41910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 C={285, 310}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1143000" y="47244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(2) A={285, 310}, B={179}</a:t>
            </a:r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2209800" y="5029200"/>
            <a:ext cx="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37338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447800" y="53340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 C={179}</a:t>
            </a:r>
          </a:p>
        </p:txBody>
      </p:sp>
      <p:sp>
        <p:nvSpPr>
          <p:cNvPr id="28710" name="AutoShape 38"/>
          <p:cNvSpPr>
            <a:spLocks noChangeArrowheads="1"/>
          </p:cNvSpPr>
          <p:nvPr/>
        </p:nvSpPr>
        <p:spPr bwMode="auto">
          <a:xfrm>
            <a:off x="2819400" y="54102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429000" y="53340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 C={179, 285, 310}</a:t>
            </a:r>
          </a:p>
        </p:txBody>
      </p:sp>
      <p:sp>
        <p:nvSpPr>
          <p:cNvPr id="28712" name="AutoShape 40"/>
          <p:cNvSpPr>
            <a:spLocks noChangeArrowheads="1"/>
          </p:cNvSpPr>
          <p:nvPr/>
        </p:nvSpPr>
        <p:spPr bwMode="auto">
          <a:xfrm>
            <a:off x="4800600" y="4343400"/>
            <a:ext cx="3962400" cy="762000"/>
          </a:xfrm>
          <a:prstGeom prst="wedgeRoundRectCallout">
            <a:avLst>
              <a:gd name="adj1" fmla="val -50199"/>
              <a:gd name="adj2" fmla="val 78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buFontTx/>
              <a:buChar char="-"/>
            </a:pPr>
            <a:r>
              <a:rPr lang="en-US" altLang="zh-CN" sz="2000"/>
              <a:t> List B runs out of element </a:t>
            </a:r>
            <a:r>
              <a:rPr lang="zh-CN" altLang="en-US" sz="2000"/>
              <a:t>！</a:t>
            </a:r>
          </a:p>
          <a:p>
            <a:pPr>
              <a:buFontTx/>
              <a:buChar char="-"/>
            </a:pPr>
            <a:r>
              <a:rPr lang="zh-CN" altLang="en-US" sz="2000"/>
              <a:t> </a:t>
            </a:r>
            <a:r>
              <a:rPr lang="en-US" altLang="zh-CN" sz="2000"/>
              <a:t>Move the left elements to the end</a:t>
            </a:r>
          </a:p>
        </p:txBody>
      </p:sp>
      <p:sp>
        <p:nvSpPr>
          <p:cNvPr id="28713" name="AutoShape 41"/>
          <p:cNvSpPr>
            <a:spLocks noChangeArrowheads="1"/>
          </p:cNvSpPr>
          <p:nvPr/>
        </p:nvSpPr>
        <p:spPr bwMode="auto">
          <a:xfrm>
            <a:off x="3733800" y="5867400"/>
            <a:ext cx="4724400" cy="609600"/>
          </a:xfrm>
          <a:prstGeom prst="cloudCallout">
            <a:avLst>
              <a:gd name="adj1" fmla="val -75134"/>
              <a:gd name="adj2" fmla="val -127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altLang="zh-CN" sz="2000"/>
              <a:t>What should the next steps be?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8" grpId="0" animBg="1"/>
      <p:bldP spid="28699" grpId="0" animBg="1"/>
      <p:bldP spid="28700" grpId="0" animBg="1"/>
      <p:bldP spid="28701" grpId="0" animBg="1"/>
      <p:bldP spid="28702" grpId="0" autoUpdateAnimBg="0"/>
      <p:bldP spid="28703" grpId="0" autoUpdateAnimBg="0"/>
      <p:bldP spid="28704" grpId="0" animBg="1" autoUpdateAnimBg="0"/>
      <p:bldP spid="28705" grpId="0" autoUpdateAnimBg="0"/>
      <p:bldP spid="28706" grpId="0" autoUpdateAnimBg="0"/>
      <p:bldP spid="28707" grpId="0" animBg="1"/>
      <p:bldP spid="28708" grpId="0" animBg="1"/>
      <p:bldP spid="28709" grpId="0" autoUpdateAnimBg="0"/>
      <p:bldP spid="28710" grpId="0" animBg="1"/>
      <p:bldP spid="28711" grpId="0" autoUpdateAnimBg="0"/>
      <p:bldP spid="28712" grpId="0" animBg="1" autoUpdateAnimBg="0"/>
      <p:bldP spid="2871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(5)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Example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914400" y="2057400"/>
            <a:ext cx="5562600" cy="762000"/>
            <a:chOff x="576" y="1392"/>
            <a:chExt cx="3504" cy="480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17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Break the list into halves:</a:t>
              </a:r>
              <a:r>
                <a:rPr lang="en-US" altLang="zh-CN" sz="20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76" y="1632"/>
              <a:ext cx="350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310   285   179   254   351   423   861   139   450   520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2304" y="1632"/>
              <a:ext cx="0" cy="2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1584" y="1632"/>
              <a:ext cx="0" cy="2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1248" y="1632"/>
              <a:ext cx="0" cy="2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864" y="1632"/>
              <a:ext cx="0" cy="2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124200" y="2438400"/>
            <a:ext cx="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9708" name="Group 12"/>
          <p:cNvGrpSpPr>
            <a:grpSpLocks/>
          </p:cNvGrpSpPr>
          <p:nvPr/>
        </p:nvGrpSpPr>
        <p:grpSpPr bwMode="auto">
          <a:xfrm>
            <a:off x="914400" y="2895600"/>
            <a:ext cx="2286000" cy="1066800"/>
            <a:chOff x="576" y="1920"/>
            <a:chExt cx="1440" cy="672"/>
          </a:xfrm>
        </p:grpSpPr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76" y="1920"/>
              <a:ext cx="144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Merge the halves:</a:t>
              </a:r>
              <a:r>
                <a:rPr lang="en-US" altLang="zh-CN" sz="20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576" y="2112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(3) A={254}, B={351}</a:t>
              </a: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768" y="2352"/>
              <a:ext cx="10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 C={254, 351}</a:t>
              </a:r>
            </a:p>
          </p:txBody>
        </p:sp>
      </p:grp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657600" y="3581400"/>
            <a:ext cx="2895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Previous: {179, 285, 310}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914400" y="40386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(4) A={179, 285, 310}, B={254, 351}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1981200" y="43434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4038600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5715000" y="4191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C={179}</a:t>
            </a:r>
          </a:p>
        </p:txBody>
      </p:sp>
      <p:sp>
        <p:nvSpPr>
          <p:cNvPr id="29717" name="AutoShape 21"/>
          <p:cNvSpPr>
            <a:spLocks noChangeArrowheads="1"/>
          </p:cNvSpPr>
          <p:nvPr/>
        </p:nvSpPr>
        <p:spPr bwMode="auto">
          <a:xfrm>
            <a:off x="5029200" y="42672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295400" y="44958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A={179, 285, 310}, B={254, 351}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V="1">
            <a:off x="2514600" y="48006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4038600" y="4800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1" name="AutoShape 25"/>
          <p:cNvSpPr>
            <a:spLocks noChangeArrowheads="1"/>
          </p:cNvSpPr>
          <p:nvPr/>
        </p:nvSpPr>
        <p:spPr bwMode="auto">
          <a:xfrm>
            <a:off x="5029200" y="47244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638800" y="46482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 C={179, 254}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1295400" y="49530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A={179, 285, 310}, B={254, 351}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2514600" y="52578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4572000" y="5257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AutoShape 30"/>
          <p:cNvSpPr>
            <a:spLocks noChangeArrowheads="1"/>
          </p:cNvSpPr>
          <p:nvPr/>
        </p:nvSpPr>
        <p:spPr bwMode="auto">
          <a:xfrm>
            <a:off x="5029200" y="51054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638800" y="51054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 C={179, 254, 285}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295400" y="54102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A={179, 285, 310}, B={254, 351}</a:t>
            </a: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V="1">
            <a:off x="3048000" y="57150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4572000" y="571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1" name="AutoShape 35"/>
          <p:cNvSpPr>
            <a:spLocks noChangeArrowheads="1"/>
          </p:cNvSpPr>
          <p:nvPr/>
        </p:nvSpPr>
        <p:spPr bwMode="auto">
          <a:xfrm>
            <a:off x="5029200" y="55626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5638800" y="55626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 C={179, 254, 285, 310}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295400" y="58674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A={179, 285, 310}, B={254, 351}</a:t>
            </a:r>
          </a:p>
        </p:txBody>
      </p:sp>
      <p:sp>
        <p:nvSpPr>
          <p:cNvPr id="29734" name="AutoShape 38"/>
          <p:cNvSpPr>
            <a:spLocks noChangeArrowheads="1"/>
          </p:cNvSpPr>
          <p:nvPr/>
        </p:nvSpPr>
        <p:spPr bwMode="auto">
          <a:xfrm>
            <a:off x="5029200" y="60198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V="1">
            <a:off x="4572000" y="6172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5638800" y="59436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 C={179, 254, 285, 310, 351}</a:t>
            </a:r>
          </a:p>
        </p:txBody>
      </p:sp>
      <p:sp>
        <p:nvSpPr>
          <p:cNvPr id="29737" name="AutoShape 41"/>
          <p:cNvSpPr>
            <a:spLocks noChangeArrowheads="1"/>
          </p:cNvSpPr>
          <p:nvPr/>
        </p:nvSpPr>
        <p:spPr bwMode="auto">
          <a:xfrm>
            <a:off x="990600" y="6324600"/>
            <a:ext cx="2971800" cy="304800"/>
          </a:xfrm>
          <a:prstGeom prst="wedgeRoundRectCallout">
            <a:avLst>
              <a:gd name="adj1" fmla="val -40065"/>
              <a:gd name="adj2" fmla="val -7552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altLang="zh-CN" sz="2000"/>
              <a:t>List A runs out of element</a:t>
            </a: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4191000" y="2057400"/>
            <a:ext cx="4953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一个隐含二叉树所表示的一系列递归调用</a:t>
            </a:r>
          </a:p>
          <a:p>
            <a:pPr>
              <a:buFontTx/>
              <a:buChar char="•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 栈存储每次调用过程的局部数据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 animBg="1"/>
      <p:bldP spid="29712" grpId="0" animBg="1" autoUpdateAnimBg="0"/>
      <p:bldP spid="29713" grpId="0" autoUpdateAnimBg="0"/>
      <p:bldP spid="29714" grpId="0" animBg="1"/>
      <p:bldP spid="29715" grpId="0" animBg="1"/>
      <p:bldP spid="29716" grpId="0" autoUpdateAnimBg="0"/>
      <p:bldP spid="29717" grpId="0" animBg="1"/>
      <p:bldP spid="29718" grpId="0" autoUpdateAnimBg="0"/>
      <p:bldP spid="29719" grpId="0" animBg="1"/>
      <p:bldP spid="29720" grpId="0" animBg="1"/>
      <p:bldP spid="29721" grpId="0" animBg="1"/>
      <p:bldP spid="29722" grpId="0" autoUpdateAnimBg="0"/>
      <p:bldP spid="29723" grpId="0" autoUpdateAnimBg="0"/>
      <p:bldP spid="29724" grpId="0" animBg="1"/>
      <p:bldP spid="29725" grpId="0" animBg="1"/>
      <p:bldP spid="29726" grpId="0" animBg="1"/>
      <p:bldP spid="29727" grpId="0" autoUpdateAnimBg="0"/>
      <p:bldP spid="29728" grpId="0" autoUpdateAnimBg="0"/>
      <p:bldP spid="29729" grpId="0" animBg="1"/>
      <p:bldP spid="29730" grpId="0" animBg="1"/>
      <p:bldP spid="29731" grpId="0" animBg="1"/>
      <p:bldP spid="29732" grpId="0" autoUpdateAnimBg="0"/>
      <p:bldP spid="29733" grpId="0" autoUpdateAnimBg="0"/>
      <p:bldP spid="29734" grpId="0" animBg="1"/>
      <p:bldP spid="29735" grpId="0" animBg="1"/>
      <p:bldP spid="29736" grpId="0" autoUpdateAnimBg="0"/>
      <p:bldP spid="29737" grpId="0" animBg="1" autoUpdateAnimBg="0"/>
      <p:bldP spid="2973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(6)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Main Idea of </a:t>
            </a:r>
            <a:r>
              <a:rPr lang="en-US" altLang="zh-CN" dirty="0" err="1" smtClean="0">
                <a:ea typeface="黑体" pitchFamily="2" charset="-122"/>
              </a:rPr>
              <a:t>MergeLists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dirty="0"/>
              <a:t>Both list A and B are sorted in increasing order</a:t>
            </a:r>
          </a:p>
          <a:p>
            <a:r>
              <a:rPr lang="en-US" altLang="zh-CN" sz="2200" dirty="0"/>
              <a:t>Create a new list C as the sorted combination of A and B</a:t>
            </a:r>
          </a:p>
          <a:p>
            <a:r>
              <a:rPr lang="en-US" altLang="zh-CN" sz="2200" dirty="0"/>
              <a:t>Two indices (pointers) for A and B</a:t>
            </a:r>
          </a:p>
          <a:p>
            <a:r>
              <a:rPr lang="en-US" altLang="zh-CN" sz="2200" dirty="0"/>
              <a:t>Move the smaller one of the two indexed elements into C</a:t>
            </a:r>
          </a:p>
          <a:p>
            <a:r>
              <a:rPr lang="en-US" altLang="zh-CN" sz="2200" dirty="0"/>
              <a:t>Increase the index for the list with the smaller element</a:t>
            </a:r>
          </a:p>
          <a:p>
            <a:r>
              <a:rPr lang="en-US" altLang="zh-CN" sz="2200" dirty="0"/>
              <a:t>When one list is run out of elements: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-  greater than the current elements in C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-  move the left elements to the end of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(7)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Algorithm of </a:t>
            </a:r>
            <a:r>
              <a:rPr lang="en-US" altLang="zh-CN" dirty="0" err="1" smtClean="0">
                <a:ea typeface="黑体" pitchFamily="2" charset="-122"/>
              </a:rPr>
              <a:t>MergeLists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958138" cy="4419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u="sng" dirty="0" err="1"/>
              <a:t>MergeLists</a:t>
            </a:r>
            <a:r>
              <a:rPr lang="en-US" altLang="zh-CN" sz="2400" u="sng" dirty="0"/>
              <a:t>(</a:t>
            </a:r>
            <a:r>
              <a:rPr lang="en-US" altLang="zh-CN" sz="2400" i="1" u="sng" dirty="0"/>
              <a:t>list</a:t>
            </a:r>
            <a:r>
              <a:rPr lang="en-US" altLang="zh-CN" sz="2400" u="sng" dirty="0"/>
              <a:t>, </a:t>
            </a:r>
            <a:r>
              <a:rPr lang="en-US" altLang="zh-CN" sz="2400" i="1" u="sng" dirty="0"/>
              <a:t>start</a:t>
            </a:r>
            <a:r>
              <a:rPr lang="en-US" altLang="zh-CN" sz="2400" u="sng" dirty="0"/>
              <a:t>1, </a:t>
            </a:r>
            <a:r>
              <a:rPr lang="en-US" altLang="zh-CN" sz="2400" i="1" u="sng" dirty="0"/>
              <a:t>end</a:t>
            </a:r>
            <a:r>
              <a:rPr lang="en-US" altLang="zh-CN" sz="2400" u="sng" dirty="0"/>
              <a:t>1, </a:t>
            </a:r>
            <a:r>
              <a:rPr lang="en-US" altLang="zh-CN" sz="2400" i="1" u="sng" dirty="0"/>
              <a:t>start</a:t>
            </a:r>
            <a:r>
              <a:rPr lang="en-US" altLang="zh-CN" sz="2400" u="sng" dirty="0"/>
              <a:t>2, </a:t>
            </a:r>
            <a:r>
              <a:rPr lang="en-US" altLang="zh-CN" sz="2400" i="1" u="sng" dirty="0"/>
              <a:t>end</a:t>
            </a:r>
            <a:r>
              <a:rPr lang="en-US" altLang="zh-CN" sz="2400" u="sng" dirty="0"/>
              <a:t>2)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(1)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981200" y="2590800"/>
            <a:ext cx="6172200" cy="37905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finalStart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finalEnd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30000"/>
              </a:lnSpc>
            </a:pP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while (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1≤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1) and (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2≤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2) do</a:t>
            </a:r>
          </a:p>
          <a:p>
            <a:pPr>
              <a:lnSpc>
                <a:spcPct val="35000"/>
              </a:lnSpc>
            </a:pP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if 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list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] &lt; 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list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2] then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result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]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list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]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1+1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else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result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err="1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]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list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]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2+1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end if</a:t>
            </a:r>
          </a:p>
          <a:p>
            <a:pPr>
              <a:lnSpc>
                <a:spcPct val="30000"/>
              </a:lnSpc>
            </a:pP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+1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30000"/>
              </a:lnSpc>
            </a:pP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end while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580112" y="3933056"/>
            <a:ext cx="2133600" cy="762000"/>
          </a:xfrm>
          <a:prstGeom prst="wedgeRoundRectCallout">
            <a:avLst>
              <a:gd name="adj1" fmla="val -56398"/>
              <a:gd name="adj2" fmla="val -83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en-US" altLang="zh-CN" sz="2000"/>
              <a:t>List A has the</a:t>
            </a:r>
          </a:p>
          <a:p>
            <a:pPr algn="ctr"/>
            <a:r>
              <a:rPr lang="en-US" altLang="zh-CN" sz="2000"/>
              <a:t> smaller value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179512" y="3573016"/>
            <a:ext cx="1752600" cy="762000"/>
          </a:xfrm>
          <a:prstGeom prst="wedgeRoundRectCallout">
            <a:avLst>
              <a:gd name="adj1" fmla="val 60870"/>
              <a:gd name="adj2" fmla="val 70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en-US" altLang="zh-CN" sz="2000" dirty="0"/>
              <a:t>List B has the</a:t>
            </a:r>
          </a:p>
          <a:p>
            <a:pPr algn="ctr"/>
            <a:r>
              <a:rPr lang="en-US" altLang="zh-CN" sz="2000" dirty="0"/>
              <a:t> smaller value</a:t>
            </a: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419600" y="5562600"/>
            <a:ext cx="2816696" cy="838200"/>
          </a:xfrm>
          <a:prstGeom prst="cloudCallout">
            <a:avLst>
              <a:gd name="adj1" fmla="val -88954"/>
              <a:gd name="adj2" fmla="val -106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altLang="zh-CN" sz="2000"/>
              <a:t>When does the </a:t>
            </a:r>
            <a:r>
              <a:rPr lang="en-US" altLang="zh-CN" sz="1600" b="1">
                <a:latin typeface="Courier New" pitchFamily="49" charset="0"/>
              </a:rPr>
              <a:t>while</a:t>
            </a:r>
            <a:r>
              <a:rPr lang="en-US" altLang="zh-CN" sz="2000"/>
              <a:t> loop stop?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 autoUpdateAnimBg="0"/>
      <p:bldP spid="31751" grpId="0" animBg="1" autoUpdateAnimBg="0"/>
      <p:bldP spid="3175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(8)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Algorithm of </a:t>
            </a:r>
            <a:r>
              <a:rPr lang="en-US" altLang="zh-CN" dirty="0" err="1" smtClean="0">
                <a:ea typeface="黑体" pitchFamily="2" charset="-122"/>
              </a:rPr>
              <a:t>MergeLists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09600" y="1981200"/>
            <a:ext cx="81867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/>
              <a:t> (2) move the left-over elements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/>
              <a:t> (3) put the result back into the list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spcBef>
                <a:spcPct val="5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/>
              <a:t>      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827584" y="2971800"/>
            <a:ext cx="3363416" cy="3049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if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≤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1 then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for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altLang="zh-CN" sz="20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to 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1 do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result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]</a:t>
            </a:r>
            <a:r>
              <a:rPr kumimoji="0" lang="en-US" altLang="zh-CN" sz="20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list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]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+1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end for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else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for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altLang="zh-CN" sz="20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2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to 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2 do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result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]</a:t>
            </a:r>
            <a:r>
              <a:rPr kumimoji="0" lang="en-US" altLang="zh-CN" sz="20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list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]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kumimoji="0" lang="en-US" altLang="zh-CN" sz="20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+1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end for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267200" y="2971800"/>
            <a:ext cx="4495800" cy="3049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for 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+mn-lt"/>
              </a:rPr>
              <a:t>i</a:t>
            </a:r>
            <a:r>
              <a:rPr kumimoji="0" lang="en-US" altLang="zh-CN" sz="2000" b="1" i="1" dirty="0" err="1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+mn-lt"/>
              </a:rPr>
              <a:t>finalStart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to </a:t>
            </a:r>
            <a:r>
              <a:rPr lang="en-US" altLang="zh-CN" sz="2000" b="1" i="1" dirty="0" err="1">
                <a:solidFill>
                  <a:srgbClr val="000000"/>
                </a:solidFill>
                <a:latin typeface="+mn-lt"/>
              </a:rPr>
              <a:t>finalEnd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do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list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]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result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]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kumimoji="0" lang="en-US" altLang="zh-CN" sz="2000" b="1" i="1" dirty="0" smtClean="0">
                <a:solidFill>
                  <a:srgbClr val="000000"/>
                </a:solidFill>
                <a:ea typeface="黑体" pitchFamily="2" charset="-122"/>
              </a:rPr>
              <a:t>←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+mn-lt"/>
              </a:rPr>
              <a:t>indexC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+1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end for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905000" y="6000328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dirty="0"/>
              <a:t>(2)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096000" y="6000328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dirty="0"/>
              <a:t>(3)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6324600" y="2209800"/>
            <a:ext cx="2209800" cy="381000"/>
          </a:xfrm>
          <a:prstGeom prst="wedgeRoundRectCallout">
            <a:avLst>
              <a:gd name="adj1" fmla="val -100935"/>
              <a:gd name="adj2" fmla="val 16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154800"/>
          <a:lstStyle/>
          <a:p>
            <a:pPr algn="ctr"/>
            <a:r>
              <a:rPr lang="en-US" altLang="zh-CN" sz="2000"/>
              <a:t>No comparisons!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(9)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Analysis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4614664" cy="45720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Best case of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MergeLists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- </a:t>
            </a:r>
            <a:r>
              <a:rPr lang="en-US" altLang="zh-CN" sz="2000" dirty="0" err="1" smtClean="0"/>
              <a:t>MergeLists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all the elements in list A are smaller than the first element in list B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- </a:t>
            </a:r>
            <a:r>
              <a:rPr lang="en-US" altLang="zh-CN" sz="2000" b="1" i="1" dirty="0" err="1" smtClean="0">
                <a:solidFill>
                  <a:schemeClr val="folHlink"/>
                </a:solidFill>
              </a:rPr>
              <a:t>n</a:t>
            </a:r>
            <a:r>
              <a:rPr lang="en-US" altLang="zh-CN" sz="2000" b="1" i="1" baseline="-25000" dirty="0" err="1" smtClean="0">
                <a:solidFill>
                  <a:schemeClr val="folHlink"/>
                </a:solidFill>
              </a:rPr>
              <a:t>A</a:t>
            </a:r>
            <a:r>
              <a:rPr lang="en-US" altLang="zh-CN" sz="2000" b="1" dirty="0" smtClean="0">
                <a:solidFill>
                  <a:schemeClr val="folHlink"/>
                </a:solidFill>
              </a:rPr>
              <a:t> </a:t>
            </a:r>
            <a:r>
              <a:rPr lang="en-US" altLang="zh-CN" sz="2000" dirty="0"/>
              <a:t>comparisons (</a:t>
            </a:r>
            <a:r>
              <a:rPr lang="en-US" altLang="zh-CN" sz="2000" i="1" dirty="0">
                <a:solidFill>
                  <a:schemeClr val="folHlink"/>
                </a:solidFill>
              </a:rPr>
              <a:t>n</a:t>
            </a:r>
            <a:r>
              <a:rPr lang="en-US" altLang="zh-CN" sz="2000" dirty="0">
                <a:solidFill>
                  <a:schemeClr val="folHlink"/>
                </a:solidFill>
              </a:rPr>
              <a:t>/2</a:t>
            </a:r>
            <a:r>
              <a:rPr lang="en-US" altLang="zh-CN" sz="20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- E.g. : A={1, 2, 3}, B={4, 5 ,6}</a:t>
            </a:r>
          </a:p>
          <a:p>
            <a:r>
              <a:rPr lang="en-US" altLang="zh-CN" sz="2400" b="1" dirty="0">
                <a:solidFill>
                  <a:srgbClr val="0000FF"/>
                </a:solidFill>
              </a:rPr>
              <a:t>Worst case of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MergeLists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- elements in A and B are interleaved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- each comparison moves one element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 from A or B to list C</a:t>
            </a:r>
          </a:p>
          <a:p>
            <a:pPr>
              <a:buNone/>
            </a:pPr>
            <a:r>
              <a:rPr lang="en-US" altLang="zh-CN" sz="2000" dirty="0"/>
              <a:t>  - </a:t>
            </a:r>
            <a:r>
              <a:rPr lang="en-US" altLang="zh-CN" sz="2000" b="1" i="1" dirty="0" err="1" smtClean="0">
                <a:solidFill>
                  <a:schemeClr val="folHlink"/>
                </a:solidFill>
              </a:rPr>
              <a:t>n</a:t>
            </a:r>
            <a:r>
              <a:rPr lang="en-US" altLang="zh-CN" sz="2000" b="1" i="1" baseline="-25000" dirty="0" err="1" smtClean="0">
                <a:solidFill>
                  <a:schemeClr val="folHlink"/>
                </a:solidFill>
              </a:rPr>
              <a:t>A</a:t>
            </a:r>
            <a:r>
              <a:rPr lang="en-US" altLang="zh-CN" sz="2000" b="1" dirty="0" smtClean="0">
                <a:solidFill>
                  <a:schemeClr val="folHlink"/>
                </a:solidFill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</a:rPr>
              <a:t>+ </a:t>
            </a:r>
            <a:r>
              <a:rPr lang="en-US" altLang="zh-CN" sz="2000" b="1" i="1" dirty="0" err="1" smtClean="0">
                <a:solidFill>
                  <a:schemeClr val="folHlink"/>
                </a:solidFill>
              </a:rPr>
              <a:t>n</a:t>
            </a:r>
            <a:r>
              <a:rPr lang="en-US" altLang="zh-CN" sz="2000" b="1" i="1" baseline="-25000" dirty="0" err="1" smtClean="0">
                <a:solidFill>
                  <a:schemeClr val="folHlink"/>
                </a:solidFill>
              </a:rPr>
              <a:t>B</a:t>
            </a:r>
            <a:r>
              <a:rPr lang="en-US" altLang="zh-CN" sz="2000" b="1" i="1" baseline="-25000" dirty="0" smtClean="0">
                <a:solidFill>
                  <a:schemeClr val="folHlink"/>
                </a:solidFill>
              </a:rPr>
              <a:t> </a:t>
            </a:r>
            <a:r>
              <a:rPr lang="en-US" altLang="zh-CN" sz="2000" i="1" dirty="0" smtClean="0">
                <a:solidFill>
                  <a:schemeClr val="folHlink"/>
                </a:solidFill>
              </a:rPr>
              <a:t>–</a:t>
            </a:r>
            <a:r>
              <a:rPr lang="en-US" altLang="zh-CN" sz="2000" b="1" dirty="0" smtClean="0">
                <a:solidFill>
                  <a:schemeClr val="folHlink"/>
                </a:solidFill>
              </a:rPr>
              <a:t>1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comparisons (</a:t>
            </a:r>
            <a:r>
              <a:rPr lang="en-US" altLang="zh-CN" sz="2000" i="1" dirty="0" smtClean="0">
                <a:solidFill>
                  <a:schemeClr val="folHlink"/>
                </a:solidFill>
              </a:rPr>
              <a:t>n–</a:t>
            </a:r>
            <a:r>
              <a:rPr lang="en-US" altLang="zh-CN" sz="2000" dirty="0" smtClean="0">
                <a:solidFill>
                  <a:schemeClr val="folHlink"/>
                </a:solidFill>
              </a:rPr>
              <a:t>1</a:t>
            </a:r>
            <a:r>
              <a:rPr lang="en-US" altLang="zh-CN" sz="20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- E.g. : A={1, 3, 5}, B={2, 4, 6}</a:t>
            </a:r>
          </a:p>
          <a:p>
            <a:pPr>
              <a:buFont typeface="Wingdings" pitchFamily="2" charset="2"/>
              <a:buNone/>
            </a:pPr>
            <a:endParaRPr lang="en-US" altLang="zh-CN" sz="2000" dirty="0"/>
          </a:p>
        </p:txBody>
      </p: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5076056" y="2023760"/>
            <a:ext cx="3886200" cy="1771650"/>
            <a:chOff x="3072" y="2208"/>
            <a:chExt cx="2448" cy="1116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3072" y="2208"/>
              <a:ext cx="224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w"/>
              </a:pPr>
              <a:r>
                <a:rPr lang="en-US" altLang="zh-CN" sz="2400" b="1" dirty="0">
                  <a:solidFill>
                    <a:srgbClr val="0000FF"/>
                  </a:solidFill>
                </a:rPr>
                <a:t>  Analysis of </a:t>
              </a:r>
              <a:r>
                <a:rPr lang="en-US" altLang="zh-CN" sz="2400" b="1" dirty="0" err="1" smtClean="0">
                  <a:solidFill>
                    <a:srgbClr val="0000FF"/>
                  </a:solidFill>
                </a:rPr>
                <a:t>MergeSorts</a:t>
              </a:r>
              <a:endParaRPr lang="en-US" altLang="zh-CN" sz="24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3312" y="2496"/>
            <a:ext cx="2208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1" name="Equation" r:id="rId3" imgW="1904760" imgH="457200" progId="Equation.DSMT4">
                    <p:embed/>
                  </p:oleObj>
                </mc:Choice>
                <mc:Fallback>
                  <p:oleObj name="Equation" r:id="rId3" imgW="190476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96"/>
                          <a:ext cx="2208" cy="5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6"/>
            <p:cNvGraphicFramePr>
              <a:graphicFrameLocks noChangeAspect="1"/>
            </p:cNvGraphicFramePr>
            <p:nvPr/>
          </p:nvGraphicFramePr>
          <p:xfrm>
            <a:off x="3312" y="3072"/>
            <a:ext cx="8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2" name="Equation" r:id="rId5" imgW="660240" imgH="203040" progId="Equation.DSMT4">
                    <p:embed/>
                  </p:oleObj>
                </mc:Choice>
                <mc:Fallback>
                  <p:oleObj name="Equation" r:id="rId5" imgW="660240" imgH="203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816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148064" y="4005064"/>
            <a:ext cx="3816424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1200"/>
              </a:spcAft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itchFamily="2" charset="-12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以元素比较为基本操作的排序问题下界为</a:t>
            </a:r>
            <a:r>
              <a:rPr lang="el-GR" altLang="zh-CN" i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Θ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i="1" dirty="0" err="1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log</a:t>
            </a:r>
            <a:r>
              <a:rPr lang="en-US" altLang="zh-CN" i="1" dirty="0" err="1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)</a:t>
            </a:r>
          </a:p>
          <a:p>
            <a:pPr>
              <a:lnSpc>
                <a:spcPts val="2800"/>
              </a:lnSpc>
              <a:spcAft>
                <a:spcPts val="1200"/>
              </a:spcAft>
              <a:buFontTx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 合并排序最坏情况下比较次数接近以上下界，最优的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itchFamily="2" charset="-122"/>
              </a:rPr>
              <a:t>排序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算法</a:t>
            </a:r>
            <a:endParaRPr lang="en-US" altLang="zh-CN" dirty="0" smtClean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(10)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 Analysis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黑体" pitchFamily="2" charset="-122"/>
              </a:rPr>
              <a:t>上述的递推式对于</a:t>
            </a:r>
            <a:r>
              <a:rPr lang="en-US" altLang="zh-CN" sz="2400" i="1" dirty="0">
                <a:ea typeface="黑体" pitchFamily="2" charset="-122"/>
              </a:rPr>
              <a:t>n</a:t>
            </a:r>
            <a:r>
              <a:rPr lang="zh-CN" altLang="en-US" sz="2400" dirty="0">
                <a:ea typeface="黑体" pitchFamily="2" charset="-122"/>
              </a:rPr>
              <a:t>是</a:t>
            </a:r>
            <a:r>
              <a:rPr lang="en-US" altLang="zh-CN" sz="2400" dirty="0">
                <a:ea typeface="黑体" pitchFamily="2" charset="-122"/>
              </a:rPr>
              <a:t>2</a:t>
            </a:r>
            <a:r>
              <a:rPr lang="zh-CN" altLang="en-US" sz="2400" dirty="0">
                <a:ea typeface="黑体" pitchFamily="2" charset="-122"/>
              </a:rPr>
              <a:t>的幂的时候成立，如果</a:t>
            </a:r>
            <a:r>
              <a:rPr lang="en-US" altLang="zh-CN" sz="2400" i="1" dirty="0">
                <a:ea typeface="黑体" pitchFamily="2" charset="-122"/>
              </a:rPr>
              <a:t>n</a:t>
            </a:r>
            <a:r>
              <a:rPr lang="zh-CN" altLang="en-US" sz="2400" dirty="0">
                <a:ea typeface="黑体" pitchFamily="2" charset="-122"/>
              </a:rPr>
              <a:t>是任意的整数（不是</a:t>
            </a:r>
            <a:r>
              <a:rPr lang="en-US" altLang="zh-CN" sz="2400" dirty="0">
                <a:ea typeface="黑体" pitchFamily="2" charset="-122"/>
              </a:rPr>
              <a:t>2</a:t>
            </a:r>
            <a:r>
              <a:rPr lang="zh-CN" altLang="en-US" sz="2400" dirty="0">
                <a:ea typeface="黑体" pitchFamily="2" charset="-122"/>
              </a:rPr>
              <a:t>的幂）呢？</a:t>
            </a:r>
          </a:p>
        </p:txBody>
      </p: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838200" y="3124200"/>
            <a:ext cx="7162800" cy="1468438"/>
            <a:chOff x="528" y="1968"/>
            <a:chExt cx="4512" cy="925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528" y="1968"/>
              <a:ext cx="11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w"/>
              </a:pPr>
              <a:r>
                <a:rPr lang="en-US" altLang="zh-CN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递推关系</a:t>
              </a:r>
              <a:r>
                <a:rPr lang="en-US" altLang="zh-CN" sz="2400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:</a:t>
              </a:r>
              <a:endPara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35846" name="Object 6"/>
            <p:cNvGraphicFramePr>
              <a:graphicFrameLocks noChangeAspect="1"/>
            </p:cNvGraphicFramePr>
            <p:nvPr/>
          </p:nvGraphicFramePr>
          <p:xfrm>
            <a:off x="912" y="2304"/>
            <a:ext cx="2899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0" name="Equation" r:id="rId3" imgW="2501640" imgH="507960" progId="Equation.DSMT4">
                    <p:embed/>
                  </p:oleObj>
                </mc:Choice>
                <mc:Fallback>
                  <p:oleObj name="Equation" r:id="rId3" imgW="2501640" imgH="5079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04"/>
                          <a:ext cx="2899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4224" y="2496"/>
            <a:ext cx="8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1" name="Equation" r:id="rId5" imgW="660240" imgH="203040" progId="Equation.DSMT4">
                    <p:embed/>
                  </p:oleObj>
                </mc:Choice>
                <mc:Fallback>
                  <p:oleObj name="Equation" r:id="rId5" imgW="660240" imgH="203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816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755576" y="4675085"/>
            <a:ext cx="788352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sz="2400" b="1" dirty="0">
                <a:solidFill>
                  <a:srgbClr val="0000FF"/>
                </a:solidFill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ea typeface="黑体" pitchFamily="2" charset="-122"/>
              </a:rPr>
              <a:t>结论</a:t>
            </a:r>
            <a:r>
              <a:rPr lang="en-US" altLang="zh-CN" sz="2400" b="1" dirty="0">
                <a:solidFill>
                  <a:srgbClr val="0000FF"/>
                </a:solidFill>
              </a:rPr>
              <a:t>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-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算法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MergeSort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对一个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个元素的数组排序所需的时间是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O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log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，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    空间是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O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-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合并排序的计算时间开销仅来自合并，划分本身无需时间开销。</a:t>
            </a:r>
            <a:endParaRPr lang="en-US" altLang="zh-CN" sz="20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合并排序 </a:t>
            </a:r>
            <a:r>
              <a:rPr lang="en-US" altLang="zh-CN" dirty="0">
                <a:ea typeface="黑体" pitchFamily="2" charset="-122"/>
              </a:rPr>
              <a:t>(11)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88840"/>
            <a:ext cx="7958138" cy="3881437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黑体" pitchFamily="2" charset="-122"/>
              </a:rPr>
              <a:t>合并排序算法的主要缺点：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2" charset="-122"/>
              </a:rPr>
              <a:t>需要</a:t>
            </a:r>
            <a:r>
              <a:rPr lang="en-US" altLang="zh-CN" sz="2000" i="1" dirty="0" smtClean="0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2" charset="-122"/>
              </a:rPr>
              <a:t>的额外空间</a:t>
            </a:r>
            <a:endParaRPr lang="en-US" altLang="zh-CN" sz="2000" dirty="0" smtClean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a typeface="黑体" pitchFamily="2" charset="-122"/>
              </a:rPr>
              <a:t>空间开销：</a:t>
            </a:r>
            <a:r>
              <a:rPr lang="zh-CN" altLang="en-US" sz="2000" dirty="0" smtClean="0">
                <a:ea typeface="黑体" pitchFamily="2" charset="-122"/>
              </a:rPr>
              <a:t>额外的</a:t>
            </a:r>
            <a:r>
              <a:rPr lang="en-US" altLang="zh-CN" sz="2000" dirty="0" smtClean="0">
                <a:ea typeface="黑体" pitchFamily="2" charset="-122"/>
              </a:rPr>
              <a:t>result</a:t>
            </a:r>
            <a:r>
              <a:rPr lang="zh-CN" altLang="en-US" sz="2000" dirty="0" smtClean="0">
                <a:ea typeface="黑体" pitchFamily="2" charset="-122"/>
              </a:rPr>
              <a:t>空间，递归算法栈的空间</a:t>
            </a:r>
            <a:endParaRPr lang="en-US" altLang="zh-CN" sz="2000" dirty="0" smtClean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a typeface="黑体" pitchFamily="2" charset="-122"/>
              </a:rPr>
              <a:t>改进思路：</a:t>
            </a:r>
            <a:endParaRPr lang="en-US" altLang="zh-CN" sz="20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None/>
            </a:pPr>
            <a:r>
              <a:rPr lang="zh-CN" altLang="en-US" sz="2000" dirty="0" smtClean="0">
                <a:ea typeface="黑体" pitchFamily="2" charset="-122"/>
              </a:rPr>
              <a:t>（</a:t>
            </a:r>
            <a:r>
              <a:rPr lang="en-US" altLang="zh-CN" sz="2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）“在位”的</a:t>
            </a:r>
            <a:r>
              <a:rPr lang="en-US" altLang="zh-CN" sz="2000" dirty="0" err="1" smtClean="0">
                <a:ea typeface="黑体" pitchFamily="2" charset="-122"/>
              </a:rPr>
              <a:t>MergeLists</a:t>
            </a:r>
            <a:r>
              <a:rPr lang="zh-CN" altLang="en-US" sz="2000" dirty="0" smtClean="0">
                <a:ea typeface="黑体" pitchFamily="2" charset="-122"/>
              </a:rPr>
              <a:t>，不需要额外的结果数组</a:t>
            </a:r>
            <a:r>
              <a:rPr lang="en-US" altLang="zh-CN" sz="2000" dirty="0" smtClean="0">
                <a:ea typeface="黑体" pitchFamily="2" charset="-122"/>
              </a:rPr>
              <a:t>result</a:t>
            </a:r>
            <a:r>
              <a:rPr lang="zh-CN" altLang="en-US" sz="2000" dirty="0" smtClean="0">
                <a:ea typeface="黑体" pitchFamily="2" charset="-122"/>
              </a:rPr>
              <a:t>；算法过于复杂，只具有理论上的意义</a:t>
            </a:r>
            <a:endParaRPr lang="en-US" altLang="zh-CN" sz="2000" dirty="0" smtClean="0">
              <a:ea typeface="黑体" pitchFamily="2" charset="-122"/>
            </a:endParaRPr>
          </a:p>
          <a:p>
            <a:pPr>
              <a:buNone/>
            </a:pPr>
            <a:r>
              <a:rPr lang="zh-CN" altLang="en-US" sz="2000" dirty="0" smtClean="0">
                <a:ea typeface="黑体" pitchFamily="2" charset="-122"/>
              </a:rPr>
              <a:t>（</a:t>
            </a:r>
            <a:r>
              <a:rPr lang="en-US" altLang="zh-CN" sz="2000" dirty="0" smtClean="0">
                <a:ea typeface="黑体" pitchFamily="2" charset="-122"/>
              </a:rPr>
              <a:t>2</a:t>
            </a:r>
            <a:r>
              <a:rPr lang="zh-CN" altLang="en-US" sz="2000" dirty="0" smtClean="0">
                <a:ea typeface="黑体" pitchFamily="2" charset="-122"/>
              </a:rPr>
              <a:t>）非递归合并排序算法；算法没有递归算法直观、容易理解</a:t>
            </a:r>
            <a:endParaRPr lang="en-US" altLang="zh-CN" sz="2000" dirty="0" smtClean="0">
              <a:ea typeface="黑体" pitchFamily="2" charset="-122"/>
            </a:endParaRPr>
          </a:p>
          <a:p>
            <a:pPr>
              <a:buNone/>
            </a:pPr>
            <a:endParaRPr lang="zh-CN" altLang="en-US" sz="2000" dirty="0">
              <a:ea typeface="黑体" pitchFamily="2" charset="-122"/>
            </a:endParaRPr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1187624" y="4221088"/>
            <a:ext cx="7344816" cy="2376264"/>
            <a:chOff x="624" y="1440"/>
            <a:chExt cx="4944" cy="2352"/>
          </a:xfrm>
        </p:grpSpPr>
        <p:grpSp>
          <p:nvGrpSpPr>
            <p:cNvPr id="6" name="Group 1029"/>
            <p:cNvGrpSpPr>
              <a:grpSpLocks/>
            </p:cNvGrpSpPr>
            <p:nvPr/>
          </p:nvGrpSpPr>
          <p:grpSpPr bwMode="auto">
            <a:xfrm>
              <a:off x="816" y="1440"/>
              <a:ext cx="4608" cy="192"/>
              <a:chOff x="528" y="1296"/>
              <a:chExt cx="4608" cy="192"/>
            </a:xfrm>
          </p:grpSpPr>
          <p:sp>
            <p:nvSpPr>
              <p:cNvPr id="82" name="Rectangle 1030"/>
              <p:cNvSpPr>
                <a:spLocks noChangeArrowheads="1"/>
              </p:cNvSpPr>
              <p:nvPr/>
            </p:nvSpPr>
            <p:spPr bwMode="auto">
              <a:xfrm>
                <a:off x="52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031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032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1033"/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Rectangle 1034"/>
              <p:cNvSpPr>
                <a:spLocks noChangeArrowheads="1"/>
              </p:cNvSpPr>
              <p:nvPr/>
            </p:nvSpPr>
            <p:spPr bwMode="auto">
              <a:xfrm>
                <a:off x="129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Rectangle 1035"/>
              <p:cNvSpPr>
                <a:spLocks noChangeArrowheads="1"/>
              </p:cNvSpPr>
              <p:nvPr/>
            </p:nvSpPr>
            <p:spPr bwMode="auto">
              <a:xfrm>
                <a:off x="148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36"/>
              <p:cNvSpPr>
                <a:spLocks noChangeArrowheads="1"/>
              </p:cNvSpPr>
              <p:nvPr/>
            </p:nvSpPr>
            <p:spPr bwMode="auto">
              <a:xfrm>
                <a:off x="168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037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Rectangle 1038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1" name="Rectangle 1039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Rectangle 1040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1041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1042"/>
              <p:cNvSpPr>
                <a:spLocks noChangeArrowheads="1"/>
              </p:cNvSpPr>
              <p:nvPr/>
            </p:nvSpPr>
            <p:spPr bwMode="auto">
              <a:xfrm>
                <a:off x="283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1043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1044"/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1045"/>
              <p:cNvSpPr>
                <a:spLocks noChangeArrowheads="1"/>
              </p:cNvSpPr>
              <p:nvPr/>
            </p:nvSpPr>
            <p:spPr bwMode="auto">
              <a:xfrm>
                <a:off x="340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1046"/>
              <p:cNvSpPr>
                <a:spLocks noChangeArrowheads="1"/>
              </p:cNvSpPr>
              <p:nvPr/>
            </p:nvSpPr>
            <p:spPr bwMode="auto">
              <a:xfrm>
                <a:off x="360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1047"/>
              <p:cNvSpPr>
                <a:spLocks noChangeArrowheads="1"/>
              </p:cNvSpPr>
              <p:nvPr/>
            </p:nvSpPr>
            <p:spPr bwMode="auto">
              <a:xfrm>
                <a:off x="379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1048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Rectangle 1049"/>
              <p:cNvSpPr>
                <a:spLocks noChangeArrowheads="1"/>
              </p:cNvSpPr>
              <p:nvPr/>
            </p:nvSpPr>
            <p:spPr bwMode="auto">
              <a:xfrm>
                <a:off x="4176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1050"/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1051"/>
              <p:cNvSpPr>
                <a:spLocks noChangeArrowheads="1"/>
              </p:cNvSpPr>
              <p:nvPr/>
            </p:nvSpPr>
            <p:spPr bwMode="auto">
              <a:xfrm>
                <a:off x="4560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1052"/>
              <p:cNvSpPr>
                <a:spLocks noChangeArrowheads="1"/>
              </p:cNvSpPr>
              <p:nvPr/>
            </p:nvSpPr>
            <p:spPr bwMode="auto">
              <a:xfrm>
                <a:off x="4752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1053"/>
              <p:cNvSpPr>
                <a:spLocks noChangeArrowheads="1"/>
              </p:cNvSpPr>
              <p:nvPr/>
            </p:nvSpPr>
            <p:spPr bwMode="auto">
              <a:xfrm>
                <a:off x="4944" y="129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54"/>
            <p:cNvGrpSpPr>
              <a:grpSpLocks/>
            </p:cNvGrpSpPr>
            <p:nvPr/>
          </p:nvGrpSpPr>
          <p:grpSpPr bwMode="auto">
            <a:xfrm>
              <a:off x="768" y="2208"/>
              <a:ext cx="4656" cy="192"/>
              <a:chOff x="480" y="2064"/>
              <a:chExt cx="4656" cy="192"/>
            </a:xfrm>
          </p:grpSpPr>
          <p:sp>
            <p:nvSpPr>
              <p:cNvPr id="58" name="Rectangle 1055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1056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1057"/>
              <p:cNvSpPr>
                <a:spLocks noChangeArrowheads="1"/>
              </p:cNvSpPr>
              <p:nvPr/>
            </p:nvSpPr>
            <p:spPr bwMode="auto">
              <a:xfrm>
                <a:off x="321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1058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1059"/>
              <p:cNvSpPr>
                <a:spLocks noChangeArrowheads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1060"/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1061"/>
              <p:cNvSpPr>
                <a:spLocks noChangeArrowheads="1"/>
              </p:cNvSpPr>
              <p:nvPr/>
            </p:nvSpPr>
            <p:spPr bwMode="auto">
              <a:xfrm>
                <a:off x="398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Rectangle 1062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1063"/>
              <p:cNvSpPr>
                <a:spLocks noChangeArrowheads="1"/>
              </p:cNvSpPr>
              <p:nvPr/>
            </p:nvSpPr>
            <p:spPr bwMode="auto">
              <a:xfrm>
                <a:off x="436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1064"/>
              <p:cNvSpPr>
                <a:spLocks noChangeArrowheads="1"/>
              </p:cNvSpPr>
              <p:nvPr/>
            </p:nvSpPr>
            <p:spPr bwMode="auto">
              <a:xfrm>
                <a:off x="456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1065"/>
              <p:cNvSpPr>
                <a:spLocks noChangeArrowheads="1"/>
              </p:cNvSpPr>
              <p:nvPr/>
            </p:nvSpPr>
            <p:spPr bwMode="auto">
              <a:xfrm>
                <a:off x="475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1066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1067"/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068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106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Rectangle 1070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1071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Rectangle 1072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1073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1074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1075"/>
              <p:cNvSpPr>
                <a:spLocks noChangeArrowheads="1"/>
              </p:cNvSpPr>
              <p:nvPr/>
            </p:nvSpPr>
            <p:spPr bwMode="auto">
              <a:xfrm>
                <a:off x="2016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1076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1077"/>
              <p:cNvSpPr>
                <a:spLocks noChangeArrowheads="1"/>
              </p:cNvSpPr>
              <p:nvPr/>
            </p:nvSpPr>
            <p:spPr bwMode="auto">
              <a:xfrm>
                <a:off x="2400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Rectangle 1078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79"/>
            <p:cNvGrpSpPr>
              <a:grpSpLocks/>
            </p:cNvGrpSpPr>
            <p:nvPr/>
          </p:nvGrpSpPr>
          <p:grpSpPr bwMode="auto">
            <a:xfrm>
              <a:off x="720" y="2928"/>
              <a:ext cx="4752" cy="192"/>
              <a:chOff x="432" y="2784"/>
              <a:chExt cx="4752" cy="192"/>
            </a:xfrm>
          </p:grpSpPr>
          <p:sp>
            <p:nvSpPr>
              <p:cNvPr id="34" name="Rectangle 1080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1081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082"/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1083"/>
              <p:cNvSpPr>
                <a:spLocks noChangeArrowheads="1"/>
              </p:cNvSpPr>
              <p:nvPr/>
            </p:nvSpPr>
            <p:spPr bwMode="auto">
              <a:xfrm>
                <a:off x="10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108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1085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1086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087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088"/>
              <p:cNvSpPr>
                <a:spLocks noChangeArrowheads="1"/>
              </p:cNvSpPr>
              <p:nvPr/>
            </p:nvSpPr>
            <p:spPr bwMode="auto">
              <a:xfrm>
                <a:off x="20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1089"/>
              <p:cNvSpPr>
                <a:spLocks noChangeArrowheads="1"/>
              </p:cNvSpPr>
              <p:nvPr/>
            </p:nvSpPr>
            <p:spPr bwMode="auto">
              <a:xfrm>
                <a:off x="22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1090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1091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1092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1093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94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095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109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09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098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099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100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101"/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102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1103"/>
              <p:cNvSpPr>
                <a:spLocks noChangeArrowheads="1"/>
              </p:cNvSpPr>
              <p:nvPr/>
            </p:nvSpPr>
            <p:spPr bwMode="auto">
              <a:xfrm>
                <a:off x="4992" y="2784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04"/>
            <p:cNvGrpSpPr>
              <a:grpSpLocks/>
            </p:cNvGrpSpPr>
            <p:nvPr/>
          </p:nvGrpSpPr>
          <p:grpSpPr bwMode="auto">
            <a:xfrm>
              <a:off x="624" y="3600"/>
              <a:ext cx="4944" cy="192"/>
              <a:chOff x="336" y="3456"/>
              <a:chExt cx="4944" cy="192"/>
            </a:xfrm>
          </p:grpSpPr>
          <p:sp>
            <p:nvSpPr>
              <p:cNvPr id="10" name="Rectangle 1105"/>
              <p:cNvSpPr>
                <a:spLocks noChangeArrowheads="1"/>
              </p:cNvSpPr>
              <p:nvPr/>
            </p:nvSpPr>
            <p:spPr bwMode="auto">
              <a:xfrm>
                <a:off x="33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1106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107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08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109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110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111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1112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1113"/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114"/>
              <p:cNvSpPr>
                <a:spLocks noChangeArrowheads="1"/>
              </p:cNvSpPr>
              <p:nvPr/>
            </p:nvSpPr>
            <p:spPr bwMode="auto">
              <a:xfrm>
                <a:off x="220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1115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116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1117"/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1118"/>
              <p:cNvSpPr>
                <a:spLocks noChangeArrowheads="1"/>
              </p:cNvSpPr>
              <p:nvPr/>
            </p:nvSpPr>
            <p:spPr bwMode="auto">
              <a:xfrm>
                <a:off x="302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11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120"/>
              <p:cNvSpPr>
                <a:spLocks noChangeArrowheads="1"/>
              </p:cNvSpPr>
              <p:nvPr/>
            </p:nvSpPr>
            <p:spPr bwMode="auto">
              <a:xfrm>
                <a:off x="345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1121"/>
              <p:cNvSpPr>
                <a:spLocks noChangeArrowheads="1"/>
              </p:cNvSpPr>
              <p:nvPr/>
            </p:nvSpPr>
            <p:spPr bwMode="auto">
              <a:xfrm>
                <a:off x="364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1122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1123"/>
              <p:cNvSpPr>
                <a:spLocks noChangeArrowheads="1"/>
              </p:cNvSpPr>
              <p:nvPr/>
            </p:nvSpPr>
            <p:spPr bwMode="auto">
              <a:xfrm>
                <a:off x="4080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1124"/>
              <p:cNvSpPr>
                <a:spLocks noChangeArrowheads="1"/>
              </p:cNvSpPr>
              <p:nvPr/>
            </p:nvSpPr>
            <p:spPr bwMode="auto">
              <a:xfrm>
                <a:off x="4272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1125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1126"/>
              <p:cNvSpPr>
                <a:spLocks noChangeArrowheads="1"/>
              </p:cNvSpPr>
              <p:nvPr/>
            </p:nvSpPr>
            <p:spPr bwMode="auto">
              <a:xfrm>
                <a:off x="4704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127"/>
              <p:cNvSpPr>
                <a:spLocks noChangeArrowheads="1"/>
              </p:cNvSpPr>
              <p:nvPr/>
            </p:nvSpPr>
            <p:spPr bwMode="auto">
              <a:xfrm>
                <a:off x="4896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192" cy="192"/>
              </a:xfrm>
              <a:prstGeom prst="rect">
                <a:avLst/>
              </a:prstGeom>
              <a:solidFill>
                <a:srgbClr val="3366FF"/>
              </a:solidFill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20688"/>
            <a:ext cx="7594724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214563"/>
            <a:ext cx="6100763" cy="3230562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快速排序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sz="2200" dirty="0">
                <a:ea typeface="黑体" pitchFamily="2" charset="-122"/>
              </a:rPr>
              <a:t>折半查找</a:t>
            </a:r>
            <a:endParaRPr lang="en-US" altLang="zh-CN" sz="2200" dirty="0">
              <a:ea typeface="黑体" pitchFamily="2" charset="-122"/>
            </a:endParaRPr>
          </a:p>
          <a:p>
            <a:r>
              <a:rPr lang="zh-CN" altLang="en-US" sz="2200" dirty="0"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>
                <a:ea typeface="黑体" pitchFamily="2" charset="-122"/>
              </a:rPr>
              <a:t>Strassen</a:t>
            </a:r>
            <a:r>
              <a:rPr lang="zh-CN" altLang="en-US" sz="2200" dirty="0">
                <a:ea typeface="黑体" pitchFamily="2" charset="-122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快速排序</a:t>
            </a:r>
            <a:r>
              <a:rPr lang="en-US" altLang="zh-CN" dirty="0">
                <a:ea typeface="黑体" pitchFamily="2" charset="-122"/>
              </a:rPr>
              <a:t>(1)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</a:t>
            </a:r>
            <a:r>
              <a:rPr lang="en-US" altLang="zh-CN" dirty="0"/>
              <a:t>A Motivating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057400"/>
            <a:ext cx="7958138" cy="4038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List={</a:t>
            </a:r>
            <a:r>
              <a:rPr lang="en-US" altLang="zh-CN" sz="2400" dirty="0">
                <a:solidFill>
                  <a:schemeClr val="folHlink"/>
                </a:solidFill>
              </a:rPr>
              <a:t>65</a:t>
            </a:r>
            <a:r>
              <a:rPr lang="en-US" altLang="zh-CN" sz="2400" dirty="0"/>
              <a:t>, 70, 75, 80, 85, 60, 55, 50, 45}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14400" y="281940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Pivot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Value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中轴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000" dirty="0"/>
              <a:t>to partition the list</a:t>
            </a:r>
          </a:p>
          <a:p>
            <a:r>
              <a:rPr lang="en-US" altLang="zh-CN" sz="2000" dirty="0"/>
              <a:t> - before the pivot: smaller than the pivot value</a:t>
            </a:r>
          </a:p>
          <a:p>
            <a:r>
              <a:rPr lang="en-US" altLang="zh-CN" sz="2000" dirty="0"/>
              <a:t> - after the pivot: larger than the pivot value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1828800" y="25146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914400" y="3810000"/>
            <a:ext cx="464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{60, 55, 50, 45, </a:t>
            </a:r>
            <a:r>
              <a:rPr lang="en-US" altLang="zh-CN" sz="2000">
                <a:solidFill>
                  <a:schemeClr val="folHlink"/>
                </a:solidFill>
              </a:rPr>
              <a:t>65</a:t>
            </a:r>
            <a:r>
              <a:rPr lang="en-US" altLang="zh-CN" sz="2000"/>
              <a:t>, 70, 75, 80, 85}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2743200" y="41910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914400" y="44958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{</a:t>
            </a:r>
            <a:r>
              <a:rPr lang="en-US" altLang="zh-CN" sz="2000">
                <a:solidFill>
                  <a:schemeClr val="folHlink"/>
                </a:solidFill>
              </a:rPr>
              <a:t>60</a:t>
            </a:r>
            <a:r>
              <a:rPr lang="en-US" altLang="zh-CN" sz="2000"/>
              <a:t>, 55, 50, 45}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V="1">
            <a:off x="1219200" y="48006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2819400" y="4648200"/>
            <a:ext cx="762000" cy="304800"/>
          </a:xfrm>
          <a:prstGeom prst="notched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57600" y="44958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{55, 50, 45, </a:t>
            </a:r>
            <a:r>
              <a:rPr lang="en-US" altLang="zh-CN" sz="2000">
                <a:solidFill>
                  <a:schemeClr val="folHlink"/>
                </a:solidFill>
              </a:rPr>
              <a:t>60</a:t>
            </a:r>
            <a:r>
              <a:rPr lang="en-US" altLang="zh-CN" sz="2000"/>
              <a:t>}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5105400" y="48006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914400" y="5181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{55, 50, 45}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219200" y="54864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438400" y="5334000"/>
            <a:ext cx="762000" cy="304800"/>
          </a:xfrm>
          <a:prstGeom prst="notched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3352800" y="52578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{50, 45, 55} …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4495800" y="55626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7" name="AutoShape 19"/>
          <p:cNvSpPr>
            <a:spLocks/>
          </p:cNvSpPr>
          <p:nvPr/>
        </p:nvSpPr>
        <p:spPr bwMode="auto">
          <a:xfrm>
            <a:off x="5562600" y="39624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5943600" y="46482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{45, 50, 55, 60, 65, …}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7772400" y="50292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0" name="AutoShape 22"/>
          <p:cNvSpPr>
            <a:spLocks noChangeArrowheads="1"/>
          </p:cNvSpPr>
          <p:nvPr/>
        </p:nvSpPr>
        <p:spPr bwMode="auto">
          <a:xfrm>
            <a:off x="3657600" y="6019800"/>
            <a:ext cx="2971800" cy="457200"/>
          </a:xfrm>
          <a:prstGeom prst="wedgeRoundRectCallout">
            <a:avLst>
              <a:gd name="adj1" fmla="val 60042"/>
              <a:gd name="adj2" fmla="val -1597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 b="1" i="1"/>
              <a:t>Divide-And-Conquer!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animBg="1"/>
      <p:bldP spid="37894" grpId="0" autoUpdateAnimBg="0"/>
      <p:bldP spid="37896" grpId="0" animBg="1"/>
      <p:bldP spid="37897" grpId="0" autoUpdateAnimBg="0"/>
      <p:bldP spid="37898" grpId="0" animBg="1"/>
      <p:bldP spid="37899" grpId="0" animBg="1"/>
      <p:bldP spid="37900" grpId="0" autoUpdateAnimBg="0"/>
      <p:bldP spid="37901" grpId="0" animBg="1"/>
      <p:bldP spid="37902" grpId="0" autoUpdateAnimBg="0"/>
      <p:bldP spid="37903" grpId="0" animBg="1"/>
      <p:bldP spid="37904" grpId="0" animBg="1"/>
      <p:bldP spid="37905" grpId="0" autoUpdateAnimBg="0"/>
      <p:bldP spid="37906" grpId="0" animBg="1"/>
      <p:bldP spid="37907" grpId="0" animBg="1"/>
      <p:bldP spid="37908" grpId="0" autoUpdateAnimBg="0"/>
      <p:bldP spid="37909" grpId="0" animBg="1"/>
      <p:bldP spid="3791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057400"/>
            <a:ext cx="8154987" cy="3686175"/>
          </a:xfrm>
        </p:spPr>
        <p:txBody>
          <a:bodyPr/>
          <a:lstStyle/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将要求解的较大规模的问题分割成</a:t>
            </a:r>
            <a:r>
              <a:rPr lang="en-US" altLang="zh-CN" sz="2400" i="1">
                <a:ea typeface="黑体" pitchFamily="2" charset="-122"/>
              </a:rPr>
              <a:t>k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个更小规模的子问题。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黑体" pitchFamily="2" charset="-122"/>
              </a:rPr>
              <a:t>应用背景和动机 </a:t>
            </a:r>
            <a:r>
              <a:rPr lang="en-US" altLang="zh-CN" dirty="0">
                <a:latin typeface="+mn-lt"/>
                <a:ea typeface="黑体" pitchFamily="2" charset="-122"/>
              </a:rPr>
              <a:t>(1)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4132263" y="3511550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b="1" dirty="0">
                <a:latin typeface="+mn-lt"/>
              </a:rPr>
              <a:t>n</a:t>
            </a:r>
          </a:p>
        </p:txBody>
      </p:sp>
      <p:cxnSp>
        <p:nvCxnSpPr>
          <p:cNvPr id="7173" name="AutoShape 5"/>
          <p:cNvCxnSpPr>
            <a:cxnSpLocks noChangeShapeType="1"/>
            <a:stCxn id="7172" idx="4"/>
            <a:endCxn id="7180" idx="0"/>
          </p:cNvCxnSpPr>
          <p:nvPr/>
        </p:nvCxnSpPr>
        <p:spPr bwMode="auto">
          <a:xfrm>
            <a:off x="4532313" y="4130675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7174" name="AutoShape 6"/>
          <p:cNvCxnSpPr>
            <a:cxnSpLocks noChangeShapeType="1"/>
            <a:stCxn id="7172" idx="4"/>
            <a:endCxn id="7177" idx="0"/>
          </p:cNvCxnSpPr>
          <p:nvPr/>
        </p:nvCxnSpPr>
        <p:spPr bwMode="auto">
          <a:xfrm flipH="1">
            <a:off x="1114425" y="4130675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7175" name="AutoShape 7"/>
          <p:cNvCxnSpPr>
            <a:cxnSpLocks noChangeShapeType="1"/>
            <a:stCxn id="7172" idx="4"/>
            <a:endCxn id="7178" idx="0"/>
          </p:cNvCxnSpPr>
          <p:nvPr/>
        </p:nvCxnSpPr>
        <p:spPr bwMode="auto">
          <a:xfrm flipH="1">
            <a:off x="3460750" y="4130675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7176" name="AutoShape 8"/>
          <p:cNvCxnSpPr>
            <a:cxnSpLocks noChangeShapeType="1"/>
            <a:stCxn id="7172" idx="4"/>
            <a:endCxn id="7179" idx="0"/>
          </p:cNvCxnSpPr>
          <p:nvPr/>
        </p:nvCxnSpPr>
        <p:spPr bwMode="auto">
          <a:xfrm>
            <a:off x="4532313" y="4130675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276225" y="49022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b="1">
                <a:latin typeface="+mn-lt"/>
              </a:rPr>
              <a:t>T(n/2)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622550" y="4953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b="1">
                <a:latin typeface="+mn-lt"/>
              </a:rPr>
              <a:t>T(n/2)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968875" y="4953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b="1">
                <a:latin typeface="+mn-lt"/>
              </a:rPr>
              <a:t>T(n/2)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7315200" y="495300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b="1">
                <a:latin typeface="+mn-lt"/>
              </a:rPr>
              <a:t>T(n/2)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457200" y="3225800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b="1" dirty="0">
                <a:latin typeface="+mn-lt"/>
              </a:rPr>
              <a:t>T(n)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743200" y="35607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400" b="1">
                <a:latin typeface="+mn-lt"/>
              </a:rPr>
              <a:t>=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755650" y="2060575"/>
            <a:ext cx="8077200" cy="12244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ts val="26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对这</a:t>
            </a:r>
            <a:r>
              <a:rPr lang="en-US" altLang="zh-CN" sz="2400" i="1" dirty="0">
                <a:solidFill>
                  <a:srgbClr val="0000FF"/>
                </a:solidFill>
                <a:ea typeface="黑体" pitchFamily="2" charset="-122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个子问题分别求解</a:t>
            </a:r>
          </a:p>
          <a:p>
            <a:pPr marL="342900" indent="-342900">
              <a:lnSpc>
                <a:spcPts val="26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如果子问题的规模仍然不够小，再划分为</a:t>
            </a:r>
            <a:r>
              <a:rPr lang="en-US" altLang="zh-CN" sz="2000" i="1" dirty="0">
                <a:ea typeface="黑体" pitchFamily="2" charset="-122"/>
              </a:rPr>
              <a:t>k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个子问题</a:t>
            </a:r>
          </a:p>
          <a:p>
            <a:pPr marL="342900" indent="-342900">
              <a:lnSpc>
                <a:spcPts val="26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如此递归地进行下去，直到问题规模足够小，很容易求出其解为止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快速排序</a:t>
            </a:r>
            <a:r>
              <a:rPr lang="en-US" altLang="zh-CN" dirty="0">
                <a:ea typeface="黑体" pitchFamily="2" charset="-122"/>
              </a:rPr>
              <a:t>(2)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</a:t>
            </a:r>
            <a:r>
              <a:rPr lang="en-US" altLang="zh-CN" dirty="0"/>
              <a:t>Algorithm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71600" y="2856448"/>
            <a:ext cx="7992888" cy="249606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ct val="10000"/>
              </a:spcAft>
            </a:pPr>
            <a:r>
              <a:rPr kumimoji="0" lang="en-US" altLang="zh-CN" b="1" u="sng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qSort</a:t>
            </a:r>
            <a:r>
              <a:rPr kumimoji="0" lang="en-US" altLang="zh-CN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kumimoji="0" lang="en-US" altLang="zh-CN" i="1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0" lang="en-US" altLang="zh-CN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, </a:t>
            </a:r>
            <a:r>
              <a:rPr kumimoji="0" lang="en-US" altLang="zh-CN" i="1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, </a:t>
            </a:r>
            <a:r>
              <a:rPr kumimoji="0" lang="en-US" altLang="zh-CN" i="1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0" lang="en-US" altLang="zh-CN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</a:t>
            </a:r>
            <a:endParaRPr kumimoji="0" lang="en-US" altLang="zh-CN" u="sng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110000"/>
              </a:lnSpc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if </a:t>
            </a:r>
            <a:r>
              <a:rPr kumimoji="0" lang="en-US" altLang="zh-CN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&lt;</a:t>
            </a:r>
            <a:r>
              <a:rPr kumimoji="0" lang="en-US" altLang="zh-CN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0" lang="en-US" altLang="zh-CN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then</a:t>
            </a:r>
            <a:endParaRPr kumimoji="0" lang="en-US" altLang="zh-CN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110000"/>
              </a:lnSpc>
              <a:spcAft>
                <a:spcPct val="10000"/>
              </a:spcAft>
            </a:pP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partition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kumimoji="0" lang="en-US" altLang="zh-CN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, </a:t>
            </a:r>
            <a:r>
              <a:rPr kumimoji="0" lang="en-US" altLang="zh-CN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 </a:t>
            </a:r>
            <a:endParaRPr kumimoji="0" lang="en-US" altLang="zh-CN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110000"/>
              </a:lnSpc>
              <a:spcAft>
                <a:spcPct val="10000"/>
              </a:spcAft>
            </a:pP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qSort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kumimoji="0" lang="en-US" altLang="zh-CN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, </a:t>
            </a:r>
            <a:r>
              <a:rPr kumimoji="0" lang="en-US" altLang="zh-CN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q</a:t>
            </a:r>
            <a:r>
              <a:rPr kumimoji="0" lang="en-US" altLang="zh-CN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1) </a:t>
            </a:r>
            <a:r>
              <a:rPr kumimoji="0" lang="en-US" altLang="zh-CN" dirty="0">
                <a:latin typeface="+mn-lt"/>
                <a:ea typeface="黑体" pitchFamily="2" charset="-122"/>
              </a:rPr>
              <a:t>//</a:t>
            </a:r>
            <a:r>
              <a:rPr kumimoji="0" lang="zh-CN" altLang="en-US" dirty="0">
                <a:latin typeface="+mn-lt"/>
                <a:ea typeface="黑体" pitchFamily="2" charset="-122"/>
              </a:rPr>
              <a:t>对左半段排序</a:t>
            </a:r>
          </a:p>
          <a:p>
            <a:pPr>
              <a:lnSpc>
                <a:spcPct val="110000"/>
              </a:lnSpc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</a:t>
            </a:r>
            <a:r>
              <a:rPr kumimoji="0" lang="zh-CN" altLang="en-US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qSort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kumimoji="0" lang="en-US" altLang="zh-CN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q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+1, </a:t>
            </a:r>
            <a:r>
              <a:rPr kumimoji="0" lang="en-US" altLang="zh-CN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 </a:t>
            </a:r>
            <a:r>
              <a:rPr kumimoji="0" lang="en-US" altLang="zh-CN" dirty="0">
                <a:latin typeface="+mn-lt"/>
                <a:ea typeface="黑体" pitchFamily="2" charset="-122"/>
              </a:rPr>
              <a:t>//</a:t>
            </a:r>
            <a:r>
              <a:rPr kumimoji="0" lang="zh-CN" altLang="en-US" dirty="0">
                <a:latin typeface="+mn-lt"/>
                <a:ea typeface="黑体" pitchFamily="2" charset="-122"/>
              </a:rPr>
              <a:t>对右半段排序</a:t>
            </a:r>
          </a:p>
          <a:p>
            <a:pPr>
              <a:lnSpc>
                <a:spcPct val="110000"/>
              </a:lnSpc>
              <a:spcAft>
                <a:spcPct val="10000"/>
              </a:spcAft>
            </a:pPr>
            <a:r>
              <a:rPr kumimoji="0" lang="en-US" altLang="zh-CN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end if</a:t>
            </a:r>
            <a:endParaRPr kumimoji="0" lang="en-US" altLang="zh-CN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2485880"/>
            <a:ext cx="58292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ct val="10000"/>
              </a:spcAft>
            </a:pPr>
            <a:r>
              <a:rPr kumimoji="0" lang="en-US" altLang="zh-CN" sz="2000" b="1" dirty="0" smtClean="0">
                <a:solidFill>
                  <a:srgbClr val="FF0000"/>
                </a:solidFill>
                <a:ea typeface="黑体" pitchFamily="2" charset="-122"/>
              </a:rPr>
              <a:t>Partition</a:t>
            </a:r>
            <a:r>
              <a:rPr kumimoji="0" lang="zh-CN" altLang="en-US" sz="2000" b="1" dirty="0" smtClean="0">
                <a:solidFill>
                  <a:srgbClr val="FF0000"/>
                </a:solidFill>
                <a:ea typeface="黑体" pitchFamily="2" charset="-122"/>
              </a:rPr>
              <a:t>：</a:t>
            </a:r>
            <a:r>
              <a:rPr kumimoji="0" lang="zh-CN" altLang="en-US" sz="2000" dirty="0" smtClean="0">
                <a:solidFill>
                  <a:srgbClr val="000000"/>
                </a:solidFill>
                <a:ea typeface="黑体" pitchFamily="2" charset="-122"/>
              </a:rPr>
              <a:t>以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p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为基准元素将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p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: 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r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划分成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3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段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: 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p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: </a:t>
            </a:r>
            <a:r>
              <a:rPr kumimoji="0" lang="en-US" altLang="zh-CN" sz="2000" i="1" dirty="0" smtClean="0">
                <a:solidFill>
                  <a:srgbClr val="000000"/>
                </a:solidFill>
                <a:ea typeface="黑体" pitchFamily="2" charset="-122"/>
              </a:rPr>
              <a:t>q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sz="2000" dirty="0" smtClean="0">
                <a:solidFill>
                  <a:srgbClr val="000000"/>
                </a:solidFill>
                <a:ea typeface="黑体" pitchFamily="2" charset="-122"/>
              </a:rPr>
              <a:t>1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], 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q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和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q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+1: 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r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，使得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p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: </a:t>
            </a:r>
            <a:r>
              <a:rPr kumimoji="0" lang="en-US" altLang="zh-CN" sz="2000" i="1" dirty="0" smtClean="0">
                <a:solidFill>
                  <a:srgbClr val="000000"/>
                </a:solidFill>
                <a:ea typeface="黑体" pitchFamily="2" charset="-122"/>
              </a:rPr>
              <a:t>q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  <a:sym typeface="Symbol" panose="05050102010706020507" pitchFamily="18" charset="2"/>
              </a:rPr>
              <a:t></a:t>
            </a:r>
            <a:r>
              <a:rPr kumimoji="0" lang="en-US" altLang="zh-CN" sz="2000" dirty="0" smtClean="0">
                <a:solidFill>
                  <a:srgbClr val="000000"/>
                </a:solidFill>
                <a:ea typeface="黑体" pitchFamily="2" charset="-122"/>
              </a:rPr>
              <a:t>1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中任何元素小于等于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q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，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q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+1: 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r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中任何元素大于等于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q</a:t>
            </a:r>
            <a:r>
              <a:rPr kumimoji="0" lang="en-US" altLang="zh-CN" sz="20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。</a:t>
            </a:r>
            <a:b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</a:b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下标</a:t>
            </a:r>
            <a:r>
              <a:rPr kumimoji="0" lang="en-US" altLang="zh-CN" sz="2000" i="1" dirty="0">
                <a:solidFill>
                  <a:srgbClr val="000000"/>
                </a:solidFill>
                <a:ea typeface="黑体" pitchFamily="2" charset="-122"/>
              </a:rPr>
              <a:t>q</a:t>
            </a:r>
            <a:r>
              <a:rPr kumimoji="0" lang="zh-CN" altLang="en-US" sz="2000" dirty="0">
                <a:solidFill>
                  <a:srgbClr val="000000"/>
                </a:solidFill>
                <a:ea typeface="黑体" pitchFamily="2" charset="-122"/>
              </a:rPr>
              <a:t>在划分过程中确定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快速排序</a:t>
            </a:r>
            <a:r>
              <a:rPr lang="en-US" altLang="zh-CN" dirty="0">
                <a:ea typeface="黑体" pitchFamily="2" charset="-122"/>
              </a:rPr>
              <a:t>(3)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</a:t>
            </a:r>
            <a:r>
              <a:rPr lang="en-US" altLang="zh-CN" dirty="0"/>
              <a:t>Partition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436096" y="2025908"/>
            <a:ext cx="3347864" cy="483209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kumimoji="0" lang="en-US" altLang="zh-CN" b="1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partition </a:t>
            </a:r>
            <a:r>
              <a:rPr kumimoji="0" lang="en-US" altLang="zh-CN" b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kumimoji="0" lang="en-US" altLang="zh-CN" b="1" i="1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b="1" u="sng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, </a:t>
            </a:r>
            <a:r>
              <a:rPr kumimoji="0" lang="en-US" altLang="zh-CN" b="1" i="1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r>
              <a:rPr kumimoji="0" lang="en-US" altLang="zh-CN" b="1" u="sng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</a:t>
            </a:r>
            <a:endParaRPr kumimoji="0" lang="en-US" altLang="zh-CN" b="1" u="sng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←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+1</a:t>
            </a:r>
          </a:p>
          <a:p>
            <a:r>
              <a:rPr kumimoji="0" lang="en-US" altLang="zh-CN" b="1" i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lang="en-US" altLang="zh-CN" b="1" dirty="0" err="1" smtClean="0">
                <a:solidFill>
                  <a:srgbClr val="000000"/>
                </a:solidFill>
                <a:latin typeface="+mn-lt"/>
              </a:rPr>
              <a:t>←</a:t>
            </a:r>
            <a:r>
              <a:rPr kumimoji="0" lang="en-US" altLang="zh-CN" b="1" i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</a:t>
            </a:r>
            <a:endParaRPr kumimoji="0" lang="en-US" altLang="zh-CN" b="1" i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i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b="1" dirty="0" err="1" smtClean="0">
                <a:solidFill>
                  <a:srgbClr val="000000"/>
                </a:solidFill>
                <a:latin typeface="+mn-lt"/>
              </a:rPr>
              <a:t>←</a:t>
            </a:r>
            <a:r>
              <a:rPr kumimoji="0" lang="en-US" altLang="zh-CN" b="1" i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</a:t>
            </a:r>
            <a:endParaRPr kumimoji="0" lang="en-US" altLang="zh-CN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while </a:t>
            </a:r>
            <a:r>
              <a:rPr kumimoji="0" lang="en-US" altLang="zh-CN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</a:t>
            </a:r>
            <a:endParaRPr kumimoji="0" lang="en-US" altLang="zh-CN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while 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]&lt;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x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and 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≤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 do</a:t>
            </a:r>
          </a:p>
          <a:p>
            <a:r>
              <a:rPr kumimoji="0" lang="en-US" altLang="zh-CN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     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←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+1</a:t>
            </a:r>
            <a:endParaRPr kumimoji="0" lang="en-US" altLang="zh-CN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while 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]&gt;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x</a:t>
            </a:r>
            <a:r>
              <a:rPr kumimoji="0" lang="en-US" altLang="zh-CN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and 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≥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 do</a:t>
            </a:r>
          </a:p>
          <a:p>
            <a:r>
              <a:rPr kumimoji="0" lang="en-US" altLang="zh-CN" b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j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←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j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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1</a:t>
            </a:r>
            <a:endParaRPr kumimoji="0" lang="en-US" altLang="zh-CN" b="1" dirty="0" smtClean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if (</a:t>
            </a:r>
            <a:r>
              <a:rPr kumimoji="0" lang="en-US" altLang="zh-CN" b="1" i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  <a:latin typeface="+mn-lt"/>
              </a:rPr>
              <a:t>≥</a:t>
            </a:r>
            <a:r>
              <a:rPr kumimoji="0" lang="en-US" altLang="zh-CN" b="1" i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 break</a:t>
            </a: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swap(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], 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])</a:t>
            </a:r>
            <a:endParaRPr kumimoji="0" lang="en-US" altLang="zh-CN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end while       </a:t>
            </a:r>
            <a:endParaRPr kumimoji="0" lang="en-US" altLang="zh-CN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swap(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], 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])</a:t>
            </a:r>
            <a:endParaRPr kumimoji="0" lang="en-US" altLang="zh-CN" b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b="1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j</a:t>
            </a:r>
            <a:endParaRPr kumimoji="0" lang="en-US" altLang="zh-CN" b="1" i="1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8989" name="Rectangle 77"/>
          <p:cNvSpPr>
            <a:spLocks noChangeArrowheads="1"/>
          </p:cNvSpPr>
          <p:nvPr/>
        </p:nvSpPr>
        <p:spPr bwMode="auto">
          <a:xfrm>
            <a:off x="683568" y="5078491"/>
            <a:ext cx="3886200" cy="86177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kumimoji="0" lang="en-US" altLang="zh-CN" sz="2000" dirty="0">
                <a:ea typeface="黑体" pitchFamily="2" charset="-122"/>
              </a:rPr>
              <a:t> // </a:t>
            </a:r>
            <a:r>
              <a:rPr kumimoji="0" lang="zh-CN" altLang="en-US" sz="2000" dirty="0">
                <a:ea typeface="黑体" pitchFamily="2" charset="-122"/>
              </a:rPr>
              <a:t>将</a:t>
            </a:r>
            <a:r>
              <a:rPr kumimoji="0" lang="en-US" altLang="zh-CN" sz="2000" dirty="0">
                <a:ea typeface="黑体" pitchFamily="2" charset="-122"/>
              </a:rPr>
              <a:t>&gt;=</a:t>
            </a:r>
            <a:r>
              <a:rPr kumimoji="0" lang="en-US" altLang="zh-CN" sz="2000" i="1" dirty="0">
                <a:ea typeface="黑体" pitchFamily="2" charset="-122"/>
              </a:rPr>
              <a:t> x</a:t>
            </a:r>
            <a:r>
              <a:rPr kumimoji="0" lang="zh-CN" altLang="en-US" sz="2000" dirty="0">
                <a:ea typeface="黑体" pitchFamily="2" charset="-122"/>
              </a:rPr>
              <a:t>的元素交换到右边区域</a:t>
            </a:r>
          </a:p>
          <a:p>
            <a:pPr>
              <a:spcAft>
                <a:spcPts val="1200"/>
              </a:spcAft>
            </a:pPr>
            <a:r>
              <a:rPr kumimoji="0" lang="zh-CN" altLang="en-US" sz="2000" dirty="0">
                <a:ea typeface="黑体" pitchFamily="2" charset="-122"/>
              </a:rPr>
              <a:t> </a:t>
            </a:r>
            <a:r>
              <a:rPr kumimoji="0" lang="en-US" altLang="zh-CN" sz="2000" dirty="0">
                <a:ea typeface="黑体" pitchFamily="2" charset="-122"/>
              </a:rPr>
              <a:t>// </a:t>
            </a:r>
            <a:r>
              <a:rPr kumimoji="0" lang="zh-CN" altLang="en-US" sz="2000" dirty="0">
                <a:ea typeface="黑体" pitchFamily="2" charset="-122"/>
              </a:rPr>
              <a:t>将</a:t>
            </a:r>
            <a:r>
              <a:rPr kumimoji="0" lang="en-US" altLang="zh-CN" sz="2000" dirty="0">
                <a:ea typeface="黑体" pitchFamily="2" charset="-122"/>
              </a:rPr>
              <a:t>&lt;= </a:t>
            </a:r>
            <a:r>
              <a:rPr kumimoji="0" lang="en-US" altLang="zh-CN" sz="2000" i="1" dirty="0">
                <a:ea typeface="黑体" pitchFamily="2" charset="-122"/>
              </a:rPr>
              <a:t>x</a:t>
            </a:r>
            <a:r>
              <a:rPr kumimoji="0" lang="zh-CN" altLang="en-US" sz="2000" dirty="0">
                <a:ea typeface="黑体" pitchFamily="2" charset="-122"/>
              </a:rPr>
              <a:t>的元素交换到左边区域</a:t>
            </a:r>
          </a:p>
        </p:txBody>
      </p:sp>
      <p:sp>
        <p:nvSpPr>
          <p:cNvPr id="38991" name="AutoShape 79"/>
          <p:cNvSpPr>
            <a:spLocks noChangeArrowheads="1"/>
          </p:cNvSpPr>
          <p:nvPr/>
        </p:nvSpPr>
        <p:spPr bwMode="auto">
          <a:xfrm>
            <a:off x="755576" y="5954485"/>
            <a:ext cx="3762375" cy="838200"/>
          </a:xfrm>
          <a:prstGeom prst="cloudCallout">
            <a:avLst>
              <a:gd name="adj1" fmla="val 79172"/>
              <a:gd name="adj2" fmla="val -19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kumimoji="0" lang="en-US" altLang="zh-CN" sz="2000" dirty="0">
                <a:ea typeface="黑体" pitchFamily="2" charset="-122"/>
              </a:rPr>
              <a:t>Comparisons: </a:t>
            </a:r>
            <a:r>
              <a:rPr kumimoji="0" lang="en-US" altLang="zh-CN" sz="2000" i="1" dirty="0" err="1">
                <a:ea typeface="黑体" pitchFamily="2" charset="-122"/>
              </a:rPr>
              <a:t>r</a:t>
            </a:r>
            <a:r>
              <a:rPr kumimoji="0" lang="en-US" altLang="zh-CN" sz="2000" dirty="0" err="1">
                <a:ea typeface="黑体" pitchFamily="2" charset="-122"/>
                <a:sym typeface="Symbol" pitchFamily="18" charset="2"/>
              </a:rPr>
              <a:t></a:t>
            </a:r>
            <a:r>
              <a:rPr kumimoji="0" lang="en-US" altLang="zh-CN" sz="2000" i="1" dirty="0" err="1" smtClean="0">
                <a:ea typeface="黑体" pitchFamily="2" charset="-122"/>
              </a:rPr>
              <a:t>p</a:t>
            </a:r>
            <a:r>
              <a:rPr kumimoji="0" lang="en-US" altLang="zh-CN" sz="2000" dirty="0" smtClean="0">
                <a:ea typeface="黑体" pitchFamily="2" charset="-122"/>
              </a:rPr>
              <a:t>,  </a:t>
            </a:r>
            <a:r>
              <a:rPr kumimoji="0" lang="en-US" altLang="zh-CN" sz="2000" b="1" i="1" dirty="0">
                <a:solidFill>
                  <a:schemeClr val="folHlink"/>
                </a:solidFill>
                <a:ea typeface="黑体" pitchFamily="2" charset="-122"/>
              </a:rPr>
              <a:t>O</a:t>
            </a:r>
            <a:r>
              <a:rPr kumimoji="0" lang="en-US" altLang="zh-CN" sz="2000" b="1" dirty="0">
                <a:solidFill>
                  <a:schemeClr val="folHlink"/>
                </a:solidFill>
                <a:ea typeface="黑体" pitchFamily="2" charset="-122"/>
              </a:rPr>
              <a:t>(</a:t>
            </a:r>
            <a:r>
              <a:rPr kumimoji="0" lang="en-US" altLang="zh-CN" sz="2000" b="1" i="1" dirty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kumimoji="0" lang="en-US" altLang="zh-CN" sz="2000" b="1" dirty="0">
                <a:solidFill>
                  <a:schemeClr val="folHlink"/>
                </a:solidFill>
                <a:ea typeface="黑体" pitchFamily="2" charset="-122"/>
              </a:rPr>
              <a:t>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611560" y="1772816"/>
            <a:ext cx="4752528" cy="330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两次扫描法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+mn-lt"/>
              <a:ea typeface="黑体" pitchFamily="2" charset="-122"/>
            </a:endParaRPr>
          </a:p>
          <a:p>
            <a:pPr marL="0" lvl="2">
              <a:lnSpc>
                <a:spcPct val="120000"/>
              </a:lnSpc>
              <a:defRPr/>
            </a:pPr>
            <a:r>
              <a:rPr lang="en-US" altLang="zh-CN" dirty="0" smtClean="0">
                <a:latin typeface="+mn-lt"/>
                <a:ea typeface="黑体" pitchFamily="2" charset="-122"/>
              </a:rPr>
              <a:t>(</a:t>
            </a:r>
            <a:r>
              <a:rPr lang="zh-CN" altLang="en-US" dirty="0">
                <a:latin typeface="+mn-lt"/>
                <a:ea typeface="黑体" pitchFamily="2" charset="-122"/>
              </a:rPr>
              <a:t>从左</a:t>
            </a:r>
            <a:r>
              <a:rPr lang="zh-CN" altLang="en-US" dirty="0" smtClean="0">
                <a:latin typeface="+mn-lt"/>
                <a:ea typeface="黑体" pitchFamily="2" charset="-122"/>
              </a:rPr>
              <a:t>向右、从</a:t>
            </a:r>
            <a:r>
              <a:rPr lang="zh-CN" altLang="en-US" dirty="0">
                <a:latin typeface="+mn-lt"/>
                <a:ea typeface="黑体" pitchFamily="2" charset="-122"/>
              </a:rPr>
              <a:t>右</a:t>
            </a:r>
            <a:r>
              <a:rPr lang="zh-CN" altLang="en-US" dirty="0" smtClean="0">
                <a:latin typeface="+mn-lt"/>
                <a:ea typeface="黑体" pitchFamily="2" charset="-122"/>
              </a:rPr>
              <a:t>向左，各扫描</a:t>
            </a:r>
            <a:r>
              <a:rPr lang="zh-CN" altLang="en-US" dirty="0">
                <a:latin typeface="+mn-lt"/>
                <a:ea typeface="黑体" pitchFamily="2" charset="-122"/>
              </a:rPr>
              <a:t>一次</a:t>
            </a:r>
            <a:r>
              <a:rPr lang="en-US" altLang="zh-CN" dirty="0">
                <a:latin typeface="+mn-lt"/>
                <a:ea typeface="黑体" pitchFamily="2" charset="-122"/>
              </a:rPr>
              <a:t>)    </a:t>
            </a:r>
          </a:p>
          <a:p>
            <a:pPr marL="534988" lvl="2" indent="-534988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itchFamily="2" charset="-122"/>
              </a:rPr>
              <a:t>左→右：</a:t>
            </a:r>
            <a:r>
              <a:rPr lang="zh-CN" altLang="en-US" dirty="0">
                <a:latin typeface="+mn-lt"/>
                <a:ea typeface="黑体" pitchFamily="2" charset="-122"/>
              </a:rPr>
              <a:t>从第</a:t>
            </a:r>
            <a:r>
              <a:rPr lang="en-US" altLang="zh-CN" dirty="0">
                <a:latin typeface="+mn-lt"/>
                <a:ea typeface="黑体" pitchFamily="2" charset="-122"/>
              </a:rPr>
              <a:t>2</a:t>
            </a:r>
            <a:r>
              <a:rPr lang="zh-CN" altLang="en-US" dirty="0">
                <a:latin typeface="+mn-lt"/>
                <a:ea typeface="黑体" pitchFamily="2" charset="-122"/>
              </a:rPr>
              <a:t>个元素开始，把它</a:t>
            </a:r>
            <a:r>
              <a:rPr lang="zh-CN" altLang="en-US" dirty="0" smtClean="0">
                <a:latin typeface="+mn-lt"/>
                <a:ea typeface="黑体" pitchFamily="2" charset="-122"/>
              </a:rPr>
              <a:t>与  中轴</a:t>
            </a:r>
            <a:r>
              <a:rPr lang="zh-CN" altLang="en-US" dirty="0">
                <a:latin typeface="+mn-lt"/>
                <a:ea typeface="黑体" pitchFamily="2" charset="-122"/>
              </a:rPr>
              <a:t>比较，直到遇到一个大于</a:t>
            </a:r>
            <a:r>
              <a:rPr lang="zh-CN" altLang="en-US" dirty="0" smtClean="0">
                <a:latin typeface="+mn-lt"/>
                <a:ea typeface="黑体" pitchFamily="2" charset="-122"/>
              </a:rPr>
              <a:t>等于中轴</a:t>
            </a:r>
            <a:r>
              <a:rPr lang="zh-CN" altLang="en-US" dirty="0">
                <a:latin typeface="+mn-lt"/>
                <a:ea typeface="黑体" pitchFamily="2" charset="-122"/>
              </a:rPr>
              <a:t>的元素为止。（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i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→</a:t>
            </a:r>
            <a:r>
              <a:rPr lang="zh-CN" altLang="en-US" dirty="0" smtClean="0">
                <a:latin typeface="+mn-lt"/>
                <a:ea typeface="黑体" pitchFamily="2" charset="-122"/>
              </a:rPr>
              <a:t>）</a:t>
            </a:r>
            <a:endParaRPr lang="en-US" altLang="zh-CN" dirty="0" smtClean="0">
              <a:latin typeface="+mn-lt"/>
              <a:ea typeface="黑体" pitchFamily="2" charset="-122"/>
            </a:endParaRPr>
          </a:p>
          <a:p>
            <a:pPr marL="534988" lvl="2" indent="-534988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左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itchFamily="2" charset="-122"/>
              </a:rPr>
              <a:t>←右：</a:t>
            </a:r>
            <a:r>
              <a:rPr lang="zh-CN" altLang="en-US" dirty="0">
                <a:latin typeface="+mn-lt"/>
                <a:ea typeface="黑体" pitchFamily="2" charset="-122"/>
              </a:rPr>
              <a:t>从最后元素开始，把它与中轴比较，直到遇到一个小于</a:t>
            </a:r>
            <a:r>
              <a:rPr lang="zh-CN" altLang="en-US" dirty="0" smtClean="0">
                <a:latin typeface="+mn-lt"/>
                <a:ea typeface="黑体" pitchFamily="2" charset="-122"/>
              </a:rPr>
              <a:t>等于中轴</a:t>
            </a:r>
            <a:r>
              <a:rPr lang="zh-CN" altLang="en-US" dirty="0">
                <a:latin typeface="+mn-lt"/>
                <a:ea typeface="黑体" pitchFamily="2" charset="-122"/>
              </a:rPr>
              <a:t>的元素为止。（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←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j</a:t>
            </a:r>
            <a:r>
              <a:rPr lang="zh-CN" altLang="en-US" dirty="0">
                <a:latin typeface="+mn-lt"/>
                <a:ea typeface="黑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9" grpId="0" animBg="1" autoUpdateAnimBg="0"/>
      <p:bldP spid="3899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快速排序</a:t>
            </a:r>
            <a:r>
              <a:rPr lang="en-US" altLang="zh-CN" dirty="0">
                <a:ea typeface="黑体" pitchFamily="2" charset="-122"/>
              </a:rPr>
              <a:t>(4)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</a:t>
            </a:r>
            <a:r>
              <a:rPr lang="en-US" altLang="zh-CN" dirty="0"/>
              <a:t>Example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2060848"/>
            <a:ext cx="7958138" cy="4339952"/>
          </a:xfrm>
          <a:noFill/>
          <a:ln/>
        </p:spPr>
        <p:txBody>
          <a:bodyPr/>
          <a:lstStyle/>
          <a:p>
            <a:pPr>
              <a:spcAft>
                <a:spcPct val="15000"/>
              </a:spcAft>
              <a:buFont typeface="Wingdings" pitchFamily="2" charset="2"/>
              <a:buNone/>
            </a:pPr>
            <a:r>
              <a:rPr lang="en-US" altLang="zh-CN" sz="2000" dirty="0"/>
              <a:t>            (1)   (2) 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3)  (4)  (5)   (6)   (7)  (8)   (9)             </a:t>
            </a:r>
            <a:r>
              <a:rPr lang="en-US" altLang="zh-CN" sz="2000" dirty="0" smtClean="0"/>
              <a:t> lower   upper</a:t>
            </a:r>
            <a:endParaRPr lang="en-US" altLang="zh-CN" sz="2000" dirty="0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524000" y="2569096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65, 70, 75, 80, 85, 60, 55, 50, 45</a:t>
            </a:r>
          </a:p>
        </p:txBody>
      </p:sp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2209800" y="2873896"/>
            <a:ext cx="3200400" cy="228600"/>
            <a:chOff x="1152" y="1536"/>
            <a:chExt cx="2304" cy="240"/>
          </a:xfrm>
        </p:grpSpPr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152" y="17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6553200" y="2492896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 </a:t>
            </a:r>
            <a:r>
              <a:rPr lang="en-US" altLang="zh-CN" sz="2000" dirty="0"/>
              <a:t>2         9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1524000" y="3178696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65, 45, 75, 80, 85, 60, 55, 50, 70</a:t>
            </a:r>
          </a:p>
        </p:txBody>
      </p: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2667000" y="3559696"/>
            <a:ext cx="2362200" cy="228600"/>
            <a:chOff x="1152" y="1536"/>
            <a:chExt cx="2304" cy="240"/>
          </a:xfrm>
        </p:grpSpPr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152" y="17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6553200" y="3102496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 </a:t>
            </a:r>
            <a:r>
              <a:rPr lang="en-US" altLang="zh-CN" sz="2000" dirty="0"/>
              <a:t>3         8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1524000" y="3864496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65, 45, 50, 80, 85, 60, 55, 75, 70</a:t>
            </a:r>
          </a:p>
        </p:txBody>
      </p:sp>
      <p:grpSp>
        <p:nvGrpSpPr>
          <p:cNvPr id="39958" name="Group 22"/>
          <p:cNvGrpSpPr>
            <a:grpSpLocks/>
          </p:cNvGrpSpPr>
          <p:nvPr/>
        </p:nvGrpSpPr>
        <p:grpSpPr bwMode="auto">
          <a:xfrm>
            <a:off x="3048000" y="4169296"/>
            <a:ext cx="1447800" cy="228600"/>
            <a:chOff x="1152" y="1536"/>
            <a:chExt cx="2304" cy="240"/>
          </a:xfrm>
        </p:grpSpPr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1152" y="17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6553200" y="3788296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 </a:t>
            </a:r>
            <a:r>
              <a:rPr lang="en-US" altLang="zh-CN" sz="2000" dirty="0"/>
              <a:t>4         7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524000" y="4474096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65, 45, 50, 55, 85, 60, 80, 75, 70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6553200" y="4474096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 </a:t>
            </a:r>
            <a:r>
              <a:rPr lang="en-US" altLang="zh-CN" sz="2000" dirty="0"/>
              <a:t>5         6</a:t>
            </a:r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3581400" y="4778896"/>
            <a:ext cx="533400" cy="228600"/>
            <a:chOff x="1152" y="1536"/>
            <a:chExt cx="2304" cy="240"/>
          </a:xfrm>
        </p:grpSpPr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8" name="Line 32"/>
            <p:cNvSpPr>
              <a:spLocks noChangeShapeType="1"/>
            </p:cNvSpPr>
            <p:nvPr/>
          </p:nvSpPr>
          <p:spPr bwMode="auto">
            <a:xfrm>
              <a:off x="1152" y="17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1524000" y="5083696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65, 45, 50, 55, 60, 85, 80, 75, 70</a:t>
            </a: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6553200" y="5083696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 </a:t>
            </a:r>
            <a:r>
              <a:rPr lang="en-US" altLang="zh-CN" sz="2000" dirty="0"/>
              <a:t>6         5</a:t>
            </a:r>
          </a:p>
        </p:txBody>
      </p:sp>
      <p:grpSp>
        <p:nvGrpSpPr>
          <p:cNvPr id="39971" name="Group 35"/>
          <p:cNvGrpSpPr>
            <a:grpSpLocks/>
          </p:cNvGrpSpPr>
          <p:nvPr/>
        </p:nvGrpSpPr>
        <p:grpSpPr bwMode="auto">
          <a:xfrm flipH="1">
            <a:off x="3581400" y="5388496"/>
            <a:ext cx="457200" cy="228600"/>
            <a:chOff x="1152" y="1536"/>
            <a:chExt cx="2304" cy="240"/>
          </a:xfrm>
        </p:grpSpPr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3" name="Line 37"/>
            <p:cNvSpPr>
              <a:spLocks noChangeShapeType="1"/>
            </p:cNvSpPr>
            <p:nvPr/>
          </p:nvSpPr>
          <p:spPr bwMode="auto">
            <a:xfrm flipV="1">
              <a:off x="3456" y="1536"/>
              <a:ext cx="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auto">
            <a:xfrm>
              <a:off x="1152" y="17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1524000" y="5693296"/>
            <a:ext cx="411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60, 45, 50, 55, </a:t>
            </a:r>
            <a:r>
              <a:rPr lang="en-US" altLang="zh-CN" sz="2400" dirty="0">
                <a:solidFill>
                  <a:schemeClr val="folHlink"/>
                </a:solidFill>
              </a:rPr>
              <a:t>65</a:t>
            </a:r>
            <a:r>
              <a:rPr lang="en-US" altLang="zh-CN" sz="2400" dirty="0"/>
              <a:t>, 85, 80, 75, 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utoUpdateAnimBg="0"/>
      <p:bldP spid="39950" grpId="0" autoUpdateAnimBg="0"/>
      <p:bldP spid="39951" grpId="0" autoUpdateAnimBg="0"/>
      <p:bldP spid="39956" grpId="0" autoUpdateAnimBg="0"/>
      <p:bldP spid="39957" grpId="0" autoUpdateAnimBg="0"/>
      <p:bldP spid="39962" grpId="0" autoUpdateAnimBg="0"/>
      <p:bldP spid="39963" grpId="0" autoUpdateAnimBg="0"/>
      <p:bldP spid="39964" grpId="0" autoUpdateAnimBg="0"/>
      <p:bldP spid="39969" grpId="0" autoUpdateAnimBg="0"/>
      <p:bldP spid="39970" grpId="0" autoUpdateAnimBg="0"/>
      <p:bldP spid="3997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快速排序</a:t>
            </a:r>
            <a:r>
              <a:rPr lang="en-US" altLang="zh-CN" dirty="0">
                <a:ea typeface="黑体" pitchFamily="2" charset="-122"/>
              </a:rPr>
              <a:t>(5</a:t>
            </a:r>
            <a:r>
              <a:rPr lang="en-US" altLang="zh-CN" dirty="0" smtClean="0">
                <a:ea typeface="黑体" pitchFamily="2" charset="-122"/>
              </a:rPr>
              <a:t>)</a:t>
            </a:r>
            <a:br>
              <a:rPr lang="en-US" altLang="zh-CN" dirty="0" smtClean="0">
                <a:ea typeface="黑体" pitchFamily="2" charset="-122"/>
              </a:rPr>
            </a:br>
            <a:r>
              <a:rPr lang="en-US" altLang="zh-CN" dirty="0" smtClean="0">
                <a:ea typeface="黑体" pitchFamily="2" charset="-122"/>
              </a:rPr>
              <a:t>—Analysis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2688"/>
            <a:ext cx="8186738" cy="4038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计算时间开销仅来自划分，无合并步骤</a:t>
            </a:r>
            <a:endParaRPr lang="en-US" altLang="zh-CN" sz="2800" b="1" dirty="0" smtClean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zh-CN" altLang="en-US" sz="2800" dirty="0" smtClean="0">
                <a:solidFill>
                  <a:srgbClr val="0000FF"/>
                </a:solidFill>
                <a:ea typeface="黑体" pitchFamily="2" charset="-122"/>
              </a:rPr>
              <a:t>最坏情况</a:t>
            </a:r>
            <a:endParaRPr lang="en-US" altLang="zh-CN" sz="2800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2200" kern="1200" dirty="0" smtClean="0">
                <a:ea typeface="黑体" pitchFamily="2" charset="-122"/>
              </a:rPr>
              <a:t>- </a:t>
            </a:r>
            <a:r>
              <a:rPr lang="zh-CN" altLang="en-US" sz="2200" kern="1200" dirty="0" smtClean="0">
                <a:ea typeface="黑体" pitchFamily="2" charset="-122"/>
              </a:rPr>
              <a:t>给定列表有序或者逆序（几乎不发生）</a:t>
            </a:r>
            <a:endParaRPr lang="en-US" altLang="zh-CN" sz="2200" kern="1200" dirty="0" smtClean="0">
              <a:ea typeface="黑体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2200" kern="1200" dirty="0" smtClean="0">
                <a:ea typeface="黑体" pitchFamily="2" charset="-122"/>
              </a:rPr>
              <a:t>- </a:t>
            </a:r>
            <a:r>
              <a:rPr lang="zh-CN" altLang="en-US" sz="2200" kern="1200" dirty="0" smtClean="0">
                <a:ea typeface="黑体" pitchFamily="2" charset="-122"/>
              </a:rPr>
              <a:t>分裂趋于极端：两个子列表有一个为空，另一个子列表仅比被划分的列表少</a:t>
            </a:r>
            <a:r>
              <a:rPr lang="en-US" altLang="zh-CN" sz="2200" kern="1200" dirty="0" smtClean="0">
                <a:ea typeface="黑体" pitchFamily="2" charset="-122"/>
              </a:rPr>
              <a:t>1</a:t>
            </a:r>
            <a:r>
              <a:rPr lang="zh-CN" altLang="en-US" sz="2200" kern="1200" dirty="0" smtClean="0">
                <a:ea typeface="黑体" pitchFamily="2" charset="-122"/>
              </a:rPr>
              <a:t>个元素（</a:t>
            </a:r>
            <a:r>
              <a:rPr lang="en-US" altLang="zh-CN" sz="2200" i="1" kern="1200" dirty="0" smtClean="0">
                <a:ea typeface="黑体" pitchFamily="2" charset="-122"/>
              </a:rPr>
              <a:t>n</a:t>
            </a:r>
            <a:r>
              <a:rPr lang="en-US" altLang="zh-CN" sz="2200" kern="1200" dirty="0" smtClean="0">
                <a:ea typeface="黑体" pitchFamily="2" charset="-122"/>
              </a:rPr>
              <a:t>–1</a:t>
            </a:r>
            <a:r>
              <a:rPr lang="zh-CN" altLang="en-US" sz="2200" kern="1200" dirty="0" smtClean="0">
                <a:ea typeface="黑体" pitchFamily="2" charset="-122"/>
              </a:rPr>
              <a:t>个元素）</a:t>
            </a:r>
            <a:endParaRPr lang="en-US" altLang="zh-CN" sz="2200" kern="1200" dirty="0" smtClean="0">
              <a:ea typeface="黑体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2200" kern="1200" dirty="0" smtClean="0">
                <a:ea typeface="黑体" pitchFamily="2" charset="-122"/>
              </a:rPr>
              <a:t>- </a:t>
            </a:r>
            <a:r>
              <a:rPr lang="zh-CN" altLang="en-US" sz="2200" kern="1200" dirty="0" smtClean="0">
                <a:ea typeface="黑体" pitchFamily="2" charset="-122"/>
              </a:rPr>
              <a:t>从分治法的递归性质角度，每次递归调用，问题规模仅减小</a:t>
            </a:r>
            <a:r>
              <a:rPr lang="en-US" altLang="zh-CN" sz="2200" kern="1200" dirty="0" smtClean="0">
                <a:ea typeface="黑体" pitchFamily="2" charset="-122"/>
              </a:rPr>
              <a:t>1</a:t>
            </a:r>
          </a:p>
          <a:p>
            <a:pPr>
              <a:spcBef>
                <a:spcPts val="0"/>
              </a:spcBef>
              <a:spcAft>
                <a:spcPts val="200"/>
              </a:spcAft>
              <a:buNone/>
            </a:pPr>
            <a:endParaRPr lang="en-US" altLang="zh-CN" sz="2800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zh-CN" altLang="en-US" sz="2800" dirty="0" smtClean="0">
                <a:solidFill>
                  <a:srgbClr val="0000FF"/>
                </a:solidFill>
                <a:ea typeface="黑体" pitchFamily="2" charset="-122"/>
              </a:rPr>
              <a:t>最好情况</a:t>
            </a:r>
            <a:endParaRPr lang="en-US" altLang="zh-CN" sz="2800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2200" kern="1200" dirty="0" smtClean="0">
                <a:ea typeface="黑体" pitchFamily="2" charset="-122"/>
              </a:rPr>
              <a:t>- </a:t>
            </a:r>
            <a:r>
              <a:rPr lang="zh-CN" altLang="en-US" sz="2200" kern="1200" dirty="0" smtClean="0">
                <a:ea typeface="黑体" pitchFamily="2" charset="-122"/>
              </a:rPr>
              <a:t>每次从中间划分，两个子列表中元素个数相同</a:t>
            </a:r>
            <a:endParaRPr lang="en-US" altLang="zh-CN" sz="2200" kern="1200" dirty="0" smtClean="0">
              <a:ea typeface="黑体" pitchFamily="2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zh-CN" sz="2400" i="1" dirty="0" smtClean="0"/>
              <a:t>    B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)=2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/2)+(</a:t>
            </a:r>
            <a:r>
              <a:rPr lang="en-US" altLang="zh-CN" sz="2400" i="1" dirty="0"/>
              <a:t>n</a:t>
            </a:r>
            <a:r>
              <a:rPr lang="en-US" altLang="zh-CN" sz="2400" i="1" dirty="0" smtClean="0">
                <a:sym typeface="Symbol" pitchFamily="18" charset="2"/>
              </a:rPr>
              <a:t></a:t>
            </a:r>
            <a:r>
              <a:rPr lang="en-US" altLang="zh-CN" sz="2400" dirty="0" smtClean="0"/>
              <a:t>1)=</a:t>
            </a:r>
            <a:r>
              <a:rPr lang="en-US" altLang="zh-CN" sz="2400" i="1" dirty="0" smtClean="0">
                <a:solidFill>
                  <a:schemeClr val="folHlink"/>
                </a:solidFill>
              </a:rPr>
              <a:t>O</a:t>
            </a:r>
            <a:r>
              <a:rPr lang="en-US" altLang="zh-CN" sz="2400" dirty="0" smtClean="0">
                <a:solidFill>
                  <a:schemeClr val="folHlink"/>
                </a:solidFill>
              </a:rPr>
              <a:t>(</a:t>
            </a:r>
            <a:r>
              <a:rPr lang="en-US" altLang="zh-CN" sz="2400" i="1" dirty="0" err="1" smtClean="0">
                <a:solidFill>
                  <a:schemeClr val="folHlink"/>
                </a:solidFill>
              </a:rPr>
              <a:t>n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log</a:t>
            </a:r>
            <a:r>
              <a:rPr lang="en-US" altLang="zh-CN" sz="2400" i="1" dirty="0" err="1">
                <a:solidFill>
                  <a:schemeClr val="folHlink"/>
                </a:solidFill>
              </a:rPr>
              <a:t>n</a:t>
            </a:r>
            <a:r>
              <a:rPr lang="en-US" altLang="zh-CN" sz="2400" dirty="0" smtClean="0">
                <a:solidFill>
                  <a:schemeClr val="folHlink"/>
                </a:solidFill>
              </a:rPr>
              <a:t>)</a:t>
            </a:r>
            <a:r>
              <a:rPr lang="en-US" altLang="zh-CN" sz="2200" kern="1200" dirty="0" smtClean="0">
                <a:ea typeface="黑体" pitchFamily="2" charset="-122"/>
              </a:rPr>
              <a:t> </a:t>
            </a:r>
          </a:p>
          <a:p>
            <a:pPr>
              <a:spcBef>
                <a:spcPts val="0"/>
              </a:spcBef>
              <a:spcAft>
                <a:spcPts val="200"/>
              </a:spcAft>
              <a:buNone/>
            </a:pPr>
            <a:endParaRPr lang="en-US" altLang="zh-CN" sz="2200" kern="1200" dirty="0">
              <a:ea typeface="黑体" pitchFamily="2" charset="-122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331640" y="4384860"/>
          <a:ext cx="70342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3" imgW="3301920" imgH="431640" progId="Equation.DSMT4">
                  <p:embed/>
                </p:oleObj>
              </mc:Choice>
              <mc:Fallback>
                <p:oleObj name="Equation" r:id="rId3" imgW="33019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84860"/>
                        <a:ext cx="703421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快速排序</a:t>
            </a:r>
            <a:r>
              <a:rPr lang="en-US" altLang="zh-CN" dirty="0" smtClean="0">
                <a:ea typeface="黑体" pitchFamily="2" charset="-122"/>
              </a:rPr>
              <a:t>(6)</a:t>
            </a:r>
            <a:br>
              <a:rPr lang="en-US" altLang="zh-CN" dirty="0" smtClean="0">
                <a:ea typeface="黑体" pitchFamily="2" charset="-122"/>
              </a:rPr>
            </a:br>
            <a:r>
              <a:rPr lang="en-US" altLang="zh-CN" dirty="0" smtClean="0">
                <a:ea typeface="黑体" pitchFamily="2" charset="-122"/>
              </a:rPr>
              <a:t>—Analysis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88840"/>
            <a:ext cx="8424935" cy="4608511"/>
          </a:xfrm>
        </p:spPr>
        <p:txBody>
          <a:bodyPr lIns="36000" rIns="36000"/>
          <a:lstStyle/>
          <a:p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平均</a:t>
            </a:r>
            <a:r>
              <a:rPr lang="zh-CN" altLang="en-US" sz="2800" dirty="0" smtClean="0">
                <a:solidFill>
                  <a:srgbClr val="0000FF"/>
                </a:solidFill>
                <a:ea typeface="黑体" pitchFamily="2" charset="-122"/>
              </a:rPr>
              <a:t>情况</a:t>
            </a:r>
            <a:endParaRPr lang="en-US" altLang="zh-CN" sz="2800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buNone/>
            </a:pPr>
            <a:r>
              <a:rPr lang="en-US" altLang="zh-CN" sz="2200" kern="1200" dirty="0">
                <a:ea typeface="黑体" pitchFamily="2" charset="-122"/>
              </a:rPr>
              <a:t>- Partition</a:t>
            </a:r>
            <a:r>
              <a:rPr lang="zh-CN" altLang="en-US" sz="2200" kern="1200" dirty="0">
                <a:ea typeface="黑体" pitchFamily="2" charset="-122"/>
              </a:rPr>
              <a:t>执行后，中轴可能在</a:t>
            </a:r>
            <a:r>
              <a:rPr lang="en-US" altLang="zh-CN" sz="2200" i="1" kern="1200" dirty="0">
                <a:ea typeface="黑体" pitchFamily="2" charset="-122"/>
              </a:rPr>
              <a:t>n</a:t>
            </a:r>
            <a:r>
              <a:rPr lang="zh-CN" altLang="en-US" sz="2200" kern="1200" dirty="0">
                <a:ea typeface="黑体" pitchFamily="2" charset="-122"/>
              </a:rPr>
              <a:t>个位置的任一个</a:t>
            </a:r>
            <a:endParaRPr lang="en-US" altLang="zh-CN" sz="2200" kern="1200" dirty="0">
              <a:ea typeface="黑体" pitchFamily="2" charset="-122"/>
            </a:endParaRPr>
          </a:p>
          <a:p>
            <a:pPr>
              <a:buNone/>
            </a:pPr>
            <a:r>
              <a:rPr lang="en-US" altLang="zh-CN" sz="2200" kern="1200" dirty="0" smtClean="0">
                <a:ea typeface="黑体" pitchFamily="2" charset="-122"/>
              </a:rPr>
              <a:t>- </a:t>
            </a:r>
            <a:r>
              <a:rPr lang="zh-CN" altLang="en-US" sz="2200" kern="1200" dirty="0" smtClean="0">
                <a:ea typeface="黑体" pitchFamily="2" charset="-122"/>
              </a:rPr>
              <a:t>不同</a:t>
            </a:r>
            <a:r>
              <a:rPr lang="zh-CN" altLang="en-US" sz="2200" kern="1200" dirty="0">
                <a:ea typeface="黑体" pitchFamily="2" charset="-122"/>
              </a:rPr>
              <a:t>中轴位置，排序</a:t>
            </a:r>
            <a:r>
              <a:rPr lang="zh-CN" altLang="en-US" sz="2200" kern="1200" dirty="0" smtClean="0">
                <a:ea typeface="黑体" pitchFamily="2" charset="-122"/>
              </a:rPr>
              <a:t>算法的元素比较次数</a:t>
            </a:r>
            <a:r>
              <a:rPr lang="zh-CN" altLang="en-US" sz="2200" kern="1200" dirty="0">
                <a:ea typeface="黑体" pitchFamily="2" charset="-122"/>
              </a:rPr>
              <a:t>不</a:t>
            </a:r>
            <a:r>
              <a:rPr lang="zh-CN" altLang="en-US" sz="2200" kern="1200" dirty="0" smtClean="0">
                <a:ea typeface="黑体" pitchFamily="2" charset="-122"/>
              </a:rPr>
              <a:t>相同</a:t>
            </a:r>
            <a:endParaRPr lang="en-US" altLang="zh-CN" sz="2200" kern="1200" dirty="0" smtClean="0">
              <a:ea typeface="黑体" pitchFamily="2" charset="-122"/>
            </a:endParaRPr>
          </a:p>
          <a:p>
            <a:pPr>
              <a:buNone/>
            </a:pPr>
            <a:r>
              <a:rPr lang="en-US" altLang="zh-CN" sz="2200" kern="1200" dirty="0" smtClean="0">
                <a:ea typeface="黑体" pitchFamily="2" charset="-122"/>
              </a:rPr>
              <a:t>- </a:t>
            </a:r>
            <a:r>
              <a:rPr lang="zh-CN" altLang="en-US" sz="2200" kern="1200" dirty="0" smtClean="0">
                <a:ea typeface="黑体" pitchFamily="2" charset="-122"/>
              </a:rPr>
              <a:t>假设中轴位于每个位置的概率相等，为</a:t>
            </a:r>
            <a:r>
              <a:rPr lang="en-US" altLang="zh-CN" sz="2200" kern="1200" dirty="0" smtClean="0">
                <a:ea typeface="黑体" pitchFamily="2" charset="-122"/>
              </a:rPr>
              <a:t>1/</a:t>
            </a:r>
            <a:r>
              <a:rPr lang="en-US" altLang="zh-CN" sz="2200" i="1" kern="1200" dirty="0" smtClean="0">
                <a:ea typeface="黑体" pitchFamily="2" charset="-122"/>
              </a:rPr>
              <a:t>n</a:t>
            </a:r>
          </a:p>
          <a:p>
            <a:pPr>
              <a:buNone/>
            </a:pPr>
            <a:endParaRPr lang="en-US" altLang="zh-CN" sz="2200" i="1" kern="1200" dirty="0" smtClean="0">
              <a:ea typeface="黑体" pitchFamily="2" charset="-122"/>
            </a:endParaRPr>
          </a:p>
          <a:p>
            <a:pPr>
              <a:buNone/>
            </a:pPr>
            <a:endParaRPr lang="en-US" altLang="zh-CN" sz="2200" i="1" kern="1200" dirty="0">
              <a:ea typeface="黑体" pitchFamily="2" charset="-122"/>
            </a:endParaRPr>
          </a:p>
          <a:p>
            <a:pPr>
              <a:lnSpc>
                <a:spcPct val="80000"/>
              </a:lnSpc>
              <a:spcBef>
                <a:spcPct val="65000"/>
              </a:spcBef>
              <a:buNone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(1)=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(0)=0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400" dirty="0" smtClean="0"/>
              <a:t>   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)=</a:t>
            </a:r>
            <a:r>
              <a:rPr lang="en-US" altLang="zh-CN" sz="2400" dirty="0" smtClean="0">
                <a:solidFill>
                  <a:srgbClr val="FF0000"/>
                </a:solidFill>
              </a:rPr>
              <a:t>1.38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log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/>
              <a:t>=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O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log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400" kern="1200" dirty="0" smtClean="0">
                <a:ea typeface="黑体" pitchFamily="2" charset="-122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kern="1200" dirty="0" smtClean="0">
                <a:solidFill>
                  <a:srgbClr val="FF0000"/>
                </a:solidFill>
                <a:ea typeface="黑体" pitchFamily="2" charset="-122"/>
              </a:rPr>
              <a:t>仅</a:t>
            </a:r>
            <a:r>
              <a:rPr lang="zh-CN" altLang="en-US" sz="2200" b="1" kern="1200" dirty="0">
                <a:solidFill>
                  <a:srgbClr val="FF0000"/>
                </a:solidFill>
                <a:ea typeface="黑体" pitchFamily="2" charset="-122"/>
              </a:rPr>
              <a:t>比最好情况多执行</a:t>
            </a:r>
            <a:r>
              <a:rPr lang="en-US" altLang="zh-CN" sz="2200" b="1" kern="1200" dirty="0">
                <a:solidFill>
                  <a:srgbClr val="FF0000"/>
                </a:solidFill>
                <a:ea typeface="黑体" pitchFamily="2" charset="-122"/>
              </a:rPr>
              <a:t>38</a:t>
            </a:r>
            <a:r>
              <a:rPr lang="en-US" altLang="zh-CN" sz="2200" b="1" kern="1200" dirty="0" smtClean="0">
                <a:solidFill>
                  <a:srgbClr val="FF0000"/>
                </a:solidFill>
                <a:ea typeface="黑体" pitchFamily="2" charset="-122"/>
              </a:rPr>
              <a:t>%</a:t>
            </a:r>
            <a:r>
              <a:rPr lang="zh-CN" altLang="en-US" sz="2200" b="1" kern="1200" dirty="0" smtClean="0">
                <a:solidFill>
                  <a:srgbClr val="FF0000"/>
                </a:solidFill>
                <a:ea typeface="黑体" pitchFamily="2" charset="-122"/>
              </a:rPr>
              <a:t>元素</a:t>
            </a:r>
            <a:r>
              <a:rPr lang="zh-CN" altLang="en-US" sz="2200" b="1" kern="1200" dirty="0">
                <a:solidFill>
                  <a:srgbClr val="FF0000"/>
                </a:solidFill>
                <a:ea typeface="黑体" pitchFamily="2" charset="-122"/>
              </a:rPr>
              <a:t>比较操作，适合处理随机排列的</a:t>
            </a:r>
            <a:r>
              <a:rPr lang="zh-CN" altLang="en-US" sz="2200" b="1" kern="1200" dirty="0" smtClean="0">
                <a:solidFill>
                  <a:srgbClr val="FF0000"/>
                </a:solidFill>
                <a:ea typeface="黑体" pitchFamily="2" charset="-122"/>
              </a:rPr>
              <a:t>数组</a:t>
            </a:r>
            <a:endParaRPr lang="en-US" altLang="zh-CN" sz="2200" b="1" kern="1200" dirty="0" smtClean="0">
              <a:solidFill>
                <a:srgbClr val="FF0000"/>
              </a:solidFill>
              <a:ea typeface="黑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200" kern="1200" dirty="0" smtClean="0">
                <a:ea typeface="黑体" pitchFamily="2" charset="-122"/>
              </a:rPr>
              <a:t>- </a:t>
            </a:r>
            <a:r>
              <a:rPr lang="zh-CN" altLang="en-US" sz="2200" kern="1200" dirty="0" smtClean="0">
                <a:ea typeface="黑体" pitchFamily="2" charset="-122"/>
              </a:rPr>
              <a:t>为什么称为“快速”排序？最坏情况发生时怎么考虑？</a:t>
            </a:r>
            <a:endParaRPr lang="en-US" altLang="zh-CN" sz="2200" kern="1200" dirty="0">
              <a:ea typeface="黑体" pitchFamily="2" charset="-122"/>
            </a:endParaRPr>
          </a:p>
          <a:p>
            <a:pPr>
              <a:buNone/>
            </a:pPr>
            <a:endParaRPr lang="en-US" altLang="zh-CN" sz="2200" i="1" kern="1200" dirty="0" smtClean="0">
              <a:ea typeface="黑体" pitchFamily="2" charset="-122"/>
            </a:endParaRPr>
          </a:p>
          <a:p>
            <a:pPr>
              <a:buNone/>
            </a:pPr>
            <a:endParaRPr lang="zh-CN" altLang="en-US" sz="2200" i="1" kern="1200" dirty="0">
              <a:ea typeface="黑体" pitchFamily="2" charset="-122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115616" y="3717032"/>
          <a:ext cx="6152329" cy="1007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3" imgW="2946240" imgH="457200" progId="Equation.DSMT4">
                  <p:embed/>
                </p:oleObj>
              </mc:Choice>
              <mc:Fallback>
                <p:oleObj name="Equation" r:id="rId3" imgW="29462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17032"/>
                        <a:ext cx="6152329" cy="1007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快速排序</a:t>
            </a:r>
            <a:r>
              <a:rPr lang="en-US" altLang="zh-CN" dirty="0" smtClean="0">
                <a:ea typeface="黑体" pitchFamily="2" charset="-122"/>
              </a:rPr>
              <a:t>(7)</a:t>
            </a:r>
            <a:br>
              <a:rPr lang="en-US" altLang="zh-CN" dirty="0" smtClean="0">
                <a:ea typeface="黑体" pitchFamily="2" charset="-122"/>
              </a:rPr>
            </a:br>
            <a:r>
              <a:rPr lang="en-US" altLang="zh-CN" dirty="0" smtClean="0">
                <a:ea typeface="黑体" pitchFamily="2" charset="-122"/>
              </a:rPr>
              <a:t>—Improvement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2060847"/>
            <a:ext cx="7958138" cy="403515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FF"/>
                </a:solidFill>
                <a:ea typeface="黑体" pitchFamily="2" charset="-122"/>
              </a:rPr>
              <a:t>Sherwood</a:t>
            </a:r>
            <a:r>
              <a:rPr lang="zh-CN" altLang="en-US" sz="2400" dirty="0" smtClean="0">
                <a:solidFill>
                  <a:srgbClr val="0000FF"/>
                </a:solidFill>
                <a:ea typeface="黑体" pitchFamily="2" charset="-122"/>
              </a:rPr>
              <a:t>随机快速排序</a:t>
            </a:r>
            <a:endParaRPr lang="en-US" altLang="zh-CN" sz="2400" dirty="0" smtClean="0">
              <a:solidFill>
                <a:srgbClr val="0000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dirty="0" smtClean="0"/>
              <a:t>① choose an element randomly between </a:t>
            </a:r>
            <a:r>
              <a:rPr lang="en-US" altLang="zh-CN" sz="2200" i="1" dirty="0" smtClean="0"/>
              <a:t>p</a:t>
            </a:r>
            <a:r>
              <a:rPr lang="en-US" altLang="zh-CN" sz="2200" dirty="0" smtClean="0"/>
              <a:t> and </a:t>
            </a:r>
            <a:r>
              <a:rPr lang="en-US" altLang="zh-CN" sz="2200" i="1" dirty="0"/>
              <a:t>r</a:t>
            </a:r>
            <a:r>
              <a:rPr lang="en-US" altLang="zh-CN" sz="2200" dirty="0" smtClean="0"/>
              <a:t>:</a:t>
            </a:r>
            <a:r>
              <a:rPr lang="en-US" altLang="zh-CN" sz="2200" i="1" dirty="0" smtClean="0"/>
              <a:t> pivot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200" dirty="0" smtClean="0"/>
              <a:t>② swap </a:t>
            </a:r>
            <a:r>
              <a:rPr lang="en-US" altLang="zh-CN" sz="2200" i="1" dirty="0" smtClean="0"/>
              <a:t>pivot</a:t>
            </a:r>
            <a:r>
              <a:rPr lang="en-US" altLang="zh-CN" sz="2200" dirty="0" smtClean="0"/>
              <a:t> and 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p</a:t>
            </a:r>
            <a:r>
              <a:rPr lang="en-US" altLang="zh-CN" sz="2200" dirty="0" smtClean="0"/>
              <a:t>], partition 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 with 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p</a:t>
            </a:r>
            <a:r>
              <a:rPr lang="en-US" altLang="zh-CN" sz="2200" dirty="0" smtClean="0"/>
              <a:t>]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624" y="3291677"/>
            <a:ext cx="60198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u="sng" dirty="0" err="1" smtClean="0">
                <a:solidFill>
                  <a:srgbClr val="000000"/>
                </a:solidFill>
                <a:latin typeface="+mn-lt"/>
              </a:rPr>
              <a:t>rquickSort</a:t>
            </a:r>
            <a:r>
              <a:rPr lang="en-US" altLang="zh-CN" b="1" u="sng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b="1" i="1" u="sng" dirty="0" smtClean="0">
                <a:solidFill>
                  <a:srgbClr val="000000"/>
                </a:solidFill>
                <a:latin typeface="+mn-lt"/>
              </a:rPr>
              <a:t>p</a:t>
            </a:r>
            <a:r>
              <a:rPr lang="en-US" altLang="zh-CN" b="1" u="sng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b="1" i="1" u="sng" dirty="0" smtClean="0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zh-CN" b="1" u="sng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US" altLang="zh-CN" b="1" u="sng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if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then</a:t>
            </a: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b="1" i="1" dirty="0" err="1" smtClean="0">
                <a:solidFill>
                  <a:srgbClr val="000000"/>
                </a:solidFill>
                <a:latin typeface="+mn-lt"/>
              </a:rPr>
              <a:t>v</a:t>
            </a:r>
            <a:r>
              <a:rPr lang="en-US" altLang="zh-CN" b="1" dirty="0" err="1" smtClean="0">
                <a:solidFill>
                  <a:srgbClr val="000000"/>
                </a:solidFill>
              </a:rPr>
              <a:t>←</a:t>
            </a:r>
            <a:r>
              <a:rPr lang="en-US" altLang="zh-CN" b="1" dirty="0" err="1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random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,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r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)</a:t>
            </a:r>
            <a:endParaRPr lang="en-US" altLang="zh-CN" b="1" dirty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  swap(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a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[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v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],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a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[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])</a:t>
            </a:r>
            <a:endParaRPr lang="en-US" altLang="zh-CN" b="1" dirty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b="1" i="1" dirty="0" err="1" smtClean="0">
                <a:solidFill>
                  <a:srgbClr val="000000"/>
                </a:solidFill>
                <a:latin typeface="+mn-lt"/>
              </a:rPr>
              <a:t>w</a:t>
            </a:r>
            <a:r>
              <a:rPr lang="en-US" altLang="zh-CN" b="1" dirty="0" err="1" smtClean="0">
                <a:solidFill>
                  <a:srgbClr val="000000"/>
                </a:solidFill>
              </a:rPr>
              <a:t>←</a:t>
            </a:r>
            <a:r>
              <a:rPr lang="en-US" altLang="zh-CN" b="1" dirty="0" err="1" smtClean="0">
                <a:solidFill>
                  <a:srgbClr val="000000"/>
                </a:solidFill>
                <a:latin typeface="+mn-lt"/>
              </a:rPr>
              <a:t>partition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US" altLang="zh-CN" b="1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rgbClr val="000000"/>
                </a:solidFill>
                <a:latin typeface="+mn-lt"/>
              </a:rPr>
              <a:t>rquickSort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 ,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w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-1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rgbClr val="000000"/>
                </a:solidFill>
                <a:latin typeface="+mn-lt"/>
              </a:rPr>
              <a:t>rquickSort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w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+1,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US" altLang="zh-CN" b="1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end 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if</a:t>
            </a:r>
          </a:p>
        </p:txBody>
      </p:sp>
      <p:sp>
        <p:nvSpPr>
          <p:cNvPr id="6" name="矩形 5"/>
          <p:cNvSpPr/>
          <p:nvPr/>
        </p:nvSpPr>
        <p:spPr>
          <a:xfrm>
            <a:off x="4069334" y="3501008"/>
            <a:ext cx="494647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- Remove the dependence between instances and time complexities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- Not avoid the occurrence of worst cases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QuickSort</a:t>
            </a:r>
            <a:r>
              <a:rPr lang="en-US" altLang="zh-CN" dirty="0" smtClean="0">
                <a:solidFill>
                  <a:srgbClr val="FF0000"/>
                </a:solidFill>
              </a:rPr>
              <a:t> is efficient on both time and space for randomly distributed list in most cases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81534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快速排序</a:t>
            </a:r>
            <a:r>
              <a:rPr lang="en-US" altLang="zh-CN" dirty="0" smtClean="0">
                <a:ea typeface="黑体" pitchFamily="2" charset="-122"/>
              </a:rPr>
              <a:t>(8)</a:t>
            </a:r>
            <a:r>
              <a:rPr lang="en-US" altLang="zh-CN" dirty="0">
                <a:ea typeface="黑体" pitchFamily="2" charset="-122"/>
              </a:rPr>
              <a:t/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 smtClean="0">
                <a:ea typeface="黑体" pitchFamily="2" charset="-122"/>
              </a:rPr>
              <a:t>—Empirical Study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0772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IBM 370/158 </a:t>
            </a:r>
            <a:r>
              <a:rPr lang="en-US" altLang="zh-CN" sz="2000" dirty="0" smtClean="0"/>
              <a:t>environment, the </a:t>
            </a:r>
            <a:r>
              <a:rPr lang="en-US" altLang="zh-CN" sz="2000" dirty="0"/>
              <a:t>random numbers of 0~10000 are taken as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the </a:t>
            </a:r>
            <a:r>
              <a:rPr lang="en-US" altLang="zh-CN" sz="2000" dirty="0" smtClean="0"/>
              <a:t>benchmark, the </a:t>
            </a:r>
            <a:r>
              <a:rPr lang="en-US" altLang="zh-CN" sz="2000" dirty="0"/>
              <a:t>execution times of sorting algorithms (ms) are given and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/>
              <a:t>compared as follows</a:t>
            </a:r>
            <a:r>
              <a:rPr lang="zh-CN" altLang="en-US" sz="2000" dirty="0"/>
              <a:t>：</a:t>
            </a:r>
          </a:p>
        </p:txBody>
      </p:sp>
      <p:graphicFrame>
        <p:nvGraphicFramePr>
          <p:cNvPr id="41989" name="Group 5"/>
          <p:cNvGraphicFramePr>
            <a:graphicFrameLocks noGrp="1"/>
          </p:cNvGraphicFramePr>
          <p:nvPr/>
        </p:nvGraphicFramePr>
        <p:xfrm>
          <a:off x="1219200" y="3200400"/>
          <a:ext cx="6934200" cy="113112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MergeSort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QuickSort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031" name="Group 47"/>
          <p:cNvGraphicFramePr>
            <a:graphicFrameLocks noGrp="1"/>
          </p:cNvGraphicFramePr>
          <p:nvPr/>
        </p:nvGraphicFramePr>
        <p:xfrm>
          <a:off x="1219200" y="4648200"/>
          <a:ext cx="6934200" cy="113112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MergeSort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5200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QuickSort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3350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3900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4100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2204864"/>
            <a:ext cx="6120680" cy="3881437"/>
          </a:xfrm>
        </p:spPr>
        <p:txBody>
          <a:bodyPr/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altLang="zh-CN" sz="2400" dirty="0" smtClean="0">
                <a:ea typeface="黑体" pitchFamily="2" charset="-122"/>
              </a:rPr>
              <a:t>MergeSort</a:t>
            </a:r>
            <a:r>
              <a:rPr lang="zh-CN" altLang="en-US" sz="2400" dirty="0" smtClean="0">
                <a:ea typeface="黑体" pitchFamily="2" charset="-122"/>
              </a:rPr>
              <a:t>：无划分，有合并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altLang="zh-CN" sz="2400" dirty="0" smtClean="0">
                <a:ea typeface="黑体" pitchFamily="2" charset="-122"/>
              </a:rPr>
              <a:t>QuickSort</a:t>
            </a:r>
            <a:r>
              <a:rPr lang="zh-CN" altLang="en-US" sz="2400" dirty="0" smtClean="0">
                <a:ea typeface="黑体" pitchFamily="2" charset="-122"/>
              </a:rPr>
              <a:t>：有划分，无合并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zh-CN" altLang="en-US" sz="2400" dirty="0" smtClean="0">
                <a:ea typeface="黑体" pitchFamily="2" charset="-122"/>
              </a:rPr>
              <a:t>可用递归与非递归算法实现分治法，递归算法的可理解性、易学易用性较好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zh-CN" altLang="en-US" sz="2400" dirty="0" smtClean="0">
                <a:ea typeface="黑体" pitchFamily="2" charset="-122"/>
              </a:rPr>
              <a:t>实际中，对于大规模问题的解决，优先考虑用递归的分治法实现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zh-CN" altLang="en-US" sz="2400" dirty="0" smtClean="0">
                <a:ea typeface="黑体" pitchFamily="2" charset="-122"/>
              </a:rPr>
              <a:t>效率分析：基于递推式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lnSpc>
                <a:spcPts val="3200"/>
              </a:lnSpc>
            </a:pP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20688"/>
            <a:ext cx="7594724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214563"/>
            <a:ext cx="6100763" cy="3230562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r>
              <a:rPr lang="zh-CN" altLang="en-US" sz="2200" dirty="0">
                <a:ea typeface="黑体" pitchFamily="2" charset="-122"/>
              </a:rPr>
              <a:t>快速排序</a:t>
            </a:r>
            <a:endParaRPr lang="en-US" altLang="zh-CN" sz="2200" dirty="0">
              <a:ea typeface="黑体" pitchFamily="2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折半查找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sz="2200" dirty="0"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>
                <a:ea typeface="黑体" pitchFamily="2" charset="-122"/>
              </a:rPr>
              <a:t>Strassen</a:t>
            </a:r>
            <a:r>
              <a:rPr lang="zh-CN" altLang="en-US" sz="2200" dirty="0">
                <a:ea typeface="黑体" pitchFamily="2" charset="-122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5438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折半查找 </a:t>
            </a:r>
            <a:r>
              <a:rPr lang="en-US" altLang="zh-CN" dirty="0" smtClean="0"/>
              <a:t>(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—A Motivating Example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132855"/>
            <a:ext cx="7958138" cy="3963145"/>
          </a:xfrm>
        </p:spPr>
        <p:txBody>
          <a:bodyPr/>
          <a:lstStyle/>
          <a:p>
            <a:r>
              <a:rPr lang="en-US" altLang="zh-CN" sz="2400" b="1" dirty="0"/>
              <a:t>The list is sorted</a:t>
            </a:r>
          </a:p>
          <a:p>
            <a:r>
              <a:rPr lang="en-US" altLang="zh-CN" sz="2400" b="1" dirty="0"/>
              <a:t>Compare the target with the middle element: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3200400"/>
            <a:ext cx="6248400" cy="1295400"/>
            <a:chOff x="768" y="2016"/>
            <a:chExt cx="3936" cy="816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1008" y="2160"/>
              <a:ext cx="35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1008" y="20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4512" y="20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 flipV="1">
              <a:off x="2784" y="20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768" y="2208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/>
                <a:t>list[1]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4224" y="2256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/>
                <a:t>list[</a:t>
              </a:r>
              <a:r>
                <a:rPr lang="en-US" altLang="zh-CN" i="1"/>
                <a:t>N</a:t>
              </a:r>
              <a:r>
                <a:rPr lang="en-US" altLang="zh-CN"/>
                <a:t>]</a:t>
              </a: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2352" y="2256"/>
              <a:ext cx="8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/>
                <a:t>list[middle]</a:t>
              </a:r>
            </a:p>
          </p:txBody>
        </p:sp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>
              <a:off x="1728" y="2256"/>
              <a:ext cx="306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3552" y="2256"/>
              <a:ext cx="306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1200" y="2592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/>
                <a:t>target </a:t>
              </a:r>
              <a:r>
                <a:rPr lang="en-US" altLang="zh-CN" b="1">
                  <a:solidFill>
                    <a:schemeClr val="folHlink"/>
                  </a:solidFill>
                </a:rPr>
                <a:t>&lt;</a:t>
              </a:r>
              <a:r>
                <a:rPr lang="en-US" altLang="zh-CN" b="1"/>
                <a:t> </a:t>
              </a:r>
              <a:r>
                <a:rPr lang="en-US" altLang="zh-CN"/>
                <a:t>list[middle]</a:t>
              </a:r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3072" y="2592"/>
              <a:ext cx="12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/>
                <a:t>target </a:t>
              </a:r>
              <a:r>
                <a:rPr lang="en-US" altLang="zh-CN" b="1">
                  <a:solidFill>
                    <a:schemeClr val="folHlink"/>
                  </a:solidFill>
                </a:rPr>
                <a:t>&gt;</a:t>
              </a:r>
              <a:r>
                <a:rPr lang="en-US" altLang="zh-CN"/>
                <a:t> list[middle]</a:t>
              </a:r>
            </a:p>
          </p:txBody>
        </p:sp>
      </p:grp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1219200" y="4724400"/>
            <a:ext cx="624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>
                <a:solidFill>
                  <a:schemeClr val="folHlink"/>
                </a:solidFill>
              </a:rPr>
              <a:t>eliminate one-half of the list from consideration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219200" y="5334000"/>
            <a:ext cx="624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400" b="1"/>
              <a:t>Example:</a:t>
            </a:r>
            <a:r>
              <a:rPr lang="en-US" altLang="zh-CN" sz="2400"/>
              <a:t> </a:t>
            </a:r>
          </a:p>
          <a:p>
            <a:pPr algn="l"/>
            <a:r>
              <a:rPr lang="en-US" altLang="zh-CN" sz="2400"/>
              <a:t>  list: 1,3,5,7,9,11,13,15,17</a:t>
            </a:r>
          </a:p>
          <a:p>
            <a:pPr algn="l"/>
            <a:r>
              <a:rPr lang="en-US" altLang="zh-CN" sz="2400"/>
              <a:t>  target: (1) 3; (2) 15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2830285" y="5562600"/>
            <a:ext cx="15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b="1" dirty="0">
                <a:solidFill>
                  <a:schemeClr val="folHlink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utoUpdateAnimBg="0"/>
      <p:bldP spid="16403" grpId="0" autoUpdateAnimBg="0"/>
      <p:bldP spid="164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90600" y="2057400"/>
            <a:ext cx="7772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>
                <a:ea typeface="黑体" pitchFamily="2" charset="-122"/>
              </a:rPr>
              <a:t>对这</a:t>
            </a:r>
            <a:r>
              <a:rPr lang="en-US" altLang="zh-CN" sz="2000" i="1">
                <a:ea typeface="黑体" pitchFamily="2" charset="-122"/>
              </a:rPr>
              <a:t>k</a:t>
            </a:r>
            <a:r>
              <a:rPr lang="zh-CN" altLang="en-US" sz="2000">
                <a:ea typeface="黑体" pitchFamily="2" charset="-122"/>
              </a:rPr>
              <a:t>个子问题分别求解，其中分解直到问题规模足够小，很容易求出其解为止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zh-CN" altLang="en-US" sz="2000">
                <a:ea typeface="黑体" pitchFamily="2" charset="-122"/>
              </a:rPr>
              <a:t>合并小规模问题的解，自底向上求出原来问题的解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095750" y="3495675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b="1">
                <a:latin typeface="+mn-lt"/>
              </a:rPr>
              <a:t>n</a:t>
            </a:r>
          </a:p>
        </p:txBody>
      </p:sp>
      <p:cxnSp>
        <p:nvCxnSpPr>
          <p:cNvPr id="8197" name="AutoShape 5"/>
          <p:cNvCxnSpPr>
            <a:cxnSpLocks noChangeShapeType="1"/>
            <a:stCxn id="8196" idx="4"/>
          </p:cNvCxnSpPr>
          <p:nvPr/>
        </p:nvCxnSpPr>
        <p:spPr bwMode="auto">
          <a:xfrm>
            <a:off x="4495800" y="4114800"/>
            <a:ext cx="3621088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8198" name="AutoShape 6"/>
          <p:cNvCxnSpPr>
            <a:cxnSpLocks noChangeShapeType="1"/>
            <a:stCxn id="8196" idx="4"/>
          </p:cNvCxnSpPr>
          <p:nvPr/>
        </p:nvCxnSpPr>
        <p:spPr bwMode="auto">
          <a:xfrm flipH="1">
            <a:off x="1077913" y="4114800"/>
            <a:ext cx="3417887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8199" name="AutoShape 7"/>
          <p:cNvCxnSpPr>
            <a:cxnSpLocks noChangeShapeType="1"/>
            <a:stCxn id="8196" idx="4"/>
          </p:cNvCxnSpPr>
          <p:nvPr/>
        </p:nvCxnSpPr>
        <p:spPr bwMode="auto">
          <a:xfrm flipH="1">
            <a:off x="3424238" y="4114800"/>
            <a:ext cx="10715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8200" name="AutoShape 8"/>
          <p:cNvCxnSpPr>
            <a:cxnSpLocks noChangeShapeType="1"/>
            <a:stCxn id="8196" idx="4"/>
          </p:cNvCxnSpPr>
          <p:nvPr/>
        </p:nvCxnSpPr>
        <p:spPr bwMode="auto">
          <a:xfrm>
            <a:off x="4495800" y="4114800"/>
            <a:ext cx="12747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600200" y="3124200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2400" b="1">
                <a:latin typeface="+mn-lt"/>
              </a:rPr>
              <a:t>T(n)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706688" y="35448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2400" b="1">
                <a:latin typeface="+mn-lt"/>
              </a:rPr>
              <a:t>=</a:t>
            </a:r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250825" y="5013325"/>
            <a:ext cx="1981200" cy="1422400"/>
            <a:chOff x="96" y="1296"/>
            <a:chExt cx="1488" cy="1104"/>
          </a:xfrm>
        </p:grpSpPr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n/2</a:t>
              </a:r>
            </a:p>
          </p:txBody>
        </p:sp>
        <p:cxnSp>
          <p:nvCxnSpPr>
            <p:cNvPr id="8205" name="AutoShape 13"/>
            <p:cNvCxnSpPr>
              <a:cxnSpLocks noChangeShapeType="1"/>
              <a:stCxn id="8204" idx="4"/>
              <a:endCxn id="821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6" name="AutoShape 14"/>
            <p:cNvCxnSpPr>
              <a:cxnSpLocks noChangeShapeType="1"/>
              <a:stCxn id="8204" idx="4"/>
              <a:endCxn id="820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7" name="AutoShape 15"/>
            <p:cNvCxnSpPr>
              <a:cxnSpLocks noChangeShapeType="1"/>
              <a:stCxn id="8204" idx="4"/>
              <a:endCxn id="821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8" name="AutoShape 16"/>
            <p:cNvCxnSpPr>
              <a:cxnSpLocks noChangeShapeType="1"/>
              <a:stCxn id="8204" idx="4"/>
              <a:endCxn id="821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10" name="AutoShape 1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11" name="AutoShape 1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2438400" y="5008563"/>
            <a:ext cx="1981200" cy="1422400"/>
            <a:chOff x="96" y="1296"/>
            <a:chExt cx="1488" cy="1104"/>
          </a:xfrm>
        </p:grpSpPr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n/2</a:t>
              </a:r>
            </a:p>
          </p:txBody>
        </p:sp>
        <p:cxnSp>
          <p:nvCxnSpPr>
            <p:cNvPr id="8215" name="AutoShape 23"/>
            <p:cNvCxnSpPr>
              <a:cxnSpLocks noChangeShapeType="1"/>
              <a:stCxn id="8214" idx="4"/>
              <a:endCxn id="822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16" name="AutoShape 24"/>
            <p:cNvCxnSpPr>
              <a:cxnSpLocks noChangeShapeType="1"/>
              <a:stCxn id="8214" idx="4"/>
              <a:endCxn id="821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17" name="AutoShape 25"/>
            <p:cNvCxnSpPr>
              <a:cxnSpLocks noChangeShapeType="1"/>
              <a:stCxn id="8214" idx="4"/>
              <a:endCxn id="822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18" name="AutoShape 26"/>
            <p:cNvCxnSpPr>
              <a:cxnSpLocks noChangeShapeType="1"/>
              <a:stCxn id="8214" idx="4"/>
              <a:endCxn id="822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19" name="AutoShape 2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20" name="AutoShape 2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21" name="AutoShape 2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22" name="AutoShape 3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</p:grp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4743450" y="5008563"/>
            <a:ext cx="1981200" cy="1422400"/>
            <a:chOff x="96" y="1296"/>
            <a:chExt cx="1488" cy="1104"/>
          </a:xfrm>
        </p:grpSpPr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n/2</a:t>
              </a:r>
            </a:p>
          </p:txBody>
        </p:sp>
        <p:cxnSp>
          <p:nvCxnSpPr>
            <p:cNvPr id="8225" name="AutoShape 33"/>
            <p:cNvCxnSpPr>
              <a:cxnSpLocks noChangeShapeType="1"/>
              <a:stCxn id="8224" idx="4"/>
              <a:endCxn id="823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26" name="AutoShape 34"/>
            <p:cNvCxnSpPr>
              <a:cxnSpLocks noChangeShapeType="1"/>
              <a:stCxn id="8224" idx="4"/>
              <a:endCxn id="822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27" name="AutoShape 35"/>
            <p:cNvCxnSpPr>
              <a:cxnSpLocks noChangeShapeType="1"/>
              <a:stCxn id="8224" idx="4"/>
              <a:endCxn id="823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28" name="AutoShape 36"/>
            <p:cNvCxnSpPr>
              <a:cxnSpLocks noChangeShapeType="1"/>
              <a:stCxn id="8224" idx="4"/>
              <a:endCxn id="823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29" name="AutoShape 3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30" name="AutoShape 3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31" name="AutoShape 3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32" name="AutoShape 4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</p:grpSp>
      <p:grpSp>
        <p:nvGrpSpPr>
          <p:cNvPr id="8233" name="Group 41"/>
          <p:cNvGrpSpPr>
            <a:grpSpLocks/>
          </p:cNvGrpSpPr>
          <p:nvPr/>
        </p:nvGrpSpPr>
        <p:grpSpPr bwMode="auto">
          <a:xfrm>
            <a:off x="6973888" y="5008563"/>
            <a:ext cx="1981200" cy="1422400"/>
            <a:chOff x="96" y="1296"/>
            <a:chExt cx="1488" cy="1104"/>
          </a:xfrm>
        </p:grpSpPr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n/2</a:t>
              </a:r>
            </a:p>
          </p:txBody>
        </p:sp>
        <p:cxnSp>
          <p:nvCxnSpPr>
            <p:cNvPr id="8235" name="AutoShape 43"/>
            <p:cNvCxnSpPr>
              <a:cxnSpLocks noChangeShapeType="1"/>
              <a:stCxn id="8234" idx="4"/>
              <a:endCxn id="824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36" name="AutoShape 44"/>
            <p:cNvCxnSpPr>
              <a:cxnSpLocks noChangeShapeType="1"/>
              <a:stCxn id="8234" idx="4"/>
              <a:endCxn id="823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37" name="AutoShape 45"/>
            <p:cNvCxnSpPr>
              <a:cxnSpLocks noChangeShapeType="1"/>
              <a:stCxn id="8234" idx="4"/>
              <a:endCxn id="824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38" name="AutoShape 46"/>
            <p:cNvCxnSpPr>
              <a:cxnSpLocks noChangeShapeType="1"/>
              <a:stCxn id="8234" idx="4"/>
              <a:endCxn id="824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39" name="AutoShape 4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40" name="AutoShape 4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41" name="AutoShape 4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8242" name="AutoShape 5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</p:grpSp>
      <p:sp>
        <p:nvSpPr>
          <p:cNvPr id="8245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609600"/>
            <a:ext cx="73787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黑体" pitchFamily="2" charset="-122"/>
              </a:rPr>
              <a:t>应用背景和动机 </a:t>
            </a:r>
            <a:r>
              <a:rPr lang="en-US" altLang="zh-CN" dirty="0">
                <a:latin typeface="+mn-lt"/>
                <a:ea typeface="黑体" pitchFamily="2" charset="-122"/>
              </a:rPr>
              <a:t>(2)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5311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折半查找 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en-US" altLang="zh-CN" dirty="0" smtClean="0"/>
              <a:t>2)</a:t>
            </a:r>
            <a:br>
              <a:rPr lang="en-US" altLang="zh-CN" dirty="0" smtClean="0"/>
            </a:br>
            <a:r>
              <a:rPr lang="en-US" altLang="zh-CN" dirty="0" smtClean="0"/>
              <a:t>—Algorithm</a:t>
            </a:r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90600" y="2060848"/>
            <a:ext cx="66294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u="sng" dirty="0" err="1" smtClean="0">
                <a:solidFill>
                  <a:srgbClr val="000000"/>
                </a:solidFill>
                <a:latin typeface="+mn-lt"/>
              </a:rPr>
              <a:t>BinarySearch</a:t>
            </a:r>
            <a:r>
              <a:rPr lang="en-US" altLang="zh-CN" b="1" u="sng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b="1" i="1" u="sng" dirty="0" smtClean="0">
                <a:solidFill>
                  <a:srgbClr val="000000"/>
                </a:solidFill>
                <a:latin typeface="+mn-lt"/>
              </a:rPr>
              <a:t>list</a:t>
            </a:r>
            <a:r>
              <a:rPr lang="en-US" altLang="zh-CN" b="1" u="sng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b="1" i="1" u="sng" dirty="0">
                <a:solidFill>
                  <a:srgbClr val="000000"/>
                </a:solidFill>
                <a:latin typeface="+mn-lt"/>
              </a:rPr>
              <a:t>target</a:t>
            </a:r>
            <a:r>
              <a:rPr lang="en-US" altLang="zh-CN" b="1" u="sng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b="1" i="1" u="sng" dirty="0" smtClean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b="1" u="sng" dirty="0" smtClean="0">
                <a:solidFill>
                  <a:srgbClr val="000000"/>
                </a:solidFill>
                <a:latin typeface="+mn-lt"/>
              </a:rPr>
              <a:t>)  </a:t>
            </a:r>
            <a:r>
              <a:rPr lang="en-US" altLang="zh-CN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递归的思想，用非递归算法实现</a:t>
            </a:r>
            <a:endParaRPr lang="en-US" altLang="zh-CN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b="1" dirty="0" smtClean="0">
                <a:solidFill>
                  <a:srgbClr val="000000"/>
                </a:solidFill>
              </a:rPr>
              <a:t>←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altLang="zh-CN" b="1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b="1" i="1" dirty="0" err="1" smtClean="0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b="1" dirty="0" err="1" smtClean="0">
                <a:solidFill>
                  <a:srgbClr val="000000"/>
                </a:solidFill>
              </a:rPr>
              <a:t>←</a:t>
            </a:r>
            <a:r>
              <a:rPr lang="en-US" altLang="zh-CN" b="1" i="1" dirty="0" err="1" smtClean="0">
                <a:solidFill>
                  <a:srgbClr val="000000"/>
                </a:solidFill>
                <a:latin typeface="+mn-lt"/>
              </a:rPr>
              <a:t>n</a:t>
            </a:r>
            <a:endParaRPr lang="en-US" altLang="zh-CN" b="1" i="1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while </a:t>
            </a:r>
            <a:r>
              <a:rPr lang="en-US" altLang="zh-CN" b="1" i="1" dirty="0" err="1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b="1" dirty="0" err="1">
                <a:solidFill>
                  <a:srgbClr val="000000"/>
                </a:solidFill>
                <a:latin typeface="+mn-lt"/>
              </a:rPr>
              <a:t>≤</a:t>
            </a:r>
            <a:r>
              <a:rPr lang="en-US" altLang="zh-CN" b="1" i="1" dirty="0" err="1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 do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altLang="zh-CN" b="1" i="1" dirty="0" smtClean="0">
                <a:solidFill>
                  <a:srgbClr val="000000"/>
                </a:solidFill>
                <a:latin typeface="+mn-lt"/>
              </a:rPr>
              <a:t>middle</a:t>
            </a:r>
            <a:r>
              <a:rPr lang="en-US" altLang="zh-CN" b="1" dirty="0" smtClean="0">
                <a:solidFill>
                  <a:srgbClr val="000000"/>
                </a:solidFill>
              </a:rPr>
              <a:t>←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+mn-lt"/>
              </a:rPr>
              <a:t>start</a:t>
            </a:r>
            <a:r>
              <a:rPr lang="en-US" altLang="zh-CN" b="1" dirty="0" err="1">
                <a:solidFill>
                  <a:srgbClr val="000000"/>
                </a:solidFill>
                <a:latin typeface="+mn-lt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+mn-lt"/>
              </a:rPr>
              <a:t>end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)/2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   select (compare(</a:t>
            </a:r>
            <a:r>
              <a:rPr lang="en-US" altLang="zh-CN" b="1" i="1" dirty="0">
                <a:solidFill>
                  <a:srgbClr val="000000"/>
                </a:solidFill>
                <a:latin typeface="+mn-lt"/>
              </a:rPr>
              <a:t>lis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t[</a:t>
            </a:r>
            <a:r>
              <a:rPr lang="en-US" altLang="zh-CN" b="1" i="1" dirty="0">
                <a:solidFill>
                  <a:srgbClr val="000000"/>
                </a:solidFill>
                <a:latin typeface="+mn-lt"/>
              </a:rPr>
              <a:t>middle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], </a:t>
            </a:r>
            <a:r>
              <a:rPr lang="en-US" altLang="zh-CN" b="1" i="1" dirty="0">
                <a:solidFill>
                  <a:srgbClr val="000000"/>
                </a:solidFill>
                <a:latin typeface="+mn-lt"/>
              </a:rPr>
              <a:t>target</a:t>
            </a: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)) from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altLang="zh-CN" b="1" dirty="0">
                <a:solidFill>
                  <a:schemeClr val="folHlink"/>
                </a:solidFill>
                <a:latin typeface="+mn-lt"/>
              </a:rPr>
              <a:t>case –1: </a:t>
            </a:r>
            <a:r>
              <a:rPr lang="en-US" altLang="zh-CN" b="1" i="1" dirty="0">
                <a:solidFill>
                  <a:schemeClr val="folHlink"/>
                </a:solidFill>
                <a:latin typeface="+mn-lt"/>
              </a:rPr>
              <a:t>start </a:t>
            </a:r>
            <a:r>
              <a:rPr lang="en-US" altLang="zh-CN" b="1" dirty="0">
                <a:solidFill>
                  <a:schemeClr val="folHlink"/>
                </a:solidFill>
                <a:latin typeface="+mn-lt"/>
              </a:rPr>
              <a:t>= </a:t>
            </a:r>
            <a:r>
              <a:rPr lang="en-US" altLang="zh-CN" b="1" i="1" dirty="0">
                <a:solidFill>
                  <a:schemeClr val="folHlink"/>
                </a:solidFill>
                <a:latin typeface="+mn-lt"/>
              </a:rPr>
              <a:t>middle</a:t>
            </a:r>
            <a:r>
              <a:rPr lang="en-US" altLang="zh-CN" b="1" dirty="0">
                <a:solidFill>
                  <a:schemeClr val="folHlink"/>
                </a:solidFill>
                <a:latin typeface="+mn-lt"/>
              </a:rPr>
              <a:t>+1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+mn-lt"/>
              </a:rPr>
              <a:t>     case 0: return </a:t>
            </a:r>
            <a:r>
              <a:rPr lang="en-US" altLang="zh-CN" b="1" i="1" dirty="0">
                <a:solidFill>
                  <a:schemeClr val="folHlink"/>
                </a:solidFill>
                <a:latin typeface="+mn-lt"/>
              </a:rPr>
              <a:t>middle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+mn-lt"/>
              </a:rPr>
              <a:t>     case 1: </a:t>
            </a:r>
            <a:r>
              <a:rPr lang="en-US" altLang="zh-CN" b="1" i="1" dirty="0" smtClean="0">
                <a:solidFill>
                  <a:schemeClr val="folHlink"/>
                </a:solidFill>
                <a:latin typeface="+mn-lt"/>
              </a:rPr>
              <a:t>end </a:t>
            </a:r>
            <a:r>
              <a:rPr lang="en-US" altLang="zh-CN" b="1" dirty="0" smtClean="0">
                <a:solidFill>
                  <a:schemeClr val="folHlink"/>
                </a:solidFill>
                <a:latin typeface="+mn-lt"/>
              </a:rPr>
              <a:t>= </a:t>
            </a:r>
            <a:r>
              <a:rPr lang="en-US" altLang="zh-CN" b="1" i="1" dirty="0">
                <a:solidFill>
                  <a:schemeClr val="folHlink"/>
                </a:solidFill>
                <a:latin typeface="+mn-lt"/>
              </a:rPr>
              <a:t>middle</a:t>
            </a:r>
            <a:r>
              <a:rPr lang="en-US" altLang="zh-CN" b="1" dirty="0">
                <a:solidFill>
                  <a:schemeClr val="folHlink"/>
                </a:solidFill>
                <a:latin typeface="+mn-lt"/>
              </a:rPr>
              <a:t>-1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  end select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end while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return 0</a:t>
            </a:r>
            <a:endParaRPr lang="zh-CN" alt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5004048" y="4293096"/>
            <a:ext cx="3024336" cy="304800"/>
          </a:xfrm>
          <a:prstGeom prst="wedgeRoundRectCallout">
            <a:avLst>
              <a:gd name="adj1" fmla="val -66940"/>
              <a:gd name="adj2" fmla="val 182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/>
          <a:lstStyle/>
          <a:p>
            <a:pPr algn="l"/>
            <a:r>
              <a:rPr lang="en-US" altLang="zh-CN" dirty="0"/>
              <a:t>after the middle element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004048" y="4725144"/>
            <a:ext cx="3024336" cy="360040"/>
          </a:xfrm>
          <a:prstGeom prst="wedgeRoundRectCallout">
            <a:avLst>
              <a:gd name="adj1" fmla="val -83935"/>
              <a:gd name="adj2" fmla="val -213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/>
          <a:lstStyle/>
          <a:p>
            <a:pPr algn="l"/>
            <a:r>
              <a:rPr lang="en-US" altLang="zh-CN" dirty="0"/>
              <a:t>match the middle element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004048" y="5229200"/>
            <a:ext cx="3024336" cy="376808"/>
          </a:xfrm>
          <a:prstGeom prst="wedgeRoundRectCallout">
            <a:avLst>
              <a:gd name="adj1" fmla="val -82292"/>
              <a:gd name="adj2" fmla="val -421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/>
          <a:lstStyle/>
          <a:p>
            <a:pPr algn="l"/>
            <a:r>
              <a:rPr lang="en-US" altLang="zh-CN" dirty="0"/>
              <a:t>before the middle element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990600" y="3581400"/>
            <a:ext cx="6781800" cy="24384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4" grpId="0" animBg="1" autoUpdateAnimBg="0"/>
      <p:bldP spid="17415" grpId="0" animBg="1" autoUpdateAnimBg="0"/>
      <p:bldP spid="174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折半查找 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en-US" altLang="zh-CN" dirty="0" smtClean="0"/>
              <a:t>3)</a:t>
            </a:r>
            <a:br>
              <a:rPr lang="en-US" altLang="zh-CN" dirty="0" smtClean="0"/>
            </a:br>
            <a:r>
              <a:rPr lang="en-US" altLang="zh-CN" dirty="0" smtClean="0"/>
              <a:t>— An Example</a:t>
            </a:r>
            <a:endParaRPr lang="en-US" altLang="zh-CN" dirty="0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9625" y="2214563"/>
            <a:ext cx="7958138" cy="4033837"/>
          </a:xfrm>
        </p:spPr>
        <p:txBody>
          <a:bodyPr/>
          <a:lstStyle/>
          <a:p>
            <a:r>
              <a:rPr lang="en-US" altLang="zh-CN" sz="2400" b="1" dirty="0"/>
              <a:t>list:</a:t>
            </a:r>
            <a:r>
              <a:rPr lang="en-US" altLang="zh-CN" sz="2400" dirty="0"/>
              <a:t> 1,3,5,9,11,13,15;  </a:t>
            </a:r>
            <a:r>
              <a:rPr lang="en-US" altLang="zh-CN" sz="2400" b="1" dirty="0"/>
              <a:t>target:</a:t>
            </a:r>
            <a:r>
              <a:rPr lang="en-US" altLang="zh-CN" sz="2400" dirty="0"/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</a:t>
            </a:r>
          </a:p>
        </p:txBody>
      </p:sp>
      <p:sp>
        <p:nvSpPr>
          <p:cNvPr id="32772" name="Rectangle 1028"/>
          <p:cNvSpPr>
            <a:spLocks noChangeArrowheads="1"/>
          </p:cNvSpPr>
          <p:nvPr/>
        </p:nvSpPr>
        <p:spPr bwMode="auto">
          <a:xfrm>
            <a:off x="1295400" y="3124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400"/>
              <a:t>1, 3, 5, </a:t>
            </a:r>
            <a:r>
              <a:rPr lang="zh-CN" altLang="en-US" sz="2400">
                <a:solidFill>
                  <a:schemeClr val="folHlink"/>
                </a:solidFill>
              </a:rPr>
              <a:t>9</a:t>
            </a:r>
            <a:r>
              <a:rPr lang="zh-CN" altLang="en-US" sz="2400"/>
              <a:t>, 11, 13, 15</a:t>
            </a:r>
          </a:p>
        </p:txBody>
      </p:sp>
      <p:sp>
        <p:nvSpPr>
          <p:cNvPr id="32773" name="Rectangle 1029"/>
          <p:cNvSpPr>
            <a:spLocks noChangeArrowheads="1"/>
          </p:cNvSpPr>
          <p:nvPr/>
        </p:nvSpPr>
        <p:spPr bwMode="auto">
          <a:xfrm>
            <a:off x="1295400" y="3505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400"/>
              <a:t>1, </a:t>
            </a:r>
            <a:r>
              <a:rPr lang="zh-CN" altLang="en-US" sz="2400">
                <a:solidFill>
                  <a:schemeClr val="folHlink"/>
                </a:solidFill>
              </a:rPr>
              <a:t>3</a:t>
            </a:r>
            <a:r>
              <a:rPr lang="zh-CN" altLang="en-US" sz="2400"/>
              <a:t>, 5, </a:t>
            </a:r>
            <a:r>
              <a:rPr lang="zh-CN" altLang="en-US" sz="2400">
                <a:solidFill>
                  <a:srgbClr val="006600"/>
                </a:solidFill>
              </a:rPr>
              <a:t>9</a:t>
            </a:r>
            <a:r>
              <a:rPr lang="zh-CN" altLang="en-US" sz="2400"/>
              <a:t>, 11, 13, 15</a:t>
            </a:r>
          </a:p>
        </p:txBody>
      </p:sp>
      <p:sp>
        <p:nvSpPr>
          <p:cNvPr id="32774" name="Rectangle 1030"/>
          <p:cNvSpPr>
            <a:spLocks noChangeArrowheads="1"/>
          </p:cNvSpPr>
          <p:nvPr/>
        </p:nvSpPr>
        <p:spPr bwMode="auto">
          <a:xfrm>
            <a:off x="1295400" y="3886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400">
                <a:solidFill>
                  <a:schemeClr val="folHlink"/>
                </a:solidFill>
              </a:rPr>
              <a:t>1</a:t>
            </a:r>
            <a:r>
              <a:rPr lang="zh-CN" altLang="en-US" sz="2400"/>
              <a:t>, </a:t>
            </a:r>
            <a:r>
              <a:rPr lang="zh-CN" altLang="en-US" sz="2400">
                <a:solidFill>
                  <a:srgbClr val="006600"/>
                </a:solidFill>
              </a:rPr>
              <a:t>3</a:t>
            </a:r>
            <a:r>
              <a:rPr lang="zh-CN" altLang="en-US" sz="2400"/>
              <a:t>, 5, </a:t>
            </a:r>
            <a:r>
              <a:rPr lang="zh-CN" altLang="en-US" sz="2400">
                <a:solidFill>
                  <a:srgbClr val="006600"/>
                </a:solidFill>
              </a:rPr>
              <a:t>9</a:t>
            </a:r>
            <a:r>
              <a:rPr lang="zh-CN" altLang="en-US" sz="2400"/>
              <a:t>, 11, 13, 15</a:t>
            </a:r>
          </a:p>
        </p:txBody>
      </p:sp>
      <p:sp>
        <p:nvSpPr>
          <p:cNvPr id="32775" name="Rectangle 1031"/>
          <p:cNvSpPr>
            <a:spLocks noChangeArrowheads="1"/>
          </p:cNvSpPr>
          <p:nvPr/>
        </p:nvSpPr>
        <p:spPr bwMode="auto">
          <a:xfrm>
            <a:off x="890452" y="2667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sz="2400" dirty="0"/>
              <a:t>  </a:t>
            </a:r>
            <a:r>
              <a:rPr lang="en-US" altLang="zh-CN" sz="2400" b="1" dirty="0"/>
              <a:t>Process:</a:t>
            </a:r>
            <a:endParaRPr lang="zh-CN" altLang="en-US" b="1" dirty="0"/>
          </a:p>
        </p:txBody>
      </p:sp>
      <p:sp>
        <p:nvSpPr>
          <p:cNvPr id="32776" name="AutoShape 1032"/>
          <p:cNvSpPr>
            <a:spLocks noChangeArrowheads="1"/>
          </p:cNvSpPr>
          <p:nvPr/>
        </p:nvSpPr>
        <p:spPr bwMode="auto">
          <a:xfrm>
            <a:off x="1600200" y="4800600"/>
            <a:ext cx="1459632" cy="762000"/>
          </a:xfrm>
          <a:prstGeom prst="cloudCallout">
            <a:avLst>
              <a:gd name="adj1" fmla="val -61153"/>
              <a:gd name="adj2" fmla="val -1258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altLang="zh-CN" b="1" i="1" dirty="0">
                <a:solidFill>
                  <a:schemeClr val="folHlink"/>
                </a:solidFill>
              </a:rPr>
              <a:t>Found!</a:t>
            </a:r>
          </a:p>
          <a:p>
            <a:pPr algn="ctr"/>
            <a:r>
              <a:rPr lang="en-US" altLang="zh-CN" b="1" dirty="0">
                <a:solidFill>
                  <a:schemeClr val="folHlink"/>
                </a:solidFill>
                <a:sym typeface="Wingdings" pitchFamily="2" charset="2"/>
              </a:rPr>
              <a:t></a:t>
            </a:r>
            <a:endParaRPr lang="en-US" altLang="zh-CN" b="1" dirty="0">
              <a:solidFill>
                <a:schemeClr val="folHlink"/>
              </a:solidFill>
            </a:endParaRPr>
          </a:p>
        </p:txBody>
      </p:sp>
      <p:grpSp>
        <p:nvGrpSpPr>
          <p:cNvPr id="2" name="Group 1044"/>
          <p:cNvGrpSpPr>
            <a:grpSpLocks/>
          </p:cNvGrpSpPr>
          <p:nvPr/>
        </p:nvGrpSpPr>
        <p:grpSpPr bwMode="auto">
          <a:xfrm>
            <a:off x="4648200" y="3048000"/>
            <a:ext cx="3352800" cy="2438400"/>
            <a:chOff x="2880" y="1920"/>
            <a:chExt cx="2112" cy="1536"/>
          </a:xfrm>
        </p:grpSpPr>
        <p:sp>
          <p:nvSpPr>
            <p:cNvPr id="32777" name="Oval 1033"/>
            <p:cNvSpPr>
              <a:spLocks noChangeArrowheads="1"/>
            </p:cNvSpPr>
            <p:nvPr/>
          </p:nvSpPr>
          <p:spPr bwMode="auto">
            <a:xfrm>
              <a:off x="3840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dirty="0">
                  <a:solidFill>
                    <a:schemeClr val="folHlink"/>
                  </a:solidFill>
                </a:rPr>
                <a:t>9</a:t>
              </a:r>
            </a:p>
          </p:txBody>
        </p:sp>
        <p:sp>
          <p:nvSpPr>
            <p:cNvPr id="32778" name="Line 1034"/>
            <p:cNvSpPr>
              <a:spLocks noChangeShapeType="1"/>
            </p:cNvSpPr>
            <p:nvPr/>
          </p:nvSpPr>
          <p:spPr bwMode="auto">
            <a:xfrm flipH="1">
              <a:off x="3504" y="220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9" name="Oval 1035"/>
            <p:cNvSpPr>
              <a:spLocks noChangeArrowheads="1"/>
            </p:cNvSpPr>
            <p:nvPr/>
          </p:nvSpPr>
          <p:spPr bwMode="auto">
            <a:xfrm>
              <a:off x="3312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dirty="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32780" name="Oval 1036"/>
            <p:cNvSpPr>
              <a:spLocks noChangeArrowheads="1"/>
            </p:cNvSpPr>
            <p:nvPr/>
          </p:nvSpPr>
          <p:spPr bwMode="auto">
            <a:xfrm>
              <a:off x="4368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dirty="0"/>
                <a:t>13</a:t>
              </a:r>
            </a:p>
          </p:txBody>
        </p:sp>
        <p:sp>
          <p:nvSpPr>
            <p:cNvPr id="32781" name="Line 1037"/>
            <p:cNvSpPr>
              <a:spLocks noChangeShapeType="1"/>
            </p:cNvSpPr>
            <p:nvPr/>
          </p:nvSpPr>
          <p:spPr bwMode="auto">
            <a:xfrm>
              <a:off x="3984" y="220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2" name="Line 1038"/>
            <p:cNvSpPr>
              <a:spLocks noChangeShapeType="1"/>
            </p:cNvSpPr>
            <p:nvPr/>
          </p:nvSpPr>
          <p:spPr bwMode="auto">
            <a:xfrm flipH="1">
              <a:off x="3072" y="27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3" name="Oval 1039"/>
            <p:cNvSpPr>
              <a:spLocks noChangeArrowheads="1"/>
            </p:cNvSpPr>
            <p:nvPr/>
          </p:nvSpPr>
          <p:spPr bwMode="auto">
            <a:xfrm>
              <a:off x="2880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32784" name="Line 1040"/>
            <p:cNvSpPr>
              <a:spLocks noChangeShapeType="1"/>
            </p:cNvSpPr>
            <p:nvPr/>
          </p:nvSpPr>
          <p:spPr bwMode="auto">
            <a:xfrm>
              <a:off x="3456" y="278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5" name="Line 1041"/>
            <p:cNvSpPr>
              <a:spLocks noChangeShapeType="1"/>
            </p:cNvSpPr>
            <p:nvPr/>
          </p:nvSpPr>
          <p:spPr bwMode="auto">
            <a:xfrm flipH="1">
              <a:off x="4128" y="27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6" name="Line 1042"/>
            <p:cNvSpPr>
              <a:spLocks noChangeShapeType="1"/>
            </p:cNvSpPr>
            <p:nvPr/>
          </p:nvSpPr>
          <p:spPr bwMode="auto">
            <a:xfrm>
              <a:off x="4512" y="278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7" name="Rectangle 1043"/>
            <p:cNvSpPr>
              <a:spLocks noChangeArrowheads="1"/>
            </p:cNvSpPr>
            <p:nvPr/>
          </p:nvSpPr>
          <p:spPr bwMode="auto">
            <a:xfrm>
              <a:off x="3648" y="316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b="1"/>
                <a:t>… …</a:t>
              </a:r>
            </a:p>
          </p:txBody>
        </p:sp>
      </p:grpSp>
      <p:grpSp>
        <p:nvGrpSpPr>
          <p:cNvPr id="3" name="Group 1048"/>
          <p:cNvGrpSpPr>
            <a:grpSpLocks/>
          </p:cNvGrpSpPr>
          <p:nvPr/>
        </p:nvGrpSpPr>
        <p:grpSpPr bwMode="auto">
          <a:xfrm>
            <a:off x="3886200" y="3276600"/>
            <a:ext cx="2209800" cy="1828800"/>
            <a:chOff x="2448" y="2064"/>
            <a:chExt cx="1392" cy="1152"/>
          </a:xfrm>
        </p:grpSpPr>
        <p:sp>
          <p:nvSpPr>
            <p:cNvPr id="32789" name="Line 1045"/>
            <p:cNvSpPr>
              <a:spLocks noChangeShapeType="1"/>
            </p:cNvSpPr>
            <p:nvPr/>
          </p:nvSpPr>
          <p:spPr bwMode="auto">
            <a:xfrm>
              <a:off x="2496" y="2064"/>
              <a:ext cx="134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90" name="Line 1046"/>
            <p:cNvSpPr>
              <a:spLocks noChangeShapeType="1"/>
            </p:cNvSpPr>
            <p:nvPr/>
          </p:nvSpPr>
          <p:spPr bwMode="auto">
            <a:xfrm>
              <a:off x="2448" y="2352"/>
              <a:ext cx="816" cy="2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91" name="Line 1047"/>
            <p:cNvSpPr>
              <a:spLocks noChangeShapeType="1"/>
            </p:cNvSpPr>
            <p:nvPr/>
          </p:nvSpPr>
          <p:spPr bwMode="auto">
            <a:xfrm>
              <a:off x="2448" y="2592"/>
              <a:ext cx="432" cy="62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2793" name="AutoShape 1049"/>
          <p:cNvSpPr>
            <a:spLocks noChangeArrowheads="1"/>
          </p:cNvSpPr>
          <p:nvPr/>
        </p:nvSpPr>
        <p:spPr bwMode="auto">
          <a:xfrm>
            <a:off x="4876800" y="5791200"/>
            <a:ext cx="3151584" cy="381000"/>
          </a:xfrm>
          <a:prstGeom prst="wedgeRoundRectCallout">
            <a:avLst>
              <a:gd name="adj1" fmla="val -45974"/>
              <a:gd name="adj2" fmla="val -1412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altLang="zh-CN" dirty="0"/>
              <a:t>Binary </a:t>
            </a:r>
            <a:r>
              <a:rPr lang="en-US" altLang="zh-CN" dirty="0" smtClean="0"/>
              <a:t>Tree: </a:t>
            </a:r>
            <a:r>
              <a:rPr lang="en-US" altLang="zh-CN" b="1" dirty="0" smtClean="0">
                <a:solidFill>
                  <a:srgbClr val="FF0000"/>
                </a:solidFill>
              </a:rPr>
              <a:t>Decision tree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  <p:bldP spid="32774" grpId="0" autoUpdateAnimBg="0"/>
      <p:bldP spid="32775" grpId="0" autoUpdateAnimBg="0"/>
      <p:bldP spid="32776" grpId="0" animBg="1" autoUpdateAnimBg="0"/>
      <p:bldP spid="3279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折半查找 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en-US" altLang="zh-CN" dirty="0" smtClean="0"/>
              <a:t>3)</a:t>
            </a:r>
            <a:br>
              <a:rPr lang="en-US" altLang="zh-CN" dirty="0" smtClean="0"/>
            </a:br>
            <a:r>
              <a:rPr lang="en-US" altLang="zh-CN" dirty="0"/>
              <a:t>—Worst-case Analysis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2060849"/>
            <a:ext cx="7958138" cy="4035152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Example: </a:t>
            </a:r>
          </a:p>
          <a:p>
            <a:pPr marL="609600" indent="-609600"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000" dirty="0"/>
              <a:t>list: 1,3,5,9,11,13,15; target:1</a:t>
            </a:r>
          </a:p>
          <a:p>
            <a:pPr marL="609600" indent="-609600"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     </a:t>
            </a:r>
          </a:p>
          <a:p>
            <a:pPr marL="609600" indent="-609600"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66800" y="3810000"/>
            <a:ext cx="4495801" cy="304800"/>
            <a:chOff x="672" y="2400"/>
            <a:chExt cx="2832" cy="192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672" y="2400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/>
                <a:t>3</a:t>
              </a:r>
              <a:r>
                <a:rPr lang="en-US" altLang="zh-CN" baseline="30000"/>
                <a:t>rd</a:t>
              </a:r>
              <a:r>
                <a:rPr lang="en-US" altLang="zh-CN"/>
                <a:t> pass: 1</a:t>
              </a:r>
              <a:endParaRPr lang="zh-CN" altLang="en-US"/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2112" y="2400"/>
              <a:ext cx="1392" cy="192"/>
            </a:xfrm>
            <a:prstGeom prst="wedgeRoundRectCallout">
              <a:avLst>
                <a:gd name="adj1" fmla="val -101148"/>
                <a:gd name="adj2" fmla="val 52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l"/>
              <a:r>
                <a:rPr lang="en-US" altLang="zh-CN" sz="1800" dirty="0"/>
                <a:t>compare (1,</a:t>
              </a:r>
              <a:r>
                <a:rPr lang="en-US" altLang="zh-CN" sz="1800" dirty="0">
                  <a:solidFill>
                    <a:schemeClr val="folHlink"/>
                  </a:solidFill>
                </a:rPr>
                <a:t> 1</a:t>
              </a:r>
              <a:r>
                <a:rPr lang="en-US" altLang="zh-CN" sz="1800" dirty="0"/>
                <a:t>)</a:t>
              </a:r>
            </a:p>
          </p:txBody>
        </p:sp>
      </p:grp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838200" y="4267200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/>
            <a:r>
              <a:rPr lang="en-US" altLang="zh-CN" sz="2400" b="1" dirty="0"/>
              <a:t>observation:</a:t>
            </a:r>
          </a:p>
          <a:p>
            <a:pPr algn="l"/>
            <a:r>
              <a:rPr lang="en-US" altLang="zh-CN" dirty="0"/>
              <a:t> - at most </a:t>
            </a:r>
            <a:r>
              <a:rPr lang="en-US" altLang="zh-CN" b="1" i="1" dirty="0">
                <a:solidFill>
                  <a:schemeClr val="folHlink"/>
                </a:solidFill>
              </a:rPr>
              <a:t>k</a:t>
            </a:r>
            <a:r>
              <a:rPr lang="en-US" altLang="zh-CN" dirty="0"/>
              <a:t> passes, when 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n</a:t>
            </a:r>
            <a:r>
              <a:rPr lang="en-US" altLang="zh-CN" dirty="0" smtClean="0">
                <a:solidFill>
                  <a:schemeClr val="folHlink"/>
                </a:solidFill>
              </a:rPr>
              <a:t>=2</a:t>
            </a:r>
            <a:r>
              <a:rPr lang="en-US" altLang="zh-CN" b="1" i="1" baseline="30000" dirty="0" smtClean="0">
                <a:solidFill>
                  <a:schemeClr val="folHlink"/>
                </a:solidFill>
              </a:rPr>
              <a:t>k</a:t>
            </a:r>
            <a:r>
              <a:rPr lang="en-US" altLang="zh-CN" dirty="0">
                <a:solidFill>
                  <a:schemeClr val="folHlink"/>
                </a:solidFill>
                <a:sym typeface="Symbol" pitchFamily="18" charset="2"/>
              </a:rPr>
              <a:t>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  <a:r>
              <a:rPr lang="en-US" altLang="zh-CN" dirty="0"/>
              <a:t>(i.e., 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k</a:t>
            </a:r>
            <a:r>
              <a:rPr lang="en-US" altLang="zh-CN" b="1" dirty="0" smtClean="0">
                <a:solidFill>
                  <a:schemeClr val="folHlink"/>
                </a:solidFill>
              </a:rPr>
              <a:t>=log</a:t>
            </a:r>
            <a:r>
              <a:rPr lang="en-US" altLang="zh-CN" dirty="0" smtClean="0">
                <a:solidFill>
                  <a:schemeClr val="folHlink"/>
                </a:solidFill>
              </a:rPr>
              <a:t>(</a:t>
            </a:r>
            <a:r>
              <a:rPr lang="en-US" altLang="zh-CN" b="1" i="1" dirty="0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+1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000000"/>
                </a:solidFill>
              </a:rPr>
              <a:t>—— worst case</a:t>
            </a:r>
          </a:p>
          <a:p>
            <a:pPr algn="l"/>
            <a:r>
              <a:rPr lang="en-US" altLang="zh-CN" dirty="0"/>
              <a:t> - each pass does one comparison: compare(list[middle], target)</a:t>
            </a:r>
          </a:p>
          <a:p>
            <a:pPr algn="l"/>
            <a:r>
              <a:rPr lang="en-US" altLang="zh-CN" dirty="0"/>
              <a:t> - at most: </a:t>
            </a:r>
            <a:r>
              <a:rPr lang="en-US" altLang="zh-CN" b="1" dirty="0" smtClean="0">
                <a:solidFill>
                  <a:schemeClr val="folHlink"/>
                </a:solidFill>
              </a:rPr>
              <a:t>log</a:t>
            </a:r>
            <a:r>
              <a:rPr lang="en-US" altLang="zh-CN" dirty="0" smtClean="0">
                <a:solidFill>
                  <a:schemeClr val="folHlink"/>
                </a:solidFill>
              </a:rPr>
              <a:t>(</a:t>
            </a:r>
            <a:r>
              <a:rPr lang="en-US" altLang="zh-CN" b="1" i="1" dirty="0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+1</a:t>
            </a:r>
            <a:r>
              <a:rPr lang="en-US" altLang="zh-CN" dirty="0">
                <a:solidFill>
                  <a:schemeClr val="folHlink"/>
                </a:solidFill>
              </a:rPr>
              <a:t>) </a:t>
            </a:r>
            <a:r>
              <a:rPr lang="en-US" altLang="zh-CN" dirty="0"/>
              <a:t>comparisons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66800" y="3048000"/>
            <a:ext cx="6705600" cy="304800"/>
            <a:chOff x="672" y="1920"/>
            <a:chExt cx="3024" cy="192"/>
          </a:xfrm>
        </p:grpSpPr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2976" y="1920"/>
              <a:ext cx="720" cy="192"/>
            </a:xfrm>
            <a:prstGeom prst="wedgeRoundRectCallout">
              <a:avLst>
                <a:gd name="adj1" fmla="val -141667"/>
                <a:gd name="adj2" fmla="val 677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r>
                <a:rPr lang="en-US" altLang="zh-CN" sz="1800" dirty="0"/>
                <a:t>compare (1, </a:t>
              </a:r>
              <a:r>
                <a:rPr lang="en-US" altLang="zh-CN" sz="1800" dirty="0">
                  <a:solidFill>
                    <a:schemeClr val="folHlink"/>
                  </a:solidFill>
                </a:rPr>
                <a:t>9</a:t>
              </a:r>
              <a:r>
                <a:rPr lang="en-US" altLang="zh-CN" sz="1800" dirty="0"/>
                <a:t>)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672" y="1920"/>
              <a:ext cx="15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/>
                <a:t>1</a:t>
              </a:r>
              <a:r>
                <a:rPr lang="en-US" altLang="zh-CN" baseline="30000"/>
                <a:t>st</a:t>
              </a:r>
              <a:r>
                <a:rPr lang="en-US" altLang="zh-CN"/>
                <a:t> pass: 1,3,5,9,11,13,15</a:t>
              </a:r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066800" y="3429000"/>
            <a:ext cx="5410200" cy="304800"/>
            <a:chOff x="672" y="2160"/>
            <a:chExt cx="2160" cy="192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672" y="2160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/>
                <a:t>2</a:t>
              </a:r>
              <a:r>
                <a:rPr lang="en-US" altLang="zh-CN" baseline="30000"/>
                <a:t>nd</a:t>
              </a:r>
              <a:r>
                <a:rPr lang="en-US" altLang="zh-CN"/>
                <a:t> pass: 1,3,5</a:t>
              </a:r>
              <a:endParaRPr lang="zh-CN" altLang="en-US"/>
            </a:p>
          </p:txBody>
        </p:sp>
        <p:sp>
          <p:nvSpPr>
            <p:cNvPr id="20491" name="AutoShape 11"/>
            <p:cNvSpPr>
              <a:spLocks noChangeArrowheads="1"/>
            </p:cNvSpPr>
            <p:nvPr/>
          </p:nvSpPr>
          <p:spPr bwMode="auto">
            <a:xfrm>
              <a:off x="2112" y="2160"/>
              <a:ext cx="720" cy="192"/>
            </a:xfrm>
            <a:prstGeom prst="wedgeRoundRectCallout">
              <a:avLst>
                <a:gd name="adj1" fmla="val -117778"/>
                <a:gd name="adj2" fmla="val 1094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r>
                <a:rPr lang="en-US" altLang="zh-CN" sz="1800" dirty="0"/>
                <a:t>compare (1, </a:t>
              </a:r>
              <a:r>
                <a:rPr lang="en-US" altLang="zh-CN" sz="1800" dirty="0">
                  <a:solidFill>
                    <a:schemeClr val="folHlink"/>
                  </a:solidFill>
                </a:rPr>
                <a:t>3</a:t>
              </a:r>
              <a:r>
                <a:rPr lang="en-US" altLang="zh-CN" sz="1800" dirty="0"/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折半查找 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en-US" altLang="zh-CN" dirty="0" smtClean="0"/>
              <a:t>4)</a:t>
            </a:r>
            <a:br>
              <a:rPr lang="en-US" altLang="zh-CN" dirty="0" smtClean="0"/>
            </a:br>
            <a:r>
              <a:rPr lang="en-US" altLang="zh-CN" dirty="0" smtClean="0"/>
              <a:t>—Worst-case Analysis</a:t>
            </a:r>
            <a:endParaRPr lang="en-US" altLang="zh-CN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958138" cy="3881438"/>
          </a:xfrm>
        </p:spPr>
        <p:txBody>
          <a:bodyPr/>
          <a:lstStyle/>
          <a:p>
            <a:r>
              <a:rPr lang="en-US" altLang="zh-CN" sz="2400" b="1" dirty="0"/>
              <a:t>Decision tree analysis:</a:t>
            </a:r>
          </a:p>
          <a:p>
            <a:pPr>
              <a:buFont typeface="Wingdings" pitchFamily="2" charset="2"/>
              <a:buNone/>
            </a:pPr>
            <a:endParaRPr lang="en-US" altLang="zh-CN" sz="2400" b="1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00200" y="2590800"/>
            <a:ext cx="5638800" cy="2286000"/>
            <a:chOff x="1008" y="1632"/>
            <a:chExt cx="3552" cy="1440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2352" y="1632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 b="1"/>
                <a:t>list[4]=9</a:t>
              </a:r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1488" y="2160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 b="1"/>
                <a:t>list[2]=3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264" y="2160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 b="1"/>
                <a:t>list[6]=13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 b="1"/>
                <a:t>list[1]=1</a:t>
              </a: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1968" y="2736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 b="1"/>
                <a:t>list[3]=5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880" y="2736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 b="1"/>
                <a:t>list[5]=11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3792" y="2736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l"/>
              <a:r>
                <a:rPr lang="en-US" altLang="zh-CN" b="1"/>
                <a:t>list[7]=15</a:t>
              </a: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1872" y="196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2784" y="1968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1392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1872" y="249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3264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 flipV="1">
              <a:off x="3696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62000" y="5105400"/>
            <a:ext cx="7467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Tx/>
              <a:buChar char="-"/>
            </a:pPr>
            <a:r>
              <a:rPr lang="en-US" altLang="zh-CN" dirty="0"/>
              <a:t> a complete binary tree</a:t>
            </a:r>
          </a:p>
          <a:p>
            <a:pPr algn="l">
              <a:buFontTx/>
              <a:buChar char="-"/>
            </a:pPr>
            <a:r>
              <a:rPr lang="en-US" altLang="zh-CN" dirty="0"/>
              <a:t> </a:t>
            </a:r>
            <a:r>
              <a:rPr lang="en-US" altLang="zh-CN" i="1" dirty="0" err="1"/>
              <a:t>j</a:t>
            </a:r>
            <a:r>
              <a:rPr lang="en-US" altLang="zh-CN" baseline="30000" dirty="0" err="1"/>
              <a:t>th</a:t>
            </a:r>
            <a:r>
              <a:rPr lang="en-US" altLang="zh-CN" dirty="0"/>
              <a:t> level: </a:t>
            </a:r>
            <a:r>
              <a:rPr lang="en-US" altLang="zh-CN" i="1" dirty="0" err="1"/>
              <a:t>j</a:t>
            </a:r>
            <a:r>
              <a:rPr lang="en-US" altLang="zh-CN" baseline="30000" dirty="0" err="1"/>
              <a:t>th</a:t>
            </a:r>
            <a:r>
              <a:rPr lang="en-US" altLang="zh-CN" dirty="0"/>
              <a:t> pass; at most </a:t>
            </a:r>
            <a:r>
              <a:rPr lang="en-US" altLang="zh-CN" b="1" dirty="0" smtClean="0">
                <a:solidFill>
                  <a:schemeClr val="folHlink"/>
                </a:solidFill>
              </a:rPr>
              <a:t>log(</a:t>
            </a:r>
            <a:r>
              <a:rPr lang="en-US" altLang="zh-CN" b="1" i="1" dirty="0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+1</a:t>
            </a:r>
            <a:r>
              <a:rPr lang="en-US" altLang="zh-CN" b="1" dirty="0">
                <a:solidFill>
                  <a:schemeClr val="folHlink"/>
                </a:solidFill>
              </a:rPr>
              <a:t>)</a:t>
            </a:r>
            <a:r>
              <a:rPr lang="en-US" altLang="zh-CN" dirty="0"/>
              <a:t> levels; at most </a:t>
            </a:r>
            <a:r>
              <a:rPr lang="en-US" altLang="zh-CN" b="1" dirty="0" smtClean="0">
                <a:solidFill>
                  <a:schemeClr val="folHlink"/>
                </a:solidFill>
              </a:rPr>
              <a:t>log(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+1</a:t>
            </a:r>
            <a:r>
              <a:rPr lang="en-US" altLang="zh-CN" b="1" dirty="0">
                <a:solidFill>
                  <a:schemeClr val="folHlink"/>
                </a:solidFill>
              </a:rPr>
              <a:t>)</a:t>
            </a:r>
            <a:r>
              <a:rPr lang="en-US" altLang="zh-CN" dirty="0"/>
              <a:t> comparisons</a:t>
            </a:r>
          </a:p>
          <a:p>
            <a:pPr algn="l">
              <a:buFontTx/>
              <a:buChar char="-"/>
            </a:pPr>
            <a:r>
              <a:rPr lang="en-US" altLang="zh-CN" dirty="0"/>
              <a:t> </a:t>
            </a:r>
            <a:r>
              <a:rPr lang="en-US" altLang="zh-CN" i="1" dirty="0" err="1"/>
              <a:t>j</a:t>
            </a:r>
            <a:r>
              <a:rPr lang="en-US" altLang="zh-CN" i="1" baseline="30000" dirty="0" err="1"/>
              <a:t>th</a:t>
            </a:r>
            <a:r>
              <a:rPr lang="en-US" altLang="zh-CN" i="1" baseline="30000" dirty="0"/>
              <a:t> </a:t>
            </a:r>
            <a:r>
              <a:rPr lang="en-US" altLang="zh-CN" dirty="0"/>
              <a:t>level possibly has </a:t>
            </a:r>
            <a:r>
              <a:rPr lang="en-US" altLang="zh-CN" b="1" dirty="0" smtClean="0">
                <a:solidFill>
                  <a:schemeClr val="folHlink"/>
                </a:solidFill>
              </a:rPr>
              <a:t>2</a:t>
            </a:r>
            <a:r>
              <a:rPr lang="en-US" altLang="zh-CN" b="1" i="1" baseline="30000" dirty="0" smtClean="0">
                <a:solidFill>
                  <a:schemeClr val="folHlink"/>
                </a:solidFill>
              </a:rPr>
              <a:t>j</a:t>
            </a:r>
            <a:r>
              <a:rPr lang="en-US" altLang="zh-CN" b="1" baseline="30000" dirty="0" smtClean="0">
                <a:solidFill>
                  <a:schemeClr val="folHlink"/>
                </a:solidFill>
              </a:rPr>
              <a:t>-1</a:t>
            </a:r>
            <a:r>
              <a:rPr lang="en-US" altLang="zh-CN" dirty="0" smtClean="0"/>
              <a:t> </a:t>
            </a:r>
            <a:r>
              <a:rPr lang="en-US" altLang="zh-CN" dirty="0"/>
              <a:t>such elements</a:t>
            </a:r>
            <a:r>
              <a:rPr lang="en-US" altLang="zh-CN" baseline="30000" dirty="0"/>
              <a:t> </a:t>
            </a:r>
          </a:p>
          <a:p>
            <a:pPr algn="l">
              <a:buFontTx/>
              <a:buChar char="-"/>
            </a:pPr>
            <a:r>
              <a:rPr lang="en-US" altLang="zh-CN" dirty="0"/>
              <a:t> root of the </a:t>
            </a:r>
            <a:r>
              <a:rPr lang="en-US" altLang="zh-CN" dirty="0" err="1"/>
              <a:t>subtree</a:t>
            </a:r>
            <a:r>
              <a:rPr lang="en-US" altLang="zh-CN" dirty="0"/>
              <a:t>: middle element</a:t>
            </a:r>
            <a:endParaRPr lang="en-US" altLang="zh-CN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折半查找 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en-US" altLang="zh-CN" dirty="0" smtClean="0"/>
              <a:t>5)</a:t>
            </a:r>
            <a:br>
              <a:rPr lang="en-US" altLang="zh-CN" dirty="0" smtClean="0"/>
            </a:br>
            <a:r>
              <a:rPr lang="en-US" altLang="zh-CN" dirty="0"/>
              <a:t>— Average-case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958138" cy="38814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2 average cases: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</a:rPr>
              <a:t>Target </a:t>
            </a:r>
            <a:r>
              <a:rPr lang="en-US" altLang="zh-CN" sz="2400" b="1" dirty="0">
                <a:solidFill>
                  <a:srgbClr val="0000FF"/>
                </a:solidFill>
              </a:rPr>
              <a:t>is always in the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- Complete binary tree: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(1) nodes on level</a:t>
            </a:r>
            <a:r>
              <a:rPr lang="en-US" altLang="zh-CN" sz="2000" i="1" dirty="0"/>
              <a:t> i</a:t>
            </a:r>
            <a:r>
              <a:rPr lang="en-US" altLang="zh-CN" sz="2000" dirty="0"/>
              <a:t> —— </a:t>
            </a:r>
            <a:r>
              <a:rPr lang="en-US" altLang="zh-CN" sz="2000" i="1" dirty="0"/>
              <a:t>i</a:t>
            </a:r>
            <a:r>
              <a:rPr lang="en-US" altLang="zh-CN" sz="2000" dirty="0"/>
              <a:t> comparisons (when found)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(2) 2</a:t>
            </a:r>
            <a:r>
              <a:rPr lang="en-US" altLang="zh-CN" sz="2000" i="1" baseline="30000" dirty="0"/>
              <a:t>i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 nodes on level </a:t>
            </a:r>
            <a:r>
              <a:rPr lang="en-US" altLang="zh-CN" sz="2000" i="1" dirty="0"/>
              <a:t>i</a:t>
            </a:r>
            <a:r>
              <a:rPr lang="en-US" altLang="zh-CN" sz="2000" dirty="0"/>
              <a:t>, when </a:t>
            </a:r>
            <a:r>
              <a:rPr lang="en-US" altLang="zh-CN" sz="2000" i="1" dirty="0"/>
              <a:t>n</a:t>
            </a:r>
            <a:r>
              <a:rPr lang="en-US" altLang="zh-CN" sz="2000" dirty="0" smtClean="0"/>
              <a:t>=2</a:t>
            </a:r>
            <a:r>
              <a:rPr lang="en-US" altLang="zh-CN" sz="2000" i="1" baseline="30000" dirty="0" smtClean="0"/>
              <a:t>k</a:t>
            </a:r>
            <a:r>
              <a:rPr lang="en-US" altLang="zh-CN" sz="2000" dirty="0" smtClean="0"/>
              <a:t>-1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- each location for the target matching has equivalent probability: </a:t>
            </a:r>
            <a:r>
              <a:rPr lang="en-US" altLang="zh-CN" sz="2000" dirty="0" smtClean="0"/>
              <a:t>1/</a:t>
            </a:r>
            <a:r>
              <a:rPr lang="en-US" altLang="zh-CN" sz="2000" i="1" dirty="0" smtClean="0"/>
              <a:t>n</a:t>
            </a:r>
            <a:endParaRPr lang="en-US" altLang="zh-CN" sz="2000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dirty="0"/>
              <a:t> </a:t>
            </a:r>
            <a:r>
              <a:rPr lang="en-US" altLang="zh-CN" sz="2000" dirty="0"/>
              <a:t>- total number of comparisons: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</a:t>
            </a:r>
          </a:p>
          <a:p>
            <a:pPr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sz="2000" dirty="0"/>
              <a:t> - 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O</a:t>
            </a:r>
            <a:r>
              <a:rPr lang="en-US" altLang="zh-CN" sz="2000" b="1" dirty="0" smtClean="0">
                <a:solidFill>
                  <a:schemeClr val="folHlink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folHlink"/>
                </a:solidFill>
              </a:rPr>
              <a:t>log</a:t>
            </a:r>
            <a:r>
              <a:rPr lang="en-US" altLang="zh-CN" sz="2000" b="1" i="1" dirty="0" err="1">
                <a:solidFill>
                  <a:schemeClr val="folHlink"/>
                </a:solidFill>
              </a:rPr>
              <a:t>n</a:t>
            </a:r>
            <a:r>
              <a:rPr lang="en-US" altLang="zh-CN" sz="2000" b="1" dirty="0" smtClean="0">
                <a:solidFill>
                  <a:schemeClr val="folHlink"/>
                </a:solidFill>
              </a:rPr>
              <a:t>)</a:t>
            </a:r>
            <a:endParaRPr lang="en-US" altLang="zh-CN" sz="2000" b="1" dirty="0">
              <a:solidFill>
                <a:schemeClr val="folHlink"/>
              </a:solidFill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314305" y="4581128"/>
          <a:ext cx="3971475" cy="75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3" imgW="2158920" imgH="469800" progId="Equation.DSMT4">
                  <p:embed/>
                </p:oleObj>
              </mc:Choice>
              <mc:Fallback>
                <p:oleObj name="Equation" r:id="rId3" imgW="21589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305" y="4581128"/>
                        <a:ext cx="3971475" cy="757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403648" y="5445225"/>
          <a:ext cx="2232248" cy="40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Equation" r:id="rId5" imgW="1409400" imgH="228600" progId="Equation.DSMT4">
                  <p:embed/>
                </p:oleObj>
              </mc:Choice>
              <mc:Fallback>
                <p:oleObj name="Equation" r:id="rId5" imgW="1409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445225"/>
                        <a:ext cx="2232248" cy="401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折半查找 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en-US" altLang="zh-CN" dirty="0" smtClean="0"/>
              <a:t>6)</a:t>
            </a:r>
            <a:br>
              <a:rPr lang="en-US" altLang="zh-CN" dirty="0" smtClean="0"/>
            </a:br>
            <a:r>
              <a:rPr lang="en-US" altLang="zh-CN" dirty="0" smtClean="0"/>
              <a:t>— Average-case Analysis</a:t>
            </a:r>
            <a:endParaRPr lang="en-US" altLang="zh-CN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60848"/>
            <a:ext cx="8316416" cy="3953446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Target </a:t>
            </a:r>
            <a:r>
              <a:rPr lang="en-US" altLang="zh-CN" sz="2400" b="1" dirty="0">
                <a:solidFill>
                  <a:srgbClr val="0000FF"/>
                </a:solidFill>
              </a:rPr>
              <a:t>may not in the list: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- </a:t>
            </a:r>
            <a:r>
              <a:rPr lang="en-US" altLang="zh-CN" sz="2000" dirty="0"/>
              <a:t>the target is in the list: 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possibilities</a:t>
            </a:r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 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1143000" y="38862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marL="457200" indent="-457200" algn="l"/>
            <a:r>
              <a:rPr lang="en-US" altLang="zh-CN" dirty="0"/>
              <a:t>(1) 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+1</a:t>
            </a:r>
            <a:r>
              <a:rPr lang="en-US" altLang="zh-CN" dirty="0" smtClean="0"/>
              <a:t> </a:t>
            </a:r>
            <a:r>
              <a:rPr lang="en-US" altLang="zh-CN" dirty="0"/>
              <a:t>positions(possibilities) for the target being not in the list</a:t>
            </a:r>
          </a:p>
          <a:p>
            <a:pPr marL="457200" indent="-457200" algn="l"/>
            <a:r>
              <a:rPr lang="en-US" altLang="zh-CN" dirty="0"/>
              <a:t>(2) each of these cases: </a:t>
            </a:r>
            <a:r>
              <a:rPr lang="en-US" altLang="zh-CN" b="1" i="1" dirty="0">
                <a:solidFill>
                  <a:schemeClr val="folHlink"/>
                </a:solidFill>
              </a:rPr>
              <a:t>k</a:t>
            </a:r>
            <a:r>
              <a:rPr lang="en-US" altLang="zh-CN" b="1" i="1" dirty="0"/>
              <a:t> </a:t>
            </a:r>
            <a:r>
              <a:rPr lang="en-US" altLang="zh-CN" dirty="0"/>
              <a:t>comparisons (to leaves of the decision tree) </a:t>
            </a:r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914400" y="28194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/>
              <a:t> - the target is not in the list:</a:t>
            </a:r>
            <a:endParaRPr lang="zh-CN" altLang="en-US" dirty="0"/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838200" y="4572000"/>
            <a:ext cx="464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l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/>
              <a:t> - total possibilities : 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+(</a:t>
            </a:r>
            <a:r>
              <a:rPr lang="en-US" altLang="zh-CN" b="1" i="1" dirty="0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+1</a:t>
            </a:r>
            <a:r>
              <a:rPr lang="en-US" altLang="zh-CN" b="1" dirty="0">
                <a:solidFill>
                  <a:schemeClr val="folHlink"/>
                </a:solidFill>
              </a:rPr>
              <a:t>)=</a:t>
            </a:r>
            <a:r>
              <a:rPr lang="en-US" altLang="zh-CN" b="1" dirty="0" smtClean="0">
                <a:solidFill>
                  <a:schemeClr val="folHlink"/>
                </a:solidFill>
              </a:rPr>
              <a:t>2</a:t>
            </a:r>
            <a:r>
              <a:rPr lang="en-US" altLang="zh-CN" b="1" i="1" dirty="0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+1</a:t>
            </a:r>
            <a:endParaRPr lang="zh-CN" altLang="en-US" b="1" dirty="0">
              <a:solidFill>
                <a:schemeClr val="folHlink"/>
              </a:solidFill>
            </a:endParaRP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838200" y="4876800"/>
            <a:ext cx="464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l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/>
              <a:t> - total comparisons:</a:t>
            </a:r>
            <a:endParaRPr lang="zh-CN" altLang="en-US" b="1">
              <a:solidFill>
                <a:schemeClr val="folHlink"/>
              </a:solidFill>
            </a:endParaRPr>
          </a:p>
        </p:txBody>
      </p:sp>
      <p:graphicFrame>
        <p:nvGraphicFramePr>
          <p:cNvPr id="37888" name="Object 0"/>
          <p:cNvGraphicFramePr>
            <a:graphicFrameLocks noChangeAspect="1"/>
          </p:cNvGraphicFramePr>
          <p:nvPr/>
        </p:nvGraphicFramePr>
        <p:xfrm>
          <a:off x="1187624" y="5960194"/>
          <a:ext cx="2855638" cy="60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960194"/>
                        <a:ext cx="2855638" cy="606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4283968" y="6093296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b="1" i="1" dirty="0" smtClean="0">
                <a:solidFill>
                  <a:schemeClr val="folHlink"/>
                </a:solidFill>
              </a:rPr>
              <a:t>O</a:t>
            </a:r>
            <a:r>
              <a:rPr lang="en-US" altLang="zh-CN" b="1" dirty="0" smtClean="0">
                <a:solidFill>
                  <a:schemeClr val="folHlink"/>
                </a:solidFill>
              </a:rPr>
              <a:t>(</a:t>
            </a:r>
            <a:r>
              <a:rPr lang="en-US" altLang="zh-CN" b="1" dirty="0" err="1" smtClean="0">
                <a:solidFill>
                  <a:schemeClr val="folHlink"/>
                </a:solidFill>
              </a:rPr>
              <a:t>log</a:t>
            </a:r>
            <a:r>
              <a:rPr lang="en-US" altLang="zh-CN" b="1" i="1" dirty="0" err="1">
                <a:solidFill>
                  <a:schemeClr val="folHlink"/>
                </a:solidFill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</a:rPr>
              <a:t>)</a:t>
            </a:r>
            <a:endParaRPr lang="en-US" altLang="zh-CN" b="1" dirty="0">
              <a:solidFill>
                <a:schemeClr val="folHlink"/>
              </a:solidFill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143000" y="2971800"/>
            <a:ext cx="6934200" cy="776288"/>
            <a:chOff x="720" y="1824"/>
            <a:chExt cx="4368" cy="489"/>
          </a:xfrm>
        </p:grpSpPr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4797" y="2064"/>
              <a:ext cx="291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4499" y="2064"/>
              <a:ext cx="29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dirty="0"/>
                <a:t>15</a:t>
              </a: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4214" y="2064"/>
              <a:ext cx="292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3923" y="2064"/>
              <a:ext cx="36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dirty="0"/>
                <a:t>13</a:t>
              </a: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3632" y="2064"/>
              <a:ext cx="291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3341" y="2064"/>
              <a:ext cx="29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/>
                <a:t>11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3050" y="2064"/>
              <a:ext cx="291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2758" y="2064"/>
              <a:ext cx="29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/>
                <a:t>9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2467" y="2064"/>
              <a:ext cx="291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2176" y="2064"/>
              <a:ext cx="29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/>
                <a:t>5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1885" y="2064"/>
              <a:ext cx="291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594" y="2064"/>
              <a:ext cx="29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/>
                <a:t>3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302" y="2064"/>
              <a:ext cx="292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011" y="2064"/>
              <a:ext cx="29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/>
                <a:t>1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720" y="2064"/>
              <a:ext cx="291" cy="24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720" y="2064"/>
              <a:ext cx="4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720" y="2313"/>
              <a:ext cx="4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720" y="206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1011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1302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1594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1885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2176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2467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2758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3050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3341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3632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3923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4214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4506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4797" y="2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5088" y="206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4" name="Line 62"/>
            <p:cNvSpPr>
              <a:spLocks noChangeShapeType="1"/>
            </p:cNvSpPr>
            <p:nvPr/>
          </p:nvSpPr>
          <p:spPr bwMode="auto">
            <a:xfrm flipH="1">
              <a:off x="864" y="1824"/>
              <a:ext cx="24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5" name="Line 63"/>
            <p:cNvSpPr>
              <a:spLocks noChangeShapeType="1"/>
            </p:cNvSpPr>
            <p:nvPr/>
          </p:nvSpPr>
          <p:spPr bwMode="auto">
            <a:xfrm flipH="1">
              <a:off x="1440" y="1824"/>
              <a:ext cx="18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6" name="Line 64"/>
            <p:cNvSpPr>
              <a:spLocks noChangeShapeType="1"/>
            </p:cNvSpPr>
            <p:nvPr/>
          </p:nvSpPr>
          <p:spPr bwMode="auto">
            <a:xfrm flipH="1">
              <a:off x="2016" y="1824"/>
              <a:ext cx="12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7" name="Line 65"/>
            <p:cNvSpPr>
              <a:spLocks noChangeShapeType="1"/>
            </p:cNvSpPr>
            <p:nvPr/>
          </p:nvSpPr>
          <p:spPr bwMode="auto">
            <a:xfrm flipH="1">
              <a:off x="2592" y="1824"/>
              <a:ext cx="72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8" name="Line 66"/>
            <p:cNvSpPr>
              <a:spLocks noChangeShapeType="1"/>
            </p:cNvSpPr>
            <p:nvPr/>
          </p:nvSpPr>
          <p:spPr bwMode="auto">
            <a:xfrm flipH="1">
              <a:off x="3168" y="18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9" name="Line 67"/>
            <p:cNvSpPr>
              <a:spLocks noChangeShapeType="1"/>
            </p:cNvSpPr>
            <p:nvPr/>
          </p:nvSpPr>
          <p:spPr bwMode="auto">
            <a:xfrm>
              <a:off x="3312" y="1824"/>
              <a:ext cx="48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0" name="Line 68"/>
            <p:cNvSpPr>
              <a:spLocks noChangeShapeType="1"/>
            </p:cNvSpPr>
            <p:nvPr/>
          </p:nvSpPr>
          <p:spPr bwMode="auto">
            <a:xfrm>
              <a:off x="3312" y="1824"/>
              <a:ext cx="105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1" name="Line 69"/>
            <p:cNvSpPr>
              <a:spLocks noChangeShapeType="1"/>
            </p:cNvSpPr>
            <p:nvPr/>
          </p:nvSpPr>
          <p:spPr bwMode="auto">
            <a:xfrm>
              <a:off x="3312" y="1824"/>
              <a:ext cx="16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623" name="Oval 71"/>
          <p:cNvSpPr>
            <a:spLocks noChangeArrowheads="1"/>
          </p:cNvSpPr>
          <p:nvPr/>
        </p:nvSpPr>
        <p:spPr bwMode="auto">
          <a:xfrm>
            <a:off x="2971800" y="5029200"/>
            <a:ext cx="1024136" cy="914400"/>
          </a:xfrm>
          <a:prstGeom prst="ellips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624" name="Oval 72"/>
          <p:cNvSpPr>
            <a:spLocks noChangeArrowheads="1"/>
          </p:cNvSpPr>
          <p:nvPr/>
        </p:nvSpPr>
        <p:spPr bwMode="auto">
          <a:xfrm>
            <a:off x="4114800" y="5029200"/>
            <a:ext cx="1033264" cy="914400"/>
          </a:xfrm>
          <a:prstGeom prst="ellips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626" name="AutoShape 74"/>
          <p:cNvSpPr>
            <a:spLocks noChangeArrowheads="1"/>
          </p:cNvSpPr>
          <p:nvPr/>
        </p:nvSpPr>
        <p:spPr bwMode="auto">
          <a:xfrm>
            <a:off x="5436096" y="4941168"/>
            <a:ext cx="2590800" cy="381000"/>
          </a:xfrm>
          <a:prstGeom prst="wedgeRoundRectCallout">
            <a:avLst>
              <a:gd name="adj1" fmla="val -110617"/>
              <a:gd name="adj2" fmla="val 19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altLang="zh-CN" dirty="0"/>
              <a:t>The target is in the list</a:t>
            </a:r>
          </a:p>
        </p:txBody>
      </p:sp>
      <p:sp>
        <p:nvSpPr>
          <p:cNvPr id="23627" name="AutoShape 75"/>
          <p:cNvSpPr>
            <a:spLocks noChangeArrowheads="1"/>
          </p:cNvSpPr>
          <p:nvPr/>
        </p:nvSpPr>
        <p:spPr bwMode="auto">
          <a:xfrm>
            <a:off x="5292080" y="5661248"/>
            <a:ext cx="3634680" cy="381000"/>
          </a:xfrm>
          <a:prstGeom prst="wedgeRoundRectCallout">
            <a:avLst>
              <a:gd name="adj1" fmla="val -54186"/>
              <a:gd name="adj2" fmla="val -618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altLang="zh-CN" dirty="0"/>
              <a:t>The target is not in the list</a:t>
            </a:r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1124939" y="5157192"/>
          <a:ext cx="4167142" cy="82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Equation" r:id="rId5" imgW="2400120" imgH="583920" progId="Equation.DSMT4">
                  <p:embed/>
                </p:oleObj>
              </mc:Choice>
              <mc:Fallback>
                <p:oleObj name="Equation" r:id="rId5" imgW="2400120" imgH="5839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939" y="5157192"/>
                        <a:ext cx="4167142" cy="825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7" grpId="0" autoUpdateAnimBg="0"/>
      <p:bldP spid="23608" grpId="0" autoUpdateAnimBg="0"/>
      <p:bldP spid="23609" grpId="0" autoUpdateAnimBg="0"/>
      <p:bldP spid="23610" grpId="0" autoUpdateAnimBg="0"/>
      <p:bldP spid="23613" grpId="0" autoUpdateAnimBg="0"/>
      <p:bldP spid="23623" grpId="0" animBg="1"/>
      <p:bldP spid="23624" grpId="0" animBg="1"/>
      <p:bldP spid="23626" grpId="0" animBg="1" autoUpdateAnimBg="0"/>
      <p:bldP spid="23627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20688"/>
            <a:ext cx="7594724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214563"/>
            <a:ext cx="6100763" cy="3230562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r>
              <a:rPr lang="zh-CN" altLang="en-US" sz="2200" dirty="0">
                <a:ea typeface="黑体" pitchFamily="2" charset="-122"/>
              </a:rPr>
              <a:t>快速排序</a:t>
            </a:r>
            <a:endParaRPr lang="en-US" altLang="zh-CN" sz="2200" dirty="0">
              <a:ea typeface="黑体" pitchFamily="2" charset="-122"/>
            </a:endParaRPr>
          </a:p>
          <a:p>
            <a:r>
              <a:rPr lang="zh-CN" altLang="en-US" sz="2200" dirty="0">
                <a:ea typeface="黑体" pitchFamily="2" charset="-122"/>
              </a:rPr>
              <a:t>折半查找</a:t>
            </a:r>
            <a:endParaRPr lang="en-US" altLang="zh-CN" sz="2200" dirty="0">
              <a:ea typeface="黑体" pitchFamily="2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>
                <a:ea typeface="黑体" pitchFamily="2" charset="-122"/>
              </a:rPr>
              <a:t>Strassen</a:t>
            </a:r>
            <a:r>
              <a:rPr lang="zh-CN" altLang="en-US" sz="2200" dirty="0">
                <a:ea typeface="黑体" pitchFamily="2" charset="-122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大整数的乘法 </a:t>
            </a:r>
            <a:r>
              <a:rPr lang="en-US" altLang="zh-CN" dirty="0">
                <a:ea typeface="黑体" pitchFamily="2" charset="-122"/>
              </a:rPr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05000"/>
            <a:ext cx="7958138" cy="4191000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问题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</a:t>
            </a:r>
            <a:r>
              <a:rPr lang="en-US" altLang="zh-CN" sz="2000" i="1" dirty="0">
                <a:ea typeface="黑体" pitchFamily="2" charset="-122"/>
              </a:rPr>
              <a:t>X</a:t>
            </a:r>
            <a:r>
              <a:rPr lang="zh-CN" altLang="en-US" sz="2000" dirty="0">
                <a:ea typeface="黑体" pitchFamily="2" charset="-122"/>
              </a:rPr>
              <a:t>和</a:t>
            </a:r>
            <a:r>
              <a:rPr lang="en-US" altLang="zh-CN" sz="2000" i="1" dirty="0">
                <a:ea typeface="黑体" pitchFamily="2" charset="-122"/>
              </a:rPr>
              <a:t>Y</a:t>
            </a:r>
            <a:r>
              <a:rPr lang="zh-CN" altLang="en-US" sz="2000" dirty="0">
                <a:ea typeface="黑体" pitchFamily="2" charset="-122"/>
              </a:rPr>
              <a:t>是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zh-CN" altLang="en-US" sz="2000" dirty="0">
                <a:ea typeface="黑体" pitchFamily="2" charset="-122"/>
              </a:rPr>
              <a:t>位二进制整数，要计算它们的乘积</a:t>
            </a:r>
            <a:r>
              <a:rPr lang="en-US" altLang="zh-CN" sz="2000" i="1" dirty="0">
                <a:ea typeface="黑体" pitchFamily="2" charset="-122"/>
              </a:rPr>
              <a:t>XY</a:t>
            </a:r>
          </a:p>
          <a:p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小学的方法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逐位做乘法、加法 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en-US" altLang="zh-CN" sz="2000" b="1" i="1" dirty="0">
                <a:ea typeface="黑体" pitchFamily="2" charset="-122"/>
              </a:rPr>
              <a:t>O</a:t>
            </a:r>
            <a:r>
              <a:rPr lang="en-US" altLang="zh-CN" sz="2000" b="1" dirty="0">
                <a:ea typeface="黑体" pitchFamily="2" charset="-122"/>
              </a:rPr>
              <a:t>(</a:t>
            </a:r>
            <a:r>
              <a:rPr lang="en-US" altLang="zh-CN" sz="2000" b="1" i="1" dirty="0">
                <a:ea typeface="黑体" pitchFamily="2" charset="-122"/>
              </a:rPr>
              <a:t>n</a:t>
            </a:r>
            <a:r>
              <a:rPr lang="en-US" altLang="zh-CN" sz="2000" b="1" baseline="30000" dirty="0">
                <a:ea typeface="黑体" pitchFamily="2" charset="-122"/>
              </a:rPr>
              <a:t>2</a:t>
            </a:r>
            <a:r>
              <a:rPr lang="en-US" altLang="zh-CN" sz="2000" b="1" dirty="0">
                <a:ea typeface="黑体" pitchFamily="2" charset="-122"/>
              </a:rPr>
              <a:t>)</a:t>
            </a:r>
          </a:p>
          <a:p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分治法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基本思想：设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zh-CN" altLang="en-US" sz="2000" dirty="0">
                <a:ea typeface="黑体" pitchFamily="2" charset="-122"/>
              </a:rPr>
              <a:t>为</a:t>
            </a:r>
            <a:r>
              <a:rPr lang="en-US" altLang="zh-CN" sz="2000" dirty="0">
                <a:ea typeface="黑体" pitchFamily="2" charset="-122"/>
              </a:rPr>
              <a:t>2</a:t>
            </a:r>
            <a:r>
              <a:rPr lang="zh-CN" altLang="en-US" sz="2000" dirty="0">
                <a:ea typeface="黑体" pitchFamily="2" charset="-122"/>
              </a:rPr>
              <a:t>的幂，将</a:t>
            </a:r>
            <a:r>
              <a:rPr lang="en-US" altLang="zh-CN" sz="2000" i="1" dirty="0">
                <a:ea typeface="黑体" pitchFamily="2" charset="-122"/>
              </a:rPr>
              <a:t>X</a:t>
            </a:r>
            <a:r>
              <a:rPr lang="zh-CN" altLang="en-US" sz="2000" dirty="0">
                <a:ea typeface="黑体" pitchFamily="2" charset="-122"/>
              </a:rPr>
              <a:t>和</a:t>
            </a:r>
            <a:r>
              <a:rPr lang="en-US" altLang="zh-CN" sz="2000" i="1" dirty="0">
                <a:ea typeface="黑体" pitchFamily="2" charset="-122"/>
              </a:rPr>
              <a:t>Y</a:t>
            </a:r>
            <a:r>
              <a:rPr lang="zh-CN" altLang="en-US" sz="2000" dirty="0">
                <a:ea typeface="黑体" pitchFamily="2" charset="-122"/>
              </a:rPr>
              <a:t>分成</a:t>
            </a:r>
            <a:r>
              <a:rPr lang="en-US" altLang="zh-CN" sz="2000" dirty="0">
                <a:ea typeface="黑体" pitchFamily="2" charset="-122"/>
              </a:rPr>
              <a:t>2</a:t>
            </a:r>
            <a:r>
              <a:rPr lang="zh-CN" altLang="en-US" sz="2000" dirty="0">
                <a:ea typeface="黑体" pitchFamily="2" charset="-122"/>
              </a:rPr>
              <a:t>段，每段长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/2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黑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14400" y="4419601"/>
            <a:ext cx="5334000" cy="996054"/>
            <a:chOff x="576" y="2801"/>
            <a:chExt cx="3360" cy="773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912" y="2832"/>
              <a:ext cx="148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400" i="1" dirty="0">
                  <a:solidFill>
                    <a:schemeClr val="accent2"/>
                  </a:solidFill>
                  <a:latin typeface="Arial Rounded MT Bold" pitchFamily="34" charset="0"/>
                </a:rPr>
                <a:t>A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448" y="2832"/>
              <a:ext cx="148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400" i="1" dirty="0">
                  <a:solidFill>
                    <a:schemeClr val="accent2"/>
                  </a:solidFill>
                  <a:latin typeface="Arial Rounded MT Bold" pitchFamily="34" charset="0"/>
                </a:rPr>
                <a:t>B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912" y="3216"/>
              <a:ext cx="148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400" i="1" dirty="0">
                  <a:solidFill>
                    <a:schemeClr val="accent2"/>
                  </a:solidFill>
                  <a:latin typeface="Arial Rounded MT Bold" pitchFamily="34" charset="0"/>
                </a:rPr>
                <a:t>C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448" y="3216"/>
              <a:ext cx="148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400" i="1" dirty="0">
                  <a:solidFill>
                    <a:schemeClr val="accent2"/>
                  </a:solidFill>
                  <a:latin typeface="Arial Rounded MT Bold" pitchFamily="34" charset="0"/>
                </a:rPr>
                <a:t>D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624" y="2801"/>
              <a:ext cx="255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ea typeface="黑体" pitchFamily="2" charset="-122"/>
                </a:rPr>
                <a:t>X</a:t>
              </a: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576" y="3216"/>
              <a:ext cx="283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黑体" pitchFamily="2" charset="-122"/>
                </a:rPr>
                <a:t> </a:t>
              </a:r>
              <a:r>
                <a:rPr lang="en-US" altLang="zh-CN" sz="2400" b="1" i="1" dirty="0">
                  <a:ea typeface="黑体" pitchFamily="2" charset="-122"/>
                </a:rPr>
                <a:t>Y</a:t>
              </a:r>
            </a:p>
          </p:txBody>
        </p:sp>
      </p:grp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400800" y="4267200"/>
            <a:ext cx="2470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folHlink"/>
                </a:solidFill>
                <a:ea typeface="黑体" pitchFamily="2" charset="-122"/>
              </a:rPr>
              <a:t> </a:t>
            </a:r>
            <a:r>
              <a:rPr lang="zh-CN" altLang="en-US" sz="2000" b="1">
                <a:solidFill>
                  <a:schemeClr val="folHlink"/>
                </a:solidFill>
                <a:ea typeface="黑体" pitchFamily="2" charset="-122"/>
              </a:rPr>
              <a:t>注：</a:t>
            </a:r>
          </a:p>
          <a:p>
            <a:r>
              <a:rPr lang="en-US" altLang="zh-CN" sz="2000" i="1">
                <a:ea typeface="黑体" pitchFamily="2" charset="-122"/>
              </a:rPr>
              <a:t>A,B,C,D</a:t>
            </a:r>
            <a:r>
              <a:rPr lang="zh-CN" altLang="en-US" sz="2000">
                <a:ea typeface="黑体" pitchFamily="2" charset="-122"/>
              </a:rPr>
              <a:t>为用</a:t>
            </a:r>
            <a:r>
              <a:rPr lang="en-US" altLang="zh-CN" sz="2000" i="1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/2</a:t>
            </a:r>
            <a:r>
              <a:rPr lang="zh-CN" altLang="en-US" sz="2000">
                <a:ea typeface="黑体" pitchFamily="2" charset="-122"/>
              </a:rPr>
              <a:t>位二</a:t>
            </a:r>
          </a:p>
          <a:p>
            <a:r>
              <a:rPr lang="zh-CN" altLang="en-US" sz="2000">
                <a:ea typeface="黑体" pitchFamily="2" charset="-122"/>
              </a:rPr>
              <a:t>进制表示的十进制数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914400" y="5410200"/>
            <a:ext cx="723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ea typeface="黑体" pitchFamily="2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黑体" pitchFamily="2" charset="-122"/>
              </a:rPr>
              <a:t>例：</a:t>
            </a:r>
            <a:r>
              <a:rPr lang="en-US" altLang="zh-CN" sz="2000" i="1">
                <a:ea typeface="黑体" pitchFamily="2" charset="-122"/>
              </a:rPr>
              <a:t>X</a:t>
            </a:r>
            <a:r>
              <a:rPr lang="en-US" altLang="zh-CN" sz="2000">
                <a:ea typeface="黑体" pitchFamily="2" charset="-122"/>
              </a:rPr>
              <a:t>=1111</a:t>
            </a:r>
            <a:r>
              <a:rPr lang="zh-CN" altLang="en-US" sz="2000">
                <a:ea typeface="黑体" pitchFamily="2" charset="-122"/>
              </a:rPr>
              <a:t>表示</a:t>
            </a:r>
            <a:r>
              <a:rPr lang="en-US" altLang="zh-CN" sz="2000">
                <a:ea typeface="黑体" pitchFamily="2" charset="-122"/>
              </a:rPr>
              <a:t>11</a:t>
            </a:r>
            <a:r>
              <a:rPr lang="zh-CN" altLang="en-US" sz="2000">
                <a:ea typeface="黑体" pitchFamily="2" charset="-122"/>
              </a:rPr>
              <a:t>和</a:t>
            </a:r>
            <a:r>
              <a:rPr lang="en-US" altLang="zh-CN" sz="2000">
                <a:ea typeface="黑体" pitchFamily="2" charset="-122"/>
              </a:rPr>
              <a:t>11</a:t>
            </a:r>
            <a:r>
              <a:rPr lang="zh-CN" altLang="en-US" sz="2000">
                <a:ea typeface="黑体" pitchFamily="2" charset="-122"/>
              </a:rPr>
              <a:t>，即 </a:t>
            </a:r>
            <a:r>
              <a:rPr lang="en-US" altLang="zh-CN" sz="2000" i="1">
                <a:ea typeface="黑体" pitchFamily="2" charset="-122"/>
              </a:rPr>
              <a:t>A</a:t>
            </a:r>
            <a:r>
              <a:rPr lang="en-US" altLang="zh-CN" sz="2000">
                <a:ea typeface="黑体" pitchFamily="2" charset="-122"/>
              </a:rPr>
              <a:t>=3, </a:t>
            </a:r>
            <a:r>
              <a:rPr lang="en-US" altLang="zh-CN" sz="2000" i="1">
                <a:ea typeface="黑体" pitchFamily="2" charset="-122"/>
              </a:rPr>
              <a:t>B</a:t>
            </a:r>
            <a:r>
              <a:rPr lang="en-US" altLang="zh-CN" sz="2000">
                <a:ea typeface="黑体" pitchFamily="2" charset="-122"/>
              </a:rPr>
              <a:t>=3</a:t>
            </a:r>
            <a:r>
              <a:rPr lang="zh-CN" altLang="en-US" sz="2000">
                <a:ea typeface="黑体" pitchFamily="2" charset="-122"/>
              </a:rPr>
              <a:t>，</a:t>
            </a:r>
            <a:r>
              <a:rPr lang="en-US" altLang="zh-CN" sz="2000" i="1">
                <a:ea typeface="黑体" pitchFamily="2" charset="-122"/>
              </a:rPr>
              <a:t>X</a:t>
            </a:r>
            <a:r>
              <a:rPr lang="en-US" altLang="zh-CN" sz="2000">
                <a:ea typeface="黑体" pitchFamily="2" charset="-122"/>
              </a:rPr>
              <a:t>=3*2</a:t>
            </a:r>
            <a:r>
              <a:rPr lang="en-US" altLang="zh-CN" sz="2000" baseline="30000">
                <a:ea typeface="黑体" pitchFamily="2" charset="-122"/>
              </a:rPr>
              <a:t>2</a:t>
            </a:r>
            <a:r>
              <a:rPr lang="en-US" altLang="zh-CN" sz="2000">
                <a:ea typeface="黑体" pitchFamily="2" charset="-122"/>
              </a:rPr>
              <a:t>+3=15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990600" y="5867400"/>
          <a:ext cx="7086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3" imgW="5689440" imgH="304560" progId="Equation.DSMT4">
                  <p:embed/>
                </p:oleObj>
              </mc:Choice>
              <mc:Fallback>
                <p:oleObj name="Equation" r:id="rId3" imgW="568944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67400"/>
                        <a:ext cx="70866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utoUpdateAnimBg="0"/>
      <p:bldP spid="2151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大整数的乘法 </a:t>
            </a:r>
            <a:r>
              <a:rPr lang="en-US" altLang="zh-CN" dirty="0">
                <a:ea typeface="黑体" pitchFamily="2" charset="-122"/>
              </a:rPr>
              <a:t>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828800"/>
            <a:ext cx="7958138" cy="4267200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分析</a:t>
            </a:r>
          </a:p>
          <a:p>
            <a:endParaRPr lang="zh-CN" altLang="en-US" sz="2400" dirty="0">
              <a:solidFill>
                <a:srgbClr val="0000FF"/>
              </a:solidFill>
              <a:ea typeface="黑体" pitchFamily="2" charset="-122"/>
            </a:endParaRP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四次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/2</a:t>
            </a:r>
            <a:r>
              <a:rPr lang="zh-CN" altLang="en-US" sz="2000" dirty="0">
                <a:ea typeface="黑体" pitchFamily="2" charset="-122"/>
              </a:rPr>
              <a:t>位的整数乘法：</a:t>
            </a:r>
            <a:r>
              <a:rPr lang="en-US" altLang="zh-CN" sz="2000" b="1" i="1" dirty="0">
                <a:ea typeface="黑体" pitchFamily="2" charset="-122"/>
              </a:rPr>
              <a:t>AC</a:t>
            </a:r>
            <a:r>
              <a:rPr lang="en-US" altLang="zh-CN" sz="2000" b="1" dirty="0">
                <a:ea typeface="黑体" pitchFamily="2" charset="-122"/>
              </a:rPr>
              <a:t>, </a:t>
            </a:r>
            <a:r>
              <a:rPr lang="en-US" altLang="zh-CN" sz="2000" b="1" i="1" dirty="0">
                <a:ea typeface="黑体" pitchFamily="2" charset="-122"/>
              </a:rPr>
              <a:t>BC</a:t>
            </a:r>
            <a:r>
              <a:rPr lang="en-US" altLang="zh-CN" sz="2000" b="1" dirty="0">
                <a:ea typeface="黑体" pitchFamily="2" charset="-122"/>
              </a:rPr>
              <a:t>, </a:t>
            </a:r>
            <a:r>
              <a:rPr lang="en-US" altLang="zh-CN" sz="2000" b="1" i="1" dirty="0">
                <a:ea typeface="黑体" pitchFamily="2" charset="-122"/>
              </a:rPr>
              <a:t>AD</a:t>
            </a:r>
            <a:r>
              <a:rPr lang="en-US" altLang="zh-CN" sz="2000" b="1" dirty="0">
                <a:ea typeface="黑体" pitchFamily="2" charset="-122"/>
              </a:rPr>
              <a:t>, </a:t>
            </a:r>
            <a:r>
              <a:rPr lang="en-US" altLang="zh-CN" sz="2000" b="1" i="1" dirty="0">
                <a:ea typeface="黑体" pitchFamily="2" charset="-122"/>
              </a:rPr>
              <a:t>BD</a:t>
            </a:r>
            <a:r>
              <a:rPr lang="zh-CN" altLang="en-US" sz="2000" dirty="0">
                <a:ea typeface="黑体" pitchFamily="2" charset="-122"/>
              </a:rPr>
              <a:t>；其它运算共</a:t>
            </a:r>
            <a:r>
              <a:rPr lang="en-US" altLang="zh-CN" sz="2000" b="1" i="1" dirty="0">
                <a:ea typeface="黑体" pitchFamily="2" charset="-122"/>
              </a:rPr>
              <a:t>O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en-US" altLang="zh-CN" sz="2000" b="1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</a:t>
            </a:r>
          </a:p>
          <a:p>
            <a:endParaRPr lang="en-US" altLang="zh-CN" sz="2400" dirty="0">
              <a:solidFill>
                <a:srgbClr val="0000FF"/>
              </a:solidFill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itchFamily="2" charset="-122"/>
              </a:rPr>
              <a:t>    </a:t>
            </a:r>
          </a:p>
          <a:p>
            <a:endParaRPr lang="en-US" altLang="zh-CN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143000" y="2286000"/>
          <a:ext cx="701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3" name="Equation" r:id="rId3" imgW="5689440" imgH="304560" progId="Equation.DSMT4">
                  <p:embed/>
                </p:oleObj>
              </mc:Choice>
              <mc:Fallback>
                <p:oleObj name="Equation" r:id="rId3" imgW="568944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7010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438400" y="3124200"/>
          <a:ext cx="34575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Equation" r:id="rId5" imgW="1904760" imgH="457200" progId="Equation.DSMT4">
                  <p:embed/>
                </p:oleObj>
              </mc:Choice>
              <mc:Fallback>
                <p:oleObj name="Equation" r:id="rId5" imgW="19047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34575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828800" y="3962400"/>
          <a:ext cx="248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5" name="Equation" r:id="rId7" imgW="2412720" imgH="406080" progId="Equation.DSMT4">
                  <p:embed/>
                </p:oleObj>
              </mc:Choice>
              <mc:Fallback>
                <p:oleObj name="Equation" r:id="rId7" imgW="241272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489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648200" y="3886200"/>
            <a:ext cx="1957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</a:t>
            </a:r>
            <a:r>
              <a:rPr kumimoji="0"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没有改进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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62000" y="4419600"/>
            <a:ext cx="75438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638" indent="-274638">
              <a:spcAft>
                <a:spcPct val="25000"/>
              </a:spcAft>
              <a:buFontTx/>
              <a:buChar char="•"/>
              <a:tabLst>
                <a:tab pos="274638" algn="l"/>
              </a:tabLst>
            </a:pPr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改进</a:t>
            </a:r>
          </a:p>
          <a:p>
            <a:pPr marL="457200" indent="-457200"/>
            <a:r>
              <a:rPr lang="zh-CN" altLang="en-US" sz="2000" dirty="0">
                <a:solidFill>
                  <a:srgbClr val="0000FF"/>
                </a:solidFill>
                <a:ea typeface="黑体" pitchFamily="2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ea typeface="黑体" pitchFamily="2" charset="-122"/>
              </a:rPr>
              <a:t>- </a:t>
            </a:r>
            <a:r>
              <a:rPr lang="zh-CN" altLang="en-US" sz="2000" dirty="0">
                <a:solidFill>
                  <a:srgbClr val="0000FF"/>
                </a:solidFill>
                <a:ea typeface="黑体" pitchFamily="2" charset="-122"/>
              </a:rPr>
              <a:t>目标：</a:t>
            </a:r>
            <a:r>
              <a:rPr lang="zh-CN" altLang="en-US" sz="2000" dirty="0">
                <a:ea typeface="黑体" pitchFamily="2" charset="-122"/>
              </a:rPr>
              <a:t>减少乘法次数（可以适当增加</a:t>
            </a:r>
            <a:r>
              <a:rPr lang="en-US" altLang="zh-CN" sz="2000" dirty="0">
                <a:ea typeface="黑体" pitchFamily="2" charset="-122"/>
              </a:rPr>
              <a:t>+</a:t>
            </a:r>
            <a:r>
              <a:rPr lang="zh-CN" altLang="en-US" sz="2000" dirty="0">
                <a:ea typeface="黑体" pitchFamily="2" charset="-122"/>
              </a:rPr>
              <a:t>、</a:t>
            </a:r>
            <a:r>
              <a:rPr lang="zh-CN" altLang="en-US" sz="2000" dirty="0">
                <a:ea typeface="黑体" pitchFamily="2" charset="-122"/>
                <a:sym typeface="Euclid Symbol" pitchFamily="18" charset="2"/>
              </a:rPr>
              <a:t></a:t>
            </a:r>
            <a:r>
              <a:rPr lang="zh-CN" altLang="en-US" sz="2000" dirty="0">
                <a:ea typeface="黑体" pitchFamily="2" charset="-122"/>
              </a:rPr>
              <a:t>的次数）</a:t>
            </a:r>
          </a:p>
          <a:p>
            <a:pPr marL="457200" indent="-457200"/>
            <a:r>
              <a:rPr lang="zh-CN" altLang="en-US" sz="2000" dirty="0">
                <a:solidFill>
                  <a:srgbClr val="0000FF"/>
                </a:solidFill>
                <a:ea typeface="黑体" pitchFamily="2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ea typeface="黑体" pitchFamily="2" charset="-122"/>
              </a:rPr>
              <a:t>- </a:t>
            </a:r>
            <a:r>
              <a:rPr lang="zh-CN" altLang="en-US" sz="2000" dirty="0">
                <a:solidFill>
                  <a:srgbClr val="0000FF"/>
                </a:solidFill>
                <a:ea typeface="黑体" pitchFamily="2" charset="-122"/>
              </a:rPr>
              <a:t>方法：</a:t>
            </a:r>
          </a:p>
          <a:p>
            <a:pPr marL="457200" indent="-457200"/>
            <a:r>
              <a:rPr lang="zh-CN" altLang="en-US" sz="2000" dirty="0">
                <a:solidFill>
                  <a:srgbClr val="000000"/>
                </a:solidFill>
                <a:ea typeface="黑体" pitchFamily="2" charset="-122"/>
              </a:rPr>
              <a:t>     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</a:rPr>
              <a:t>(1)</a:t>
            </a:r>
            <a:r>
              <a:rPr lang="en-US" altLang="zh-CN" sz="2000" dirty="0">
                <a:ea typeface="黑体" pitchFamily="2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XY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= 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AC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2</a:t>
            </a:r>
            <a:r>
              <a:rPr lang="en-US" altLang="zh-CN" sz="2000" i="1" baseline="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+ ((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  <a:sym typeface="Euclid Symbol" pitchFamily="18" charset="2"/>
              </a:rPr>
              <a:t>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)(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  <a:sym typeface="Euclid Symbol" pitchFamily="18" charset="2"/>
              </a:rPr>
              <a:t>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)+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AC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BD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 2</a:t>
            </a:r>
            <a:r>
              <a:rPr lang="en-US" altLang="zh-CN" sz="2000" i="1" baseline="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000" baseline="30000" dirty="0">
                <a:solidFill>
                  <a:srgbClr val="000000"/>
                </a:solidFill>
                <a:ea typeface="楷体_GB2312" pitchFamily="49" charset="-122"/>
              </a:rPr>
              <a:t>/2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+ 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BD</a:t>
            </a:r>
          </a:p>
          <a:p>
            <a:pPr marL="457200" indent="-457200"/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 (2) 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XY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AC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2</a:t>
            </a:r>
            <a:r>
              <a:rPr lang="en-US" altLang="zh-CN" sz="2000" i="1" baseline="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+ ((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)(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  <a:sym typeface="Euclid Symbol" pitchFamily="18" charset="2"/>
              </a:rPr>
              <a:t>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AB</a:t>
            </a:r>
            <a:r>
              <a:rPr lang="en-US" altLang="zh-CN" sz="2000" dirty="0">
                <a:solidFill>
                  <a:srgbClr val="000000"/>
                </a:solidFill>
                <a:ea typeface="黑体" pitchFamily="2" charset="-122"/>
                <a:sym typeface="Euclid Symbol" pitchFamily="18" charset="2"/>
              </a:rPr>
              <a:t>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CD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 2</a:t>
            </a:r>
            <a:r>
              <a:rPr lang="en-US" altLang="zh-CN" sz="2000" i="1" baseline="30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000" baseline="30000" dirty="0">
                <a:solidFill>
                  <a:srgbClr val="000000"/>
                </a:solidFill>
                <a:ea typeface="楷体_GB2312" pitchFamily="49" charset="-122"/>
              </a:rPr>
              <a:t>/2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+ </a:t>
            </a:r>
            <a:r>
              <a:rPr lang="en-US" altLang="zh-CN" sz="2000" i="1" dirty="0">
                <a:solidFill>
                  <a:srgbClr val="000000"/>
                </a:solidFill>
                <a:ea typeface="楷体_GB2312" pitchFamily="49" charset="-122"/>
              </a:rPr>
              <a:t>BD</a:t>
            </a: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6934200" y="5410200"/>
            <a:ext cx="1981200" cy="838200"/>
          </a:xfrm>
          <a:prstGeom prst="cloudCallout">
            <a:avLst>
              <a:gd name="adj1" fmla="val -132931"/>
              <a:gd name="adj2" fmla="val 717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altLang="zh-CN" sz="2000" dirty="0" smtClean="0">
                <a:latin typeface="+mn-lt"/>
                <a:ea typeface="黑体" pitchFamily="49" charset="-122"/>
              </a:rPr>
              <a:t>(1)</a:t>
            </a:r>
            <a:r>
              <a:rPr lang="zh-CN" altLang="en-US" sz="2000" dirty="0" smtClean="0">
                <a:latin typeface="+mn-lt"/>
                <a:ea typeface="黑体" pitchFamily="49" charset="-122"/>
              </a:rPr>
              <a:t>和</a:t>
            </a:r>
            <a:r>
              <a:rPr lang="en-US" altLang="zh-CN" sz="2000" dirty="0" smtClean="0">
                <a:latin typeface="+mn-lt"/>
                <a:ea typeface="黑体" pitchFamily="49" charset="-122"/>
              </a:rPr>
              <a:t>(2)</a:t>
            </a:r>
            <a:r>
              <a:rPr lang="zh-CN" altLang="en-US" sz="2000" dirty="0" smtClean="0">
                <a:latin typeface="+mn-lt"/>
                <a:ea typeface="黑体" pitchFamily="49" charset="-122"/>
              </a:rPr>
              <a:t>哪个更好</a:t>
            </a:r>
            <a:r>
              <a:rPr lang="en-US" altLang="zh-CN" sz="2000" dirty="0" smtClean="0">
                <a:latin typeface="+mn-lt"/>
                <a:ea typeface="黑体" pitchFamily="49" charset="-122"/>
              </a:rPr>
              <a:t>?</a:t>
            </a:r>
            <a:endParaRPr lang="en-US" altLang="zh-CN" sz="2000" dirty="0">
              <a:latin typeface="+mn-lt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utoUpdateAnimBg="0"/>
      <p:bldP spid="22538" grpId="0" autoUpdateAnimBg="0"/>
      <p:bldP spid="2253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大整数的乘法 </a:t>
            </a:r>
            <a:r>
              <a:rPr lang="en-US" altLang="zh-CN" dirty="0">
                <a:ea typeface="黑体" pitchFamily="2" charset="-122"/>
              </a:rPr>
              <a:t>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958138" cy="3881438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改进</a:t>
            </a:r>
          </a:p>
          <a:p>
            <a:pPr>
              <a:buFont typeface="Wingdings" pitchFamily="2" charset="2"/>
              <a:buNone/>
            </a:pPr>
            <a:endParaRPr lang="zh-CN" altLang="en-US" sz="2400" dirty="0">
              <a:solidFill>
                <a:srgbClr val="0000FF"/>
              </a:solidFill>
              <a:ea typeface="黑体" pitchFamily="2" charset="-122"/>
            </a:endParaRPr>
          </a:p>
          <a:p>
            <a:pPr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 三次</a:t>
            </a:r>
            <a:r>
              <a:rPr lang="en-US" altLang="zh-CN" sz="2000" i="1" dirty="0">
                <a:ea typeface="黑体" pitchFamily="2" charset="-122"/>
              </a:rPr>
              <a:t>n</a:t>
            </a:r>
            <a:r>
              <a:rPr lang="en-US" altLang="zh-CN" sz="2000" dirty="0">
                <a:ea typeface="黑体" pitchFamily="2" charset="-122"/>
              </a:rPr>
              <a:t>/2</a:t>
            </a:r>
            <a:r>
              <a:rPr lang="zh-CN" altLang="en-US" sz="2000" dirty="0">
                <a:ea typeface="黑体" pitchFamily="2" charset="-122"/>
              </a:rPr>
              <a:t>位的整数乘法：</a:t>
            </a:r>
            <a:r>
              <a:rPr lang="en-US" altLang="zh-CN" sz="2000" b="1" i="1" dirty="0">
                <a:ea typeface="黑体" pitchFamily="2" charset="-122"/>
              </a:rPr>
              <a:t>AC</a:t>
            </a:r>
            <a:r>
              <a:rPr lang="en-US" altLang="zh-CN" sz="2000" b="1" dirty="0">
                <a:ea typeface="黑体" pitchFamily="2" charset="-122"/>
              </a:rPr>
              <a:t>, </a:t>
            </a:r>
            <a:r>
              <a:rPr lang="en-US" altLang="zh-CN" sz="2000" b="1" i="1" dirty="0">
                <a:ea typeface="黑体" pitchFamily="2" charset="-122"/>
              </a:rPr>
              <a:t>BD, </a:t>
            </a:r>
            <a:r>
              <a:rPr lang="en-US" altLang="zh-CN" sz="2000" b="1" dirty="0">
                <a:ea typeface="黑体" pitchFamily="2" charset="-122"/>
              </a:rPr>
              <a:t>(</a:t>
            </a:r>
            <a:r>
              <a:rPr lang="en-US" altLang="zh-CN" sz="2000" b="1" i="1" dirty="0">
                <a:ea typeface="黑体" pitchFamily="2" charset="-122"/>
              </a:rPr>
              <a:t>A</a:t>
            </a:r>
            <a:r>
              <a:rPr lang="en-US" altLang="zh-CN" sz="2000" b="1" dirty="0">
                <a:ea typeface="黑体" pitchFamily="2" charset="-122"/>
                <a:sym typeface="Euclid Symbol" pitchFamily="18" charset="2"/>
              </a:rPr>
              <a:t></a:t>
            </a:r>
            <a:r>
              <a:rPr lang="en-US" altLang="zh-CN" sz="2000" b="1" i="1" dirty="0">
                <a:ea typeface="黑体" pitchFamily="2" charset="-122"/>
                <a:sym typeface="Euclid Symbol" pitchFamily="18" charset="2"/>
              </a:rPr>
              <a:t>B</a:t>
            </a:r>
            <a:r>
              <a:rPr lang="en-US" altLang="zh-CN" sz="2000" b="1" dirty="0">
                <a:ea typeface="黑体" pitchFamily="2" charset="-122"/>
              </a:rPr>
              <a:t>)(</a:t>
            </a:r>
            <a:r>
              <a:rPr lang="en-US" altLang="zh-CN" sz="2000" b="1" i="1" dirty="0">
                <a:ea typeface="黑体" pitchFamily="2" charset="-122"/>
              </a:rPr>
              <a:t>D</a:t>
            </a:r>
            <a:r>
              <a:rPr lang="en-US" altLang="zh-CN" sz="2000" b="1" dirty="0">
                <a:ea typeface="黑体" pitchFamily="2" charset="-122"/>
                <a:sym typeface="Euclid Symbol" pitchFamily="18" charset="2"/>
              </a:rPr>
              <a:t></a:t>
            </a:r>
            <a:r>
              <a:rPr lang="en-US" altLang="zh-CN" sz="2000" b="1" i="1" dirty="0">
                <a:ea typeface="黑体" pitchFamily="2" charset="-122"/>
                <a:sym typeface="Euclid Symbol" pitchFamily="18" charset="2"/>
              </a:rPr>
              <a:t>C</a:t>
            </a:r>
            <a:r>
              <a:rPr lang="en-US" altLang="zh-CN" sz="2000" b="1" dirty="0">
                <a:ea typeface="黑体" pitchFamily="2" charset="-122"/>
              </a:rPr>
              <a:t>)</a:t>
            </a:r>
            <a:endParaRPr lang="en-US" altLang="zh-CN" sz="2000" dirty="0">
              <a:ea typeface="黑体" pitchFamily="2" charset="-122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295400" y="2590800"/>
          <a:ext cx="6019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Equation" r:id="rId3" imgW="4902120" imgH="304560" progId="Equation.DSMT4">
                  <p:embed/>
                </p:oleObj>
              </mc:Choice>
              <mc:Fallback>
                <p:oleObj name="Equation" r:id="rId3" imgW="490212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60198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438400" y="3352800"/>
          <a:ext cx="3433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Equation" r:id="rId5" imgW="1892160" imgH="457200" progId="Equation.DSMT4">
                  <p:embed/>
                </p:oleObj>
              </mc:Choice>
              <mc:Fallback>
                <p:oleObj name="Equation" r:id="rId5" imgW="18921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343376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752600" y="4419600"/>
          <a:ext cx="3919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Equation" r:id="rId7" imgW="3797280" imgH="406080" progId="Equation.DSMT4">
                  <p:embed/>
                </p:oleObj>
              </mc:Choice>
              <mc:Fallback>
                <p:oleObj name="Equation" r:id="rId7" imgW="379728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39195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791200" y="4267200"/>
            <a:ext cx="207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b="1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</a:t>
            </a:r>
            <a:r>
              <a:rPr kumimoji="0" lang="zh-CN" altLang="en-US" sz="2400" b="1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较大的改进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4284663" y="2428875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3200">
                <a:latin typeface="+mn-lt"/>
              </a:rPr>
              <a:t>n</a:t>
            </a:r>
          </a:p>
        </p:txBody>
      </p:sp>
      <p:cxnSp>
        <p:nvCxnSpPr>
          <p:cNvPr id="9221" name="AutoShape 5"/>
          <p:cNvCxnSpPr>
            <a:cxnSpLocks noChangeShapeType="1"/>
            <a:stCxn id="9220" idx="4"/>
            <a:endCxn id="9258" idx="0"/>
          </p:cNvCxnSpPr>
          <p:nvPr/>
        </p:nvCxnSpPr>
        <p:spPr bwMode="auto">
          <a:xfrm>
            <a:off x="4684713" y="3048000"/>
            <a:ext cx="3289300" cy="904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9222" name="AutoShape 6"/>
          <p:cNvCxnSpPr>
            <a:cxnSpLocks noChangeShapeType="1"/>
            <a:stCxn id="9220" idx="4"/>
            <a:endCxn id="9228" idx="0"/>
          </p:cNvCxnSpPr>
          <p:nvPr/>
        </p:nvCxnSpPr>
        <p:spPr bwMode="auto">
          <a:xfrm flipH="1">
            <a:off x="1290638" y="3048000"/>
            <a:ext cx="3394075" cy="884238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9223" name="AutoShape 7"/>
          <p:cNvCxnSpPr>
            <a:cxnSpLocks noChangeShapeType="1"/>
            <a:stCxn id="9220" idx="4"/>
            <a:endCxn id="9238" idx="0"/>
          </p:cNvCxnSpPr>
          <p:nvPr/>
        </p:nvCxnSpPr>
        <p:spPr bwMode="auto">
          <a:xfrm flipH="1">
            <a:off x="3554413" y="3048000"/>
            <a:ext cx="1130300" cy="8286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9224" name="AutoShape 8"/>
          <p:cNvCxnSpPr>
            <a:cxnSpLocks noChangeShapeType="1"/>
            <a:stCxn id="9220" idx="4"/>
            <a:endCxn id="9248" idx="0"/>
          </p:cNvCxnSpPr>
          <p:nvPr/>
        </p:nvCxnSpPr>
        <p:spPr bwMode="auto">
          <a:xfrm>
            <a:off x="4684713" y="3048000"/>
            <a:ext cx="1079500" cy="904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1524000" y="2209800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CN" sz="3200" dirty="0">
                <a:latin typeface="+mn-lt"/>
              </a:rPr>
              <a:t>T(n)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895600" y="2478088"/>
            <a:ext cx="106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3200">
                <a:latin typeface="+mn-lt"/>
              </a:rPr>
              <a:t>=</a:t>
            </a:r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250825" y="3941763"/>
            <a:ext cx="1981200" cy="1422400"/>
            <a:chOff x="158" y="3158"/>
            <a:chExt cx="1248" cy="896"/>
          </a:xfrm>
        </p:grpSpPr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800">
                  <a:latin typeface="+mn-lt"/>
                </a:rPr>
                <a:t>n/2</a:t>
              </a:r>
            </a:p>
          </p:txBody>
        </p:sp>
        <p:cxnSp>
          <p:nvCxnSpPr>
            <p:cNvPr id="9229" name="AutoShape 13"/>
            <p:cNvCxnSpPr>
              <a:cxnSpLocks noChangeShapeType="1"/>
              <a:stCxn id="9228" idx="4"/>
              <a:endCxn id="9236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30" name="AutoShape 14"/>
            <p:cNvCxnSpPr>
              <a:cxnSpLocks noChangeShapeType="1"/>
              <a:stCxn id="9228" idx="4"/>
              <a:endCxn id="9233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31" name="AutoShape 15"/>
            <p:cNvCxnSpPr>
              <a:cxnSpLocks noChangeShapeType="1"/>
              <a:stCxn id="9228" idx="4"/>
              <a:endCxn id="9234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32" name="AutoShape 16"/>
            <p:cNvCxnSpPr>
              <a:cxnSpLocks noChangeShapeType="1"/>
              <a:stCxn id="9228" idx="4"/>
              <a:endCxn id="9235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9233" name="AutoShape 1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34" name="AutoShape 1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35" name="AutoShape 1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36" name="AutoShape 2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</p:grpSp>
      <p:grpSp>
        <p:nvGrpSpPr>
          <p:cNvPr id="9237" name="Group 21"/>
          <p:cNvGrpSpPr>
            <a:grpSpLocks/>
          </p:cNvGrpSpPr>
          <p:nvPr/>
        </p:nvGrpSpPr>
        <p:grpSpPr bwMode="auto">
          <a:xfrm>
            <a:off x="2514600" y="3886200"/>
            <a:ext cx="1981200" cy="1422400"/>
            <a:chOff x="158" y="3158"/>
            <a:chExt cx="1248" cy="896"/>
          </a:xfrm>
        </p:grpSpPr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800">
                  <a:latin typeface="+mn-lt"/>
                </a:rPr>
                <a:t>n/2</a:t>
              </a:r>
            </a:p>
          </p:txBody>
        </p:sp>
        <p:cxnSp>
          <p:nvCxnSpPr>
            <p:cNvPr id="9239" name="AutoShape 23"/>
            <p:cNvCxnSpPr>
              <a:cxnSpLocks noChangeShapeType="1"/>
              <a:stCxn id="9238" idx="4"/>
              <a:endCxn id="9246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40" name="AutoShape 24"/>
            <p:cNvCxnSpPr>
              <a:cxnSpLocks noChangeShapeType="1"/>
              <a:stCxn id="9238" idx="4"/>
              <a:endCxn id="9243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41" name="AutoShape 25"/>
            <p:cNvCxnSpPr>
              <a:cxnSpLocks noChangeShapeType="1"/>
              <a:stCxn id="9238" idx="4"/>
              <a:endCxn id="9244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42" name="AutoShape 26"/>
            <p:cNvCxnSpPr>
              <a:cxnSpLocks noChangeShapeType="1"/>
              <a:stCxn id="9238" idx="4"/>
              <a:endCxn id="9245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9243" name="AutoShape 2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44" name="AutoShape 2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45" name="AutoShape 2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46" name="AutoShape 3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</p:grpSp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4724400" y="3962400"/>
            <a:ext cx="1981200" cy="1422400"/>
            <a:chOff x="158" y="3158"/>
            <a:chExt cx="1248" cy="896"/>
          </a:xfrm>
        </p:grpSpPr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800">
                  <a:latin typeface="+mn-lt"/>
                </a:rPr>
                <a:t>n/2</a:t>
              </a:r>
            </a:p>
          </p:txBody>
        </p:sp>
        <p:cxnSp>
          <p:nvCxnSpPr>
            <p:cNvPr id="9249" name="AutoShape 33"/>
            <p:cNvCxnSpPr>
              <a:cxnSpLocks noChangeShapeType="1"/>
              <a:stCxn id="9248" idx="4"/>
              <a:endCxn id="9256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50" name="AutoShape 34"/>
            <p:cNvCxnSpPr>
              <a:cxnSpLocks noChangeShapeType="1"/>
              <a:stCxn id="9248" idx="4"/>
              <a:endCxn id="9253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51" name="AutoShape 35"/>
            <p:cNvCxnSpPr>
              <a:cxnSpLocks noChangeShapeType="1"/>
              <a:stCxn id="9248" idx="4"/>
              <a:endCxn id="9254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52" name="AutoShape 36"/>
            <p:cNvCxnSpPr>
              <a:cxnSpLocks noChangeShapeType="1"/>
              <a:stCxn id="9248" idx="4"/>
              <a:endCxn id="9255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9253" name="AutoShape 3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54" name="AutoShape 3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55" name="AutoShape 3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56" name="AutoShape 4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</p:grpSp>
      <p:grpSp>
        <p:nvGrpSpPr>
          <p:cNvPr id="9257" name="Group 41"/>
          <p:cNvGrpSpPr>
            <a:grpSpLocks/>
          </p:cNvGrpSpPr>
          <p:nvPr/>
        </p:nvGrpSpPr>
        <p:grpSpPr bwMode="auto">
          <a:xfrm>
            <a:off x="6934200" y="3962400"/>
            <a:ext cx="1981200" cy="1422400"/>
            <a:chOff x="158" y="3158"/>
            <a:chExt cx="1248" cy="896"/>
          </a:xfrm>
        </p:grpSpPr>
        <p:sp>
          <p:nvSpPr>
            <p:cNvPr id="9258" name="Oval 4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800">
                  <a:latin typeface="+mn-lt"/>
                </a:rPr>
                <a:t>n/2</a:t>
              </a:r>
            </a:p>
          </p:txBody>
        </p:sp>
        <p:cxnSp>
          <p:nvCxnSpPr>
            <p:cNvPr id="9259" name="AutoShape 43"/>
            <p:cNvCxnSpPr>
              <a:cxnSpLocks noChangeShapeType="1"/>
              <a:stCxn id="9258" idx="4"/>
              <a:endCxn id="9266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60" name="AutoShape 44"/>
            <p:cNvCxnSpPr>
              <a:cxnSpLocks noChangeShapeType="1"/>
              <a:stCxn id="9258" idx="4"/>
              <a:endCxn id="9263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61" name="AutoShape 45"/>
            <p:cNvCxnSpPr>
              <a:cxnSpLocks noChangeShapeType="1"/>
              <a:stCxn id="9258" idx="4"/>
              <a:endCxn id="9264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9262" name="AutoShape 46"/>
            <p:cNvCxnSpPr>
              <a:cxnSpLocks noChangeShapeType="1"/>
              <a:stCxn id="9258" idx="4"/>
              <a:endCxn id="9265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9263" name="AutoShape 4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64" name="AutoShape 4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65" name="AutoShape 4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  <p:sp>
          <p:nvSpPr>
            <p:cNvPr id="9266" name="AutoShape 5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1600" b="1">
                  <a:latin typeface="+mn-lt"/>
                </a:rPr>
                <a:t>T(n/4)</a:t>
              </a:r>
            </a:p>
          </p:txBody>
        </p:sp>
      </p:grpSp>
      <p:sp>
        <p:nvSpPr>
          <p:cNvPr id="9268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685800"/>
            <a:ext cx="7378700" cy="1143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黑体" pitchFamily="2" charset="-122"/>
              </a:rPr>
              <a:t>应用背景和动机 </a:t>
            </a:r>
            <a:r>
              <a:rPr lang="en-US" altLang="zh-CN" dirty="0">
                <a:latin typeface="+mn-lt"/>
                <a:ea typeface="黑体" pitchFamily="2" charset="-122"/>
              </a:rPr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20688"/>
            <a:ext cx="7594724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214563"/>
            <a:ext cx="6100763" cy="3230562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>
                <a:ea typeface="黑体" pitchFamily="2" charset="-122"/>
              </a:rPr>
              <a:t>合并排序</a:t>
            </a:r>
          </a:p>
          <a:p>
            <a:r>
              <a:rPr lang="zh-CN" altLang="en-US" sz="2200" dirty="0">
                <a:ea typeface="黑体" pitchFamily="2" charset="-122"/>
              </a:rPr>
              <a:t>快速排序</a:t>
            </a:r>
            <a:endParaRPr lang="en-US" altLang="zh-CN" sz="2200" dirty="0">
              <a:ea typeface="黑体" pitchFamily="2" charset="-122"/>
            </a:endParaRPr>
          </a:p>
          <a:p>
            <a:r>
              <a:rPr lang="zh-CN" altLang="en-US" sz="2200" dirty="0">
                <a:ea typeface="黑体" pitchFamily="2" charset="-122"/>
              </a:rPr>
              <a:t>折半查找</a:t>
            </a:r>
            <a:endParaRPr lang="en-US" altLang="zh-CN" sz="2200" dirty="0">
              <a:ea typeface="黑体" pitchFamily="2" charset="-122"/>
            </a:endParaRPr>
          </a:p>
          <a:p>
            <a:r>
              <a:rPr lang="zh-CN" altLang="en-US" sz="2200" dirty="0"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Strassen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Strassen</a:t>
            </a:r>
            <a:r>
              <a:rPr lang="zh-CN" altLang="en-US" dirty="0">
                <a:ea typeface="黑体" pitchFamily="2" charset="-122"/>
              </a:rPr>
              <a:t>矩阵乘法 </a:t>
            </a:r>
            <a:r>
              <a:rPr lang="en-US" altLang="zh-CN" dirty="0">
                <a:ea typeface="黑体" pitchFamily="2" charset="-122"/>
              </a:rPr>
              <a:t>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958138" cy="3886200"/>
          </a:xfrm>
        </p:spPr>
        <p:txBody>
          <a:bodyPr/>
          <a:lstStyle/>
          <a:p>
            <a:r>
              <a:rPr lang="zh-CN" altLang="en-US" sz="2400" dirty="0">
                <a:ea typeface="黑体" pitchFamily="2" charset="-122"/>
              </a:rPr>
              <a:t>设</a:t>
            </a:r>
            <a:r>
              <a:rPr lang="en-US" altLang="zh-CN" sz="2400" i="1" dirty="0">
                <a:ea typeface="黑体" pitchFamily="2" charset="-122"/>
              </a:rPr>
              <a:t>A</a:t>
            </a:r>
            <a:r>
              <a:rPr lang="zh-CN" altLang="en-US" sz="2400" dirty="0">
                <a:ea typeface="黑体" pitchFamily="2" charset="-122"/>
              </a:rPr>
              <a:t>和</a:t>
            </a:r>
            <a:r>
              <a:rPr lang="en-US" altLang="zh-CN" sz="2400" i="1" dirty="0">
                <a:ea typeface="黑体" pitchFamily="2" charset="-122"/>
              </a:rPr>
              <a:t>B</a:t>
            </a:r>
            <a:r>
              <a:rPr lang="zh-CN" altLang="en-US" sz="2400" dirty="0">
                <a:ea typeface="黑体" pitchFamily="2" charset="-122"/>
              </a:rPr>
              <a:t>是两个</a:t>
            </a:r>
            <a:r>
              <a:rPr lang="en-US" altLang="zh-CN" sz="2400" i="1" dirty="0" err="1">
                <a:ea typeface="黑体" pitchFamily="2" charset="-122"/>
              </a:rPr>
              <a:t>n</a:t>
            </a:r>
            <a:r>
              <a:rPr lang="en-US" altLang="zh-CN" sz="2400" dirty="0" err="1"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i="1" dirty="0" err="1">
                <a:ea typeface="黑体" pitchFamily="2" charset="-122"/>
                <a:sym typeface="Symbol" pitchFamily="18" charset="2"/>
              </a:rPr>
              <a:t>n</a:t>
            </a:r>
            <a:r>
              <a:rPr lang="zh-CN" altLang="en-US" sz="2400" dirty="0">
                <a:ea typeface="黑体" pitchFamily="2" charset="-122"/>
                <a:sym typeface="Symbol" pitchFamily="18" charset="2"/>
              </a:rPr>
              <a:t>的矩阵，</a:t>
            </a:r>
            <a:r>
              <a:rPr lang="en-US" altLang="zh-CN" sz="2400" i="1" dirty="0">
                <a:ea typeface="黑体" pitchFamily="2" charset="-122"/>
                <a:sym typeface="Symbol" pitchFamily="18" charset="2"/>
              </a:rPr>
              <a:t>A</a:t>
            </a:r>
            <a:r>
              <a:rPr lang="zh-CN" altLang="en-US" sz="2400" dirty="0">
                <a:ea typeface="黑体" pitchFamily="2" charset="-122"/>
                <a:sym typeface="Symbol" pitchFamily="18" charset="2"/>
              </a:rPr>
              <a:t>和</a:t>
            </a:r>
            <a:r>
              <a:rPr lang="en-US" altLang="zh-CN" sz="2400" i="1" dirty="0">
                <a:ea typeface="黑体" pitchFamily="2" charset="-122"/>
                <a:sym typeface="Symbol" pitchFamily="18" charset="2"/>
              </a:rPr>
              <a:t>B</a:t>
            </a:r>
            <a:r>
              <a:rPr lang="zh-CN" altLang="en-US" sz="2400" dirty="0">
                <a:ea typeface="黑体" pitchFamily="2" charset="-122"/>
                <a:sym typeface="Symbol" pitchFamily="18" charset="2"/>
              </a:rPr>
              <a:t>的乘积矩阵</a:t>
            </a:r>
            <a:r>
              <a:rPr lang="en-US" altLang="zh-CN" sz="2400" i="1" dirty="0">
                <a:ea typeface="黑体" pitchFamily="2" charset="-122"/>
                <a:sym typeface="Symbol" pitchFamily="18" charset="2"/>
              </a:rPr>
              <a:t>C</a:t>
            </a:r>
            <a:r>
              <a:rPr lang="zh-CN" altLang="en-US" sz="2400" dirty="0">
                <a:ea typeface="黑体" pitchFamily="2" charset="-122"/>
                <a:sym typeface="Symbol" pitchFamily="18" charset="2"/>
              </a:rPr>
              <a:t>由以下公式计算：</a:t>
            </a:r>
          </a:p>
          <a:p>
            <a:endParaRPr lang="zh-CN" altLang="en-US" sz="2400" dirty="0">
              <a:ea typeface="黑体" pitchFamily="2" charset="-122"/>
              <a:sym typeface="Symbol" pitchFamily="18" charset="2"/>
            </a:endParaRPr>
          </a:p>
          <a:p>
            <a:r>
              <a:rPr lang="en-US" altLang="zh-CN" sz="2400" i="1" dirty="0">
                <a:ea typeface="黑体" pitchFamily="2" charset="-122"/>
                <a:sym typeface="Symbol" pitchFamily="18" charset="2"/>
              </a:rPr>
              <a:t>n</a:t>
            </a:r>
            <a:r>
              <a:rPr lang="en-US" altLang="zh-CN" sz="2400" baseline="30000" dirty="0">
                <a:ea typeface="黑体" pitchFamily="2" charset="-122"/>
                <a:sym typeface="Symbol" pitchFamily="18" charset="2"/>
              </a:rPr>
              <a:t>2*</a:t>
            </a:r>
            <a:r>
              <a:rPr lang="en-US" altLang="zh-CN" sz="2400" i="1" dirty="0">
                <a:ea typeface="黑体" pitchFamily="2" charset="-122"/>
                <a:sym typeface="Symbol" pitchFamily="18" charset="2"/>
              </a:rPr>
              <a:t>n</a:t>
            </a:r>
            <a:r>
              <a:rPr lang="zh-CN" altLang="en-US" sz="2400" dirty="0">
                <a:ea typeface="黑体" pitchFamily="2" charset="-122"/>
                <a:sym typeface="Symbol" pitchFamily="18" charset="2"/>
              </a:rPr>
              <a:t>次乘法，</a:t>
            </a:r>
            <a:r>
              <a:rPr lang="en-US" altLang="zh-CN" sz="2400" i="1" dirty="0">
                <a:ea typeface="黑体" pitchFamily="2" charset="-122"/>
                <a:sym typeface="Symbol" pitchFamily="18" charset="2"/>
              </a:rPr>
              <a:t>n</a:t>
            </a:r>
            <a:r>
              <a:rPr lang="en-US" altLang="zh-CN" sz="2400" baseline="30000" dirty="0"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sz="2400" dirty="0">
                <a:ea typeface="黑体" pitchFamily="2" charset="-122"/>
                <a:sym typeface="Symbol" pitchFamily="18" charset="2"/>
              </a:rPr>
              <a:t>*(</a:t>
            </a:r>
            <a:r>
              <a:rPr lang="en-US" altLang="zh-CN" sz="2400" i="1" dirty="0">
                <a:ea typeface="黑体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ea typeface="黑体" pitchFamily="2" charset="-122"/>
                <a:sym typeface="Symbol" pitchFamily="18" charset="2"/>
              </a:rPr>
              <a:t>1)</a:t>
            </a:r>
            <a:r>
              <a:rPr lang="zh-CN" altLang="en-US" sz="2400" dirty="0">
                <a:ea typeface="黑体" pitchFamily="2" charset="-122"/>
                <a:sym typeface="Symbol" pitchFamily="18" charset="2"/>
              </a:rPr>
              <a:t>次加法  </a:t>
            </a:r>
            <a:r>
              <a:rPr lang="zh-CN" altLang="en-US" sz="2400" dirty="0">
                <a:ea typeface="黑体" pitchFamily="2" charset="-122"/>
                <a:sym typeface="Wingdings" pitchFamily="2" charset="2"/>
              </a:rPr>
              <a:t> </a:t>
            </a:r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传统算法：</a:t>
            </a:r>
            <a:r>
              <a:rPr lang="en-US" altLang="zh-CN" sz="2400" b="1" i="1" dirty="0">
                <a:solidFill>
                  <a:srgbClr val="FF0000"/>
                </a:solidFill>
                <a:ea typeface="黑体" pitchFamily="2" charset="-122"/>
                <a:sym typeface="Wingdings" pitchFamily="2" charset="2"/>
              </a:rPr>
              <a:t>O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sym typeface="Wingdings" pitchFamily="2" charset="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ea typeface="黑体" pitchFamily="2" charset="-122"/>
                <a:sym typeface="Wingdings" pitchFamily="2" charset="2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ea typeface="黑体" pitchFamily="2" charset="-122"/>
                <a:sym typeface="Wingdings" pitchFamily="2" charset="2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sym typeface="Wingdings" pitchFamily="2" charset="2"/>
              </a:rPr>
              <a:t>)</a:t>
            </a:r>
          </a:p>
          <a:p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递归方法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000" dirty="0">
                <a:ea typeface="黑体" pitchFamily="2" charset="-122"/>
                <a:sym typeface="Symbol" pitchFamily="18" charset="2"/>
              </a:rPr>
              <a:t> 假设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=2</a:t>
            </a:r>
            <a:r>
              <a:rPr lang="en-US" altLang="zh-CN" sz="2000" i="1" baseline="30000" dirty="0">
                <a:ea typeface="黑体" pitchFamily="2" charset="-122"/>
                <a:sym typeface="Symbol" pitchFamily="18" charset="2"/>
              </a:rPr>
              <a:t>k</a:t>
            </a:r>
            <a:r>
              <a:rPr lang="en-US" altLang="zh-CN" sz="2000" dirty="0">
                <a:ea typeface="黑体" pitchFamily="2" charset="-122"/>
                <a:sym typeface="Symbol" pitchFamily="18" charset="2"/>
              </a:rPr>
              <a:t>, </a:t>
            </a:r>
            <a:r>
              <a:rPr lang="en-US" altLang="zh-CN" sz="2000" i="1" dirty="0">
                <a:ea typeface="黑体" pitchFamily="2" charset="-122"/>
                <a:sym typeface="Symbol" pitchFamily="18" charset="2"/>
              </a:rPr>
              <a:t>k</a:t>
            </a:r>
            <a:r>
              <a:rPr lang="en-US" altLang="zh-CN" sz="2000" dirty="0">
                <a:ea typeface="黑体" pitchFamily="2" charset="-122"/>
                <a:sym typeface="Euclid Symbol" pitchFamily="18" charset="2"/>
              </a:rPr>
              <a:t>0,</a:t>
            </a:r>
            <a:r>
              <a:rPr lang="zh-CN" altLang="en-US" sz="2000" dirty="0">
                <a:ea typeface="黑体" pitchFamily="2" charset="-122"/>
                <a:sym typeface="Euclid Symbol" pitchFamily="18" charset="2"/>
              </a:rPr>
              <a:t>如果</a:t>
            </a:r>
            <a:r>
              <a:rPr lang="en-US" altLang="zh-CN" sz="2000" i="1" dirty="0">
                <a:ea typeface="黑体" pitchFamily="2" charset="-122"/>
                <a:sym typeface="Euclid Symbol" pitchFamily="18" charset="2"/>
              </a:rPr>
              <a:t>n</a:t>
            </a:r>
            <a:r>
              <a:rPr lang="en-US" altLang="zh-CN" sz="2000" dirty="0">
                <a:ea typeface="黑体" pitchFamily="2" charset="-122"/>
                <a:sym typeface="Euclid Symbol" pitchFamily="18" charset="2"/>
              </a:rPr>
              <a:t>2,</a:t>
            </a:r>
            <a:r>
              <a:rPr lang="zh-CN" altLang="en-US" sz="2000" dirty="0">
                <a:ea typeface="黑体" pitchFamily="2" charset="-122"/>
                <a:sym typeface="Euclid Symbol" pitchFamily="18" charset="2"/>
              </a:rPr>
              <a:t>则</a:t>
            </a:r>
            <a:r>
              <a:rPr lang="en-US" altLang="zh-CN" sz="2000" i="1" dirty="0">
                <a:ea typeface="黑体" pitchFamily="2" charset="-122"/>
                <a:sym typeface="Euclid Symbol" pitchFamily="18" charset="2"/>
              </a:rPr>
              <a:t>C</a:t>
            </a:r>
            <a:r>
              <a:rPr lang="en-US" altLang="zh-CN" sz="2000" dirty="0">
                <a:ea typeface="黑体" pitchFamily="2" charset="-122"/>
                <a:sym typeface="Euclid Symbol" pitchFamily="18" charset="2"/>
              </a:rPr>
              <a:t>=</a:t>
            </a:r>
            <a:r>
              <a:rPr lang="en-US" altLang="zh-CN" sz="2000" i="1" dirty="0">
                <a:ea typeface="黑体" pitchFamily="2" charset="-122"/>
                <a:sym typeface="Euclid Symbol" pitchFamily="18" charset="2"/>
              </a:rPr>
              <a:t>AB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黑体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ea typeface="黑体" pitchFamily="2" charset="-122"/>
            </a:endParaRPr>
          </a:p>
        </p:txBody>
      </p:sp>
      <p:graphicFrame>
        <p:nvGraphicFramePr>
          <p:cNvPr id="56320" name="Object 0"/>
          <p:cNvGraphicFramePr>
            <a:graphicFrameLocks noChangeAspect="1"/>
          </p:cNvGraphicFramePr>
          <p:nvPr/>
        </p:nvGraphicFramePr>
        <p:xfrm>
          <a:off x="2700338" y="2708275"/>
          <a:ext cx="32385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" name="公式" r:id="rId3" imgW="1688760" imgH="431640" progId="Equation.3">
                  <p:embed/>
                </p:oleObj>
              </mc:Choice>
              <mc:Fallback>
                <p:oleObj name="公式" r:id="rId3" imgW="1688760" imgH="43164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08275"/>
                        <a:ext cx="32385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1143000" y="4876800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3" name="Equation" r:id="rId5" imgW="2222280" imgH="482400" progId="Equation.DSMT4">
                  <p:embed/>
                </p:oleObj>
              </mc:Choice>
              <mc:Fallback>
                <p:oleObj name="Equation" r:id="rId5" imgW="2222280" imgH="482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42481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5638800" y="4267200"/>
            <a:ext cx="3276600" cy="1770063"/>
            <a:chOff x="0" y="0"/>
            <a:chExt cx="858" cy="552"/>
          </a:xfrm>
        </p:grpSpPr>
        <p:graphicFrame>
          <p:nvGraphicFramePr>
            <p:cNvPr id="56322" name="Object 2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4" name="公式" r:id="rId7" imgW="1307532" imgH="215806" progId="Equation.3">
                    <p:embed/>
                  </p:oleObj>
                </mc:Choice>
                <mc:Fallback>
                  <p:oleObj name="公式" r:id="rId7" imgW="1307532" imgH="215806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3" name="Object 3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5" name="公式" r:id="rId9" imgW="1333500" imgH="215900" progId="Equation.3">
                    <p:embed/>
                  </p:oleObj>
                </mc:Choice>
                <mc:Fallback>
                  <p:oleObj name="公式" r:id="rId9" imgW="1333500" imgH="2159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4" name="Object 4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6" name="公式" r:id="rId11" imgW="1333500" imgH="215900" progId="Equation.3">
                    <p:embed/>
                  </p:oleObj>
                </mc:Choice>
                <mc:Fallback>
                  <p:oleObj name="公式" r:id="rId11" imgW="1333500" imgH="2159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5" name="Object 5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7" name="公式" r:id="rId13" imgW="1358310" imgH="215806" progId="Equation.3">
                    <p:embed/>
                  </p:oleObj>
                </mc:Choice>
                <mc:Fallback>
                  <p:oleObj name="公式" r:id="rId13" imgW="1358310" imgH="215806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Strassen</a:t>
            </a:r>
            <a:r>
              <a:rPr lang="zh-CN" altLang="en-US" dirty="0">
                <a:ea typeface="黑体" pitchFamily="2" charset="-122"/>
              </a:rPr>
              <a:t>矩阵乘法 </a:t>
            </a:r>
            <a:r>
              <a:rPr lang="en-US" altLang="zh-CN" dirty="0">
                <a:ea typeface="黑体" pitchFamily="2" charset="-122"/>
              </a:rPr>
              <a:t>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958138" cy="3881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ea typeface="黑体" pitchFamily="2" charset="-122"/>
              </a:rPr>
              <a:t>   </a:t>
            </a:r>
            <a:r>
              <a:rPr lang="zh-CN" altLang="en-US" sz="2000">
                <a:ea typeface="黑体" pitchFamily="2" charset="-122"/>
              </a:rPr>
              <a:t>递归方法计算时间</a:t>
            </a:r>
          </a:p>
          <a:p>
            <a:endParaRPr lang="zh-CN" altLang="en-US" sz="2400">
              <a:ea typeface="黑体" pitchFamily="2" charset="-122"/>
            </a:endParaRPr>
          </a:p>
          <a:p>
            <a:endParaRPr lang="zh-CN" altLang="en-US" sz="2400">
              <a:ea typeface="黑体" pitchFamily="2" charset="-122"/>
            </a:endParaRPr>
          </a:p>
          <a:p>
            <a:endParaRPr lang="en-US" altLang="zh-CN" sz="2000">
              <a:ea typeface="黑体" pitchFamily="2" charset="-122"/>
            </a:endParaRPr>
          </a:p>
        </p:txBody>
      </p:sp>
      <p:graphicFrame>
        <p:nvGraphicFramePr>
          <p:cNvPr id="57344" name="Object 0"/>
          <p:cNvGraphicFramePr>
            <a:graphicFrameLocks noChangeAspect="1"/>
          </p:cNvGraphicFramePr>
          <p:nvPr/>
        </p:nvGraphicFramePr>
        <p:xfrm>
          <a:off x="1219200" y="2362200"/>
          <a:ext cx="3733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8" name="Equation" r:id="rId3" imgW="1981080" imgH="457200" progId="Equation.DSMT4">
                  <p:embed/>
                </p:oleObj>
              </mc:Choice>
              <mc:Fallback>
                <p:oleObj name="Equation" r:id="rId3" imgW="1981080" imgH="457200" progId="Equation.DSMT4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37338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5334000" y="2514600"/>
            <a:ext cx="346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1" dirty="0"/>
              <a:t>T</a:t>
            </a:r>
            <a:r>
              <a:rPr kumimoji="0" lang="en-US" altLang="zh-CN" sz="2400" b="1" dirty="0"/>
              <a:t>(</a:t>
            </a:r>
            <a:r>
              <a:rPr kumimoji="0" lang="en-US" altLang="zh-CN" sz="2400" b="1" i="1" dirty="0"/>
              <a:t>n</a:t>
            </a:r>
            <a:r>
              <a:rPr kumimoji="0" lang="en-US" altLang="zh-CN" sz="2400" b="1" dirty="0"/>
              <a:t>)=</a:t>
            </a:r>
            <a:r>
              <a:rPr kumimoji="0" lang="en-US" altLang="zh-CN" sz="2400" b="1" i="1" dirty="0"/>
              <a:t>O</a:t>
            </a:r>
            <a:r>
              <a:rPr kumimoji="0" lang="en-US" altLang="zh-CN" sz="2400" b="1" dirty="0"/>
              <a:t>(</a:t>
            </a:r>
            <a:r>
              <a:rPr kumimoji="0" lang="en-US" altLang="zh-CN" sz="2400" b="1" i="1" dirty="0"/>
              <a:t>n</a:t>
            </a:r>
            <a:r>
              <a:rPr kumimoji="0" lang="en-US" altLang="zh-CN" sz="2400" b="1" baseline="30000" dirty="0"/>
              <a:t>3</a:t>
            </a:r>
            <a:r>
              <a:rPr kumimoji="0" lang="en-US" altLang="zh-CN" sz="2400" b="1" dirty="0"/>
              <a:t>)</a:t>
            </a:r>
            <a:r>
              <a:rPr kumimoji="0" lang="en-US" altLang="zh-CN" sz="2400" dirty="0">
                <a:latin typeface="Arial" charset="0"/>
              </a:rPr>
              <a:t> </a:t>
            </a:r>
            <a:r>
              <a:rPr kumimoji="0" lang="en-US" altLang="zh-CN" sz="3600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</a:t>
            </a:r>
            <a:r>
              <a:rPr kumimoji="0"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没有改进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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5086" name="Group 30"/>
          <p:cNvGrpSpPr>
            <a:grpSpLocks/>
          </p:cNvGrpSpPr>
          <p:nvPr/>
        </p:nvGrpSpPr>
        <p:grpSpPr bwMode="auto">
          <a:xfrm>
            <a:off x="1219200" y="4038600"/>
            <a:ext cx="4105275" cy="2554288"/>
            <a:chOff x="768" y="2544"/>
            <a:chExt cx="2586" cy="1609"/>
          </a:xfrm>
        </p:grpSpPr>
        <p:grpSp>
          <p:nvGrpSpPr>
            <p:cNvPr id="45070" name="Group 14"/>
            <p:cNvGrpSpPr>
              <a:grpSpLocks/>
            </p:cNvGrpSpPr>
            <p:nvPr/>
          </p:nvGrpSpPr>
          <p:grpSpPr bwMode="auto">
            <a:xfrm>
              <a:off x="768" y="2544"/>
              <a:ext cx="1920" cy="1609"/>
              <a:chOff x="0" y="1665"/>
              <a:chExt cx="1104" cy="990"/>
            </a:xfrm>
          </p:grpSpPr>
          <p:graphicFrame>
            <p:nvGraphicFramePr>
              <p:cNvPr id="57349" name="Object 5"/>
              <p:cNvGraphicFramePr>
                <a:graphicFrameLocks noChangeAspect="1"/>
              </p:cNvGraphicFramePr>
              <p:nvPr/>
            </p:nvGraphicFramePr>
            <p:xfrm>
              <a:off x="0" y="1665"/>
              <a:ext cx="798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69" name="公式" r:id="rId5" imgW="1269449" imgH="215806" progId="Equation.3">
                      <p:embed/>
                    </p:oleObj>
                  </mc:Choice>
                  <mc:Fallback>
                    <p:oleObj name="公式" r:id="rId5" imgW="1269449" imgH="215806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665"/>
                            <a:ext cx="798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0" name="Object 6"/>
              <p:cNvGraphicFramePr>
                <a:graphicFrameLocks noChangeAspect="1"/>
              </p:cNvGraphicFramePr>
              <p:nvPr/>
            </p:nvGraphicFramePr>
            <p:xfrm>
              <a:off x="0" y="1803"/>
              <a:ext cx="798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0" name="公式" r:id="rId7" imgW="1269449" imgH="215806" progId="Equation.3">
                      <p:embed/>
                    </p:oleObj>
                  </mc:Choice>
                  <mc:Fallback>
                    <p:oleObj name="公式" r:id="rId7" imgW="1269449" imgH="215806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803"/>
                            <a:ext cx="798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1" name="Object 7"/>
              <p:cNvGraphicFramePr>
                <a:graphicFrameLocks noChangeAspect="1"/>
              </p:cNvGraphicFramePr>
              <p:nvPr/>
            </p:nvGraphicFramePr>
            <p:xfrm>
              <a:off x="0" y="1941"/>
              <a:ext cx="79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1" name="公式" r:id="rId9" imgW="1270000" imgH="228600" progId="Equation.3">
                      <p:embed/>
                    </p:oleObj>
                  </mc:Choice>
                  <mc:Fallback>
                    <p:oleObj name="公式" r:id="rId9" imgW="1270000" imgH="22860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941"/>
                            <a:ext cx="79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2" name="Object 8"/>
              <p:cNvGraphicFramePr>
                <a:graphicFrameLocks noChangeAspect="1"/>
              </p:cNvGraphicFramePr>
              <p:nvPr/>
            </p:nvGraphicFramePr>
            <p:xfrm>
              <a:off x="0" y="2085"/>
              <a:ext cx="810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2" name="公式" r:id="rId11" imgW="1282700" imgH="215900" progId="Equation.3">
                      <p:embed/>
                    </p:oleObj>
                  </mc:Choice>
                  <mc:Fallback>
                    <p:oleObj name="公式" r:id="rId11" imgW="1282700" imgH="21590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085"/>
                            <a:ext cx="810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3" name="Object 9"/>
              <p:cNvGraphicFramePr>
                <a:graphicFrameLocks noChangeAspect="1"/>
              </p:cNvGraphicFramePr>
              <p:nvPr/>
            </p:nvGraphicFramePr>
            <p:xfrm>
              <a:off x="0" y="2223"/>
              <a:ext cx="109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3" name="公式" r:id="rId13" imgW="1739900" imgH="228600" progId="Equation.3">
                      <p:embed/>
                    </p:oleObj>
                  </mc:Choice>
                  <mc:Fallback>
                    <p:oleObj name="公式" r:id="rId13" imgW="1739900" imgH="22860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223"/>
                            <a:ext cx="109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4" name="Object 10"/>
              <p:cNvGraphicFramePr>
                <a:graphicFrameLocks noChangeAspect="1"/>
              </p:cNvGraphicFramePr>
              <p:nvPr/>
            </p:nvGraphicFramePr>
            <p:xfrm>
              <a:off x="0" y="2367"/>
              <a:ext cx="110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4" name="公式" r:id="rId15" imgW="1752600" imgH="228600" progId="Equation.3">
                      <p:embed/>
                    </p:oleObj>
                  </mc:Choice>
                  <mc:Fallback>
                    <p:oleObj name="公式" r:id="rId15" imgW="1752600" imgH="22860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367"/>
                            <a:ext cx="110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5" name="Object 11"/>
              <p:cNvGraphicFramePr>
                <a:graphicFrameLocks noChangeAspect="1"/>
              </p:cNvGraphicFramePr>
              <p:nvPr/>
            </p:nvGraphicFramePr>
            <p:xfrm>
              <a:off x="0" y="2511"/>
              <a:ext cx="108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5" name="公式" r:id="rId17" imgW="1714500" imgH="228600" progId="Equation.3">
                      <p:embed/>
                    </p:oleObj>
                  </mc:Choice>
                  <mc:Fallback>
                    <p:oleObj name="公式" r:id="rId17" imgW="1714500" imgH="22860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511"/>
                            <a:ext cx="1080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084" name="AutoShape 28"/>
            <p:cNvSpPr>
              <a:spLocks noChangeArrowheads="1"/>
            </p:cNvSpPr>
            <p:nvPr/>
          </p:nvSpPr>
          <p:spPr bwMode="auto">
            <a:xfrm>
              <a:off x="2154" y="2568"/>
              <a:ext cx="1200" cy="240"/>
            </a:xfrm>
            <a:prstGeom prst="wedgeRoundRectCallout">
              <a:avLst>
                <a:gd name="adj1" fmla="val -56500"/>
                <a:gd name="adj2" fmla="val 21979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1800" dirty="0">
                  <a:ea typeface="黑体" pitchFamily="2" charset="-122"/>
                </a:rPr>
                <a:t>7</a:t>
              </a:r>
              <a:r>
                <a:rPr lang="zh-CN" altLang="en-US" sz="1800" dirty="0">
                  <a:ea typeface="黑体" pitchFamily="2" charset="-122"/>
                </a:rPr>
                <a:t>次</a:t>
              </a:r>
              <a:r>
                <a:rPr lang="en-US" altLang="zh-CN" sz="1800" i="1" dirty="0">
                  <a:ea typeface="黑体" pitchFamily="2" charset="-122"/>
                </a:rPr>
                <a:t>n</a:t>
              </a:r>
              <a:r>
                <a:rPr lang="en-US" altLang="zh-CN" sz="1800" dirty="0">
                  <a:ea typeface="黑体" pitchFamily="2" charset="-122"/>
                </a:rPr>
                <a:t>/2</a:t>
              </a:r>
              <a:r>
                <a:rPr lang="zh-CN" altLang="en-US" sz="1800" dirty="0">
                  <a:ea typeface="黑体" pitchFamily="2" charset="-122"/>
                </a:rPr>
                <a:t>阶矩阵乘</a:t>
              </a:r>
            </a:p>
          </p:txBody>
        </p:sp>
      </p:grpSp>
      <p:grpSp>
        <p:nvGrpSpPr>
          <p:cNvPr id="45089" name="Group 33"/>
          <p:cNvGrpSpPr>
            <a:grpSpLocks/>
          </p:cNvGrpSpPr>
          <p:nvPr/>
        </p:nvGrpSpPr>
        <p:grpSpPr bwMode="auto">
          <a:xfrm>
            <a:off x="4495800" y="4343400"/>
            <a:ext cx="3473450" cy="1774825"/>
            <a:chOff x="2832" y="2736"/>
            <a:chExt cx="2188" cy="1118"/>
          </a:xfrm>
        </p:grpSpPr>
        <p:sp>
          <p:nvSpPr>
            <p:cNvPr id="45078" name="AutoShape 22"/>
            <p:cNvSpPr>
              <a:spLocks noChangeArrowheads="1"/>
            </p:cNvSpPr>
            <p:nvPr/>
          </p:nvSpPr>
          <p:spPr bwMode="auto">
            <a:xfrm>
              <a:off x="2832" y="3216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chemeClr val="accent2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5079" name="Group 23"/>
            <p:cNvGrpSpPr>
              <a:grpSpLocks/>
            </p:cNvGrpSpPr>
            <p:nvPr/>
          </p:nvGrpSpPr>
          <p:grpSpPr bwMode="auto">
            <a:xfrm>
              <a:off x="3360" y="2736"/>
              <a:ext cx="1660" cy="1118"/>
              <a:chOff x="0" y="1875"/>
              <a:chExt cx="1062" cy="570"/>
            </a:xfrm>
          </p:grpSpPr>
          <p:graphicFrame>
            <p:nvGraphicFramePr>
              <p:cNvPr id="57345" name="Object 1"/>
              <p:cNvGraphicFramePr>
                <a:graphicFrameLocks noChangeAspect="1"/>
              </p:cNvGraphicFramePr>
              <p:nvPr/>
            </p:nvGraphicFramePr>
            <p:xfrm>
              <a:off x="0" y="1875"/>
              <a:ext cx="106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6" name="公式" r:id="rId19" imgW="1689100" imgH="228600" progId="Equation.3">
                      <p:embed/>
                    </p:oleObj>
                  </mc:Choice>
                  <mc:Fallback>
                    <p:oleObj name="公式" r:id="rId19" imgW="1689100" imgH="228600" progId="Equation.3">
                      <p:embed/>
                      <p:pic>
                        <p:nvPicPr>
                          <p:cNvPr id="0" name="Picture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875"/>
                            <a:ext cx="106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46" name="Object 2"/>
              <p:cNvGraphicFramePr>
                <a:graphicFrameLocks noChangeAspect="1"/>
              </p:cNvGraphicFramePr>
              <p:nvPr/>
            </p:nvGraphicFramePr>
            <p:xfrm>
              <a:off x="0" y="2019"/>
              <a:ext cx="606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7" name="公式" r:id="rId21" imgW="964781" imgH="215806" progId="Equation.3">
                      <p:embed/>
                    </p:oleObj>
                  </mc:Choice>
                  <mc:Fallback>
                    <p:oleObj name="公式" r:id="rId21" imgW="964781" imgH="215806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019"/>
                            <a:ext cx="606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47" name="Object 3"/>
              <p:cNvGraphicFramePr>
                <a:graphicFrameLocks noChangeAspect="1"/>
              </p:cNvGraphicFramePr>
              <p:nvPr/>
            </p:nvGraphicFramePr>
            <p:xfrm>
              <a:off x="0" y="2157"/>
              <a:ext cx="61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8" name="公式" r:id="rId23" imgW="977900" imgH="228600" progId="Equation.3">
                      <p:embed/>
                    </p:oleObj>
                  </mc:Choice>
                  <mc:Fallback>
                    <p:oleObj name="公式" r:id="rId23" imgW="977900" imgH="2286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157"/>
                            <a:ext cx="61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48" name="Object 4"/>
              <p:cNvGraphicFramePr>
                <a:graphicFrameLocks noChangeAspect="1"/>
              </p:cNvGraphicFramePr>
              <p:nvPr/>
            </p:nvGraphicFramePr>
            <p:xfrm>
              <a:off x="0" y="2301"/>
              <a:ext cx="106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9" name="公式" r:id="rId25" imgW="1689100" imgH="228600" progId="Equation.3">
                      <p:embed/>
                    </p:oleObj>
                  </mc:Choice>
                  <mc:Fallback>
                    <p:oleObj name="公式" r:id="rId25" imgW="1689100" imgH="2286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301"/>
                            <a:ext cx="106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085" name="AutoShape 29"/>
          <p:cNvSpPr>
            <a:spLocks noChangeArrowheads="1"/>
          </p:cNvSpPr>
          <p:nvPr/>
        </p:nvSpPr>
        <p:spPr bwMode="auto">
          <a:xfrm>
            <a:off x="5943600" y="6237312"/>
            <a:ext cx="2286000" cy="392088"/>
          </a:xfrm>
          <a:prstGeom prst="wedgeRoundRectCallout">
            <a:avLst>
              <a:gd name="adj1" fmla="val -108889"/>
              <a:gd name="adj2" fmla="val -744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1800">
                <a:ea typeface="黑体" pitchFamily="2" charset="-122"/>
              </a:rPr>
              <a:t>18</a:t>
            </a:r>
            <a:r>
              <a:rPr lang="zh-CN" altLang="en-US" sz="1800">
                <a:ea typeface="黑体" pitchFamily="2" charset="-122"/>
              </a:rPr>
              <a:t>次</a:t>
            </a:r>
            <a:r>
              <a:rPr lang="en-US" altLang="zh-CN" sz="1800" i="1">
                <a:ea typeface="黑体" pitchFamily="2" charset="-122"/>
              </a:rPr>
              <a:t>n</a:t>
            </a:r>
            <a:r>
              <a:rPr lang="en-US" altLang="zh-CN" sz="1800">
                <a:ea typeface="黑体" pitchFamily="2" charset="-122"/>
              </a:rPr>
              <a:t>/2</a:t>
            </a:r>
            <a:r>
              <a:rPr lang="zh-CN" altLang="en-US" sz="1800">
                <a:ea typeface="黑体" pitchFamily="2" charset="-122"/>
              </a:rPr>
              <a:t>阶矩阵加减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685800" y="3200400"/>
            <a:ext cx="58674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sz="2400" dirty="0">
                <a:solidFill>
                  <a:srgbClr val="0000FF"/>
                </a:solidFill>
                <a:ea typeface="黑体" pitchFamily="2" charset="-122"/>
              </a:rPr>
              <a:t> Strassen</a:t>
            </a:r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算法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</a:t>
            </a:r>
            <a:r>
              <a:rPr lang="en-US" altLang="zh-CN" sz="2000" dirty="0">
                <a:ea typeface="黑体" pitchFamily="2" charset="-122"/>
              </a:rPr>
              <a:t>- </a:t>
            </a:r>
            <a:r>
              <a:rPr lang="zh-CN" altLang="en-US" sz="2000" dirty="0">
                <a:ea typeface="黑体" pitchFamily="2" charset="-122"/>
              </a:rPr>
              <a:t>基本思想：增加加减法的次数来减少乘法次数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5" grpId="0" animBg="1" autoUpdateAnimBg="0"/>
      <p:bldP spid="4508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Strassen</a:t>
            </a:r>
            <a:r>
              <a:rPr lang="zh-CN" altLang="en-US" dirty="0">
                <a:ea typeface="黑体" pitchFamily="2" charset="-122"/>
              </a:rPr>
              <a:t>矩阵乘法 </a:t>
            </a:r>
            <a:r>
              <a:rPr lang="en-US" altLang="zh-CN" dirty="0">
                <a:ea typeface="黑体" pitchFamily="2" charset="-122"/>
              </a:rPr>
              <a:t>(3)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209800"/>
            <a:ext cx="7958138" cy="3886200"/>
          </a:xfrm>
        </p:spPr>
        <p:txBody>
          <a:bodyPr/>
          <a:lstStyle/>
          <a:p>
            <a:r>
              <a:rPr lang="en-US" altLang="zh-CN" sz="2000" dirty="0">
                <a:ea typeface="黑体" pitchFamily="2" charset="-122"/>
              </a:rPr>
              <a:t>Strassen</a:t>
            </a:r>
            <a:r>
              <a:rPr lang="zh-CN" altLang="en-US" sz="2000" dirty="0">
                <a:ea typeface="黑体" pitchFamily="2" charset="-122"/>
              </a:rPr>
              <a:t>算法计算时间</a:t>
            </a:r>
          </a:p>
          <a:p>
            <a:endParaRPr lang="zh-CN" altLang="en-US" sz="2000" dirty="0">
              <a:ea typeface="黑体" pitchFamily="2" charset="-122"/>
            </a:endParaRPr>
          </a:p>
          <a:p>
            <a:endParaRPr lang="zh-CN" altLang="en-US" sz="2000" dirty="0">
              <a:ea typeface="黑体" pitchFamily="2" charset="-122"/>
            </a:endParaRPr>
          </a:p>
          <a:p>
            <a:endParaRPr lang="zh-CN" altLang="en-US" sz="2000" dirty="0">
              <a:ea typeface="黑体" pitchFamily="2" charset="-122"/>
            </a:endParaRPr>
          </a:p>
          <a:p>
            <a:endParaRPr lang="zh-CN" altLang="en-US" sz="2000" dirty="0">
              <a:ea typeface="黑体" pitchFamily="2" charset="-122"/>
            </a:endParaRPr>
          </a:p>
          <a:p>
            <a:r>
              <a:rPr lang="en-US" altLang="zh-CN" sz="2000" dirty="0">
                <a:ea typeface="黑体" pitchFamily="2" charset="-122"/>
              </a:rPr>
              <a:t>Strassen</a:t>
            </a:r>
            <a:r>
              <a:rPr lang="zh-CN" altLang="en-US" sz="2000" dirty="0">
                <a:ea typeface="黑体" pitchFamily="2" charset="-122"/>
              </a:rPr>
              <a:t>和传统算法的</a:t>
            </a:r>
            <a:r>
              <a:rPr lang="zh-CN" altLang="en-US" sz="2000" dirty="0" smtClean="0">
                <a:ea typeface="黑体" pitchFamily="2" charset="-122"/>
              </a:rPr>
              <a:t>比较：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2" charset="-122"/>
              </a:rPr>
              <a:t>Strassen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2" charset="-122"/>
              </a:rPr>
              <a:t>算法理论意义高于实际意义     </a:t>
            </a:r>
            <a:endParaRPr lang="zh-CN" altLang="en-US" sz="2000" b="1" dirty="0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58368" name="Object 0"/>
          <p:cNvGraphicFramePr>
            <a:graphicFrameLocks noChangeAspect="1"/>
          </p:cNvGraphicFramePr>
          <p:nvPr/>
        </p:nvGraphicFramePr>
        <p:xfrm>
          <a:off x="1295400" y="2514600"/>
          <a:ext cx="37576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37576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143000" y="3352800"/>
            <a:ext cx="5218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400" b="1" i="1" dirty="0"/>
              <a:t>T</a:t>
            </a:r>
            <a:r>
              <a:rPr kumimoji="0" lang="en-US" altLang="zh-CN" sz="2400" b="1" dirty="0"/>
              <a:t>(</a:t>
            </a:r>
            <a:r>
              <a:rPr kumimoji="0" lang="en-US" altLang="zh-CN" sz="2400" b="1" i="1" dirty="0"/>
              <a:t>n</a:t>
            </a:r>
            <a:r>
              <a:rPr kumimoji="0" lang="en-US" altLang="zh-CN" sz="2400" b="1" dirty="0"/>
              <a:t>)=</a:t>
            </a:r>
            <a:r>
              <a:rPr kumimoji="0" lang="en-US" altLang="zh-CN" sz="2400" b="1" i="1" dirty="0"/>
              <a:t>O</a:t>
            </a:r>
            <a:r>
              <a:rPr kumimoji="0" lang="en-US" altLang="zh-CN" sz="2400" b="1" dirty="0"/>
              <a:t>(</a:t>
            </a:r>
            <a:r>
              <a:rPr kumimoji="0" lang="en-US" altLang="zh-CN" sz="2400" b="1" i="1" dirty="0"/>
              <a:t>n</a:t>
            </a:r>
            <a:r>
              <a:rPr kumimoji="0" lang="en-US" altLang="zh-CN" sz="2400" b="1" baseline="30000" dirty="0"/>
              <a:t>log7</a:t>
            </a:r>
            <a:r>
              <a:rPr kumimoji="0" lang="en-US" altLang="zh-CN" sz="2400" b="1" dirty="0"/>
              <a:t>) =</a:t>
            </a:r>
            <a:r>
              <a:rPr kumimoji="0" lang="en-US" altLang="zh-CN" sz="2400" b="1" i="1" dirty="0"/>
              <a:t>O</a:t>
            </a:r>
            <a:r>
              <a:rPr kumimoji="0" lang="en-US" altLang="zh-CN" sz="2400" b="1" dirty="0"/>
              <a:t>(</a:t>
            </a:r>
            <a:r>
              <a:rPr kumimoji="0" lang="en-US" altLang="zh-CN" sz="2400" b="1" i="1" dirty="0"/>
              <a:t>n</a:t>
            </a:r>
            <a:r>
              <a:rPr kumimoji="0" lang="en-US" altLang="zh-CN" sz="2400" b="1" baseline="30000" dirty="0"/>
              <a:t>2.81</a:t>
            </a:r>
            <a:r>
              <a:rPr kumimoji="0" lang="en-US" altLang="zh-CN" sz="2400" b="1" dirty="0"/>
              <a:t>)</a:t>
            </a:r>
            <a:r>
              <a:rPr kumimoji="0" lang="en-US" altLang="zh-CN" sz="3600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</a:t>
            </a:r>
            <a:r>
              <a:rPr kumimoji="0"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较大的改进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</a:t>
            </a:r>
          </a:p>
        </p:txBody>
      </p:sp>
      <p:graphicFrame>
        <p:nvGraphicFramePr>
          <p:cNvPr id="46128" name="Group 48"/>
          <p:cNvGraphicFramePr>
            <a:graphicFrameLocks noGrp="1"/>
          </p:cNvGraphicFramePr>
          <p:nvPr/>
        </p:nvGraphicFramePr>
        <p:xfrm>
          <a:off x="1447800" y="4495800"/>
          <a:ext cx="6324600" cy="18592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传统算法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Strassen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乘法：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1000 000 000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加法：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999 000 000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乘法：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264 280 285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加法：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1 579 681 709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=10 000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乘法：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加法：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9.99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乘法：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0.169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加法：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总结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425675"/>
            <a:ext cx="7704856" cy="28035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dirty="0" smtClean="0">
                <a:ea typeface="黑体" pitchFamily="2" charset="-122"/>
              </a:rPr>
              <a:t>分治法的基本思想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ea typeface="黑体" pitchFamily="2" charset="-122"/>
              </a:rPr>
              <a:t>分治思想，递归算法（合并排序，快速排序）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ea typeface="黑体" pitchFamily="2" charset="-122"/>
              </a:rPr>
              <a:t>分治思想，非递归算法（折半查找）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ea typeface="黑体" pitchFamily="2" charset="-122"/>
              </a:rPr>
              <a:t>递归</a:t>
            </a:r>
            <a:r>
              <a:rPr lang="zh-CN" altLang="en-US" sz="2400" dirty="0" smtClean="0">
                <a:ea typeface="黑体" pitchFamily="2" charset="-122"/>
              </a:rPr>
              <a:t>表示，非</a:t>
            </a:r>
            <a:r>
              <a:rPr lang="zh-CN" altLang="en-US" sz="2400" dirty="0">
                <a:ea typeface="黑体" pitchFamily="2" charset="-122"/>
              </a:rPr>
              <a:t>递归</a:t>
            </a:r>
            <a:r>
              <a:rPr lang="zh-CN" altLang="en-US" sz="2400" dirty="0" smtClean="0">
                <a:ea typeface="黑体" pitchFamily="2" charset="-122"/>
              </a:rPr>
              <a:t>算法（</a:t>
            </a:r>
            <a:r>
              <a:rPr lang="en-US" altLang="zh-CN" sz="2400" dirty="0" smtClean="0">
                <a:ea typeface="黑体" pitchFamily="2" charset="-122"/>
              </a:rPr>
              <a:t>Fibonacci</a:t>
            </a:r>
            <a:r>
              <a:rPr lang="zh-CN" altLang="en-US" sz="2400" dirty="0" smtClean="0">
                <a:ea typeface="黑体" pitchFamily="2" charset="-122"/>
              </a:rPr>
              <a:t>数）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 smtClean="0">
                <a:ea typeface="黑体" pitchFamily="2" charset="-122"/>
              </a:rPr>
              <a:t>数值问题的分治算法（大整数乘法，</a:t>
            </a:r>
            <a:r>
              <a:rPr lang="en-US" altLang="zh-CN" sz="2400" dirty="0" smtClean="0">
                <a:ea typeface="黑体" pitchFamily="2" charset="-122"/>
              </a:rPr>
              <a:t>Strassen</a:t>
            </a:r>
            <a:r>
              <a:rPr lang="zh-CN" altLang="en-US" sz="2400" dirty="0" smtClean="0">
                <a:ea typeface="黑体" pitchFamily="2" charset="-122"/>
              </a:rPr>
              <a:t>矩阵乘法）</a:t>
            </a:r>
            <a:endParaRPr lang="en-US" altLang="zh-CN" sz="2400" dirty="0" smtClean="0"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ea typeface="黑体" pitchFamily="2" charset="-122"/>
              </a:rPr>
              <a:t>分</a:t>
            </a:r>
            <a:r>
              <a:rPr lang="zh-CN" altLang="en-US" sz="2400" dirty="0" smtClean="0">
                <a:ea typeface="黑体" pitchFamily="2" charset="-122"/>
              </a:rPr>
              <a:t>治范式</a:t>
            </a:r>
            <a:endParaRPr lang="zh-CN" altLang="en-US" sz="24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结语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altLang="zh-CN" sz="4800" b="1" dirty="0" smtClean="0"/>
          </a:p>
          <a:p>
            <a:pPr algn="ctr">
              <a:buFont typeface="Wingdings" pitchFamily="2" charset="2"/>
              <a:buNone/>
            </a:pPr>
            <a:r>
              <a:rPr lang="zh-CN" altLang="en-US" sz="4800" dirty="0" smtClean="0">
                <a:ea typeface="黑体" pitchFamily="2" charset="-122"/>
              </a:rPr>
              <a:t>谢谢</a:t>
            </a:r>
            <a:r>
              <a:rPr lang="en-US" altLang="zh-CN" sz="4800" dirty="0" smtClean="0">
                <a:ea typeface="黑体" pitchFamily="2" charset="-122"/>
              </a:rPr>
              <a:t>!</a:t>
            </a:r>
            <a:endParaRPr lang="en-US" altLang="zh-CN" sz="4800" dirty="0">
              <a:ea typeface="黑体" pitchFamily="2" charset="-122"/>
            </a:endParaRPr>
          </a:p>
          <a:p>
            <a:pPr algn="ctr">
              <a:buFont typeface="Wingdings" pitchFamily="2" charset="2"/>
              <a:buNone/>
            </a:pPr>
            <a:endParaRPr lang="en-US" altLang="zh-CN" sz="48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6073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提纲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133600"/>
            <a:ext cx="5643563" cy="3881438"/>
          </a:xfrm>
        </p:spPr>
        <p:txBody>
          <a:bodyPr/>
          <a:lstStyle/>
          <a:p>
            <a:r>
              <a:rPr lang="zh-CN" altLang="en-US" sz="2200" dirty="0" smtClean="0">
                <a:ea typeface="黑体" pitchFamily="2" charset="-122"/>
              </a:rPr>
              <a:t>应用背景和动机</a:t>
            </a:r>
          </a:p>
          <a:p>
            <a:r>
              <a:rPr lang="zh-CN" altLang="en-US" sz="2200" dirty="0" smtClean="0">
                <a:solidFill>
                  <a:srgbClr val="FF0000"/>
                </a:solidFill>
                <a:ea typeface="黑体" pitchFamily="2" charset="-122"/>
              </a:rPr>
              <a:t>分治法的基本思想和一般步骤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分治法的适用条件 </a:t>
            </a:r>
          </a:p>
          <a:p>
            <a:r>
              <a:rPr lang="zh-CN" altLang="en-US" sz="2200" dirty="0" smtClean="0">
                <a:ea typeface="黑体" pitchFamily="2" charset="-122"/>
              </a:rPr>
              <a:t>分治法的复杂度分析方法</a:t>
            </a:r>
          </a:p>
          <a:p>
            <a:r>
              <a:rPr lang="zh-CN" altLang="en-US" sz="2200" dirty="0" smtClean="0">
                <a:ea typeface="黑体" pitchFamily="2" charset="-122"/>
              </a:rPr>
              <a:t>合并排序</a:t>
            </a:r>
          </a:p>
          <a:p>
            <a:r>
              <a:rPr lang="zh-CN" altLang="en-US" sz="2200" dirty="0" smtClean="0">
                <a:ea typeface="黑体" pitchFamily="2" charset="-122"/>
              </a:rPr>
              <a:t>快速排序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折半查找</a:t>
            </a:r>
            <a:endParaRPr lang="en-US" altLang="zh-CN" sz="2200" dirty="0" smtClean="0">
              <a:ea typeface="黑体" pitchFamily="2" charset="-122"/>
            </a:endParaRPr>
          </a:p>
          <a:p>
            <a:r>
              <a:rPr lang="zh-CN" altLang="en-US" sz="2200" dirty="0" smtClean="0">
                <a:ea typeface="黑体" pitchFamily="2" charset="-122"/>
              </a:rPr>
              <a:t>大整数的乘法</a:t>
            </a:r>
          </a:p>
          <a:p>
            <a:r>
              <a:rPr lang="en-US" altLang="zh-CN" sz="2200" dirty="0" smtClean="0">
                <a:ea typeface="黑体" pitchFamily="2" charset="-122"/>
              </a:rPr>
              <a:t>Strassen</a:t>
            </a:r>
            <a:r>
              <a:rPr lang="zh-CN" altLang="en-US" sz="2200" dirty="0" smtClean="0">
                <a:ea typeface="黑体" pitchFamily="2" charset="-122"/>
              </a:rPr>
              <a:t>矩阵乘法</a:t>
            </a:r>
          </a:p>
          <a:p>
            <a:pPr>
              <a:buNone/>
            </a:pPr>
            <a:endParaRPr lang="zh-CN" altLang="en-US" sz="2000" dirty="0" smtClean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分治法的基本思想和一般步骤 </a:t>
            </a:r>
            <a:r>
              <a:rPr lang="en-US" altLang="zh-CN" dirty="0">
                <a:ea typeface="黑体" pitchFamily="2" charset="-122"/>
              </a:rPr>
              <a:t>(1)</a:t>
            </a:r>
          </a:p>
        </p:txBody>
      </p:sp>
      <p:sp>
        <p:nvSpPr>
          <p:cNvPr id="1331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958138" cy="19002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200" b="1" dirty="0">
                <a:solidFill>
                  <a:schemeClr val="accent2"/>
                </a:solidFill>
                <a:ea typeface="黑体" pitchFamily="2" charset="-122"/>
              </a:rPr>
              <a:t>Divide-and-conquer</a:t>
            </a:r>
          </a:p>
          <a:p>
            <a:pPr marL="0" lvl="2" indent="0">
              <a:lnSpc>
                <a:spcPct val="115000"/>
              </a:lnSpc>
              <a:buNone/>
              <a:defRPr/>
            </a:pPr>
            <a:r>
              <a:rPr kumimoji="0" lang="zh-CN" altLang="en-US" sz="2200" dirty="0" smtClean="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将</a:t>
            </a:r>
            <a:r>
              <a:rPr kumimoji="0" lang="zh-CN" altLang="en-US" sz="2200" dirty="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一个难以直接解决的复杂问题，将其从大到小逐步分解，进而将较易求解的小问题解合并得到原问题的解。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2000" dirty="0">
              <a:solidFill>
                <a:schemeClr val="accent2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                  </a:t>
            </a:r>
            <a:r>
              <a:rPr kumimoji="0" lang="zh-CN" altLang="en-US" sz="22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凡治众如治寡，分数是也。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2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					                </a:t>
            </a:r>
            <a:r>
              <a:rPr kumimoji="0" lang="en-US" altLang="zh-CN" sz="22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—— </a:t>
            </a:r>
            <a:r>
              <a:rPr kumimoji="0" lang="zh-CN" altLang="en-US" sz="220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孙子兵法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59632" y="4005064"/>
            <a:ext cx="6702896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1800" b="1" u="sng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divide-and-conquer(</a:t>
            </a:r>
            <a:r>
              <a:rPr kumimoji="0" lang="en-US" altLang="zh-CN" sz="1800" b="1" i="1" u="sng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="1" u="sng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)</a:t>
            </a:r>
            <a:endParaRPr kumimoji="0" lang="en-US" altLang="zh-CN" sz="1800" b="1" u="sng" dirty="0">
              <a:solidFill>
                <a:srgbClr val="000000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if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(|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|&lt;=</a:t>
            </a:r>
            <a:r>
              <a:rPr kumimoji="0" lang="en-US" altLang="zh-CN" sz="1800" b="1" i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n</a:t>
            </a:r>
            <a:r>
              <a:rPr kumimoji="0" lang="en-US" altLang="zh-CN" sz="1800" b="1" baseline="-25000" dirty="0">
                <a:solidFill>
                  <a:srgbClr val="000000"/>
                </a:solidFill>
                <a:latin typeface="+mn-lt"/>
                <a:ea typeface="黑体" pitchFamily="2" charset="-122"/>
              </a:rPr>
              <a:t>0</a:t>
            </a:r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) </a:t>
            </a:r>
            <a:r>
              <a:rPr kumimoji="0" lang="en-US" altLang="zh-CN" sz="1800" b="1" dirty="0" err="1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adhoc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(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)   </a:t>
            </a:r>
            <a:r>
              <a:rPr kumimoji="0" lang="en-US" altLang="zh-CN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//</a:t>
            </a:r>
            <a:r>
              <a:rPr kumimoji="0" lang="zh-CN" altLang="en-US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解决小规模的问题</a:t>
            </a:r>
          </a:p>
          <a:p>
            <a:r>
              <a:rPr kumimoji="0" lang="zh-CN" altLang="en-US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</a:t>
            </a:r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else </a:t>
            </a:r>
          </a:p>
          <a:p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divide 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 </a:t>
            </a:r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into smaller </a:t>
            </a:r>
            <a:r>
              <a:rPr kumimoji="0" lang="en-US" altLang="zh-CN" sz="1800" b="1" dirty="0" err="1">
                <a:solidFill>
                  <a:srgbClr val="000000"/>
                </a:solidFill>
                <a:latin typeface="+mn-lt"/>
                <a:ea typeface="黑体" pitchFamily="2" charset="-122"/>
              </a:rPr>
              <a:t>subinstances</a:t>
            </a:r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="1" baseline="-25000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1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, 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="1" baseline="-25000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2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, ..., </a:t>
            </a:r>
            <a:r>
              <a:rPr kumimoji="0" lang="en-US" altLang="zh-CN" sz="1800" b="1" i="1" dirty="0" err="1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="1" i="1" baseline="-25000" dirty="0" err="1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k</a:t>
            </a:r>
            <a:r>
              <a:rPr kumimoji="0" lang="en-US" altLang="zh-CN" sz="1800" b="1" i="1" baseline="-25000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  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//</a:t>
            </a:r>
            <a:r>
              <a:rPr kumimoji="0" lang="zh-CN" altLang="en-US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分解为子问题</a:t>
            </a:r>
            <a:r>
              <a:rPr kumimoji="0" lang="zh-CN" altLang="en-US" sz="1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         </a:t>
            </a:r>
          </a:p>
          <a:p>
            <a:r>
              <a:rPr kumimoji="0" lang="zh-CN" altLang="en-US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for 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i ←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1 to 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k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 do</a:t>
            </a:r>
            <a:endParaRPr kumimoji="0" lang="en-US" altLang="zh-CN" sz="1800" b="1" dirty="0">
              <a:solidFill>
                <a:srgbClr val="000000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  </a:t>
            </a:r>
            <a:r>
              <a:rPr kumimoji="0" lang="en-US" altLang="zh-CN" sz="1800" b="1" i="1" dirty="0" err="1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y</a:t>
            </a:r>
            <a:r>
              <a:rPr kumimoji="0" lang="en-US" altLang="zh-CN" sz="1800" b="1" i="1" baseline="-25000" dirty="0" err="1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i</a:t>
            </a:r>
            <a:r>
              <a:rPr kumimoji="0" lang="en-US" altLang="zh-CN" sz="1800" b="1" i="1" dirty="0">
                <a:solidFill>
                  <a:srgbClr val="000000"/>
                </a:solidFill>
                <a:ea typeface="黑体" pitchFamily="2" charset="-122"/>
              </a:rPr>
              <a:t> ←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divide-and-conquer(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S</a:t>
            </a:r>
            <a:r>
              <a:rPr kumimoji="0" lang="en-US" altLang="zh-CN" sz="1800" b="1" i="1" baseline="-25000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i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)  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//</a:t>
            </a:r>
            <a:r>
              <a:rPr kumimoji="0" lang="zh-CN" altLang="en-US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递归求解各子问题</a:t>
            </a:r>
          </a:p>
          <a:p>
            <a:r>
              <a:rPr kumimoji="0" lang="zh-CN" altLang="en-US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</a:t>
            </a:r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end for </a:t>
            </a:r>
          </a:p>
          <a:p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  return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merge(</a:t>
            </a:r>
            <a:r>
              <a:rPr kumimoji="0" lang="en-US" altLang="zh-CN" sz="1800" b="1" i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y</a:t>
            </a:r>
            <a:r>
              <a:rPr kumimoji="0" lang="en-US" altLang="zh-CN" sz="2000" b="1" baseline="-25000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1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, ..., </a:t>
            </a:r>
            <a:r>
              <a:rPr kumimoji="0" lang="en-US" altLang="zh-CN" sz="1800" b="1" i="1" dirty="0" err="1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y</a:t>
            </a:r>
            <a:r>
              <a:rPr kumimoji="0" lang="en-US" altLang="zh-CN" sz="1800" b="1" baseline="-25000" dirty="0" err="1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k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+mn-lt"/>
                <a:ea typeface="黑体" pitchFamily="2" charset="-122"/>
              </a:rPr>
              <a:t>)  </a:t>
            </a:r>
            <a:r>
              <a:rPr kumimoji="0" lang="en-US" altLang="zh-CN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//</a:t>
            </a:r>
            <a:r>
              <a:rPr kumimoji="0" lang="zh-CN" altLang="en-US" sz="18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合并各子问题的解</a:t>
            </a:r>
          </a:p>
          <a:p>
            <a:r>
              <a:rPr kumimoji="0" lang="zh-CN" altLang="en-US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  </a:t>
            </a:r>
            <a:r>
              <a:rPr kumimoji="0" lang="en-US" altLang="zh-CN" sz="1800" b="1" dirty="0">
                <a:solidFill>
                  <a:srgbClr val="000000"/>
                </a:solidFill>
                <a:latin typeface="+mn-lt"/>
                <a:ea typeface="黑体" pitchFamily="2" charset="-122"/>
              </a:rPr>
              <a:t>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962" y="609600"/>
            <a:ext cx="8136904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分治法的基本思想和一般步骤 </a:t>
            </a:r>
            <a:r>
              <a:rPr lang="en-US" altLang="zh-CN" dirty="0" smtClean="0">
                <a:ea typeface="黑体" pitchFamily="2" charset="-122"/>
              </a:rPr>
              <a:t>(2)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475656" y="2411040"/>
            <a:ext cx="6012334" cy="3322216"/>
            <a:chOff x="2158752" y="2411040"/>
            <a:chExt cx="5329238" cy="2736850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4103440" y="2411040"/>
              <a:ext cx="1441450" cy="360363"/>
            </a:xfrm>
            <a:prstGeom prst="rect">
              <a:avLst/>
            </a:prstGeom>
            <a:solidFill>
              <a:srgbClr val="FF0000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原问题</a:t>
              </a:r>
              <a:r>
                <a:rPr lang="en-US" altLang="zh-CN" sz="2000" i="1" dirty="0">
                  <a:solidFill>
                    <a:srgbClr val="FFFF00"/>
                  </a:solidFill>
                  <a:ea typeface="黑体" pitchFamily="2" charset="-122"/>
                </a:rPr>
                <a:t>S</a:t>
              </a: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158752" y="3203203"/>
              <a:ext cx="1223963" cy="360362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子问题</a:t>
              </a:r>
              <a:r>
                <a:rPr lang="en-US" altLang="zh-CN" sz="2000" i="1" dirty="0">
                  <a:solidFill>
                    <a:schemeClr val="bg1"/>
                  </a:solidFill>
                  <a:ea typeface="黑体" pitchFamily="2" charset="-122"/>
                </a:rPr>
                <a:t>S</a:t>
              </a:r>
              <a:r>
                <a:rPr lang="en-US" altLang="zh-CN" sz="2000" baseline="-25000" dirty="0">
                  <a:solidFill>
                    <a:schemeClr val="bg1"/>
                  </a:solidFill>
                  <a:ea typeface="黑体" pitchFamily="2" charset="-122"/>
                </a:rPr>
                <a:t>1</a:t>
              </a:r>
            </a:p>
          </p:txBody>
        </p:sp>
        <p:cxnSp>
          <p:nvCxnSpPr>
            <p:cNvPr id="7" name="AutoShape 15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2771527" y="2780928"/>
              <a:ext cx="2052638" cy="412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527177" y="3203203"/>
              <a:ext cx="1223963" cy="360362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子问题</a:t>
              </a:r>
              <a:r>
                <a:rPr lang="en-US" altLang="zh-CN" sz="2000" i="1" dirty="0">
                  <a:solidFill>
                    <a:schemeClr val="bg1"/>
                  </a:solidFill>
                  <a:ea typeface="黑体" pitchFamily="2" charset="-122"/>
                </a:rPr>
                <a:t>S</a:t>
              </a:r>
              <a:r>
                <a:rPr lang="en-US" altLang="zh-CN" sz="2000" baseline="-25000" dirty="0">
                  <a:solidFill>
                    <a:schemeClr val="bg1"/>
                  </a:solidFill>
                  <a:ea typeface="黑体" pitchFamily="2" charset="-122"/>
                </a:rPr>
                <a:t>2</a:t>
              </a:r>
            </a:p>
          </p:txBody>
        </p:sp>
        <p:cxnSp>
          <p:nvCxnSpPr>
            <p:cNvPr id="9" name="AutoShape 17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 flipH="1">
              <a:off x="4139952" y="2780928"/>
              <a:ext cx="684213" cy="412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4895602" y="3203203"/>
              <a:ext cx="1223963" cy="360362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黑体" pitchFamily="2" charset="-122"/>
                </a:rPr>
                <a:t>……</a:t>
              </a:r>
            </a:p>
          </p:txBody>
        </p:sp>
        <p:cxnSp>
          <p:nvCxnSpPr>
            <p:cNvPr id="11" name="AutoShape 19"/>
            <p:cNvCxnSpPr>
              <a:cxnSpLocks noChangeShapeType="1"/>
              <a:stCxn id="5" idx="2"/>
              <a:endCxn id="10" idx="0"/>
            </p:cNvCxnSpPr>
            <p:nvPr/>
          </p:nvCxnSpPr>
          <p:spPr bwMode="auto">
            <a:xfrm>
              <a:off x="4824165" y="2780928"/>
              <a:ext cx="684212" cy="412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6264027" y="3203203"/>
              <a:ext cx="1223963" cy="360362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子问题</a:t>
              </a:r>
              <a:r>
                <a:rPr lang="en-US" altLang="zh-CN" sz="2000" i="1" dirty="0" err="1">
                  <a:solidFill>
                    <a:schemeClr val="bg1"/>
                  </a:solidFill>
                  <a:ea typeface="黑体" pitchFamily="2" charset="-122"/>
                </a:rPr>
                <a:t>S</a:t>
              </a:r>
              <a:r>
                <a:rPr lang="en-US" altLang="zh-CN" sz="2000" i="1" baseline="-25000" dirty="0" err="1">
                  <a:solidFill>
                    <a:schemeClr val="bg1"/>
                  </a:solidFill>
                  <a:ea typeface="黑体" pitchFamily="2" charset="-122"/>
                </a:rPr>
                <a:t>k</a:t>
              </a:r>
              <a:endParaRPr lang="en-US" altLang="zh-CN" sz="2000" i="1" baseline="-25000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cxnSp>
          <p:nvCxnSpPr>
            <p:cNvPr id="13" name="AutoShape 21"/>
            <p:cNvCxnSpPr>
              <a:cxnSpLocks noChangeShapeType="1"/>
              <a:stCxn id="5" idx="2"/>
              <a:endCxn id="12" idx="0"/>
            </p:cNvCxnSpPr>
            <p:nvPr/>
          </p:nvCxnSpPr>
          <p:spPr bwMode="auto">
            <a:xfrm>
              <a:off x="4824165" y="2780928"/>
              <a:ext cx="2052637" cy="412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158752" y="3923928"/>
              <a:ext cx="1223963" cy="360362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 i="1" dirty="0">
                  <a:solidFill>
                    <a:schemeClr val="bg1"/>
                  </a:solidFill>
                  <a:ea typeface="黑体" pitchFamily="2" charset="-122"/>
                </a:rPr>
                <a:t>S</a:t>
              </a:r>
              <a:r>
                <a:rPr lang="en-US" altLang="zh-CN" sz="2000" baseline="-25000" dirty="0">
                  <a:solidFill>
                    <a:schemeClr val="bg1"/>
                  </a:solidFill>
                  <a:ea typeface="黑体" pitchFamily="2" charset="-122"/>
                </a:rPr>
                <a:t>1</a:t>
              </a:r>
              <a:r>
                <a:rPr lang="zh-CN" altLang="en-US" sz="2000" dirty="0">
                  <a:solidFill>
                    <a:schemeClr val="bg1"/>
                  </a:solidFill>
                  <a:ea typeface="黑体" pitchFamily="2" charset="-122"/>
                </a:rPr>
                <a:t>的</a:t>
              </a:r>
              <a:r>
                <a:rPr lang="zh-CN" altLang="en-US" sz="2000" dirty="0" smtClean="0">
                  <a:solidFill>
                    <a:schemeClr val="bg1"/>
                  </a:solidFill>
                  <a:ea typeface="黑体" pitchFamily="2" charset="-122"/>
                </a:rPr>
                <a:t>解</a:t>
              </a:r>
              <a:r>
                <a:rPr lang="en-US" altLang="zh-CN" sz="2000" i="1" dirty="0" smtClean="0">
                  <a:solidFill>
                    <a:schemeClr val="bg1"/>
                  </a:solidFill>
                  <a:ea typeface="黑体" pitchFamily="2" charset="-122"/>
                </a:rPr>
                <a:t>y</a:t>
              </a:r>
              <a:r>
                <a:rPr lang="en-US" altLang="zh-CN" sz="2000" baseline="-25000" dirty="0" smtClean="0">
                  <a:solidFill>
                    <a:schemeClr val="bg1"/>
                  </a:solidFill>
                  <a:ea typeface="黑体" pitchFamily="2" charset="-122"/>
                </a:rPr>
                <a:t>1</a:t>
              </a:r>
              <a:endParaRPr lang="zh-CN" altLang="en-US" sz="2000" baseline="-25000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cxnSp>
          <p:nvCxnSpPr>
            <p:cNvPr id="15" name="AutoShape 23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>
              <a:off x="2771527" y="3573090"/>
              <a:ext cx="0" cy="3413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527177" y="3922340"/>
              <a:ext cx="1223963" cy="360363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chemeClr val="bg1"/>
                  </a:solidFill>
                  <a:ea typeface="黑体" pitchFamily="2" charset="-122"/>
                </a:rPr>
                <a:t>S</a:t>
              </a:r>
              <a:r>
                <a:rPr lang="en-US" altLang="zh-CN" sz="2000" baseline="-25000" dirty="0">
                  <a:solidFill>
                    <a:schemeClr val="bg1"/>
                  </a:solidFill>
                  <a:ea typeface="黑体" pitchFamily="2" charset="-122"/>
                </a:rPr>
                <a:t>2</a:t>
              </a:r>
              <a:r>
                <a:rPr lang="zh-CN" altLang="en-US" sz="2000" dirty="0">
                  <a:solidFill>
                    <a:schemeClr val="bg1"/>
                  </a:solidFill>
                  <a:ea typeface="黑体" pitchFamily="2" charset="-122"/>
                </a:rPr>
                <a:t>的</a:t>
              </a:r>
              <a:r>
                <a:rPr lang="zh-CN" altLang="en-US" sz="2000" dirty="0" smtClean="0">
                  <a:solidFill>
                    <a:schemeClr val="bg1"/>
                  </a:solidFill>
                  <a:ea typeface="黑体" pitchFamily="2" charset="-122"/>
                </a:rPr>
                <a:t>解</a:t>
              </a:r>
              <a:r>
                <a:rPr lang="en-US" altLang="zh-CN" sz="2000" i="1" dirty="0" smtClean="0">
                  <a:solidFill>
                    <a:schemeClr val="bg1"/>
                  </a:solidFill>
                  <a:ea typeface="黑体" pitchFamily="2" charset="-122"/>
                </a:rPr>
                <a:t>y</a:t>
              </a:r>
              <a:r>
                <a:rPr lang="en-US" altLang="zh-CN" sz="2000" baseline="-25000" dirty="0" smtClean="0">
                  <a:solidFill>
                    <a:schemeClr val="bg1"/>
                  </a:solidFill>
                  <a:ea typeface="黑体" pitchFamily="2" charset="-122"/>
                </a:rPr>
                <a:t>2</a:t>
              </a:r>
              <a:endParaRPr lang="zh-CN" altLang="en-US" sz="2000" baseline="-25000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cxnSp>
          <p:nvCxnSpPr>
            <p:cNvPr id="17" name="AutoShape 25"/>
            <p:cNvCxnSpPr>
              <a:cxnSpLocks noChangeShapeType="1"/>
              <a:stCxn id="8" idx="2"/>
              <a:endCxn id="16" idx="0"/>
            </p:cNvCxnSpPr>
            <p:nvPr/>
          </p:nvCxnSpPr>
          <p:spPr bwMode="auto">
            <a:xfrm>
              <a:off x="4139952" y="3573090"/>
              <a:ext cx="0" cy="3397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4895602" y="3914403"/>
              <a:ext cx="1223963" cy="360362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黑体" pitchFamily="2" charset="-122"/>
                </a:rPr>
                <a:t>……</a:t>
              </a:r>
            </a:p>
          </p:txBody>
        </p:sp>
        <p:cxnSp>
          <p:nvCxnSpPr>
            <p:cNvPr id="19" name="AutoShape 27"/>
            <p:cNvCxnSpPr>
              <a:cxnSpLocks noChangeShapeType="1"/>
              <a:stCxn id="10" idx="2"/>
              <a:endCxn id="18" idx="0"/>
            </p:cNvCxnSpPr>
            <p:nvPr/>
          </p:nvCxnSpPr>
          <p:spPr bwMode="auto">
            <a:xfrm>
              <a:off x="5508377" y="3573090"/>
              <a:ext cx="0" cy="3317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6264027" y="3914403"/>
              <a:ext cx="1223963" cy="360362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 i="1" dirty="0" err="1">
                  <a:solidFill>
                    <a:schemeClr val="bg1"/>
                  </a:solidFill>
                  <a:ea typeface="黑体" pitchFamily="2" charset="-122"/>
                </a:rPr>
                <a:t>S</a:t>
              </a:r>
              <a:r>
                <a:rPr lang="en-US" altLang="zh-CN" sz="2000" i="1" baseline="-25000" dirty="0" err="1">
                  <a:solidFill>
                    <a:schemeClr val="bg1"/>
                  </a:solidFill>
                  <a:ea typeface="黑体" pitchFamily="2" charset="-122"/>
                </a:rPr>
                <a:t>k</a:t>
              </a:r>
              <a:r>
                <a:rPr lang="zh-CN" altLang="en-US" sz="2000" dirty="0">
                  <a:solidFill>
                    <a:schemeClr val="bg1"/>
                  </a:solidFill>
                  <a:ea typeface="黑体" pitchFamily="2" charset="-122"/>
                </a:rPr>
                <a:t>的</a:t>
              </a:r>
              <a:r>
                <a:rPr lang="zh-CN" altLang="en-US" sz="2000" dirty="0" smtClean="0">
                  <a:solidFill>
                    <a:schemeClr val="bg1"/>
                  </a:solidFill>
                  <a:ea typeface="黑体" pitchFamily="2" charset="-122"/>
                </a:rPr>
                <a:t>解</a:t>
              </a:r>
              <a:r>
                <a:rPr lang="en-US" altLang="zh-CN" sz="2000" i="1" dirty="0" err="1" smtClean="0">
                  <a:solidFill>
                    <a:schemeClr val="bg1"/>
                  </a:solidFill>
                  <a:ea typeface="黑体" pitchFamily="2" charset="-122"/>
                </a:rPr>
                <a:t>y</a:t>
              </a:r>
              <a:r>
                <a:rPr lang="en-US" altLang="zh-CN" sz="2000" i="1" baseline="-25000" dirty="0" err="1" smtClean="0">
                  <a:solidFill>
                    <a:schemeClr val="bg1"/>
                  </a:solidFill>
                  <a:ea typeface="黑体" pitchFamily="2" charset="-122"/>
                </a:rPr>
                <a:t>k</a:t>
              </a:r>
              <a:endParaRPr lang="zh-CN" altLang="en-US" sz="2000" i="1" baseline="-25000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cxnSp>
          <p:nvCxnSpPr>
            <p:cNvPr id="21" name="AutoShape 29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>
              <a:off x="6876802" y="3573090"/>
              <a:ext cx="0" cy="3317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103440" y="4787528"/>
              <a:ext cx="1441450" cy="360362"/>
            </a:xfrm>
            <a:prstGeom prst="rect">
              <a:avLst/>
            </a:prstGeom>
            <a:solidFill>
              <a:srgbClr val="FF0000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问题</a:t>
              </a:r>
              <a:r>
                <a:rPr lang="en-US" altLang="zh-CN" sz="2000" i="1" dirty="0">
                  <a:solidFill>
                    <a:srgbClr val="FFFF00"/>
                  </a:solidFill>
                  <a:ea typeface="黑体" pitchFamily="2" charset="-122"/>
                </a:rPr>
                <a:t>S</a:t>
              </a:r>
              <a:r>
                <a:rPr lang="zh-CN" altLang="en-US" sz="2000" dirty="0">
                  <a:solidFill>
                    <a:srgbClr val="FFFF00"/>
                  </a:solidFill>
                  <a:ea typeface="黑体" pitchFamily="2" charset="-122"/>
                </a:rPr>
                <a:t>的解</a:t>
              </a:r>
            </a:p>
          </p:txBody>
        </p:sp>
        <p:cxnSp>
          <p:nvCxnSpPr>
            <p:cNvPr id="23" name="AutoShape 31"/>
            <p:cNvCxnSpPr>
              <a:cxnSpLocks noChangeShapeType="1"/>
              <a:stCxn id="14" idx="2"/>
              <a:endCxn id="22" idx="0"/>
            </p:cNvCxnSpPr>
            <p:nvPr/>
          </p:nvCxnSpPr>
          <p:spPr bwMode="auto">
            <a:xfrm>
              <a:off x="2771527" y="4293815"/>
              <a:ext cx="2052638" cy="4841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4" name="AutoShape 32"/>
            <p:cNvCxnSpPr>
              <a:cxnSpLocks noChangeShapeType="1"/>
              <a:stCxn id="16" idx="2"/>
              <a:endCxn id="22" idx="0"/>
            </p:cNvCxnSpPr>
            <p:nvPr/>
          </p:nvCxnSpPr>
          <p:spPr bwMode="auto">
            <a:xfrm>
              <a:off x="4139952" y="4292228"/>
              <a:ext cx="684213" cy="485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5" name="AutoShape 33"/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4824165" y="4284290"/>
              <a:ext cx="684212" cy="493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26" name="AutoShape 34"/>
            <p:cNvCxnSpPr>
              <a:cxnSpLocks noChangeShapeType="1"/>
              <a:stCxn id="20" idx="2"/>
              <a:endCxn id="22" idx="0"/>
            </p:cNvCxnSpPr>
            <p:nvPr/>
          </p:nvCxnSpPr>
          <p:spPr bwMode="auto">
            <a:xfrm flipH="1">
              <a:off x="4824165" y="4284290"/>
              <a:ext cx="2052637" cy="493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分治法的基本思想和一般步骤 </a:t>
            </a:r>
            <a:r>
              <a:rPr lang="en-US" altLang="zh-CN" dirty="0" smtClean="0">
                <a:ea typeface="黑体" pitchFamily="2" charset="-122"/>
              </a:rPr>
              <a:t>(3)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305800" cy="1447800"/>
          </a:xfrm>
        </p:spPr>
        <p:txBody>
          <a:bodyPr/>
          <a:lstStyle/>
          <a:p>
            <a:pPr marL="444500" indent="-4445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Note: </a:t>
            </a:r>
          </a:p>
          <a:p>
            <a:pPr marL="444500" indent="-4445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CN" sz="2000" dirty="0"/>
              <a:t>The divided </a:t>
            </a:r>
            <a:r>
              <a:rPr lang="en-US" altLang="zh-CN" sz="2000" dirty="0" err="1"/>
              <a:t>subproblems</a:t>
            </a:r>
            <a:r>
              <a:rPr lang="en-US" altLang="zh-CN" sz="2000" dirty="0"/>
              <a:t> are </a:t>
            </a:r>
            <a:r>
              <a:rPr lang="en-US" altLang="zh-CN" sz="2000" dirty="0" smtClean="0"/>
              <a:t>separate (independent) respectively</a:t>
            </a:r>
            <a:endParaRPr lang="en-US" altLang="zh-CN" sz="2000" dirty="0"/>
          </a:p>
          <a:p>
            <a:pPr marL="444500" indent="-4445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CN" sz="2000" dirty="0"/>
              <a:t>The divided </a:t>
            </a:r>
            <a:r>
              <a:rPr lang="en-US" altLang="zh-CN" sz="2000" dirty="0" err="1"/>
              <a:t>subproblems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are solved by </a:t>
            </a:r>
            <a:r>
              <a:rPr lang="en-US" altLang="zh-CN" sz="2000" dirty="0"/>
              <a:t>the same method to </a:t>
            </a:r>
            <a:r>
              <a:rPr lang="en-US" altLang="zh-CN" sz="2000" dirty="0" smtClean="0"/>
              <a:t>solve</a:t>
            </a:r>
            <a:endParaRPr lang="en-US" altLang="zh-CN" sz="2000" dirty="0"/>
          </a:p>
          <a:p>
            <a:pPr marL="444500" indent="-4445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CN" sz="2000" dirty="0"/>
              <a:t>It will be better if the </a:t>
            </a:r>
            <a:r>
              <a:rPr lang="en-US" altLang="zh-CN" sz="2000" dirty="0" err="1"/>
              <a:t>subproblems</a:t>
            </a:r>
            <a:r>
              <a:rPr lang="en-US" altLang="zh-CN" sz="2000" dirty="0"/>
              <a:t> have the almost equal sizes (balanced</a:t>
            </a:r>
            <a:r>
              <a:rPr lang="en-US" altLang="zh-CN" sz="2000" dirty="0" smtClean="0"/>
              <a:t>)</a:t>
            </a:r>
            <a:endParaRPr lang="en-US" altLang="zh-CN" sz="2400" dirty="0"/>
          </a:p>
          <a:p>
            <a:pPr marL="444500" indent="-444500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3733800"/>
            <a:ext cx="805497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Questions: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dirty="0"/>
              <a:t> How many times of divide-and-conquer will be called?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dirty="0"/>
              <a:t> How many times of </a:t>
            </a:r>
            <a:r>
              <a:rPr lang="en-US" altLang="zh-CN" dirty="0" smtClean="0"/>
              <a:t>the basic operation </a:t>
            </a:r>
            <a:r>
              <a:rPr lang="en-US" altLang="zh-CN" dirty="0"/>
              <a:t>will be executed?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dirty="0"/>
              <a:t> How to get the time complexity of such algorithms?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dirty="0"/>
              <a:t> Which kinds of problems can be solved by DAC algorithms suitably?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2925</TotalTime>
  <Words>4567</Words>
  <Application>Microsoft Office PowerPoint</Application>
  <PresentationFormat>全屏显示(4:3)</PresentationFormat>
  <Paragraphs>742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Euclid Symbol</vt:lpstr>
      <vt:lpstr>黑体</vt:lpstr>
      <vt:lpstr>楷体_GB2312</vt:lpstr>
      <vt:lpstr>宋体</vt:lpstr>
      <vt:lpstr>Arial</vt:lpstr>
      <vt:lpstr>Arial Rounded MT Bold</vt:lpstr>
      <vt:lpstr>Courier New</vt:lpstr>
      <vt:lpstr>Symbol</vt:lpstr>
      <vt:lpstr>Times New Roman</vt:lpstr>
      <vt:lpstr>Wingdings</vt:lpstr>
      <vt:lpstr>Straight Edge</vt:lpstr>
      <vt:lpstr>Equation</vt:lpstr>
      <vt:lpstr>公式</vt:lpstr>
      <vt:lpstr>人工智能算法</vt:lpstr>
      <vt:lpstr>提纲</vt:lpstr>
      <vt:lpstr>应用背景和动机 (1)</vt:lpstr>
      <vt:lpstr>应用背景和动机 (2)</vt:lpstr>
      <vt:lpstr>应用背景和动机 (3)</vt:lpstr>
      <vt:lpstr>提纲</vt:lpstr>
      <vt:lpstr>分治法的基本思想和一般步骤 (1)</vt:lpstr>
      <vt:lpstr>分治法的基本思想和一般步骤 (2)</vt:lpstr>
      <vt:lpstr>分治法的基本思想和一般步骤 (3)</vt:lpstr>
      <vt:lpstr>提纲</vt:lpstr>
      <vt:lpstr>分治法的适用条件</vt:lpstr>
      <vt:lpstr>提纲</vt:lpstr>
      <vt:lpstr>分治法的复杂度分析方法 (1)</vt:lpstr>
      <vt:lpstr>分治法的复杂度分析方法 (2)</vt:lpstr>
      <vt:lpstr>分治法的复杂度分析方法 (3)</vt:lpstr>
      <vt:lpstr>提纲</vt:lpstr>
      <vt:lpstr>合并排序 (1) —— A Motivating Example</vt:lpstr>
      <vt:lpstr>合并排序 (2) —— Basic Idea</vt:lpstr>
      <vt:lpstr>合并排序 (3) —— Algorithm</vt:lpstr>
      <vt:lpstr>合并排序 (4) —— Example</vt:lpstr>
      <vt:lpstr>合并排序 (5) —— Example</vt:lpstr>
      <vt:lpstr>合并排序 (6) —— Main Idea of MergeLists</vt:lpstr>
      <vt:lpstr>合并排序 (7) —— Algorithm of MergeLists</vt:lpstr>
      <vt:lpstr>合并排序 (8) —— Algorithm of MergeLists</vt:lpstr>
      <vt:lpstr>合并排序 (9) —— Analysis</vt:lpstr>
      <vt:lpstr>合并排序 (10) —— Analysis</vt:lpstr>
      <vt:lpstr>合并排序 (11)</vt:lpstr>
      <vt:lpstr>提纲</vt:lpstr>
      <vt:lpstr>快速排序(1) ——A Motivating Example</vt:lpstr>
      <vt:lpstr>快速排序(2) ——Algorithm</vt:lpstr>
      <vt:lpstr>快速排序(3) ——Partition</vt:lpstr>
      <vt:lpstr>快速排序(4) ——Example</vt:lpstr>
      <vt:lpstr>快速排序(5) —Analysis</vt:lpstr>
      <vt:lpstr>快速排序(6) —Analysis</vt:lpstr>
      <vt:lpstr>快速排序(7) —Improvement</vt:lpstr>
      <vt:lpstr>快速排序(8) —Empirical Study</vt:lpstr>
      <vt:lpstr>分治范式</vt:lpstr>
      <vt:lpstr>提纲</vt:lpstr>
      <vt:lpstr>折半查找 (1) —A Motivating Example</vt:lpstr>
      <vt:lpstr>折半查找 (2) —Algorithm</vt:lpstr>
      <vt:lpstr>折半查找 (3) — An Example</vt:lpstr>
      <vt:lpstr>折半查找 (3) —Worst-case Analysis</vt:lpstr>
      <vt:lpstr>折半查找 (4) —Worst-case Analysis</vt:lpstr>
      <vt:lpstr>折半查找 (5) — Average-case Analysis</vt:lpstr>
      <vt:lpstr>折半查找 (6) — Average-case Analysis</vt:lpstr>
      <vt:lpstr>提纲</vt:lpstr>
      <vt:lpstr>大整数的乘法 (1)</vt:lpstr>
      <vt:lpstr>大整数的乘法 (2)</vt:lpstr>
      <vt:lpstr>大整数的乘法 (3)</vt:lpstr>
      <vt:lpstr>提纲</vt:lpstr>
      <vt:lpstr>Strassen矩阵乘法 (1)</vt:lpstr>
      <vt:lpstr>Strassen矩阵乘法 (2)</vt:lpstr>
      <vt:lpstr>Strassen矩阵乘法 (3)</vt:lpstr>
      <vt:lpstr>总结</vt:lpstr>
      <vt:lpstr>结语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Chapter2 递归于分治策略</dc:title>
  <dc:creator>Kun Yue</dc:creator>
  <cp:lastModifiedBy>kyue-1511</cp:lastModifiedBy>
  <cp:revision>157</cp:revision>
  <dcterms:created xsi:type="dcterms:W3CDTF">2005-09-17T03:10:53Z</dcterms:created>
  <dcterms:modified xsi:type="dcterms:W3CDTF">2021-12-31T07:54:02Z</dcterms:modified>
</cp:coreProperties>
</file>