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56" r:id="rId2"/>
    <p:sldId id="257" r:id="rId3"/>
    <p:sldId id="258" r:id="rId4"/>
    <p:sldId id="300" r:id="rId5"/>
    <p:sldId id="341" r:id="rId6"/>
    <p:sldId id="370" r:id="rId7"/>
    <p:sldId id="301" r:id="rId8"/>
    <p:sldId id="265" r:id="rId9"/>
    <p:sldId id="326" r:id="rId10"/>
    <p:sldId id="328" r:id="rId11"/>
    <p:sldId id="302" r:id="rId12"/>
    <p:sldId id="313" r:id="rId13"/>
    <p:sldId id="316" r:id="rId14"/>
    <p:sldId id="317" r:id="rId15"/>
    <p:sldId id="321" r:id="rId16"/>
    <p:sldId id="344" r:id="rId17"/>
    <p:sldId id="323" r:id="rId18"/>
    <p:sldId id="324" r:id="rId19"/>
    <p:sldId id="329" r:id="rId20"/>
    <p:sldId id="327" r:id="rId21"/>
    <p:sldId id="358" r:id="rId22"/>
    <p:sldId id="295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3366"/>
    <a:srgbClr val="0000CC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49" autoAdjust="0"/>
  </p:normalViewPr>
  <p:slideViewPr>
    <p:cSldViewPr>
      <p:cViewPr varScale="1">
        <p:scale>
          <a:sx n="67" d="100"/>
          <a:sy n="67" d="100"/>
        </p:scale>
        <p:origin x="1094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" Type="http://schemas.openxmlformats.org/officeDocument/2006/relationships/slide" Target="slides/slide3.xml"/><Relationship Id="rId21" Type="http://schemas.openxmlformats.org/officeDocument/2006/relationships/slide" Target="slides/slide26.xml"/><Relationship Id="rId7" Type="http://schemas.openxmlformats.org/officeDocument/2006/relationships/slide" Target="slides/slide11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2" Type="http://schemas.openxmlformats.org/officeDocument/2006/relationships/slide" Target="slides/slide2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5.xml"/><Relationship Id="rId24" Type="http://schemas.openxmlformats.org/officeDocument/2006/relationships/slide" Target="slides/slide29.xml"/><Relationship Id="rId5" Type="http://schemas.openxmlformats.org/officeDocument/2006/relationships/slide" Target="slides/slide7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10" Type="http://schemas.openxmlformats.org/officeDocument/2006/relationships/slide" Target="slides/slide14.xml"/><Relationship Id="rId19" Type="http://schemas.openxmlformats.org/officeDocument/2006/relationships/slide" Target="slides/slide24.xml"/><Relationship Id="rId4" Type="http://schemas.openxmlformats.org/officeDocument/2006/relationships/slide" Target="slides/slide4.xml"/><Relationship Id="rId9" Type="http://schemas.openxmlformats.org/officeDocument/2006/relationships/slide" Target="slides/slide13.xml"/><Relationship Id="rId14" Type="http://schemas.openxmlformats.org/officeDocument/2006/relationships/slide" Target="slides/slide19.xml"/><Relationship Id="rId22" Type="http://schemas.openxmlformats.org/officeDocument/2006/relationships/slide" Target="slides/slide27.xml"/><Relationship Id="rId27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9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10</a:t>
            </a:r>
            <a:r>
              <a:rPr lang="zh-CN" altLang="en-US" dirty="0">
                <a:ea typeface="黑体" pitchFamily="2" charset="-122"/>
              </a:rPr>
              <a:t>章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zh-CN" dirty="0">
                <a:ea typeface="黑体" pitchFamily="2" charset="-122"/>
              </a:rPr>
              <a:t>异常检测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FF5586-944C-47E4-CCFC-A69AC8669D57}"/>
              </a:ext>
            </a:extLst>
          </p:cNvPr>
          <p:cNvSpPr txBox="1"/>
          <p:nvPr/>
        </p:nvSpPr>
        <p:spPr>
          <a:xfrm>
            <a:off x="2574131" y="3284984"/>
            <a:ext cx="4572000" cy="225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4000" dirty="0">
                <a:ea typeface="黑体" panose="02010609060101010101" pitchFamily="49" charset="-122"/>
              </a:rPr>
              <a:t>《</a:t>
            </a:r>
            <a:r>
              <a:rPr lang="zh-CN" altLang="en-US" sz="4000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dirty="0">
                <a:ea typeface="黑体" panose="02010609060101010101" pitchFamily="49" charset="-122"/>
              </a:rPr>
              <a:t>》</a:t>
            </a:r>
          </a:p>
          <a:p>
            <a:pPr algn="ctr"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dirty="0">
                <a:ea typeface="黑体" panose="02010609060101010101" pitchFamily="49" charset="-122"/>
              </a:rPr>
              <a:t>清华大学出版社</a:t>
            </a:r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dirty="0">
                <a:ea typeface="黑体" panose="02010609060101010101" pitchFamily="49" charset="-122"/>
              </a:rPr>
              <a:t>2022</a:t>
            </a:r>
            <a:r>
              <a:rPr lang="zh-CN" altLang="en-US" dirty="0">
                <a:ea typeface="黑体" panose="02010609060101010101" pitchFamily="49" charset="-122"/>
              </a:rPr>
              <a:t>年</a:t>
            </a:r>
            <a:r>
              <a:rPr lang="en-US" altLang="zh-CN" dirty="0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月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AAA3D35-C828-D3DA-B201-82D642939593}"/>
              </a:ext>
            </a:extLst>
          </p:cNvPr>
          <p:cNvSpPr/>
          <p:nvPr/>
        </p:nvSpPr>
        <p:spPr bwMode="auto">
          <a:xfrm>
            <a:off x="3383869" y="3575414"/>
            <a:ext cx="3024336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D7A3DE17-F6E2-2D5D-3C36-B7F19B2D77CA}"/>
              </a:ext>
            </a:extLst>
          </p:cNvPr>
          <p:cNvSpPr/>
          <p:nvPr/>
        </p:nvSpPr>
        <p:spPr bwMode="auto">
          <a:xfrm>
            <a:off x="4563145" y="4807220"/>
            <a:ext cx="476908" cy="290227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3DD367B8-0E6B-8B64-6D00-9CAB5B76EA50}"/>
              </a:ext>
            </a:extLst>
          </p:cNvPr>
          <p:cNvSpPr/>
          <p:nvPr/>
        </p:nvSpPr>
        <p:spPr bwMode="auto">
          <a:xfrm>
            <a:off x="5072258" y="3739710"/>
            <a:ext cx="471851" cy="8419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C40058BD-135F-4991-87E7-D0854BEFB44E}"/>
              </a:ext>
            </a:extLst>
          </p:cNvPr>
          <p:cNvSpPr/>
          <p:nvPr/>
        </p:nvSpPr>
        <p:spPr bwMode="auto">
          <a:xfrm>
            <a:off x="4103949" y="3867692"/>
            <a:ext cx="645133" cy="71393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99593" y="2132856"/>
            <a:ext cx="7992888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基于聚类</a:t>
            </a:r>
            <a:r>
              <a:rPr lang="zh-CN" altLang="en-US" sz="2200" dirty="0">
                <a:solidFill>
                  <a:srgbClr val="0000FF"/>
                </a:solidFill>
                <a:latin typeface="+mn-lt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+mn-lt"/>
              </a:rPr>
              <a:t>Cluster-based</a:t>
            </a:r>
            <a:r>
              <a:rPr lang="zh-CN" altLang="en-US" sz="2200" dirty="0">
                <a:solidFill>
                  <a:srgbClr val="0000FF"/>
                </a:solidFill>
                <a:latin typeface="+mn-lt"/>
              </a:rPr>
              <a:t>）</a:t>
            </a: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的方法</a:t>
            </a:r>
            <a:endParaRPr lang="en-US" altLang="zh-CN" sz="2200" dirty="0">
              <a:solidFill>
                <a:srgbClr val="0000FF"/>
              </a:solidFill>
              <a:latin typeface="黑体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>
                <a:latin typeface="黑体" pitchFamily="2" charset="-122"/>
              </a:rPr>
              <a:t>   将数据样本划分为不同的簇，选择小簇中的样本作为候选异常点，</a:t>
            </a:r>
            <a:endParaRPr lang="en-US" altLang="zh-CN" sz="2000" b="0" dirty="0">
              <a:latin typeface="黑体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>
                <a:latin typeface="黑体" pitchFamily="2" charset="-122"/>
              </a:rPr>
              <a:t>   以非候选点构成的簇和候选点之间的距离作为是否存在异常的依据</a:t>
            </a:r>
          </a:p>
        </p:txBody>
      </p:sp>
      <p:sp>
        <p:nvSpPr>
          <p:cNvPr id="17414" name="Rectangle 4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异常检测算法分类 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8B6C150E-9129-37C8-8DCB-34DF7CF5012A}"/>
              </a:ext>
            </a:extLst>
          </p:cNvPr>
          <p:cNvSpPr/>
          <p:nvPr/>
        </p:nvSpPr>
        <p:spPr bwMode="auto">
          <a:xfrm>
            <a:off x="4393649" y="3973714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B719D2E8-B784-89B3-5048-EB588F92049F}"/>
              </a:ext>
            </a:extLst>
          </p:cNvPr>
          <p:cNvSpPr/>
          <p:nvPr/>
        </p:nvSpPr>
        <p:spPr bwMode="auto">
          <a:xfrm>
            <a:off x="4491137" y="4054106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9B9C35-5BCE-17ED-997E-0E2174A69A31}"/>
              </a:ext>
            </a:extLst>
          </p:cNvPr>
          <p:cNvSpPr/>
          <p:nvPr/>
        </p:nvSpPr>
        <p:spPr bwMode="auto">
          <a:xfrm>
            <a:off x="4425242" y="4173448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6DF2975-F896-2095-B625-9EDFBE439078}"/>
              </a:ext>
            </a:extLst>
          </p:cNvPr>
          <p:cNvSpPr/>
          <p:nvPr/>
        </p:nvSpPr>
        <p:spPr bwMode="auto">
          <a:xfrm>
            <a:off x="4307997" y="4245456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E968AB2E-AD72-8FBD-41E2-12672E32651C}"/>
              </a:ext>
            </a:extLst>
          </p:cNvPr>
          <p:cNvSpPr/>
          <p:nvPr/>
        </p:nvSpPr>
        <p:spPr bwMode="auto">
          <a:xfrm>
            <a:off x="4552100" y="4156578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DB77537-C779-BF1A-2717-908F0780D16E}"/>
              </a:ext>
            </a:extLst>
          </p:cNvPr>
          <p:cNvSpPr/>
          <p:nvPr/>
        </p:nvSpPr>
        <p:spPr bwMode="auto">
          <a:xfrm>
            <a:off x="4321641" y="4090110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24B5547-849E-4C97-94EF-68BE889AA246}"/>
              </a:ext>
            </a:extLst>
          </p:cNvPr>
          <p:cNvSpPr/>
          <p:nvPr/>
        </p:nvSpPr>
        <p:spPr bwMode="auto">
          <a:xfrm>
            <a:off x="4393649" y="4232850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A73626AD-4EEE-BD52-1D62-5A7E61CC0A0F}"/>
              </a:ext>
            </a:extLst>
          </p:cNvPr>
          <p:cNvSpPr/>
          <p:nvPr/>
        </p:nvSpPr>
        <p:spPr bwMode="auto">
          <a:xfrm>
            <a:off x="4406389" y="4079736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72FF9A66-39C0-2087-39DB-B936357EBCCE}"/>
              </a:ext>
            </a:extLst>
          </p:cNvPr>
          <p:cNvSpPr/>
          <p:nvPr/>
        </p:nvSpPr>
        <p:spPr bwMode="auto">
          <a:xfrm>
            <a:off x="4515319" y="4231156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F1582563-4676-7386-ECAD-DB797455B7FA}"/>
              </a:ext>
            </a:extLst>
          </p:cNvPr>
          <p:cNvSpPr/>
          <p:nvPr/>
        </p:nvSpPr>
        <p:spPr bwMode="auto">
          <a:xfrm>
            <a:off x="4455133" y="4307428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275D6E5-AAE5-167E-0922-699645A458E5}"/>
              </a:ext>
            </a:extLst>
          </p:cNvPr>
          <p:cNvSpPr/>
          <p:nvPr/>
        </p:nvSpPr>
        <p:spPr bwMode="auto">
          <a:xfrm>
            <a:off x="4375011" y="4335488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F5EE8DD-12AD-D38B-1E5A-B001853357A9}"/>
              </a:ext>
            </a:extLst>
          </p:cNvPr>
          <p:cNvSpPr/>
          <p:nvPr/>
        </p:nvSpPr>
        <p:spPr bwMode="auto">
          <a:xfrm>
            <a:off x="5262486" y="3868002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654FFCE9-8083-39C2-3FEE-C2848701D4FA}"/>
              </a:ext>
            </a:extLst>
          </p:cNvPr>
          <p:cNvSpPr/>
          <p:nvPr/>
        </p:nvSpPr>
        <p:spPr bwMode="auto">
          <a:xfrm>
            <a:off x="5176251" y="3946844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2D0BD82B-25BF-339D-E2C9-73F7A0DF2973}"/>
              </a:ext>
            </a:extLst>
          </p:cNvPr>
          <p:cNvSpPr/>
          <p:nvPr/>
        </p:nvSpPr>
        <p:spPr bwMode="auto">
          <a:xfrm>
            <a:off x="5287383" y="4010908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B37F9344-CCD6-7151-0B01-489AFE5CA751}"/>
              </a:ext>
            </a:extLst>
          </p:cNvPr>
          <p:cNvSpPr/>
          <p:nvPr/>
        </p:nvSpPr>
        <p:spPr bwMode="auto">
          <a:xfrm>
            <a:off x="5219468" y="4403506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4B2DC6CA-93F5-C28E-7301-C17FA6AE8FA3}"/>
              </a:ext>
            </a:extLst>
          </p:cNvPr>
          <p:cNvSpPr/>
          <p:nvPr/>
        </p:nvSpPr>
        <p:spPr bwMode="auto">
          <a:xfrm>
            <a:off x="5184069" y="4430127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C9879E8F-1852-FA6E-7929-FF5F8FDB8894}"/>
              </a:ext>
            </a:extLst>
          </p:cNvPr>
          <p:cNvSpPr/>
          <p:nvPr/>
        </p:nvSpPr>
        <p:spPr bwMode="auto">
          <a:xfrm>
            <a:off x="5184069" y="4267434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F373CFD1-DAEF-FD93-65AB-B171819C4B3B}"/>
              </a:ext>
            </a:extLst>
          </p:cNvPr>
          <p:cNvSpPr/>
          <p:nvPr/>
        </p:nvSpPr>
        <p:spPr bwMode="auto">
          <a:xfrm>
            <a:off x="5184069" y="4127390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069426FD-0B5D-C43B-5ED4-E2378C1278D5}"/>
              </a:ext>
            </a:extLst>
          </p:cNvPr>
          <p:cNvSpPr/>
          <p:nvPr/>
        </p:nvSpPr>
        <p:spPr bwMode="auto">
          <a:xfrm>
            <a:off x="5334494" y="4135754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8A5E6563-6502-37E4-C5C1-5B5DC7D6ACD4}"/>
              </a:ext>
            </a:extLst>
          </p:cNvPr>
          <p:cNvSpPr/>
          <p:nvPr/>
        </p:nvSpPr>
        <p:spPr bwMode="auto">
          <a:xfrm>
            <a:off x="5292915" y="4260600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0EDD96BB-A759-6B8A-1162-5B6C401A46EE}"/>
              </a:ext>
            </a:extLst>
          </p:cNvPr>
          <p:cNvSpPr/>
          <p:nvPr/>
        </p:nvSpPr>
        <p:spPr bwMode="auto">
          <a:xfrm>
            <a:off x="5128503" y="4066285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EB4AA4C5-54E2-8970-9D99-4160FEE65FA5}"/>
              </a:ext>
            </a:extLst>
          </p:cNvPr>
          <p:cNvSpPr/>
          <p:nvPr/>
        </p:nvSpPr>
        <p:spPr bwMode="auto">
          <a:xfrm>
            <a:off x="5140247" y="4203370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ECCD9F5E-CAA0-D65F-1A4F-ECF53BF5E87B}"/>
              </a:ext>
            </a:extLst>
          </p:cNvPr>
          <p:cNvSpPr/>
          <p:nvPr/>
        </p:nvSpPr>
        <p:spPr bwMode="auto">
          <a:xfrm>
            <a:off x="5148065" y="4347509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42579F5A-7596-D41E-B58D-4F6330C99067}"/>
              </a:ext>
            </a:extLst>
          </p:cNvPr>
          <p:cNvSpPr/>
          <p:nvPr/>
        </p:nvSpPr>
        <p:spPr bwMode="auto">
          <a:xfrm>
            <a:off x="5329753" y="4371492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3F466E07-F7DE-A560-2A9F-E289CC7B6F88}"/>
              </a:ext>
            </a:extLst>
          </p:cNvPr>
          <p:cNvSpPr/>
          <p:nvPr/>
        </p:nvSpPr>
        <p:spPr bwMode="auto">
          <a:xfrm>
            <a:off x="4635443" y="4245456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B641B8E-ED3C-3744-AF51-A1BF86884A0E}"/>
              </a:ext>
            </a:extLst>
          </p:cNvPr>
          <p:cNvSpPr/>
          <p:nvPr/>
        </p:nvSpPr>
        <p:spPr bwMode="auto">
          <a:xfrm>
            <a:off x="4245276" y="3908567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2A49C75-8A01-305D-00F3-6A75CC73C344}"/>
              </a:ext>
            </a:extLst>
          </p:cNvPr>
          <p:cNvSpPr/>
          <p:nvPr/>
        </p:nvSpPr>
        <p:spPr bwMode="auto">
          <a:xfrm>
            <a:off x="4180290" y="4260600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E5A1E84B-D262-DFC5-55FD-68DD5891A3C9}"/>
              </a:ext>
            </a:extLst>
          </p:cNvPr>
          <p:cNvSpPr/>
          <p:nvPr/>
        </p:nvSpPr>
        <p:spPr bwMode="auto">
          <a:xfrm>
            <a:off x="4197515" y="4043732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E7FCFB3E-BAED-212D-FC11-8BD915C6D07D}"/>
              </a:ext>
            </a:extLst>
          </p:cNvPr>
          <p:cNvSpPr/>
          <p:nvPr/>
        </p:nvSpPr>
        <p:spPr bwMode="auto">
          <a:xfrm>
            <a:off x="4580659" y="4383513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ACFA3358-68C5-0263-C074-2A7C130A4785}"/>
              </a:ext>
            </a:extLst>
          </p:cNvPr>
          <p:cNvSpPr/>
          <p:nvPr/>
        </p:nvSpPr>
        <p:spPr bwMode="auto">
          <a:xfrm>
            <a:off x="4235989" y="4385466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CE974F2B-261E-8EAD-486C-ED00C8C81ECD}"/>
              </a:ext>
            </a:extLst>
          </p:cNvPr>
          <p:cNvSpPr/>
          <p:nvPr/>
        </p:nvSpPr>
        <p:spPr bwMode="auto">
          <a:xfrm>
            <a:off x="4406389" y="4509618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186BC573-0202-7233-3A47-4EEBA86CD38F}"/>
              </a:ext>
            </a:extLst>
          </p:cNvPr>
          <p:cNvSpPr/>
          <p:nvPr/>
        </p:nvSpPr>
        <p:spPr bwMode="auto">
          <a:xfrm>
            <a:off x="4145869" y="4171758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143C1E5C-C2C3-0D99-9EEF-29F044F543EE}"/>
              </a:ext>
            </a:extLst>
          </p:cNvPr>
          <p:cNvSpPr/>
          <p:nvPr/>
        </p:nvSpPr>
        <p:spPr bwMode="auto">
          <a:xfrm>
            <a:off x="5398515" y="3929900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3CD751B8-8D1E-9E60-62C2-A025BD3D2C03}"/>
              </a:ext>
            </a:extLst>
          </p:cNvPr>
          <p:cNvSpPr/>
          <p:nvPr/>
        </p:nvSpPr>
        <p:spPr bwMode="auto">
          <a:xfrm>
            <a:off x="5447513" y="4055914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9F2E6A3F-EC2A-A7F2-4662-371E69307564}"/>
              </a:ext>
            </a:extLst>
          </p:cNvPr>
          <p:cNvSpPr/>
          <p:nvPr/>
        </p:nvSpPr>
        <p:spPr bwMode="auto">
          <a:xfrm>
            <a:off x="5275639" y="4099750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F343617E-7324-DFF7-4AC8-7CB319C535F5}"/>
              </a:ext>
            </a:extLst>
          </p:cNvPr>
          <p:cNvSpPr/>
          <p:nvPr/>
        </p:nvSpPr>
        <p:spPr bwMode="auto">
          <a:xfrm>
            <a:off x="5374108" y="4260600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AFC72A2A-995C-7124-3CA1-64F2D027FE9A}"/>
              </a:ext>
            </a:extLst>
          </p:cNvPr>
          <p:cNvSpPr/>
          <p:nvPr/>
        </p:nvSpPr>
        <p:spPr bwMode="auto">
          <a:xfrm>
            <a:off x="4707451" y="4989028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F64EF511-7D0C-391D-5511-20B791E06929}"/>
              </a:ext>
            </a:extLst>
          </p:cNvPr>
          <p:cNvSpPr/>
          <p:nvPr/>
        </p:nvSpPr>
        <p:spPr bwMode="auto">
          <a:xfrm>
            <a:off x="4749082" y="4879228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82B44538-BAC2-7BE0-5D57-E340C3F2C1A7}"/>
              </a:ext>
            </a:extLst>
          </p:cNvPr>
          <p:cNvSpPr/>
          <p:nvPr/>
        </p:nvSpPr>
        <p:spPr bwMode="auto">
          <a:xfrm>
            <a:off x="4824029" y="4951236"/>
            <a:ext cx="72008" cy="7200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45BC813-417F-A287-890D-474FDA47F78E}"/>
                  </a:ext>
                </a:extLst>
              </p:cNvPr>
              <p:cNvSpPr txBox="1"/>
              <p:nvPr/>
            </p:nvSpPr>
            <p:spPr>
              <a:xfrm>
                <a:off x="3752543" y="3921052"/>
                <a:ext cx="3417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45BC813-417F-A287-890D-474FDA47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543" y="3921052"/>
                <a:ext cx="341774" cy="400110"/>
              </a:xfrm>
              <a:prstGeom prst="rect">
                <a:avLst/>
              </a:prstGeom>
              <a:blipFill>
                <a:blip r:embed="rId2"/>
                <a:stretch>
                  <a:fillRect r="-8929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7F7DBEC-148F-0E9D-62BF-7F026B0D1ABC}"/>
                  </a:ext>
                </a:extLst>
              </p:cNvPr>
              <p:cNvSpPr txBox="1"/>
              <p:nvPr/>
            </p:nvSpPr>
            <p:spPr>
              <a:xfrm>
                <a:off x="5564043" y="4171437"/>
                <a:ext cx="3417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7F7DBEC-148F-0E9D-62BF-7F026B0D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43" y="4171437"/>
                <a:ext cx="341774" cy="400110"/>
              </a:xfrm>
              <a:prstGeom prst="rect">
                <a:avLst/>
              </a:prstGeom>
              <a:blipFill>
                <a:blip r:embed="rId3"/>
                <a:stretch>
                  <a:fillRect r="-8929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47F13E9-37FB-5D7A-8A07-FA3FCB6BDD7A}"/>
                  </a:ext>
                </a:extLst>
              </p:cNvPr>
              <p:cNvSpPr txBox="1"/>
              <p:nvPr/>
            </p:nvSpPr>
            <p:spPr>
              <a:xfrm>
                <a:off x="4956716" y="4865577"/>
                <a:ext cx="3417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47F13E9-37FB-5D7A-8A07-FA3FCB6BD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716" y="4865577"/>
                <a:ext cx="341774" cy="400110"/>
              </a:xfrm>
              <a:prstGeom prst="rect">
                <a:avLst/>
              </a:prstGeom>
              <a:blipFill>
                <a:blip r:embed="rId4"/>
                <a:stretch>
                  <a:fillRect r="-10714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4">
                <a:extLst>
                  <a:ext uri="{FF2B5EF4-FFF2-40B4-BE49-F238E27FC236}">
                    <a16:creationId xmlns:a16="http://schemas.microsoft.com/office/drawing/2014/main" id="{62C9A1B1-CEB3-4D19-0290-F68C5196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162" y="5590333"/>
                <a:ext cx="7520881" cy="777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小簇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sym typeface="Symbol" pitchFamily="18" charset="2"/>
                  </a:rPr>
                  <a:t>，其内的数据可纳入候选异常点，</a:t>
                </a:r>
                <a:r>
                  <a:rPr lang="en-US" altLang="zh-CN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sym typeface="Symbol" pitchFamily="18" charset="2"/>
                  </a:rPr>
                  <a:t>为大簇，其内的数据可作为候选正常点</a:t>
                </a:r>
                <a:endParaRPr lang="en-US" altLang="zh-CN" sz="2000" b="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1" name="Rectangle 4">
                <a:extLst>
                  <a:ext uri="{FF2B5EF4-FFF2-40B4-BE49-F238E27FC236}">
                    <a16:creationId xmlns:a16="http://schemas.microsoft.com/office/drawing/2014/main" id="{62C9A1B1-CEB3-4D19-0290-F68C51969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162" y="5590333"/>
                <a:ext cx="7520881" cy="777713"/>
              </a:xfrm>
              <a:prstGeom prst="rect">
                <a:avLst/>
              </a:prstGeom>
              <a:blipFill>
                <a:blip r:embed="rId5"/>
                <a:stretch>
                  <a:fillRect l="-810" t="-3125" b="-109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81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异常检测概述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异常检测算法分类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局部异常因子算法（</a:t>
            </a:r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LOF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）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基于聚类的局部异常因子算法（</a:t>
            </a:r>
            <a:r>
              <a:rPr lang="en-US" altLang="zh-CN" sz="2200" dirty="0">
                <a:ea typeface="黑体" pitchFamily="2" charset="-122"/>
              </a:rPr>
              <a:t>CBLOF</a:t>
            </a:r>
            <a:r>
              <a:rPr lang="zh-CN" altLang="en-US" sz="2200" dirty="0">
                <a:ea typeface="黑体" pitchFamily="2" charset="-122"/>
              </a:rPr>
              <a:t>）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0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868171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B9C7DE-477A-1302-BEED-7D73494D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" y="2214563"/>
            <a:ext cx="7958139" cy="2366565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LOF</a:t>
            </a:r>
            <a:r>
              <a:rPr lang="zh-CN" altLang="en-US" sz="22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2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基本思想</a:t>
            </a:r>
            <a:endParaRPr lang="en-US" altLang="zh-CN" sz="2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000" kern="12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通过比较每个样本和其邻域样本的密度来判断该样本是否为异常。样本的密度越低，越有可能是异常点</a:t>
            </a:r>
            <a:r>
              <a:rPr lang="zh-CN" altLang="zh-CN" sz="2000" b="0" dirty="0">
                <a:latin typeface="+mn-lt"/>
              </a:rPr>
              <a:t>。</a:t>
            </a:r>
            <a:endParaRPr lang="en-US" altLang="zh-CN" sz="2000" b="0" dirty="0">
              <a:latin typeface="+mn-lt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0" dirty="0">
                <a:latin typeface="+mn-lt"/>
              </a:rPr>
              <a:t>LOF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算法中样本的密度通过样本的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zh-CN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距离邻域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计算得到，而不是通过全局计算得到，这里的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zh-CN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距离邻域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即为该算法中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的概念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0" dirty="0">
              <a:latin typeface="+mn-lt"/>
            </a:endParaRPr>
          </a:p>
          <a:p>
            <a:pPr marL="0" indent="0">
              <a:buNone/>
            </a:pPr>
            <a:endParaRPr lang="en-US" altLang="zh-CN" sz="2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868171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FB9C7DE-477A-1302-BEED-7D73494D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805" y="1916832"/>
                <a:ext cx="7958138" cy="4022748"/>
              </a:xfrm>
            </p:spPr>
            <p:txBody>
              <a:bodyPr/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</a:rPr>
                  <a:t>LOF</a:t>
                </a:r>
                <a:r>
                  <a:rPr lang="zh-CN" altLang="en-US" sz="2200" b="1" dirty="0">
                    <a:solidFill>
                      <a:srgbClr val="00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相关定义</a:t>
                </a:r>
                <a:endParaRPr lang="en-US" altLang="zh-CN" sz="2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000" b="1" i="1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k-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distance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b="1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样本</a:t>
                </a:r>
                <a:r>
                  <a:rPr lang="en-US" altLang="zh-CN" sz="2000" b="0" i="1" dirty="0">
                    <a:effectLst/>
                    <a:latin typeface="+mn-lt"/>
                    <a:ea typeface="黑体" panose="02010609060101010101" pitchFamily="49" charset="-122"/>
                  </a:rPr>
                  <a:t>O</a:t>
                </a: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和距离</a:t>
                </a:r>
                <a:r>
                  <a:rPr lang="en-US" altLang="zh-CN" sz="2000" b="0" i="1" dirty="0">
                    <a:effectLst/>
                    <a:latin typeface="+mn-lt"/>
                    <a:ea typeface="黑体" panose="02010609060101010101" pitchFamily="49" charset="-122"/>
                  </a:rPr>
                  <a:t>O</a:t>
                </a: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000" b="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i="1" dirty="0">
                    <a:solidFill>
                      <a:srgbClr val="FF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k</a:t>
                </a:r>
                <a:r>
                  <a:rPr lang="zh-CN" altLang="zh-CN" sz="2000" b="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近</a:t>
                </a: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的样本之间的距离，</a:t>
                </a:r>
                <a:r>
                  <a:rPr lang="en-US" altLang="zh-CN" sz="2000" b="0" i="1" dirty="0">
                    <a:effectLst/>
                    <a:latin typeface="+mn-lt"/>
                    <a:ea typeface="黑体" panose="02010609060101010101" pitchFamily="49" charset="-122"/>
                  </a:rPr>
                  <a:t>k</a:t>
                </a: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为事先设定的阈值</a:t>
                </a:r>
                <a:r>
                  <a:rPr lang="zh-CN" altLang="en-US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b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=∥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∥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+⋯+</m:t>
                        </m:r>
                        <m:sSup>
                          <m:sSup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endParaRPr lang="en-US" altLang="zh-CN" sz="2000" b="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i="1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近的样本</a:t>
                </a:r>
                <a:r>
                  <a:rPr lang="zh-CN" altLang="zh-CN" sz="2000" b="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2000" b="0" i="1" kern="100" dirty="0" err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个样本</a:t>
                </a:r>
                <a:r>
                  <a:rPr lang="zh-CN" altLang="zh-CN" sz="2000" b="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||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b="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||</a:t>
                </a:r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表示两样本间的距离</a:t>
                </a:r>
                <a:r>
                  <a:rPr lang="zh-CN" altLang="zh-CN" sz="2000" b="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0" i="1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20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表示样本维度。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zh-CN" altLang="en-US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FB9C7DE-477A-1302-BEED-7D73494D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805" y="1916832"/>
                <a:ext cx="7958138" cy="4022748"/>
              </a:xfrm>
              <a:blipFill>
                <a:blip r:embed="rId2"/>
                <a:stretch>
                  <a:fillRect l="-842" t="-1515" r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F30DFCB-6E62-4325-9FF8-985D028A6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41792"/>
            <a:ext cx="2430313" cy="24162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EC5AB-B55D-4418-BB6C-103B6E513D0D}"/>
                  </a:ext>
                </a:extLst>
              </p:cNvPr>
              <p:cNvSpPr txBox="1"/>
              <p:nvPr/>
            </p:nvSpPr>
            <p:spPr>
              <a:xfrm>
                <a:off x="4499992" y="4365104"/>
                <a:ext cx="2771054" cy="2210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=1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800" b="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=2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1800" b="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1800" b="0" i="1" dirty="0">
                  <a:solidFill>
                    <a:srgbClr val="000000"/>
                  </a:solidFill>
                  <a:effectLst/>
                  <a:ea typeface="等线" panose="02010600030101010101" pitchFamily="2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=3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zh-CN" altLang="zh-CN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800" b="0" i="1" dirty="0">
                  <a:solidFill>
                    <a:srgbClr val="000000"/>
                  </a:solidFill>
                  <a:effectLst/>
                  <a:ea typeface="等线" panose="02010600030101010101" pitchFamily="2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=4</a:t>
                </a:r>
                <a:r>
                  <a:rPr lang="zh-CN" altLang="zh-CN" sz="1800" b="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</m:rad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800" b="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=5</a:t>
                </a:r>
                <a:r>
                  <a:rPr lang="zh-CN" altLang="zh-CN" sz="1800" b="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800" b="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</a:rPr>
                  <a:t>=6</a:t>
                </a:r>
                <a:r>
                  <a:rPr lang="zh-CN" altLang="zh-CN" sz="1800" b="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800" b="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EC5AB-B55D-4418-BB6C-103B6E513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365104"/>
                <a:ext cx="2771054" cy="2210605"/>
              </a:xfrm>
              <a:prstGeom prst="rect">
                <a:avLst/>
              </a:prstGeom>
              <a:blipFill>
                <a:blip r:embed="rId4"/>
                <a:stretch>
                  <a:fillRect l="-1758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02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868171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B9C7DE-477A-1302-BEED-7D73494D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67" y="2012725"/>
            <a:ext cx="4995070" cy="3881437"/>
          </a:xfrm>
        </p:spPr>
        <p:txBody>
          <a:bodyPr lIns="0" rIns="0"/>
          <a:lstStyle/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i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距离领域</a:t>
            </a:r>
            <a:endParaRPr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k-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distance Neighborhood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样本</a:t>
            </a:r>
            <a:r>
              <a:rPr lang="en-US" altLang="zh-CN" sz="20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</a:t>
            </a:r>
            <a:r>
              <a:rPr lang="zh-CN" altLang="zh-CN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的距离小于</a:t>
            </a:r>
            <a:r>
              <a:rPr lang="en-US" altLang="zh-CN" sz="20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</a:t>
            </a:r>
            <a:r>
              <a:rPr lang="zh-CN" altLang="zh-CN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k</a:t>
            </a:r>
            <a:r>
              <a:rPr lang="zh-CN" altLang="zh-CN" sz="2000" b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  <a:r>
              <a:rPr lang="zh-CN" altLang="zh-CN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的所有样本构成的集合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3366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AF2F64-8611-0F29-3433-C109983C7F40}"/>
              </a:ext>
            </a:extLst>
          </p:cNvPr>
          <p:cNvSpPr txBox="1"/>
          <p:nvPr/>
        </p:nvSpPr>
        <p:spPr>
          <a:xfrm>
            <a:off x="801067" y="5675688"/>
            <a:ext cx="3986957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k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=3</a:t>
            </a:r>
            <a:r>
              <a:rPr lang="zh-CN" altLang="zh-CN" sz="18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</a:t>
            </a:r>
            <a:r>
              <a:rPr lang="zh-CN" altLang="zh-CN" sz="18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k</a:t>
            </a:r>
            <a:r>
              <a:rPr lang="zh-CN" altLang="zh-CN" sz="18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距离邻域为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{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endParaRPr lang="en-US" altLang="zh-CN" sz="1800" b="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k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=4</a:t>
            </a:r>
            <a:r>
              <a:rPr lang="zh-CN" altLang="zh-CN" sz="1800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CN" sz="18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</a:t>
            </a:r>
            <a:r>
              <a:rPr lang="zh-CN" altLang="zh-CN" sz="1800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k</a:t>
            </a:r>
            <a:r>
              <a:rPr lang="zh-CN" altLang="zh-CN" sz="1800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距离邻域为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{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endParaRPr lang="zh-CN" altLang="en-US" sz="1800" b="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4B9F30-CEA7-E753-A5BC-AD2D1C51D4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30513"/>
            <a:ext cx="2233840" cy="22338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9A8A778D-6776-4769-BF0D-5ED5F850271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96137" y="1990252"/>
                <a:ext cx="3312368" cy="3881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en-US" sz="2000" b="1" kern="0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kern="0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kern="0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000" b="1" kern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可达距离           </a:t>
                </a:r>
                <a:r>
                  <a:rPr lang="zh-CN" altLang="en-US" sz="2000" b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</a:rPr>
                  <a:t>Reachability Distance</a:t>
                </a:r>
                <a:r>
                  <a:rPr lang="zh-CN" altLang="en-US" sz="2000" b="1" kern="0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b="1" kern="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US" altLang="zh-CN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,∥</m:t>
                          </m:r>
                          <m:sSub>
                            <m:sSubPr>
                              <m:ctrlPr>
                                <a:rPr lang="zh-CN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</m:d>
                    </m:oMath>
                  </m:oMathPara>
                </a14:m>
                <a:endParaRPr lang="en-US" altLang="zh-CN" sz="2000" b="0" kern="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b="0" i="1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0" i="1" kern="0" baseline="-25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000" b="0" i="1" kern="0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0" i="1" kern="0" baseline="-25000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j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的距离比</a:t>
                </a:r>
                <a:r>
                  <a:rPr lang="en-US" altLang="zh-CN" sz="2000" b="0" i="1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0" i="1" kern="0" baseline="-25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b="0" i="1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k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距离大时</a:t>
                </a:r>
                <a:r>
                  <a:rPr lang="zh-CN" altLang="en-US" sz="2000" b="0" kern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0" i="1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0" i="1" kern="0" baseline="-25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000" b="0" i="1" kern="0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0" i="1" kern="0" baseline="-25000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j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的可达距离为</a:t>
                </a:r>
                <a:r>
                  <a:rPr lang="en-US" altLang="zh-CN" sz="2000" b="0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||</a:t>
                </a:r>
                <a:r>
                  <a:rPr lang="en-US" altLang="zh-CN" sz="2000" b="0" i="1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0" i="1" kern="0" baseline="-25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en-US" altLang="zh-CN" sz="2000" b="0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−</a:t>
                </a:r>
                <a:r>
                  <a:rPr lang="en-US" altLang="zh-CN" sz="2000" b="0" i="1" kern="0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0" i="1" kern="0" baseline="-25000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j</a:t>
                </a:r>
                <a:r>
                  <a:rPr lang="en-US" altLang="zh-CN" sz="2000" b="0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||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，否则为</a:t>
                </a:r>
                <a:r>
                  <a:rPr lang="en-US" altLang="zh-CN" sz="2000" b="0" i="1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0" i="1" kern="0" baseline="-25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b="0" i="1" kern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k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</a:t>
                </a:r>
                <a:r>
                  <a:rPr lang="zh-CN" altLang="en-US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0" kern="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 b="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sz="2000" b="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000" b="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kern="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9A8A778D-6776-4769-BF0D-5ED5F8502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7" y="1990252"/>
                <a:ext cx="3312368" cy="3881437"/>
              </a:xfrm>
              <a:prstGeom prst="rect">
                <a:avLst/>
              </a:prstGeom>
              <a:blipFill>
                <a:blip r:embed="rId3"/>
                <a:stretch>
                  <a:fillRect l="-4788" t="-628" r="-36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8A04AFF-4F91-455D-8952-E98BBE3197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73" y="5073014"/>
            <a:ext cx="1740361" cy="1740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163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868171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FB9C7DE-477A-1302-BEED-7D73494D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88840"/>
                <a:ext cx="7958138" cy="4220682"/>
              </a:xfrm>
            </p:spPr>
            <p:txBody>
              <a:bodyPr/>
              <a:lstStyle/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2000" b="1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b="1" dirty="0">
                    <a:solidFill>
                      <a:srgbClr val="00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局部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可达密度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Local Reachability Density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b="1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:r>
                  <a:rPr lang="en-US" altLang="zh-CN" sz="2000" b="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O</a:t>
                </a: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b="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k</a:t>
                </a:r>
                <a:r>
                  <a:rPr lang="zh-CN" altLang="zh-CN" sz="2000" b="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距离邻域</a:t>
                </a: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内的样本到</a:t>
                </a:r>
                <a:r>
                  <a:rPr lang="en-US" altLang="zh-CN" sz="2000" b="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O</a:t>
                </a: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000" b="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平均可达距离</a:t>
                </a:r>
                <a:r>
                  <a:rPr lang="zh-CN" altLang="zh-CN" sz="2000" b="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000" b="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倒数</a:t>
                </a:r>
                <a:r>
                  <a:rPr lang="zh-CN" altLang="en-US" sz="2000" b="0" dirty="0">
                    <a:solidFill>
                      <a:srgbClr val="003366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zh-CN" sz="2000" b="0" i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𝐿𝑅𝐷</m:t>
                          </m:r>
                        </m:e>
                        <m:sub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0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b="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sepChr m:val=","/>
                                  <m:ctrlP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0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i="1" baseline="30000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N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k</a:t>
                </a:r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距离邻域中有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N</a:t>
                </a:r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个样本，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20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i="1" baseline="300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N</a:t>
                </a:r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中的第</a:t>
                </a:r>
                <a:r>
                  <a:rPr lang="en-US" altLang="zh-CN" sz="2000" i="1" dirty="0">
                    <a:effectLst/>
                    <a:ea typeface="黑体" panose="02010609060101010101" pitchFamily="49" charset="-122"/>
                  </a:rPr>
                  <a:t>j</a:t>
                </a:r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个样本</a:t>
                </a:r>
                <a:r>
                  <a:rPr lang="zh-CN" altLang="en-US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b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3366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FB9C7DE-477A-1302-BEED-7D73494D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88840"/>
                <a:ext cx="7958138" cy="4220682"/>
              </a:xfrm>
              <a:blipFill>
                <a:blip r:embed="rId2"/>
                <a:stretch>
                  <a:fillRect l="-843" t="-1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1C3A35CB-9782-4FB4-BFAF-F2983DBE33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5576" y="4221088"/>
                <a:ext cx="8424936" cy="2232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en-US" sz="2000" kern="0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0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kern="0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kern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局部异常因子</a:t>
                </a:r>
                <a:r>
                  <a:rPr lang="zh-CN" altLang="en-US" sz="20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20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</a:rPr>
                  <a:t>Local Reachability Density</a:t>
                </a:r>
                <a:r>
                  <a:rPr lang="zh-CN" altLang="en-US" sz="2000" kern="0" dirty="0">
                    <a:solidFill>
                      <a:srgbClr val="0000FF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kern="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</a:pPr>
                <a:r>
                  <a:rPr lang="en-US" altLang="zh-CN" sz="2000" b="0" i="1" kern="0" dirty="0">
                    <a:ea typeface="黑体" panose="02010609060101010101" pitchFamily="49" charset="-122"/>
                  </a:rPr>
                  <a:t>O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b="0" i="1" kern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k</a:t>
                </a:r>
                <a:r>
                  <a:rPr lang="zh-CN" altLang="zh-CN" sz="2000" b="0" kern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距离邻域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中所有样本的</a:t>
                </a:r>
                <a:r>
                  <a:rPr lang="zh-CN" altLang="zh-CN" sz="2000" b="0" kern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局部可达密度的均值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b="0" i="1" kern="0" dirty="0">
                    <a:ea typeface="黑体" panose="02010609060101010101" pitchFamily="49" charset="-122"/>
                  </a:rPr>
                  <a:t>O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000" b="0" kern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局部可达密度</a:t>
                </a:r>
                <a:r>
                  <a:rPr lang="zh-CN" altLang="zh-CN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之比</a:t>
                </a:r>
                <a:r>
                  <a:rPr lang="zh-CN" altLang="en-US" sz="2000" b="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b="0" kern="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endParaRPr lang="en-US" altLang="zh-CN" sz="2000" b="0" i="1" kern="0" dirty="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𝐿𝑂𝐹</m:t>
                          </m:r>
                        </m:e>
                        <m:sub>
                          <m: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000" b="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𝐿𝑅𝐷</m:t>
                                  </m:r>
                                </m:e>
                                <m:sub>
                                  <m:r>
                                    <a:rPr lang="zh-CN" altLang="en-US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sz="2000" b="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b="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zh-CN" altLang="en-US" sz="2000" b="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𝐿𝑅𝐷</m:t>
                              </m:r>
                            </m:e>
                            <m:sub>
                              <m: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0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b="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b="0" kern="0" dirty="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en-US" sz="2000" b="0" kern="0" dirty="0">
                    <a:solidFill>
                      <a:srgbClr val="0033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𝐿𝑂𝐹</m:t>
                        </m:r>
                      </m:e>
                      <m:sub>
                        <m:r>
                          <a:rPr lang="zh-CN" altLang="en-US" sz="2000" b="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 b="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en-US" sz="2000" b="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b="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b="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0" kern="0" dirty="0"/>
                  <a:t>&gt;</a:t>
                </a:r>
                <a:r>
                  <a:rPr lang="zh-CN" altLang="en-US" sz="2000" b="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阈值，则数据异常，否则正常</a:t>
                </a:r>
                <a:r>
                  <a:rPr lang="zh-CN" altLang="en-US" sz="2000" b="0" kern="0" dirty="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400" b="0" kern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1C3A35CB-9782-4FB4-BFAF-F2983DBE3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221088"/>
                <a:ext cx="8424936" cy="2232248"/>
              </a:xfrm>
              <a:prstGeom prst="rect">
                <a:avLst/>
              </a:prstGeom>
              <a:blipFill>
                <a:blip r:embed="rId3"/>
                <a:stretch>
                  <a:fillRect l="-1881" t="-1090" r="-1230" b="-29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2EEC4-E100-CD08-992D-9BA72B71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6864" cy="1143000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8E9B41-006D-DB20-F86F-0D853906F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624" y="2060848"/>
                <a:ext cx="7866832" cy="3881437"/>
              </a:xfrm>
            </p:spPr>
            <p:txBody>
              <a:bodyPr/>
              <a:lstStyle/>
              <a:p>
                <a:pPr>
                  <a:buSzPct val="100000"/>
                  <a:buFont typeface="Wingdings" panose="05000000000000000000" pitchFamily="2" charset="2"/>
                  <a:buChar char=""/>
                </a:pPr>
                <a:r>
                  <a:rPr lang="zh-CN" altLang="en-US" sz="2200" b="1" dirty="0">
                    <a:solidFill>
                      <a:srgbClr val="0000FF"/>
                    </a:solidFill>
                    <a:ea typeface="黑体" pitchFamily="2" charset="-122"/>
                  </a:rPr>
                  <a:t>算法步骤</a:t>
                </a:r>
                <a:endParaRPr lang="en-US" altLang="zh-CN" sz="2200" b="1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>
                  <a:lnSpc>
                    <a:spcPts val="2600"/>
                  </a:lnSpc>
                  <a:spcAft>
                    <a:spcPts val="300"/>
                  </a:spcAft>
                  <a:buNone/>
                </a:pPr>
                <a:r>
                  <a:rPr lang="zh-CN" altLang="en-US" sz="2000" dirty="0">
                    <a:solidFill>
                      <a:srgbClr val="003366"/>
                    </a:solidFill>
                    <a:ea typeface="黑体" pitchFamily="2" charset="-122"/>
                    <a:sym typeface="Symbol" pitchFamily="18" charset="2"/>
                  </a:rPr>
                  <a:t>输入：</a:t>
                </a:r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数据样本集 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={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1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</a:t>
                </a:r>
                <a:r>
                  <a:rPr lang="en-US" altLang="zh-CN" sz="20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i="1" baseline="-250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n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}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x</a:t>
                </a:r>
                <a:r>
                  <a:rPr lang="en-US" altLang="zh-CN" sz="2000" i="1" baseline="-25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(1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altLang="zh-CN" sz="20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≤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)</a:t>
                </a:r>
              </a:p>
              <a:p>
                <a:pPr marL="0" indent="0">
                  <a:lnSpc>
                    <a:spcPts val="2600"/>
                  </a:lnSpc>
                  <a:spcAft>
                    <a:spcPts val="300"/>
                  </a:spcAft>
                  <a:buNone/>
                </a:pPr>
                <a:r>
                  <a:rPr lang="zh-CN" altLang="en-US" sz="2000" dirty="0">
                    <a:ea typeface="黑体" pitchFamily="2" charset="-122"/>
                  </a:rPr>
                  <a:t>（</a:t>
                </a:r>
                <a:r>
                  <a:rPr lang="en-US" altLang="zh-CN" sz="2000" dirty="0"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ea typeface="黑体" pitchFamily="2" charset="-122"/>
                  </a:rPr>
                  <a:t>）</a:t>
                </a:r>
                <a:r>
                  <a:rPr lang="zh-CN" altLang="zh-CN" sz="2000" dirty="0">
                    <a:ea typeface="黑体" pitchFamily="2" charset="-122"/>
                  </a:rPr>
                  <a:t>设定邻域值</a:t>
                </a:r>
                <a:r>
                  <a:rPr lang="en-US" altLang="zh-CN" sz="2000" i="1" dirty="0">
                    <a:ea typeface="黑体" pitchFamily="2" charset="-122"/>
                  </a:rPr>
                  <a:t>k</a:t>
                </a:r>
                <a:r>
                  <a:rPr lang="zh-CN" altLang="zh-CN" sz="2000" dirty="0">
                    <a:ea typeface="黑体" pitchFamily="2" charset="-122"/>
                  </a:rPr>
                  <a:t>和阈值</a:t>
                </a:r>
                <a:r>
                  <a:rPr lang="en-US" altLang="zh-CN" sz="2000" i="1" dirty="0">
                    <a:ea typeface="黑体" pitchFamily="2" charset="-122"/>
                    <a:sym typeface="Symbol" panose="05050102010706020507" pitchFamily="18" charset="2"/>
                  </a:rPr>
                  <a:t></a:t>
                </a:r>
              </a:p>
              <a:p>
                <a:pPr marL="0" indent="0">
                  <a:lnSpc>
                    <a:spcPts val="2600"/>
                  </a:lnSpc>
                  <a:spcAft>
                    <a:spcPts val="300"/>
                  </a:spcAft>
                  <a:buNone/>
                </a:pPr>
                <a:r>
                  <a:rPr lang="zh-CN" altLang="en-US" sz="2000" dirty="0">
                    <a:ea typeface="黑体" pitchFamily="2" charset="-122"/>
                  </a:rPr>
                  <a:t>（</a:t>
                </a:r>
                <a:r>
                  <a:rPr lang="en-US" altLang="zh-CN" sz="2000" dirty="0">
                    <a:ea typeface="黑体" pitchFamily="2" charset="-122"/>
                  </a:rPr>
                  <a:t>2</a:t>
                </a:r>
                <a:r>
                  <a:rPr lang="zh-CN" altLang="en-US" sz="2000" dirty="0">
                    <a:ea typeface="黑体" pitchFamily="2" charset="-122"/>
                  </a:rPr>
                  <a:t>）</a:t>
                </a:r>
                <a:r>
                  <a:rPr lang="zh-CN" altLang="zh-CN" sz="2000" dirty="0">
                    <a:ea typeface="黑体" pitchFamily="2" charset="-122"/>
                  </a:rPr>
                  <a:t>计算</a:t>
                </a:r>
                <a:r>
                  <a:rPr lang="en-US" altLang="zh-CN" sz="2000" i="1" dirty="0">
                    <a:ea typeface="黑体" pitchFamily="2" charset="-122"/>
                  </a:rPr>
                  <a:t>k</a:t>
                </a:r>
                <a:r>
                  <a:rPr lang="zh-CN" altLang="zh-CN" sz="2000" dirty="0">
                    <a:ea typeface="黑体" pitchFamily="2" charset="-122"/>
                  </a:rPr>
                  <a:t>距离和</a:t>
                </a:r>
                <a:r>
                  <a:rPr lang="en-US" altLang="zh-CN" sz="2000" i="1" dirty="0">
                    <a:ea typeface="黑体" pitchFamily="2" charset="-122"/>
                  </a:rPr>
                  <a:t>k</a:t>
                </a:r>
                <a:r>
                  <a:rPr lang="zh-CN" altLang="zh-CN" sz="2000" dirty="0">
                    <a:ea typeface="黑体" pitchFamily="2" charset="-122"/>
                  </a:rPr>
                  <a:t>距离邻域</a:t>
                </a:r>
                <a:endParaRPr lang="en-US" altLang="zh-CN" sz="2000" dirty="0">
                  <a:ea typeface="黑体" pitchFamily="2" charset="-122"/>
                </a:endParaRPr>
              </a:p>
              <a:p>
                <a:pPr marL="0" indent="0">
                  <a:lnSpc>
                    <a:spcPts val="2600"/>
                  </a:lnSpc>
                  <a:spcAft>
                    <a:spcPts val="300"/>
                  </a:spcAft>
                  <a:buNone/>
                </a:pPr>
                <a:r>
                  <a:rPr lang="zh-CN" altLang="en-US" sz="2000" dirty="0">
                    <a:ea typeface="黑体" pitchFamily="2" charset="-122"/>
                  </a:rPr>
                  <a:t>（</a:t>
                </a:r>
                <a:r>
                  <a:rPr lang="en-US" altLang="zh-CN" sz="2000" dirty="0">
                    <a:ea typeface="黑体" pitchFamily="2" charset="-122"/>
                  </a:rPr>
                  <a:t>3</a:t>
                </a:r>
                <a:r>
                  <a:rPr lang="zh-CN" altLang="en-US" sz="2000" dirty="0">
                    <a:ea typeface="黑体" pitchFamily="2" charset="-122"/>
                  </a:rPr>
                  <a:t>）</a:t>
                </a:r>
                <a:r>
                  <a:rPr lang="zh-CN" altLang="zh-CN" sz="2000" dirty="0">
                    <a:ea typeface="黑体" pitchFamily="2" charset="-122"/>
                  </a:rPr>
                  <a:t>计算局部可达密度</a:t>
                </a:r>
                <a:endParaRPr lang="en-US" altLang="zh-CN" sz="2000" dirty="0">
                  <a:ea typeface="黑体" pitchFamily="2" charset="-122"/>
                </a:endParaRPr>
              </a:p>
              <a:p>
                <a:pPr marL="0" indent="0">
                  <a:lnSpc>
                    <a:spcPts val="2600"/>
                  </a:lnSpc>
                  <a:spcAft>
                    <a:spcPts val="300"/>
                  </a:spcAft>
                  <a:buNone/>
                </a:pPr>
                <a:r>
                  <a:rPr lang="zh-CN" altLang="en-US" sz="2000" dirty="0">
                    <a:ea typeface="黑体" pitchFamily="2" charset="-122"/>
                  </a:rPr>
                  <a:t>（</a:t>
                </a:r>
                <a:r>
                  <a:rPr lang="en-US" altLang="zh-CN" sz="2000" dirty="0">
                    <a:ea typeface="黑体" pitchFamily="2" charset="-122"/>
                  </a:rPr>
                  <a:t>4</a:t>
                </a:r>
                <a:r>
                  <a:rPr lang="zh-CN" altLang="en-US" sz="2000" dirty="0">
                    <a:ea typeface="黑体" pitchFamily="2" charset="-122"/>
                  </a:rPr>
                  <a:t>）计算</a:t>
                </a:r>
                <a:r>
                  <a:rPr lang="zh-CN" altLang="zh-CN" sz="2000" dirty="0">
                    <a:ea typeface="黑体" pitchFamily="2" charset="-122"/>
                  </a:rPr>
                  <a:t>局部异常因子</a:t>
                </a:r>
                <a:endParaRPr lang="en-US" altLang="zh-CN" sz="2000" dirty="0">
                  <a:ea typeface="黑体" pitchFamily="2" charset="-122"/>
                </a:endParaRPr>
              </a:p>
              <a:p>
                <a:pPr marL="0" indent="0">
                  <a:lnSpc>
                    <a:spcPts val="2600"/>
                  </a:lnSpc>
                  <a:spcAft>
                    <a:spcPts val="300"/>
                  </a:spcAft>
                  <a:buNone/>
                </a:pPr>
                <a:r>
                  <a:rPr lang="zh-CN" altLang="en-US" sz="2000" dirty="0">
                    <a:ea typeface="黑体" pitchFamily="2" charset="-122"/>
                  </a:rPr>
                  <a:t>（</a:t>
                </a:r>
                <a:r>
                  <a:rPr lang="en-US" altLang="zh-CN" sz="2000" dirty="0">
                    <a:ea typeface="黑体" pitchFamily="2" charset="-122"/>
                  </a:rPr>
                  <a:t>5</a:t>
                </a:r>
                <a:r>
                  <a:rPr lang="zh-CN" altLang="en-US" sz="2000" dirty="0">
                    <a:ea typeface="黑体" pitchFamily="2" charset="-122"/>
                  </a:rPr>
                  <a:t>）比较</a:t>
                </a:r>
                <a:r>
                  <a:rPr lang="zh-CN" altLang="zh-CN" sz="2000" dirty="0">
                    <a:ea typeface="黑体" pitchFamily="2" charset="-122"/>
                  </a:rPr>
                  <a:t>局部异常因子</a:t>
                </a:r>
                <a:r>
                  <a:rPr lang="zh-CN" altLang="en-US" sz="2000" dirty="0">
                    <a:ea typeface="黑体" pitchFamily="2" charset="-122"/>
                  </a:rPr>
                  <a:t>与</a:t>
                </a:r>
                <a:r>
                  <a:rPr lang="en-US" altLang="zh-CN" sz="2000" i="1" dirty="0">
                    <a:ea typeface="黑体" pitchFamily="2" charset="-122"/>
                    <a:sym typeface="Symbol" panose="05050102010706020507" pitchFamily="18" charset="2"/>
                  </a:rPr>
                  <a:t></a:t>
                </a:r>
                <a:r>
                  <a:rPr lang="zh-CN" altLang="en-US" sz="2000" dirty="0">
                    <a:ea typeface="黑体" pitchFamily="2" charset="-122"/>
                    <a:sym typeface="Symbol" panose="05050102010706020507" pitchFamily="18" charset="2"/>
                  </a:rPr>
                  <a:t>的大小</a:t>
                </a:r>
                <a:endParaRPr lang="en-US" altLang="zh-CN" sz="2000" dirty="0">
                  <a:ea typeface="黑体" pitchFamily="2" charset="-122"/>
                </a:endParaRPr>
              </a:p>
              <a:p>
                <a:pPr>
                  <a:buFont typeface="Wingdings" panose="05000000000000000000" pitchFamily="2" charset="2"/>
                  <a:buChar char=""/>
                </a:pPr>
                <a:endParaRPr lang="en-US" altLang="zh-CN" sz="1800" b="1" dirty="0"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buFont typeface="Wingdings" panose="05000000000000000000" pitchFamily="2" charset="2"/>
                  <a:buChar char=""/>
                </a:pPr>
                <a:endParaRPr lang="zh-CN" altLang="en-US" sz="1800" dirty="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8E9B41-006D-DB20-F86F-0D853906F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2060848"/>
                <a:ext cx="7866832" cy="3881437"/>
              </a:xfrm>
              <a:blipFill>
                <a:blip r:embed="rId2"/>
                <a:stretch>
                  <a:fillRect l="-853" t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56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84887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6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802472-B8C9-5429-735A-0D6312AEA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59" y="2094518"/>
            <a:ext cx="2630626" cy="2630626"/>
          </a:xfrm>
          <a:prstGeom prst="rect">
            <a:avLst/>
          </a:prstGeom>
          <a:noFill/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1C59415-3687-C600-D017-FC0A35B64808}"/>
              </a:ext>
            </a:extLst>
          </p:cNvPr>
          <p:cNvSpPr txBox="1"/>
          <p:nvPr/>
        </p:nvSpPr>
        <p:spPr>
          <a:xfrm>
            <a:off x="6300192" y="2203480"/>
            <a:ext cx="204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/>
              <a:t>计算样本点间距离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ECA15A0-836D-DCE4-0512-EFA1425000AB}"/>
              </a:ext>
            </a:extLst>
          </p:cNvPr>
          <p:cNvSpPr txBox="1"/>
          <p:nvPr/>
        </p:nvSpPr>
        <p:spPr>
          <a:xfrm>
            <a:off x="1263421" y="4859710"/>
            <a:ext cx="2012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/>
              <a:t>计算</a:t>
            </a:r>
            <a:r>
              <a:rPr lang="en-US" altLang="zh-CN" sz="1800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  <a:endParaRPr lang="zh-CN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表格 68">
                <a:extLst>
                  <a:ext uri="{FF2B5EF4-FFF2-40B4-BE49-F238E27FC236}">
                    <a16:creationId xmlns:a16="http://schemas.microsoft.com/office/drawing/2014/main" id="{284DD24E-1409-3EC5-CB5C-B20AB72CE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224591"/>
                  </p:ext>
                </p:extLst>
              </p:nvPr>
            </p:nvGraphicFramePr>
            <p:xfrm>
              <a:off x="5632534" y="2564002"/>
              <a:ext cx="302433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867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4.24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5.66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4.24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92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5.66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0449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608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表格 68">
                <a:extLst>
                  <a:ext uri="{FF2B5EF4-FFF2-40B4-BE49-F238E27FC236}">
                    <a16:creationId xmlns:a16="http://schemas.microsoft.com/office/drawing/2014/main" id="{284DD24E-1409-3EC5-CB5C-B20AB72CE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224591"/>
                  </p:ext>
                </p:extLst>
              </p:nvPr>
            </p:nvGraphicFramePr>
            <p:xfrm>
              <a:off x="5632534" y="2564002"/>
              <a:ext cx="302433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867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10" r="-30303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000" r="-2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020" r="-10202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000" r="-100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399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4.24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5.66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399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4.24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92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0000" r="-399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5.66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0449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0000" r="-399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608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表格 68">
                <a:extLst>
                  <a:ext uri="{FF2B5EF4-FFF2-40B4-BE49-F238E27FC236}">
                    <a16:creationId xmlns:a16="http://schemas.microsoft.com/office/drawing/2014/main" id="{AC3D26C1-B3E3-8C9D-3887-D3B3EC103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963434"/>
                  </p:ext>
                </p:extLst>
              </p:nvPr>
            </p:nvGraphicFramePr>
            <p:xfrm>
              <a:off x="899592" y="5320372"/>
              <a:ext cx="36004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1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896781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783406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表格 68">
                <a:extLst>
                  <a:ext uri="{FF2B5EF4-FFF2-40B4-BE49-F238E27FC236}">
                    <a16:creationId xmlns:a16="http://schemas.microsoft.com/office/drawing/2014/main" id="{AC3D26C1-B3E3-8C9D-3887-D3B3EC103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963434"/>
                  </p:ext>
                </p:extLst>
              </p:nvPr>
            </p:nvGraphicFramePr>
            <p:xfrm>
              <a:off x="899592" y="5320372"/>
              <a:ext cx="36004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1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896781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783406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65" r="-26081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0000" r="-17971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7442" r="-9224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695" r="-84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8">
                <a:extLst>
                  <a:ext uri="{FF2B5EF4-FFF2-40B4-BE49-F238E27FC236}">
                    <a16:creationId xmlns:a16="http://schemas.microsoft.com/office/drawing/2014/main" id="{EE9F280D-D735-0E00-E8DE-5A63942B86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8508462"/>
                  </p:ext>
                </p:extLst>
              </p:nvPr>
            </p:nvGraphicFramePr>
            <p:xfrm>
              <a:off x="5632535" y="4823409"/>
              <a:ext cx="302433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867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5.66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4.24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92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5.66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0449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608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8">
                <a:extLst>
                  <a:ext uri="{FF2B5EF4-FFF2-40B4-BE49-F238E27FC236}">
                    <a16:creationId xmlns:a16="http://schemas.microsoft.com/office/drawing/2014/main" id="{EE9F280D-D735-0E00-E8DE-5A63942B86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8508462"/>
                  </p:ext>
                </p:extLst>
              </p:nvPr>
            </p:nvGraphicFramePr>
            <p:xfrm>
              <a:off x="5632535" y="4823409"/>
              <a:ext cx="302433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867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010" r="-30303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9000" r="-2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2020" r="-10202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8000" r="-100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399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5.66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399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4.24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92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r="-399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5.66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1.41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0449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r="-399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608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A5B5FCD6-ED84-C15B-FBCC-43A28D5299A8}"/>
              </a:ext>
            </a:extLst>
          </p:cNvPr>
          <p:cNvSpPr txBox="1"/>
          <p:nvPr/>
        </p:nvSpPr>
        <p:spPr>
          <a:xfrm>
            <a:off x="6244095" y="4455851"/>
            <a:ext cx="2899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/>
              <a:t>计算样本点间可达距离</a:t>
            </a:r>
          </a:p>
        </p:txBody>
      </p:sp>
      <p:sp>
        <p:nvSpPr>
          <p:cNvPr id="73" name="AutoShape 58">
            <a:extLst>
              <a:ext uri="{FF2B5EF4-FFF2-40B4-BE49-F238E27FC236}">
                <a16:creationId xmlns:a16="http://schemas.microsoft.com/office/drawing/2014/main" id="{F1759C8A-928E-D5FD-3256-4A9359432974}"/>
              </a:ext>
            </a:extLst>
          </p:cNvPr>
          <p:cNvSpPr>
            <a:spLocks noChangeArrowheads="1"/>
          </p:cNvSpPr>
          <p:nvPr/>
        </p:nvSpPr>
        <p:spPr bwMode="auto">
          <a:xfrm rot="8495889">
            <a:off x="4695449" y="4369917"/>
            <a:ext cx="766560" cy="373815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58">
            <a:extLst>
              <a:ext uri="{FF2B5EF4-FFF2-40B4-BE49-F238E27FC236}">
                <a16:creationId xmlns:a16="http://schemas.microsoft.com/office/drawing/2014/main" id="{E2519AB1-12BD-F5B8-2E6C-2089B84F2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310" y="5504304"/>
            <a:ext cx="807988" cy="373815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07AE72D-181A-5F37-0D97-BB2D3BD9BE0E}"/>
              </a:ext>
            </a:extLst>
          </p:cNvPr>
          <p:cNvSpPr txBox="1"/>
          <p:nvPr/>
        </p:nvSpPr>
        <p:spPr>
          <a:xfrm>
            <a:off x="3694618" y="2877524"/>
            <a:ext cx="1352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/>
              <a:t>设置</a:t>
            </a:r>
            <a:r>
              <a:rPr lang="en-US" altLang="zh-CN" sz="1800" b="0" i="1" dirty="0"/>
              <a:t>k</a:t>
            </a:r>
            <a:r>
              <a:rPr lang="en-US" altLang="zh-CN" sz="1800" b="0" dirty="0"/>
              <a:t>=2</a:t>
            </a:r>
            <a:r>
              <a:rPr lang="zh-CN" altLang="en-US" sz="1800" b="0" dirty="0"/>
              <a:t>，阈值</a:t>
            </a:r>
            <a:r>
              <a:rPr lang="en-US" altLang="zh-CN" sz="1800" b="1" i="1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800" b="0" dirty="0"/>
              <a:t>=1.5</a:t>
            </a:r>
            <a:endParaRPr lang="zh-CN" altLang="en-US" sz="1800" dirty="0"/>
          </a:p>
        </p:txBody>
      </p:sp>
      <p:sp>
        <p:nvSpPr>
          <p:cNvPr id="77" name="AutoShape 58">
            <a:extLst>
              <a:ext uri="{FF2B5EF4-FFF2-40B4-BE49-F238E27FC236}">
                <a16:creationId xmlns:a16="http://schemas.microsoft.com/office/drawing/2014/main" id="{D7E12AED-F5CD-97FD-3C38-0F2CC30B9766}"/>
              </a:ext>
            </a:extLst>
          </p:cNvPr>
          <p:cNvSpPr>
            <a:spLocks noChangeArrowheads="1"/>
          </p:cNvSpPr>
          <p:nvPr/>
        </p:nvSpPr>
        <p:spPr bwMode="auto">
          <a:xfrm rot="1898651">
            <a:off x="4717884" y="3528111"/>
            <a:ext cx="807988" cy="373815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B9C7DE-477A-1302-BEED-7D73494D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066" y="2445345"/>
            <a:ext cx="7958138" cy="3881437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84887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9D30B684-8D72-FE9E-C68E-0E3E22C87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808793"/>
                  </p:ext>
                </p:extLst>
              </p:nvPr>
            </p:nvGraphicFramePr>
            <p:xfrm>
              <a:off x="1709027" y="2609330"/>
              <a:ext cx="489654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656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1094520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1180931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979309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𝐿𝑅𝐷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𝐿𝑅𝐷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𝐿𝑅𝐷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𝐿𝑅𝐷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0.216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0.828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0.828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0.707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9D30B684-8D72-FE9E-C68E-0E3E22C87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808793"/>
                  </p:ext>
                </p:extLst>
              </p:nvPr>
            </p:nvGraphicFramePr>
            <p:xfrm>
              <a:off x="1709027" y="2609330"/>
              <a:ext cx="489654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656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1094520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1180931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979309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444" r="-30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7566" r="-1888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1443" r="-840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379" r="-124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0.216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0.828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0.828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0.707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EF93387-9F71-D475-36D9-E260495FC1D0}"/>
              </a:ext>
            </a:extLst>
          </p:cNvPr>
          <p:cNvSpPr txBox="1"/>
          <p:nvPr/>
        </p:nvSpPr>
        <p:spPr>
          <a:xfrm>
            <a:off x="2101529" y="2067440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/>
              <a:t>计算局部可达密度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C6D89BBB-B188-E4BC-471E-46F13BB59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221695"/>
                  </p:ext>
                </p:extLst>
              </p:nvPr>
            </p:nvGraphicFramePr>
            <p:xfrm>
              <a:off x="1691680" y="4149080"/>
              <a:ext cx="489654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656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1094520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1180931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979309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𝑂𝐹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𝑂𝐹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𝑂𝐹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𝑂𝐹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3.549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0.926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0.926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1.172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C6D89BBB-B188-E4BC-471E-46F13BB59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221695"/>
                  </p:ext>
                </p:extLst>
              </p:nvPr>
            </p:nvGraphicFramePr>
            <p:xfrm>
              <a:off x="1691680" y="4149080"/>
              <a:ext cx="489654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656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1094520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1180931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979309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444" r="-30333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7566" r="-18888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1443" r="-8402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79" r="-1242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3.549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0.926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0.926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3366"/>
                              </a:solidFill>
                            </a:rPr>
                            <a:t>1.172</a:t>
                          </a:r>
                          <a:endParaRPr lang="zh-CN" altLang="en-US" dirty="0">
                            <a:solidFill>
                              <a:srgbClr val="003366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7680EA84-75BB-6AAB-DCDB-50D42692F03C}"/>
              </a:ext>
            </a:extLst>
          </p:cNvPr>
          <p:cNvSpPr txBox="1"/>
          <p:nvPr/>
        </p:nvSpPr>
        <p:spPr>
          <a:xfrm>
            <a:off x="2104646" y="3623586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/>
              <a:t>计算局部异常因子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01C3E1-7AC7-79D5-3E66-33ED4B9CD215}"/>
              </a:ext>
            </a:extLst>
          </p:cNvPr>
          <p:cNvSpPr txBox="1"/>
          <p:nvPr/>
        </p:nvSpPr>
        <p:spPr>
          <a:xfrm>
            <a:off x="2101529" y="5223593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/>
              <a:t>与阈值（</a:t>
            </a:r>
            <a:r>
              <a:rPr lang="en-US" altLang="zh-CN" sz="1800" b="0" dirty="0"/>
              <a:t>1.5</a:t>
            </a:r>
            <a:r>
              <a:rPr lang="zh-CN" altLang="en-US" sz="1800" b="0" dirty="0"/>
              <a:t>）进行比较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43F0920D-8DDC-E152-AF7F-5477B1D672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924523"/>
                  </p:ext>
                </p:extLst>
              </p:nvPr>
            </p:nvGraphicFramePr>
            <p:xfrm>
              <a:off x="1885504" y="5622647"/>
              <a:ext cx="36004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1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896781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783406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3366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异常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3366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正常</a:t>
                          </a: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3366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正常</a:t>
                          </a: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003366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正常</a:t>
                          </a: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43F0920D-8DDC-E152-AF7F-5477B1D672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924523"/>
                  </p:ext>
                </p:extLst>
              </p:nvPr>
            </p:nvGraphicFramePr>
            <p:xfrm>
              <a:off x="1885504" y="5622647"/>
              <a:ext cx="36004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1">
                      <a:extLst>
                        <a:ext uri="{9D8B030D-6E8A-4147-A177-3AD203B41FA5}">
                          <a16:colId xmlns:a16="http://schemas.microsoft.com/office/drawing/2014/main" val="776858212"/>
                        </a:ext>
                      </a:extLst>
                    </a:gridCol>
                    <a:gridCol w="896781">
                      <a:extLst>
                        <a:ext uri="{9D8B030D-6E8A-4147-A177-3AD203B41FA5}">
                          <a16:colId xmlns:a16="http://schemas.microsoft.com/office/drawing/2014/main" val="119728492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092030278"/>
                        </a:ext>
                      </a:extLst>
                    </a:gridCol>
                    <a:gridCol w="783406">
                      <a:extLst>
                        <a:ext uri="{9D8B030D-6E8A-4147-A177-3AD203B41FA5}">
                          <a16:colId xmlns:a16="http://schemas.microsoft.com/office/drawing/2014/main" val="314222129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635482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36" r="-26326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275" r="-18043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6667" r="-9302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847" r="-1695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436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3366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异常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3366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正常</a:t>
                          </a: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3366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正常</a:t>
                          </a: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003366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正常</a:t>
                          </a: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9032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AutoShape 58">
            <a:extLst>
              <a:ext uri="{FF2B5EF4-FFF2-40B4-BE49-F238E27FC236}">
                <a16:creationId xmlns:a16="http://schemas.microsoft.com/office/drawing/2014/main" id="{027A7968-EC0C-5EB6-FE0D-C1F79923F1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82633" y="3425813"/>
            <a:ext cx="545152" cy="373815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58">
            <a:extLst>
              <a:ext uri="{FF2B5EF4-FFF2-40B4-BE49-F238E27FC236}">
                <a16:creationId xmlns:a16="http://schemas.microsoft.com/office/drawing/2014/main" id="{0E0B97E9-F664-7102-425C-36EADEF19A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82633" y="5060011"/>
            <a:ext cx="545152" cy="373815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9CF3D8C7-D2AE-F576-411D-482F9C8D0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117725"/>
            <a:ext cx="79581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算法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0" kern="0" dirty="0">
                <a:ea typeface="黑体" pitchFamily="2" charset="-122"/>
              </a:rPr>
              <a:t>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868171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8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5851F7-9446-D2F5-8ECA-0ED50BAFC070}"/>
                  </a:ext>
                </a:extLst>
              </p:cNvPr>
              <p:cNvSpPr txBox="1"/>
              <p:nvPr/>
            </p:nvSpPr>
            <p:spPr>
              <a:xfrm>
                <a:off x="1115616" y="2657433"/>
                <a:ext cx="6609171" cy="3945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构建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的样本间矩阵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//D</a:t>
                </a:r>
                <a:r>
                  <a:rPr lang="en-US" altLang="zh-CN" sz="1800" b="0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i,j</a:t>
                </a:r>
                <a:r>
                  <a:rPr lang="en-US" altLang="zh-CN" sz="1800" b="0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行第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列，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行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=1 To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Do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For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=1 To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n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Do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i,j</a:t>
                </a:r>
                <a:r>
                  <a:rPr lang="en-US" altLang="zh-CN" sz="1800" b="0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pt-BR" altLang="zh-CN" sz="1800" b="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 ←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计算样本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之间的距离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End For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Kd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pt-BR" altLang="zh-CN" sz="1800" b="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←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计算样本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KN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pt-BR" altLang="zh-CN" sz="1800" b="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←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KD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生成样本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距离邻域样本的索引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End For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=1 To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Do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For each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in 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KN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Do</a:t>
                </a:r>
                <a:endParaRPr lang="en-US" altLang="zh-CN" sz="1800" b="0" kern="1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D</a:t>
                </a:r>
                <a:r>
                  <a:rPr lang="en-US" altLang="zh-CN" sz="1800" b="0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i,j</a:t>
                </a:r>
                <a:r>
                  <a:rPr lang="en-US" altLang="zh-CN" sz="1800" b="0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max{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KD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, D</a:t>
                </a:r>
                <a:r>
                  <a:rPr lang="en-US" altLang="zh-CN" sz="1800" b="0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i,j</a:t>
                </a:r>
                <a:r>
                  <a:rPr lang="en-US" altLang="zh-CN" sz="1800" b="0" kern="100" baseline="-250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} 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End For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End For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5851F7-9446-D2F5-8ECA-0ED50BAF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57433"/>
                <a:ext cx="6609171" cy="3945696"/>
              </a:xfrm>
              <a:prstGeom prst="rect">
                <a:avLst/>
              </a:prstGeom>
              <a:blipFill>
                <a:blip r:embed="rId2"/>
                <a:stretch>
                  <a:fillRect l="-738" t="-2628" b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A79F89-6346-15FF-AAA2-912FDB8BB67D}"/>
                  </a:ext>
                </a:extLst>
              </p:cNvPr>
              <p:cNvSpPr txBox="1"/>
              <p:nvPr/>
            </p:nvSpPr>
            <p:spPr>
              <a:xfrm>
                <a:off x="1763688" y="2152003"/>
                <a:ext cx="4248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cs typeface="Times New Roman" pitchFamily="18" charset="0"/>
                  </a:rPr>
                  <a:t>LOF</a:t>
                </a:r>
                <a:r>
                  <a:rPr lang="en-US" altLang="zh-CN" sz="1800" b="1" dirty="0">
                    <a:solidFill>
                      <a:srgbClr val="000000"/>
                    </a:solidFill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b="0" dirty="0">
                    <a:solidFill>
                      <a:srgbClr val="000000"/>
                    </a:solidFill>
                    <a:cs typeface="Times New Roman" pitchFamily="18" charset="0"/>
                  </a:rPr>
                  <a:t>, </a:t>
                </a:r>
                <a:r>
                  <a:rPr lang="en-US" altLang="zh-CN" sz="1800" b="0" i="1" dirty="0">
                    <a:solidFill>
                      <a:srgbClr val="000000"/>
                    </a:solidFill>
                    <a:cs typeface="Times New Roman" pitchFamily="18" charset="0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cs typeface="Times New Roman" pitchFamily="18" charset="0"/>
                  </a:rPr>
                  <a:t>, </a:t>
                </a:r>
                <a:r>
                  <a:rPr lang="en-US" altLang="zh-CN" sz="1800" b="0" i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altLang="zh-CN" sz="1800" b="1" dirty="0">
                    <a:solidFill>
                      <a:srgbClr val="000000"/>
                    </a:solidFill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A79F89-6346-15FF-AAA2-912FDB8BB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52003"/>
                <a:ext cx="4248472" cy="369332"/>
              </a:xfrm>
              <a:prstGeom prst="rect">
                <a:avLst/>
              </a:prstGeom>
              <a:blipFill>
                <a:blip r:embed="rId3"/>
                <a:stretch>
                  <a:fillRect l="-114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异常检测概述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异常检测算法分类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局部异常因子算法（</a:t>
            </a:r>
            <a:r>
              <a:rPr lang="en-US" altLang="zh-CN" sz="2200" dirty="0">
                <a:ea typeface="黑体" pitchFamily="2" charset="-122"/>
              </a:rPr>
              <a:t>LOF</a:t>
            </a:r>
            <a:r>
              <a:rPr lang="zh-CN" altLang="en-US" sz="2200" dirty="0">
                <a:ea typeface="黑体" pitchFamily="2" charset="-122"/>
              </a:rPr>
              <a:t>）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基于聚类的局部异常因子算法（</a:t>
            </a:r>
            <a:r>
              <a:rPr lang="en-US" altLang="zh-CN" sz="2200" dirty="0">
                <a:ea typeface="黑体" pitchFamily="2" charset="-122"/>
              </a:rPr>
              <a:t>CBLOF</a:t>
            </a:r>
            <a:r>
              <a:rPr lang="zh-CN" altLang="en-US" sz="2200" dirty="0">
                <a:ea typeface="黑体" pitchFamily="2" charset="-122"/>
              </a:rPr>
              <a:t>）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770309" y="1552694"/>
            <a:ext cx="914400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2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92088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9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31DBB0-4628-9E97-F7D1-CD10D8ED1BE6}"/>
                  </a:ext>
                </a:extLst>
              </p:cNvPr>
              <p:cNvSpPr txBox="1"/>
              <p:nvPr/>
            </p:nvSpPr>
            <p:spPr>
              <a:xfrm>
                <a:off x="1044650" y="1988840"/>
                <a:ext cx="8064896" cy="4744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=1 To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Do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LRD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type m:val="lin"/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zh-CN" sz="1800" b="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sz="1800" b="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𝐾𝑁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zh-CN" sz="1800" b="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b="0" i="1" kern="1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1800" b="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𝐾𝑁</m:t>
                                </m:r>
                              </m:e>
                              <m:sub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//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计算局部可达密度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End For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=1 To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Do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LOF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f>
                      <m:fPr>
                        <m:type m:val="lin"/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1800" b="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𝐾𝑁</m:t>
                                </m:r>
                              </m:e>
                              <m:sub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800" b="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𝐾𝑁</m:t>
                                </m:r>
                              </m:e>
                              <m:sub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800" b="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𝐿𝑅𝐷</m:t>
                                </m:r>
                              </m:e>
                              <m:sub>
                                <m:r>
                                  <a:rPr lang="en-US" altLang="zh-CN" sz="1800" b="0" i="1" kern="1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𝐿𝑅𝐷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//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计算局部异常因子</a:t>
                </a:r>
                <a:endParaRPr lang="en-US" altLang="zh-CN" sz="1800" b="0" kern="1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End For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=1 To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Do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If 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LOF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 &gt;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Then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∪{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//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是异常样本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Else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∪{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是正常样本</a:t>
                </a: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End If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  <a:spcAft>
                    <a:spcPts val="200"/>
                  </a:spcAft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End For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80000"/>
                  </a:lnSpc>
                  <a:spcAft>
                    <a:spcPts val="200"/>
                  </a:spcAft>
                </a:pP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Return </a:t>
                </a:r>
                <a:r>
                  <a:rPr lang="en-US" altLang="zh-CN" sz="1800" b="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LOF</a:t>
                </a:r>
                <a:r>
                  <a:rPr lang="en-US" altLang="zh-CN" sz="1800" b="0" i="1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, M, N   </a:t>
                </a:r>
              </a:p>
              <a:p>
                <a:pPr>
                  <a:lnSpc>
                    <a:spcPct val="80000"/>
                  </a:lnSpc>
                  <a:spcAft>
                    <a:spcPts val="200"/>
                  </a:spcAft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//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输出：</a:t>
                </a:r>
                <a:r>
                  <a:rPr lang="en-US" altLang="zh-CN" sz="1800" b="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LOF</a:t>
                </a:r>
                <a:r>
                  <a:rPr lang="en-US" altLang="zh-CN" sz="1800" b="0" baseline="-25000" dirty="0" err="1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k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：局部异常因子矩阵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M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：正常点索引矩阵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</a:rPr>
                  <a:t>N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：异常点索引矩阵</a:t>
                </a:r>
                <a:endParaRPr lang="zh-CN" altLang="en-US" sz="1800" b="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31DBB0-4628-9E97-F7D1-CD10D8ED1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50" y="1988840"/>
                <a:ext cx="8064896" cy="4744247"/>
              </a:xfrm>
              <a:prstGeom prst="rect">
                <a:avLst/>
              </a:prstGeom>
              <a:blipFill>
                <a:blip r:embed="rId2"/>
                <a:stretch>
                  <a:fillRect l="-605" t="-3594" r="-680" b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4">
            <a:extLst>
              <a:ext uri="{FF2B5EF4-FFF2-40B4-BE49-F238E27FC236}">
                <a16:creationId xmlns:a16="http://schemas.microsoft.com/office/drawing/2014/main" id="{8FA27B7A-E77D-706E-BB63-EE842BDF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3933056"/>
            <a:ext cx="3331840" cy="1080120"/>
          </a:xfrm>
          <a:prstGeom prst="cloudCallout">
            <a:avLst>
              <a:gd name="adj1" fmla="val -69231"/>
              <a:gd name="adj2" fmla="val 1355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+mn-lt"/>
                <a:ea typeface="黑体" panose="02010609060101010101" pitchFamily="49" charset="-122"/>
              </a:rPr>
              <a:t>时间复杂度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000" b="0" baseline="30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+mn-lt"/>
                <a:ea typeface="黑体" panose="02010609060101010101" pitchFamily="49" charset="-122"/>
              </a:rPr>
              <a:t>空间复杂度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</a:rPr>
              <a:t>: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000" b="0" baseline="30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18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92088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局部异常因子算法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19111F6B-0E61-7859-9DD1-2DEB7989E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2122512"/>
                <a:ext cx="8102154" cy="411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200" kern="0" dirty="0">
                    <a:solidFill>
                      <a:srgbClr val="0000FF"/>
                    </a:solidFill>
                    <a:ea typeface="黑体" pitchFamily="2" charset="-122"/>
                  </a:rPr>
                  <a:t>优点</a:t>
                </a:r>
                <a:r>
                  <a:rPr lang="zh-CN" altLang="en-US" sz="2200" b="0" kern="0" dirty="0">
                    <a:ea typeface="黑体" pitchFamily="2" charset="-122"/>
                  </a:rPr>
                  <a:t> </a:t>
                </a:r>
              </a:p>
              <a:p>
                <a:pPr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 算法简单直观，不需知道数据集分布，并能量化每个样本的异常程度。</a:t>
                </a:r>
                <a:endParaRPr lang="en-US" altLang="zh-CN" sz="2000" b="0" kern="0" dirty="0">
                  <a:ea typeface="黑体" pitchFamily="2" charset="-122"/>
                  <a:sym typeface="Symbol" pitchFamily="18" charset="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200" kern="0" dirty="0">
                    <a:solidFill>
                      <a:srgbClr val="0000FF"/>
                    </a:solidFill>
                    <a:ea typeface="黑体" pitchFamily="2" charset="-122"/>
                  </a:rPr>
                  <a:t>缺点</a:t>
                </a:r>
                <a:endParaRPr lang="en-US" altLang="zh-CN" sz="2200" kern="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算法时间复杂度为</a:t>
                </a:r>
                <a:r>
                  <a:rPr lang="en-US" altLang="zh-CN" sz="2000" b="0" i="1" kern="0" dirty="0">
                    <a:ea typeface="黑体" pitchFamily="2" charset="-122"/>
                    <a:sym typeface="Symbol" pitchFamily="18" charset="2"/>
                  </a:rPr>
                  <a:t>O</a:t>
                </a:r>
                <a:r>
                  <a:rPr lang="en-US" altLang="zh-CN" sz="2000" b="0" kern="0" dirty="0">
                    <a:ea typeface="黑体" pitchFamily="2" charset="-122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b="0" kern="0" dirty="0">
                    <a:ea typeface="黑体" pitchFamily="2" charset="-122"/>
                    <a:sym typeface="Symbol" pitchFamily="18" charset="2"/>
                  </a:rPr>
                  <a:t>)</a:t>
                </a:r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，当数据数量和维度很大时，计算量也会变得很大；将样本不同维度属性之间的差别等同看待，有时并不符合实际需求，会带来量纲和计算量的问题；且算法的表现很依赖于</a:t>
                </a:r>
                <a:r>
                  <a:rPr lang="en-US" altLang="zh-CN" sz="2000" b="0" kern="0" dirty="0">
                    <a:ea typeface="黑体" pitchFamily="2" charset="-122"/>
                    <a:sym typeface="Symbol" pitchFamily="18" charset="2"/>
                  </a:rPr>
                  <a:t>k</a:t>
                </a:r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值和阈值的选择。</a:t>
                </a:r>
                <a:endParaRPr lang="en-US" altLang="zh-CN" sz="2000" b="0" kern="0" dirty="0">
                  <a:ea typeface="黑体" pitchFamily="2" charset="-122"/>
                  <a:sym typeface="Symbol" pitchFamily="18" charset="2"/>
                </a:endParaRPr>
              </a:p>
              <a:p>
                <a:pPr eaLnBrk="1" hangingPunct="1">
                  <a:buNone/>
                </a:pPr>
                <a:endParaRPr lang="zh-CN" altLang="en-US" sz="2000" b="0" kern="0" dirty="0">
                  <a:ea typeface="黑体" pitchFamily="2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19111F6B-0E61-7859-9DD1-2DEB7989E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122512"/>
                <a:ext cx="8102154" cy="4114800"/>
              </a:xfrm>
              <a:prstGeom prst="rect">
                <a:avLst/>
              </a:prstGeom>
              <a:blipFill>
                <a:blip r:embed="rId2"/>
                <a:stretch>
                  <a:fillRect l="-828" t="-1630" r="-10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04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提纲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168" y="2366963"/>
            <a:ext cx="56435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异常检测概述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异常检测算法分类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局部异常因子算法（</a:t>
            </a:r>
            <a:r>
              <a:rPr lang="en-US" altLang="zh-CN" sz="2200" dirty="0">
                <a:solidFill>
                  <a:srgbClr val="003366"/>
                </a:solidFill>
                <a:ea typeface="黑体" pitchFamily="2" charset="-122"/>
              </a:rPr>
              <a:t>LOF</a:t>
            </a: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）</a:t>
            </a:r>
            <a:endParaRPr lang="en-US" altLang="zh-CN" sz="2200" dirty="0">
              <a:solidFill>
                <a:srgbClr val="003366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基于聚类的局部异常因子算法（</a:t>
            </a:r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CBLOF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）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09600"/>
            <a:ext cx="7956376" cy="1143000"/>
          </a:xfrm>
        </p:spPr>
        <p:txBody>
          <a:bodyPr lIns="0" rIns="0"/>
          <a:lstStyle/>
          <a:p>
            <a:pPr eaLnBrk="1" hangingPunct="1">
              <a:defRPr/>
            </a:pP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基于聚类的局部异常因子算法 (</a:t>
            </a:r>
            <a:r>
              <a:rPr lang="en-US" altLang="zh-CN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167873"/>
            <a:ext cx="7992888" cy="4501488"/>
          </a:xfrm>
        </p:spPr>
        <p:txBody>
          <a:bodyPr/>
          <a:lstStyle/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 基本概念    </a:t>
            </a:r>
          </a:p>
          <a:p>
            <a:pPr marL="0" indent="0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聚类：</a:t>
            </a:r>
            <a:r>
              <a:rPr lang="zh-CN" altLang="en-US" sz="2000" dirty="0">
                <a:ea typeface="黑体" pitchFamily="2" charset="-122"/>
              </a:rPr>
              <a:t>将数据分为多个簇，尽可能使簇内相似度大、簇间相似度小</a:t>
            </a:r>
            <a:endParaRPr lang="zh-CN" altLang="en-US" sz="2000" dirty="0">
              <a:ea typeface="黑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  <a:sym typeface="Symbol" pitchFamily="18" charset="2"/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异常检测：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检测数据中不符合预期行为的异常数据</a:t>
            </a:r>
            <a:endParaRPr lang="en-US" altLang="zh-CN" sz="2000" dirty="0">
              <a:ea typeface="黑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  <a:sym typeface="Symbol" pitchFamily="18" charset="2"/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联系：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常见的聚类算法扩展后都能应用于异常检测</a:t>
            </a:r>
            <a:endParaRPr lang="en-US" altLang="zh-CN" sz="2000" dirty="0">
              <a:ea typeface="黑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 基本思想    </a:t>
            </a: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(1) 对数据样本进行聚类得到簇集合</a:t>
            </a:r>
            <a:endParaRPr lang="zh-CN" altLang="en-US" sz="2000" dirty="0">
              <a:ea typeface="黑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  <a:sym typeface="Symbol" pitchFamily="18" charset="2"/>
              </a:rPr>
              <a:t>     (2) 由每个簇中样本的数量将簇分为大簇和小簇</a:t>
            </a:r>
            <a:endParaRPr lang="en-US" altLang="zh-CN" sz="2000" dirty="0">
              <a:ea typeface="黑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>
                <a:ea typeface="黑体" pitchFamily="2" charset="-122"/>
                <a:sym typeface="Symbol" pitchFamily="18" charset="2"/>
              </a:rPr>
              <a:t>     (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) 计算异常得分，也就是一个样本到最近的大簇中心的距离</a:t>
            </a:r>
            <a:endParaRPr lang="en-US" altLang="zh-CN" sz="2000" dirty="0">
              <a:ea typeface="黑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>
                <a:ea typeface="黑体" pitchFamily="2" charset="-122"/>
              </a:rPr>
              <a:t>     (</a:t>
            </a:r>
            <a:r>
              <a:rPr lang="en-US" altLang="zh-CN" sz="2000" dirty="0">
                <a:ea typeface="黑体" pitchFamily="2" charset="-122"/>
              </a:rPr>
              <a:t>4</a:t>
            </a:r>
            <a:r>
              <a:rPr lang="zh-CN" altLang="en-US" sz="2000" dirty="0">
                <a:ea typeface="黑体" pitchFamily="2" charset="-122"/>
              </a:rPr>
              <a:t>) 按各样本的异常得分判断该样本是否属于异常点</a:t>
            </a:r>
            <a:endParaRPr lang="en-US" altLang="zh-CN" sz="2000" dirty="0">
              <a:ea typeface="黑体" pitchFamily="2" charset="-122"/>
              <a:sym typeface="Symbol" pitchFamily="18" charset="2"/>
            </a:endParaRPr>
          </a:p>
          <a:p>
            <a:pPr eaLnBrk="1" hangingPunct="1">
              <a:buNone/>
            </a:pPr>
            <a:endParaRPr lang="en-US" altLang="zh-CN" sz="2000" dirty="0">
              <a:ea typeface="黑体" pitchFamily="2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ea typeface="黑体" pitchFamily="2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000" dirty="0"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20688"/>
            <a:ext cx="7736904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基于聚类的局部异常因子算法 (</a:t>
            </a:r>
            <a:r>
              <a:rPr lang="en-US" altLang="zh-CN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478" y="2060848"/>
                <a:ext cx="8224018" cy="4690389"/>
              </a:xfrm>
            </p:spPr>
            <p:txBody>
              <a:bodyPr/>
              <a:lstStyle/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200" b="1" dirty="0">
                    <a:solidFill>
                      <a:srgbClr val="0000FF"/>
                    </a:solidFill>
                    <a:ea typeface="黑体" pitchFamily="2" charset="-122"/>
                  </a:rPr>
                  <a:t>算法步骤</a:t>
                </a:r>
                <a:endParaRPr lang="en-US" altLang="zh-CN" sz="2200" b="1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数据样本集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itchFamily="2" charset="-122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⋯,</m:t>
                        </m:r>
                        <m:sSubSup>
                          <m:sSub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黑体" pitchFamily="2" charset="-122"/>
                                <a:sym typeface="Symbol" pitchFamily="18" charset="2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ea typeface="黑体" pitchFamily="2" charset="-122"/>
                  </a:rPr>
                  <a:t>     </a:t>
                </a:r>
                <a:endParaRPr lang="en-US" altLang="zh-CN" sz="2000" dirty="0"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00FF"/>
                    </a:solidFill>
                    <a:ea typeface="黑体" pitchFamily="2" charset="-122"/>
                  </a:rPr>
                  <a:t>Step1.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黑体" pitchFamily="2" charset="-122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itchFamily="2" charset="-122"/>
                  </a:rPr>
                  <a:t>聚类</a:t>
                </a:r>
                <a:endParaRPr lang="zh-CN" altLang="en-US" sz="180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000" dirty="0">
                    <a:ea typeface="黑体" pitchFamily="2" charset="-122"/>
                    <a:sym typeface="Symbol" pitchFamily="18" charset="2"/>
                  </a:rPr>
                  <a:t>	</a:t>
                </a:r>
                <a:r>
                  <a:rPr lang="en-US" altLang="zh-CN" sz="2000" b="0" dirty="0">
                    <a:ea typeface="黑体" pitchFamily="2" charset="-122"/>
                    <a:sym typeface="Symbol" pitchFamily="18" charset="2"/>
                  </a:rPr>
                  <a:t> </a:t>
                </a:r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聚类为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个</m:t>
                    </m:r>
                  </m:oMath>
                </a14:m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簇，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为第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个簇中的样本数量</a:t>
                </a:r>
                <a:endParaRPr lang="en-US" altLang="zh-CN" sz="2000" dirty="0">
                  <a:ea typeface="黑体" pitchFamily="2" charset="-122"/>
                  <a:sym typeface="Symbol" pitchFamily="18" charset="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00FF"/>
                    </a:solidFill>
                    <a:ea typeface="黑体" pitchFamily="2" charset="-122"/>
                  </a:rPr>
                  <a:t>Step2. 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itchFamily="2" charset="-122"/>
                  </a:rPr>
                  <a:t>划分簇</a:t>
                </a:r>
                <a:endParaRPr lang="en-US" altLang="zh-CN" sz="200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000" dirty="0">
                    <a:ea typeface="黑体" pitchFamily="2" charset="-122"/>
                    <a:sym typeface="Symbol" pitchFamily="18" charset="2"/>
                  </a:rPr>
                  <a:t>	</a:t>
                </a:r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个</m:t>
                    </m:r>
                  </m:oMath>
                </a14:m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簇按样本数量进行排序，假设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≥⋯≥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104775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CN" sz="2000" dirty="0">
                    <a:solidFill>
                      <a:srgbClr val="00B050"/>
                    </a:solidFill>
                    <a:ea typeface="黑体" pitchFamily="2" charset="-122"/>
                    <a:sym typeface="Symbol" pitchFamily="18" charset="2"/>
                  </a:rPr>
                  <a:t> </a:t>
                </a:r>
                <a:r>
                  <a:rPr lang="zh-CN" altLang="en-US" sz="2000" dirty="0">
                    <a:solidFill>
                      <a:srgbClr val="00B050"/>
                    </a:solidFill>
                    <a:ea typeface="黑体" pitchFamily="2" charset="-122"/>
                    <a:sym typeface="Symbol" pitchFamily="18" charset="2"/>
                  </a:rPr>
                  <a:t>绝对多数：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|+|</m:t>
                        </m:r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|+⋯+|</m:t>
                        </m:r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d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0.5~1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默认</m:t>
                    </m:r>
                  </m:oMath>
                </a14:m>
                <a:r>
                  <a:rPr lang="zh-CN" altLang="en-US" sz="2000" dirty="0">
                    <a:effectLst/>
                    <a:ea typeface="黑体" panose="02010609060101010101" pitchFamily="49" charset="-122"/>
                  </a:rPr>
                  <a:t>为</a:t>
                </a:r>
                <a:r>
                  <a:rPr lang="en-US" altLang="zh-CN" sz="2000" dirty="0">
                    <a:effectLst/>
                    <a:ea typeface="黑体" panose="02010609060101010101" pitchFamily="49" charset="-122"/>
                  </a:rPr>
                  <a:t>0.9</a:t>
                </a:r>
                <a:r>
                  <a:rPr lang="zh-CN" altLang="en-US" sz="2000" dirty="0">
                    <a:effectLst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𝐿𝐶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>
                    <a:effectLst/>
                    <a:ea typeface="黑体" panose="02010609060101010101" pitchFamily="49" charset="-122"/>
                  </a:rPr>
                  <a:t>为大簇集合</a:t>
                </a:r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 indent="14288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CN" sz="2000" dirty="0">
                    <a:solidFill>
                      <a:srgbClr val="00B050"/>
                    </a:solidFill>
                    <a:ea typeface="黑体" panose="02010609060101010101" pitchFamily="49" charset="-122"/>
                    <a:sym typeface="Symbol" pitchFamily="18" charset="2"/>
                  </a:rPr>
                  <a:t> </a:t>
                </a:r>
                <a:r>
                  <a:rPr lang="zh-CN" altLang="en-US" sz="2000" dirty="0">
                    <a:solidFill>
                      <a:srgbClr val="00B050"/>
                    </a:solidFill>
                    <a:ea typeface="黑体" pitchFamily="2" charset="-122"/>
                    <a:sym typeface="Symbol" pitchFamily="18" charset="2"/>
                  </a:rPr>
                  <a:t>突降：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/|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|≥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（默认为</a:t>
                </a:r>
                <a:r>
                  <a:rPr lang="en-US" altLang="zh-CN" sz="2000" dirty="0">
                    <a:ea typeface="黑体" pitchFamily="2" charset="-122"/>
                    <a:sym typeface="Symbol" pitchFamily="18" charset="2"/>
                  </a:rPr>
                  <a:t>5</a:t>
                </a:r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，突降</a:t>
                </a:r>
                <a:r>
                  <a:rPr lang="en-US" altLang="zh-CN" sz="2000" dirty="0">
                    <a:ea typeface="黑体" pitchFamily="2" charset="-122"/>
                    <a:sym typeface="Symbol" pitchFamily="18" charset="2"/>
                  </a:rPr>
                  <a:t>5</a:t>
                </a:r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倍），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𝑆𝐶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为小簇集合</a:t>
                </a:r>
                <a:endParaRPr lang="en-US" altLang="zh-CN" sz="2000" dirty="0">
                  <a:ea typeface="黑体" pitchFamily="2" charset="-122"/>
                  <a:sym typeface="Symbol" pitchFamily="18" charset="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zh-CN" altLang="en-US" sz="2000" dirty="0">
                  <a:ea typeface="黑体" pitchFamily="2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478" y="2060848"/>
                <a:ext cx="8224018" cy="4690389"/>
              </a:xfrm>
              <a:blipFill>
                <a:blip r:embed="rId2"/>
                <a:stretch>
                  <a:fillRect l="-964" t="-1430" r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18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09600"/>
            <a:ext cx="784887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基于聚类的局部异常因子算法 (</a:t>
            </a:r>
            <a:r>
              <a:rPr lang="en-US" altLang="zh-CN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3</a:t>
            </a: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7584" y="2204864"/>
                <a:ext cx="7958138" cy="4114800"/>
              </a:xfrm>
            </p:spPr>
            <p:txBody>
              <a:bodyPr/>
              <a:lstStyle/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00FF"/>
                    </a:solidFill>
                    <a:ea typeface="黑体" pitchFamily="2" charset="-122"/>
                  </a:rPr>
                  <a:t>Step3. 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itchFamily="2" charset="-122"/>
                  </a:rPr>
                  <a:t>计算数据样本的异常得分（</a:t>
                </a:r>
                <a:r>
                  <a:rPr lang="zh-CN" altLang="zh-CN" sz="2000" dirty="0">
                    <a:solidFill>
                      <a:srgbClr val="0000FF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样本为例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itchFamily="2" charset="-122"/>
                  </a:rPr>
                  <a:t>）：</a:t>
                </a:r>
                <a:endParaRPr lang="en-US" altLang="zh-CN" sz="200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indent="104775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是大簇里面的样本，直接计算它到簇中心的距离即可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indent="104775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是小簇里面的样本，分别计算其到所有大簇的距离，并选取最小的值</a:t>
                </a:r>
              </a:p>
              <a:p>
                <a:pPr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000" dirty="0">
                    <a:ea typeface="黑体" pitchFamily="2" charset="-122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𝐶𝐵𝐿𝑂𝐹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𝑑𝑖𝑠𝑡𝑎𝑛𝑐𝑒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𝑆𝐶</m:t>
                            </m:r>
                            <m:r>
                              <a:rPr lang="en-US" altLang="zh-CN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𝐿𝐶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𝑑𝑖𝑠𝑡𝑎𝑛𝑐𝑒</m:t>
                            </m:r>
                            <m:d>
                              <m:d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             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𝐿𝐶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ea typeface="黑体" pitchFamily="2" charset="-122"/>
                  <a:sym typeface="Symbol" pitchFamily="18" charset="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00FF"/>
                    </a:solidFill>
                    <a:ea typeface="黑体" pitchFamily="2" charset="-122"/>
                  </a:rPr>
                  <a:t>Step4.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itchFamily="2" charset="-122"/>
                  </a:rPr>
                  <a:t> 选取异常样本：</a:t>
                </a:r>
                <a:endParaRPr lang="en-US" altLang="zh-CN" sz="200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000" dirty="0">
                    <a:ea typeface="黑体" pitchFamily="2" charset="-122"/>
                    <a:sym typeface="Symbol" pitchFamily="18" charset="2"/>
                  </a:rPr>
                  <a:t>	</a:t>
                </a:r>
                <a:r>
                  <a:rPr lang="zh-CN" altLang="en-US" sz="2000" dirty="0">
                    <a:ea typeface="黑体" pitchFamily="2" charset="-122"/>
                    <a:sym typeface="Symbol" pitchFamily="18" charset="2"/>
                  </a:rPr>
                  <a:t>异常得分较大的样本即判定为异常数据</a:t>
                </a:r>
                <a:endParaRPr lang="en-US" altLang="zh-CN" sz="2000" dirty="0"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zh-CN" sz="2000" dirty="0">
                    <a:ea typeface="黑体" pitchFamily="2" charset="-122"/>
                    <a:sym typeface="Symbol" pitchFamily="18" charset="2"/>
                  </a:rPr>
                  <a:t>	</a:t>
                </a:r>
                <a:endParaRPr lang="zh-CN" altLang="en-US" sz="2000" dirty="0">
                  <a:ea typeface="黑体" pitchFamily="2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2204864"/>
                <a:ext cx="7958138" cy="4114800"/>
              </a:xfrm>
              <a:blipFill>
                <a:blip r:embed="rId2"/>
                <a:stretch>
                  <a:fillRect l="-690" t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95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09600"/>
            <a:ext cx="792088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基于聚类的局部异常因子算法 (</a:t>
            </a:r>
            <a:r>
              <a:rPr lang="en-US" altLang="zh-CN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4</a:t>
            </a: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D7CFE2D-8D54-DCB9-50BC-5D11345F4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73416"/>
              </p:ext>
            </p:extLst>
          </p:nvPr>
        </p:nvGraphicFramePr>
        <p:xfrm>
          <a:off x="1328288" y="2286764"/>
          <a:ext cx="76395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31">
                  <a:extLst>
                    <a:ext uri="{9D8B030D-6E8A-4147-A177-3AD203B41FA5}">
                      <a16:colId xmlns:a16="http://schemas.microsoft.com/office/drawing/2014/main" val="23979948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3242824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46856353"/>
                    </a:ext>
                  </a:extLst>
                </a:gridCol>
                <a:gridCol w="582921">
                  <a:extLst>
                    <a:ext uri="{9D8B030D-6E8A-4147-A177-3AD203B41FA5}">
                      <a16:colId xmlns:a16="http://schemas.microsoft.com/office/drawing/2014/main" val="12089852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3389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49105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3999889"/>
                    </a:ext>
                  </a:extLst>
                </a:gridCol>
                <a:gridCol w="425303">
                  <a:extLst>
                    <a:ext uri="{9D8B030D-6E8A-4147-A177-3AD203B41FA5}">
                      <a16:colId xmlns:a16="http://schemas.microsoft.com/office/drawing/2014/main" val="3218062435"/>
                    </a:ext>
                  </a:extLst>
                </a:gridCol>
                <a:gridCol w="348441">
                  <a:extLst>
                    <a:ext uri="{9D8B030D-6E8A-4147-A177-3AD203B41FA5}">
                      <a16:colId xmlns:a16="http://schemas.microsoft.com/office/drawing/2014/main" val="226105420"/>
                    </a:ext>
                  </a:extLst>
                </a:gridCol>
                <a:gridCol w="443647">
                  <a:extLst>
                    <a:ext uri="{9D8B030D-6E8A-4147-A177-3AD203B41FA5}">
                      <a16:colId xmlns:a16="http://schemas.microsoft.com/office/drawing/2014/main" val="36608682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131436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7036839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81954912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1585437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065682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15931943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96880517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60208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ID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8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17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9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sales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3083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84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544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146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277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409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8159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1188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profit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-1665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91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45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68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-1359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-950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7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8E8F8B-673F-E256-21E7-5F2F02D5B55E}"/>
                  </a:ext>
                </a:extLst>
              </p:cNvPr>
              <p:cNvSpPr txBox="1"/>
              <p:nvPr/>
            </p:nvSpPr>
            <p:spPr>
              <a:xfrm>
                <a:off x="667406" y="2708920"/>
                <a:ext cx="6750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8E8F8B-673F-E256-21E7-5F2F02D5B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6" y="2708920"/>
                <a:ext cx="67507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6251C505-28A7-E62B-0C76-2B31EC9D2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920" y="3614961"/>
                <a:ext cx="7920880" cy="28826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000" b="0" kern="0" dirty="0">
                    <a:ea typeface="黑体" pitchFamily="2" charset="-122"/>
                  </a:rPr>
                  <a:t>示例</a:t>
                </a:r>
                <a:r>
                  <a:rPr lang="en-US" altLang="zh-CN" sz="2000" b="0" kern="0" dirty="0">
                    <a:ea typeface="黑体" pitchFamily="2" charset="-122"/>
                  </a:rPr>
                  <a:t>:</a:t>
                </a:r>
                <a:r>
                  <a:rPr lang="en-US" altLang="zh-CN" sz="2000" b="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共包含</a:t>
                </a:r>
                <a:r>
                  <a:rPr lang="en-US" altLang="zh-CN" sz="2000" b="0" kern="0" dirty="0">
                    <a:ea typeface="黑体" pitchFamily="2" charset="-122"/>
                    <a:sym typeface="Symbol" pitchFamily="18" charset="2"/>
                  </a:rPr>
                  <a:t>17</a:t>
                </a:r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个样本，每个样本有</a:t>
                </a:r>
                <a:r>
                  <a:rPr lang="en-US" altLang="zh-CN" sz="2000" b="0" kern="0" dirty="0">
                    <a:ea typeface="黑体" pitchFamily="2" charset="-122"/>
                    <a:sym typeface="Symbol" pitchFamily="18" charset="2"/>
                  </a:rPr>
                  <a:t>2</a:t>
                </a:r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个属性，以</a:t>
                </a:r>
                <a:r>
                  <a:rPr lang="en-US" altLang="zh-CN" sz="2000" b="0" kern="0" dirty="0">
                    <a:ea typeface="黑体" pitchFamily="2" charset="-122"/>
                    <a:sym typeface="Symbol" pitchFamily="18" charset="2"/>
                  </a:rPr>
                  <a:t>k-mean</a:t>
                </a:r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聚类算法为基础演示</a:t>
                </a:r>
                <a:r>
                  <a:rPr lang="en-US" altLang="zh-CN" sz="2000" b="0" kern="0" dirty="0">
                    <a:ea typeface="黑体" pitchFamily="2" charset="-122"/>
                    <a:sym typeface="Symbol" pitchFamily="18" charset="2"/>
                  </a:rPr>
                  <a:t>CBLOF</a:t>
                </a:r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算法（簇个数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𝑘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=3,</m:t>
                    </m:r>
                    <m:r>
                      <a:rPr lang="zh-CN" altLang="en-US" sz="2000" b="0" i="1" kern="0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𝛼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=0.8,</m:t>
                    </m:r>
                    <m:r>
                      <a:rPr lang="zh-CN" altLang="en-US" sz="2000" b="0" i="1" kern="0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𝛽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ea typeface="黑体" pitchFamily="2" charset="-122"/>
                        <a:sym typeface="Symbol" pitchFamily="18" charset="2"/>
                      </a:rPr>
                      <m:t>=5</m:t>
                    </m:r>
                  </m:oMath>
                </a14:m>
                <a:r>
                  <a:rPr lang="zh-CN" altLang="en-US" sz="2000" b="0" kern="0" dirty="0">
                    <a:ea typeface="黑体" pitchFamily="2" charset="-122"/>
                    <a:sym typeface="Symbol" pitchFamily="18" charset="2"/>
                  </a:rPr>
                  <a:t>）</a:t>
                </a:r>
                <a:endParaRPr lang="en-US" altLang="zh-CN" sz="2000" b="0" kern="0" dirty="0">
                  <a:ea typeface="黑体" pitchFamily="2" charset="-122"/>
                  <a:sym typeface="Symbol" pitchFamily="18" charset="2"/>
                </a:endParaRPr>
              </a:p>
              <a:p>
                <a:pPr marL="0" indent="0" eaLnBrk="1" hangingPunct="1">
                  <a:buNone/>
                </a:pPr>
                <a:endParaRPr lang="zh-CN" altLang="en-US" sz="2000" b="0" kern="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6251C505-28A7-E62B-0C76-2B31EC9D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1920" y="3614961"/>
                <a:ext cx="7920880" cy="2882631"/>
              </a:xfrm>
              <a:prstGeom prst="rect">
                <a:avLst/>
              </a:prstGeom>
              <a:blipFill>
                <a:blip r:embed="rId3"/>
                <a:stretch>
                  <a:fillRect l="-769" t="-8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935AA73-3A3A-B201-DCE3-1AB51B65E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02311"/>
              </p:ext>
            </p:extLst>
          </p:nvPr>
        </p:nvGraphicFramePr>
        <p:xfrm>
          <a:off x="1547664" y="4556238"/>
          <a:ext cx="2701967" cy="160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43">
                  <a:extLst>
                    <a:ext uri="{9D8B030D-6E8A-4147-A177-3AD203B41FA5}">
                      <a16:colId xmlns:a16="http://schemas.microsoft.com/office/drawing/2014/main" val="91727646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04069086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黑体" panose="02010609060101010101" pitchFamily="49" charset="-122"/>
                        </a:rPr>
                        <a:t>簇号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黑体" panose="02010609060101010101" pitchFamily="49" charset="-122"/>
                        </a:rPr>
                        <a:t>ID</a:t>
                      </a:r>
                      <a:endParaRPr lang="zh-CN" altLang="en-US" sz="16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43082"/>
                  </a:ext>
                </a:extLst>
              </a:tr>
              <a:tr h="28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黑体" panose="02010609060101010101" pitchFamily="49" charset="-122"/>
                        </a:rPr>
                        <a:t>1, 2, 4, 5, 6, 7, 8, 9, 10, 11, 12, 14, 15, 16</a:t>
                      </a:r>
                      <a:endParaRPr lang="zh-CN" altLang="en-US" sz="16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285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黑体" panose="02010609060101010101" pitchFamily="49" charset="-122"/>
                        </a:rPr>
                        <a:t>3, 13</a:t>
                      </a:r>
                      <a:endParaRPr lang="zh-CN" altLang="en-US" sz="16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418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6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59972"/>
                  </a:ext>
                </a:extLst>
              </a:tr>
            </a:tbl>
          </a:graphicData>
        </a:graphic>
      </p:graphicFrame>
      <p:sp>
        <p:nvSpPr>
          <p:cNvPr id="15" name="AutoShape 58">
            <a:extLst>
              <a:ext uri="{FF2B5EF4-FFF2-40B4-BE49-F238E27FC236}">
                <a16:creationId xmlns:a16="http://schemas.microsoft.com/office/drawing/2014/main" id="{EE041909-1416-3AD6-8C03-B0182A91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089" y="5072076"/>
            <a:ext cx="774635" cy="289002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8BD01C-7812-5C80-10F5-5C61FFA6C252}"/>
              </a:ext>
            </a:extLst>
          </p:cNvPr>
          <p:cNvSpPr txBox="1"/>
          <p:nvPr/>
        </p:nvSpPr>
        <p:spPr>
          <a:xfrm>
            <a:off x="4446217" y="4656167"/>
            <a:ext cx="12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</a:rPr>
              <a:t>绝对多数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4733CF-DC11-B056-F9FF-A62E6ED2C7CB}"/>
              </a:ext>
            </a:extLst>
          </p:cNvPr>
          <p:cNvSpPr txBox="1"/>
          <p:nvPr/>
        </p:nvSpPr>
        <p:spPr>
          <a:xfrm>
            <a:off x="4725152" y="5411388"/>
            <a:ext cx="74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</a:rPr>
              <a:t>突降</a:t>
            </a:r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66E38D9E-1063-0F2B-CDF6-EA4B591AE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3803"/>
              </p:ext>
            </p:extLst>
          </p:nvPr>
        </p:nvGraphicFramePr>
        <p:xfrm>
          <a:off x="5750321" y="4581128"/>
          <a:ext cx="2808312" cy="122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91727646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4069086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黑体" panose="02010609060101010101" pitchFamily="49" charset="-122"/>
                        </a:rPr>
                        <a:t>大簇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黑体" panose="02010609060101010101" pitchFamily="49" charset="-122"/>
                        </a:rPr>
                        <a:t>小簇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43082"/>
                  </a:ext>
                </a:extLst>
              </a:tr>
              <a:tr h="864104">
                <a:tc>
                  <a:txBody>
                    <a:bodyPr/>
                    <a:lstStyle/>
                    <a:p>
                      <a:pPr algn="ctr"/>
                      <a:endParaRPr lang="en-US" altLang="zh-CN" sz="1600" b="1" dirty="0"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黑体" panose="02010609060101010101" pitchFamily="49" charset="-122"/>
                        </a:rPr>
                        <a:t>1, 2</a:t>
                      </a:r>
                      <a:endParaRPr lang="zh-CN" altLang="en-US" sz="16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285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09600"/>
            <a:ext cx="784887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基于聚类的局部异常因子算法 (</a:t>
            </a:r>
            <a:r>
              <a:rPr lang="en-US" altLang="zh-CN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5</a:t>
            </a: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D7CFE2D-8D54-DCB9-50BC-5D11345F4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43475"/>
              </p:ext>
            </p:extLst>
          </p:nvPr>
        </p:nvGraphicFramePr>
        <p:xfrm>
          <a:off x="1259632" y="2213438"/>
          <a:ext cx="7632852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363">
                  <a:extLst>
                    <a:ext uri="{9D8B030D-6E8A-4147-A177-3AD203B41FA5}">
                      <a16:colId xmlns:a16="http://schemas.microsoft.com/office/drawing/2014/main" val="2397994824"/>
                    </a:ext>
                  </a:extLst>
                </a:gridCol>
                <a:gridCol w="727721">
                  <a:extLst>
                    <a:ext uri="{9D8B030D-6E8A-4147-A177-3AD203B41FA5}">
                      <a16:colId xmlns:a16="http://schemas.microsoft.com/office/drawing/2014/main" val="1632428248"/>
                    </a:ext>
                  </a:extLst>
                </a:gridCol>
                <a:gridCol w="727721">
                  <a:extLst>
                    <a:ext uri="{9D8B030D-6E8A-4147-A177-3AD203B41FA5}">
                      <a16:colId xmlns:a16="http://schemas.microsoft.com/office/drawing/2014/main" val="3446856353"/>
                    </a:ext>
                  </a:extLst>
                </a:gridCol>
                <a:gridCol w="727721">
                  <a:extLst>
                    <a:ext uri="{9D8B030D-6E8A-4147-A177-3AD203B41FA5}">
                      <a16:colId xmlns:a16="http://schemas.microsoft.com/office/drawing/2014/main" val="1208985200"/>
                    </a:ext>
                  </a:extLst>
                </a:gridCol>
                <a:gridCol w="727721">
                  <a:extLst>
                    <a:ext uri="{9D8B030D-6E8A-4147-A177-3AD203B41FA5}">
                      <a16:colId xmlns:a16="http://schemas.microsoft.com/office/drawing/2014/main" val="443389229"/>
                    </a:ext>
                  </a:extLst>
                </a:gridCol>
                <a:gridCol w="727721">
                  <a:extLst>
                    <a:ext uri="{9D8B030D-6E8A-4147-A177-3AD203B41FA5}">
                      <a16:colId xmlns:a16="http://schemas.microsoft.com/office/drawing/2014/main" val="3924910523"/>
                    </a:ext>
                  </a:extLst>
                </a:gridCol>
                <a:gridCol w="727721">
                  <a:extLst>
                    <a:ext uri="{9D8B030D-6E8A-4147-A177-3AD203B41FA5}">
                      <a16:colId xmlns:a16="http://schemas.microsoft.com/office/drawing/2014/main" val="3173999889"/>
                    </a:ext>
                  </a:extLst>
                </a:gridCol>
                <a:gridCol w="727721">
                  <a:extLst>
                    <a:ext uri="{9D8B030D-6E8A-4147-A177-3AD203B41FA5}">
                      <a16:colId xmlns:a16="http://schemas.microsoft.com/office/drawing/2014/main" val="3218062435"/>
                    </a:ext>
                  </a:extLst>
                </a:gridCol>
                <a:gridCol w="727721">
                  <a:extLst>
                    <a:ext uri="{9D8B030D-6E8A-4147-A177-3AD203B41FA5}">
                      <a16:colId xmlns:a16="http://schemas.microsoft.com/office/drawing/2014/main" val="226105420"/>
                    </a:ext>
                  </a:extLst>
                </a:gridCol>
                <a:gridCol w="727721">
                  <a:extLst>
                    <a:ext uri="{9D8B030D-6E8A-4147-A177-3AD203B41FA5}">
                      <a16:colId xmlns:a16="http://schemas.microsoft.com/office/drawing/2014/main" val="36608682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ID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920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+mn-lt"/>
                          <a:ea typeface="黑体" panose="02010609060101010101" pitchFamily="49" charset="-122"/>
                        </a:rPr>
                        <a:t>异常得分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0.102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0.158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18.591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0.206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0.077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0.212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0.768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0.170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08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ID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5189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+mn-lt"/>
                          <a:ea typeface="黑体" panose="02010609060101010101" pitchFamily="49" charset="-122"/>
                        </a:rPr>
                        <a:t>异常得分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0.147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0.267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0.522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0.174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15.257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0.276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0.123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0.206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  <a:ea typeface="黑体" panose="02010609060101010101" pitchFamily="49" charset="-122"/>
                        </a:rPr>
                        <a:t>10.711</a:t>
                      </a:r>
                      <a:endParaRPr lang="zh-CN" altLang="en-US" sz="1200" b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37616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251C505-28A7-E62B-0C76-2B31EC9D2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772273"/>
            <a:ext cx="7920880" cy="28826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 indent="-36000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kern="0" dirty="0">
                <a:ea typeface="黑体" pitchFamily="2" charset="-122"/>
              </a:rPr>
              <a:t>异常样本的比例（一般为</a:t>
            </a:r>
            <a:r>
              <a:rPr lang="en-US" altLang="zh-CN" sz="2000" b="0" kern="0" dirty="0">
                <a:ea typeface="黑体" pitchFamily="2" charset="-122"/>
              </a:rPr>
              <a:t>1%</a:t>
            </a:r>
            <a:r>
              <a:rPr lang="zh-CN" altLang="en-US" sz="2000" b="0" kern="0" dirty="0">
                <a:ea typeface="黑体" pitchFamily="2" charset="-122"/>
              </a:rPr>
              <a:t>，此例样本较少，可调节为</a:t>
            </a:r>
            <a:r>
              <a:rPr lang="en-US" altLang="zh-CN" sz="2000" b="0" kern="0" dirty="0">
                <a:ea typeface="黑体" pitchFamily="2" charset="-122"/>
              </a:rPr>
              <a:t>15%</a:t>
            </a:r>
            <a:r>
              <a:rPr lang="zh-CN" altLang="en-US" sz="2000" b="0" kern="0" dirty="0">
                <a:ea typeface="黑体" pitchFamily="2" charset="-122"/>
              </a:rPr>
              <a:t>）</a:t>
            </a:r>
          </a:p>
        </p:txBody>
      </p:sp>
      <p:sp>
        <p:nvSpPr>
          <p:cNvPr id="11" name="AutoShape 58">
            <a:extLst>
              <a:ext uri="{FF2B5EF4-FFF2-40B4-BE49-F238E27FC236}">
                <a16:creationId xmlns:a16="http://schemas.microsoft.com/office/drawing/2014/main" id="{1907792E-4F7B-3FC8-D7DA-817A2220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780928"/>
            <a:ext cx="463958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58">
            <a:extLst>
              <a:ext uri="{FF2B5EF4-FFF2-40B4-BE49-F238E27FC236}">
                <a16:creationId xmlns:a16="http://schemas.microsoft.com/office/drawing/2014/main" id="{CAE1A67F-91A8-EDE6-4E39-90D68AE0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5045893"/>
            <a:ext cx="463958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7C9EBF0B-E84E-250B-A02C-A40A17060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20279"/>
              </p:ext>
            </p:extLst>
          </p:nvPr>
        </p:nvGraphicFramePr>
        <p:xfrm>
          <a:off x="3455876" y="4370293"/>
          <a:ext cx="3204356" cy="183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78">
                  <a:extLst>
                    <a:ext uri="{9D8B030D-6E8A-4147-A177-3AD203B41FA5}">
                      <a16:colId xmlns:a16="http://schemas.microsoft.com/office/drawing/2014/main" val="917276468"/>
                    </a:ext>
                  </a:extLst>
                </a:gridCol>
                <a:gridCol w="2125478">
                  <a:extLst>
                    <a:ext uri="{9D8B030D-6E8A-4147-A177-3AD203B41FA5}">
                      <a16:colId xmlns:a16="http://schemas.microsoft.com/office/drawing/2014/main" val="104069086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430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正常样本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1, 2, 4, 5, 6, 7, 8, 9, 10, 11, 12, 14, 15, 16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2850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异常样本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3, 13, 17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4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5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09600"/>
            <a:ext cx="784887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基于聚类的局部异常因子算法 (</a:t>
            </a:r>
            <a:r>
              <a:rPr lang="en-US" altLang="zh-CN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6</a:t>
            </a: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117725"/>
            <a:ext cx="7958138" cy="4191000"/>
          </a:xfrm>
        </p:spPr>
        <p:txBody>
          <a:bodyPr/>
          <a:lstStyle/>
          <a:p>
            <a:pPr eaLnBrk="1" hangingPunct="1"/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算法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B8FFE3AB-2378-187B-F5C4-C2304AAA7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2562647"/>
                <a:ext cx="7848872" cy="389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pt-BR" altLang="zh-CN" sz="1600" b="0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𝑚𝑒𝑎𝑛𝑠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𝑋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_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𝑐𝑙𝑢𝑠𝑡𝑒𝑟𝑠</m:t>
                          </m:r>
                          <m:r>
                            <a:rPr lang="en-US" altLang="zh-CN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16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0" i="1" dirty="0">
                  <a:solidFill>
                    <a:srgbClr val="000000"/>
                  </a:solidFill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pt-BR" altLang="zh-CN" sz="1600" b="0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b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|≤|</m:t>
                          </m:r>
                          <m:sSub>
                            <m:sSub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|≤⋯≤|</m:t>
                          </m:r>
                          <m:sSub>
                            <m:sSub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|≤|</m:t>
                          </m:r>
                          <m:sSub>
                            <m:sSub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r>
                        <a:rPr lang="en-US" altLang="zh-CN" sz="16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zh-CN" sz="1600" b="0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for </a:t>
                </a:r>
                <a:r>
                  <a:rPr kumimoji="0" lang="en-US" altLang="zh-CN" sz="1600" b="0" i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b</a:t>
                </a:r>
                <a:r>
                  <a:rPr lang="pt-BR" altLang="zh-CN" sz="1600" b="0" dirty="0">
                    <a:solidFill>
                      <a:srgbClr val="000000"/>
                    </a:solidFill>
                    <a:latin typeface="+mn-lt"/>
                    <a:cs typeface="Times New Roman" pitchFamily="18" charset="0"/>
                  </a:rPr>
                  <a:t>←</a:t>
                </a: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1 to </a:t>
                </a:r>
                <a:r>
                  <a:rPr kumimoji="0" lang="en-US" altLang="zh-CN" sz="1600" b="0" i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m</a:t>
                </a: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LC</m:t>
                    </m:r>
                    <m:r>
                      <a:rPr kumimoji="1" lang="en-US" altLang="zh-CN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zh-CN" altLang="zh-CN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zh-CN" altLang="zh-CN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kumimoji="1" lang="en-US" altLang="zh-CN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zh-CN" sz="1600" b="0" kern="0" dirty="0">
                    <a:solidFill>
                      <a:srgbClr val="000000"/>
                    </a:solidFill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|+|</m:t>
                        </m:r>
                        <m:sSub>
                          <m:sSubPr>
                            <m:ctrlPr>
                              <a:rPr lang="zh-CN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|+⋯+|</m:t>
                        </m:r>
                        <m:sSub>
                          <m:sSubPr>
                            <m:ctrlPr>
                              <a:rPr lang="zh-CN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d>
                    <m:r>
                      <a:rPr lang="en-US" altLang="zh-CN" sz="16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6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kumimoji="0" lang="en-US" altLang="zh-CN" sz="1600" b="0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SC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zh-CN" sz="1600" b="0" kern="0" dirty="0">
                    <a:solidFill>
                      <a:srgbClr val="000000"/>
                    </a:solidFill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zh-CN" sz="16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/|</m:t>
                    </m:r>
                    <m:sSub>
                      <m:sSubPr>
                        <m:ctrlPr>
                          <a:rPr lang="zh-CN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|≥</m:t>
                    </m:r>
                    <m:r>
                      <a:rPr lang="en-US" altLang="zh-CN" sz="16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kumimoji="0" lang="en-US" altLang="zh-CN" sz="1600" b="0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end for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</m:t>
                      </m:r>
                      <m: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∅</m:t>
                      </m:r>
                    </m:oMath>
                  </m:oMathPara>
                </a14:m>
                <a:endParaRPr kumimoji="0" lang="en-US" altLang="zh-CN" sz="1600" b="0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for </a:t>
                </a:r>
                <a:r>
                  <a:rPr kumimoji="0" lang="en-US" altLang="zh-CN" sz="1600" b="0" i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l</a:t>
                </a:r>
                <a:r>
                  <a:rPr lang="pt-BR" altLang="zh-CN" sz="1600" b="0" dirty="0">
                    <a:solidFill>
                      <a:srgbClr val="000000"/>
                    </a:solidFill>
                    <a:latin typeface="+mn-lt"/>
                    <a:cs typeface="Times New Roman" pitchFamily="18" charset="0"/>
                  </a:rPr>
                  <a:t>←</a:t>
                </a: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1 to </a:t>
                </a:r>
                <a:r>
                  <a:rPr kumimoji="0" lang="en-US" altLang="zh-CN" sz="1600" b="0" i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n</a:t>
                </a: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zh-CN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6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SC</m:t>
                    </m:r>
                  </m:oMath>
                </a14:m>
                <a:r>
                  <a:rPr lang="en-US" altLang="zh-CN" sz="1600" b="0" dirty="0">
                    <a:solidFill>
                      <a:srgbClr val="000000"/>
                    </a:solidFill>
                    <a:effectLst/>
                    <a:latin typeface="+mn-lt"/>
                    <a:ea typeface="等线" panose="02010600030101010101" pitchFamily="2" charset="-122"/>
                  </a:rPr>
                  <a:t> then</a:t>
                </a:r>
                <a:endParaRPr kumimoji="0" lang="en-US" altLang="zh-CN" sz="1600" b="0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𝐶𝐵𝐿𝑂𝐹</m:t>
                    </m:r>
                    <m:d>
                      <m:d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sz="1600" b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</m:t>
                    </m:r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|×</m:t>
                    </m:r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𝑑𝑖𝑠𝑡𝑎𝑛𝑐𝑒</m:t>
                    </m:r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600" b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)} </m:t>
                    </m:r>
                  </m:oMath>
                </a14:m>
                <a:r>
                  <a:rPr lang="en-US" altLang="zh-CN" sz="1600" b="0" dirty="0">
                    <a:solidFill>
                      <a:srgbClr val="000000"/>
                    </a:solidFill>
                    <a:effectLst/>
                    <a:latin typeface="+mn-lt"/>
                    <a:ea typeface="等线" panose="02010600030101010101" pitchFamily="2" charset="-122"/>
                  </a:rPr>
                  <a:t>  </a:t>
                </a:r>
                <a:r>
                  <a:rPr lang="en-US" altLang="zh-CN" sz="1600" b="0" i="1" dirty="0">
                    <a:solidFill>
                      <a:srgbClr val="000000"/>
                    </a:solidFill>
                    <a:effectLst/>
                    <a:latin typeface="+mn-lt"/>
                    <a:ea typeface="等线" panose="02010600030101010101" pitchFamily="2" charset="-122"/>
                  </a:rPr>
                  <a:t> </a:t>
                </a:r>
                <a:r>
                  <a:rPr lang="en-US" altLang="zh-CN" sz="1600" b="0" dirty="0">
                    <a:solidFill>
                      <a:srgbClr val="000000"/>
                    </a:solidFill>
                    <a:effectLst/>
                    <a:latin typeface="+mn-lt"/>
                    <a:ea typeface="等线" panose="02010600030101010101" pitchFamily="2" charset="-122"/>
                  </a:rPr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6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LC</m:t>
                    </m:r>
                  </m:oMath>
                </a14:m>
                <a:endParaRPr lang="en-US" altLang="zh-CN" sz="1600" b="0" dirty="0">
                  <a:solidFill>
                    <a:srgbClr val="000000"/>
                  </a:solidFill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</m:t>
                      </m:r>
                      <m:r>
                        <a:rPr lang="en-US" altLang="zh-CN" sz="16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zh-CN" altLang="en-US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𝐶𝐵𝐿𝑂𝐹</m:t>
                          </m:r>
                          <m:d>
                            <m:d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1600" b="0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 else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𝐶𝐵𝐿𝑂𝐹</m:t>
                    </m:r>
                    <m:d>
                      <m:d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𝑑𝑖𝑠𝑡𝑎𝑛𝑐𝑒</m:t>
                    </m:r>
                    <m:d>
                      <m:d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1600" b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b="0" dirty="0">
                    <a:solidFill>
                      <a:srgbClr val="000000"/>
                    </a:solidFill>
                    <a:effectLst/>
                    <a:latin typeface="+mn-lt"/>
                    <a:ea typeface="等线" panose="02010600030101010101" pitchFamily="2" charset="-122"/>
                  </a:rPr>
                  <a:t>   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6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LC</m:t>
                    </m:r>
                  </m:oMath>
                </a14:m>
                <a:endParaRPr kumimoji="0" lang="en-US" altLang="zh-CN" sz="1600" b="0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</m:t>
                      </m:r>
                      <m:r>
                        <a:rPr lang="en-US" altLang="zh-CN" sz="16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𝐶𝐵𝐿𝑂𝐹</m:t>
                          </m:r>
                          <m:d>
                            <m:dPr>
                              <m:ctrlPr>
                                <a:rPr lang="zh-CN" altLang="zh-CN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1600" b="0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 end if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defRPr/>
                </a:pPr>
                <a:r>
                  <a:rPr kumimoji="0" lang="en-US" altLang="zh-CN" sz="1600" b="0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end for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FontTx/>
                  <a:buNone/>
                  <a:defRPr/>
                </a:pPr>
                <a:r>
                  <a:rPr lang="en-US" altLang="zh-CN" sz="1600" b="0" dirty="0">
                    <a:solidFill>
                      <a:srgbClr val="000000"/>
                    </a:solidFill>
                    <a:effectLst/>
                    <a:latin typeface="+mn-lt"/>
                    <a:ea typeface="等线" panose="02010600030101010101" pitchFamily="2" charset="-12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kumimoji="0" lang="en-US" altLang="zh-CN" sz="1600" b="0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B8FFE3AB-2378-187B-F5C4-C2304AAA7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562647"/>
                <a:ext cx="7848872" cy="3896580"/>
              </a:xfrm>
              <a:prstGeom prst="rect">
                <a:avLst/>
              </a:prstGeom>
              <a:blipFill>
                <a:blip r:embed="rId2"/>
                <a:stretch>
                  <a:fillRect l="-388" b="-93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4">
            <a:extLst>
              <a:ext uri="{FF2B5EF4-FFF2-40B4-BE49-F238E27FC236}">
                <a16:creationId xmlns:a16="http://schemas.microsoft.com/office/drawing/2014/main" id="{7727CC4D-4E65-D92B-7C9D-8BEECAEEE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709240"/>
            <a:ext cx="3211958" cy="914400"/>
          </a:xfrm>
          <a:prstGeom prst="cloudCallout">
            <a:avLst>
              <a:gd name="adj1" fmla="val -51752"/>
              <a:gd name="adj2" fmla="val 1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+mn-lt"/>
                <a:ea typeface="黑体" panose="02010609060101010101" pitchFamily="49" charset="-122"/>
              </a:rPr>
              <a:t>时间复杂度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+mn-lt"/>
                <a:ea typeface="黑体" panose="02010609060101010101" pitchFamily="49" charset="-122"/>
              </a:rPr>
              <a:t>空间复杂度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</a:rPr>
              <a:t>: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98A54EF-9F8A-4103-B26B-406E9D9B6C62}"/>
                  </a:ext>
                </a:extLst>
              </p:cNvPr>
              <p:cNvSpPr/>
              <p:nvPr/>
            </p:nvSpPr>
            <p:spPr>
              <a:xfrm>
                <a:off x="1835696" y="2183220"/>
                <a:ext cx="4572000" cy="3139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kumimoji="0" lang="en-US" altLang="zh-CN" sz="1800" dirty="0">
                    <a:solidFill>
                      <a:srgbClr val="000000"/>
                    </a:solidFill>
                    <a:ea typeface="楷体_GB2312" pitchFamily="49" charset="-122"/>
                  </a:rPr>
                  <a:t>AD_CBLOF(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zh-CN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𝜶</m:t>
                    </m:r>
                    <m:r>
                      <a:rPr lang="en-US" altLang="zh-CN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zh-CN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𝜷</m:t>
                    </m:r>
                  </m:oMath>
                </a14:m>
                <a:r>
                  <a:rPr kumimoji="0" lang="en-US" altLang="zh-CN" sz="1800" dirty="0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98A54EF-9F8A-4103-B26B-406E9D9B6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183220"/>
                <a:ext cx="4572000" cy="313932"/>
              </a:xfrm>
              <a:prstGeom prst="rect">
                <a:avLst/>
              </a:prstGeom>
              <a:blipFill>
                <a:blip r:embed="rId3"/>
                <a:stretch>
                  <a:fillRect l="-1067" t="-26923" b="-2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4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702154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基于聚类的局部异常因子算法</a:t>
            </a:r>
            <a:r>
              <a:rPr lang="en-US" altLang="zh-CN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7</a:t>
            </a:r>
            <a:r>
              <a:rPr lang="zh-CN" altLang="en-US" sz="4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F5E9B6F-2E90-6573-971D-7FE59B128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155071"/>
            <a:ext cx="810215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优点</a:t>
            </a:r>
            <a:endParaRPr lang="en-US" altLang="zh-CN" sz="2200" kern="0" dirty="0">
              <a:solidFill>
                <a:srgbClr val="0000FF"/>
              </a:solidFill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200" kern="0" dirty="0">
              <a:solidFill>
                <a:srgbClr val="0000FF"/>
              </a:solidFill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200" kern="0" dirty="0">
              <a:solidFill>
                <a:srgbClr val="0000FF"/>
              </a:solidFill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缺点</a:t>
            </a:r>
            <a:endParaRPr lang="en-US" altLang="zh-CN" sz="2200" kern="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09BE13-9450-C9BA-DBB3-2A922021C204}"/>
              </a:ext>
            </a:extLst>
          </p:cNvPr>
          <p:cNvSpPr txBox="1"/>
          <p:nvPr/>
        </p:nvSpPr>
        <p:spPr>
          <a:xfrm>
            <a:off x="1115616" y="2620170"/>
            <a:ext cx="7704856" cy="113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0" kern="0" dirty="0">
                <a:ea typeface="黑体" pitchFamily="2" charset="-122"/>
                <a:sym typeface="Symbol" pitchFamily="18" charset="2"/>
              </a:rPr>
              <a:t>不需要监督，易适应在线或增量模式，适用于时空数据的异常检测。若选择聚类算法的时间和空间复杂度是线性的或接近线性的，基于这类算法的异常检测技术对大规模数据集也是有效的。</a:t>
            </a:r>
            <a:endParaRPr lang="en-US" altLang="zh-CN" sz="2000" b="0" kern="0" dirty="0">
              <a:ea typeface="黑体" pitchFamily="2" charset="-122"/>
              <a:sym typeface="Symbol" pitchFamily="18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98C29-44BE-8D00-832B-ACFFE13C71AC}"/>
              </a:ext>
            </a:extLst>
          </p:cNvPr>
          <p:cNvSpPr txBox="1"/>
          <p:nvPr/>
        </p:nvSpPr>
        <p:spPr>
          <a:xfrm>
            <a:off x="1098241" y="4293096"/>
            <a:ext cx="7848872" cy="14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0" kern="0" dirty="0">
                <a:ea typeface="黑体" pitchFamily="2" charset="-122"/>
                <a:sym typeface="Symbol" pitchFamily="18" charset="2"/>
              </a:rPr>
              <a:t>没有任何一种聚类算法适用于所有数据集，不同数据集需要采用不同的聚类算法。当聚类算法的选取不合适时，样本不能创建任何有意义的簇，那么该方法可能会失败。针对高维空间中的稀疏数据，任意两个样本间的距离可能会非常相似，聚类算法可能不会得到有意义的簇。</a:t>
            </a:r>
          </a:p>
        </p:txBody>
      </p:sp>
    </p:spTree>
    <p:extLst>
      <p:ext uri="{BB962C8B-B14F-4D97-AF65-F5344CB8AC3E}">
        <p14:creationId xmlns:p14="http://schemas.microsoft.com/office/powerpoint/2010/main" val="23678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引例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958138" cy="4038600"/>
          </a:xfrm>
        </p:spPr>
        <p:txBody>
          <a:bodyPr/>
          <a:lstStyle/>
          <a:p>
            <a:pPr eaLnBrk="1" hangingPunct="1"/>
            <a:r>
              <a:rPr lang="zh-CN" altLang="zh-CN" sz="2200" kern="1200" dirty="0">
                <a:latin typeface="Times New Roman" pitchFamily="18" charset="0"/>
                <a:ea typeface="黑体" pitchFamily="2" charset="-122"/>
              </a:rPr>
              <a:t>异常数据</a:t>
            </a:r>
            <a:r>
              <a:rPr lang="zh-CN" altLang="en-US" sz="2200" kern="1200" dirty="0">
                <a:latin typeface="Times New Roman" pitchFamily="18" charset="0"/>
                <a:ea typeface="黑体" pitchFamily="2" charset="-122"/>
              </a:rPr>
              <a:t>是指</a:t>
            </a:r>
            <a:r>
              <a:rPr lang="zh-CN" altLang="zh-CN" sz="2200" kern="1200" dirty="0">
                <a:latin typeface="Times New Roman" pitchFamily="18" charset="0"/>
                <a:ea typeface="黑体" pitchFamily="2" charset="-122"/>
              </a:rPr>
              <a:t>不符合预期行为的</a:t>
            </a:r>
            <a:r>
              <a:rPr lang="zh-CN" altLang="en-US" sz="2200" kern="1200" dirty="0">
                <a:latin typeface="Times New Roman" pitchFamily="18" charset="0"/>
                <a:ea typeface="黑体" pitchFamily="2" charset="-122"/>
              </a:rPr>
              <a:t>数据</a:t>
            </a:r>
          </a:p>
        </p:txBody>
      </p:sp>
      <p:graphicFrame>
        <p:nvGraphicFramePr>
          <p:cNvPr id="14" name="Group 52">
            <a:extLst>
              <a:ext uri="{FF2B5EF4-FFF2-40B4-BE49-F238E27FC236}">
                <a16:creationId xmlns:a16="http://schemas.microsoft.com/office/drawing/2014/main" id="{E5F946A5-FE77-0ACA-EEED-13AFFD644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97454"/>
              </p:ext>
            </p:extLst>
          </p:nvPr>
        </p:nvGraphicFramePr>
        <p:xfrm>
          <a:off x="971600" y="2708920"/>
          <a:ext cx="7200798" cy="811522"/>
        </p:xfrm>
        <a:graphic>
          <a:graphicData uri="http://schemas.openxmlformats.org/drawingml/2006/table">
            <a:tbl>
              <a:tblPr/>
              <a:tblGrid>
                <a:gridCol w="8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6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4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5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score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8E2D170-37CC-369F-E299-97332835590F}"/>
              </a:ext>
            </a:extLst>
          </p:cNvPr>
          <p:cNvSpPr txBox="1"/>
          <p:nvPr/>
        </p:nvSpPr>
        <p:spPr>
          <a:xfrm>
            <a:off x="899591" y="3825242"/>
            <a:ext cx="7344816" cy="1649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可以直观地从这组一维数据中找出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id=6</a:t>
            </a:r>
            <a:r>
              <a:rPr lang="zh-CN" altLang="en-US" sz="2000" b="0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的分数为异常数据，因为其值与其他数据相差很大。</a:t>
            </a:r>
            <a:endParaRPr lang="en-US" altLang="zh-CN" sz="2000" b="0" dirty="0">
              <a:solidFill>
                <a:schemeClr val="hlink"/>
              </a:solidFill>
              <a:latin typeface="+mn-lt"/>
              <a:cs typeface="Times New Roman" pitchFamily="18" charset="0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但是，现实生活中的数据可能很多并且不止一维，此时我们就需要更有效算法来找出异常数据。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提纲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204864"/>
            <a:ext cx="56435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异常检测的概述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异常检测的分类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局部异常因子算法（</a:t>
            </a:r>
            <a:r>
              <a:rPr lang="en-US" altLang="zh-CN" sz="2200" dirty="0">
                <a:solidFill>
                  <a:srgbClr val="003366"/>
                </a:solidFill>
                <a:ea typeface="黑体" pitchFamily="2" charset="-122"/>
              </a:rPr>
              <a:t>LOF</a:t>
            </a: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）</a:t>
            </a:r>
            <a:endParaRPr lang="en-US" altLang="zh-CN" sz="2200" dirty="0">
              <a:solidFill>
                <a:srgbClr val="003366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基于聚类的局部异常因子算法（</a:t>
            </a:r>
            <a:r>
              <a:rPr lang="en-US" altLang="zh-CN" sz="2200" dirty="0">
                <a:solidFill>
                  <a:srgbClr val="003366"/>
                </a:solidFill>
                <a:ea typeface="黑体" pitchFamily="2" charset="-122"/>
              </a:rPr>
              <a:t>CBLOF</a:t>
            </a: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）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总结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504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总结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33600"/>
            <a:ext cx="7167563" cy="3881438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异常检测的基本思想、分类方法，所解决的主要问题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异常检测算法解决问题的一般方法和步骤、及其优缺点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异常检测的重要算法实例：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ea typeface="黑体" pitchFamily="2" charset="-122"/>
              </a:rPr>
              <a:t>     - 基于密度的</a:t>
            </a:r>
            <a:r>
              <a:rPr lang="en-US" altLang="zh-CN" sz="2000" dirty="0">
                <a:ea typeface="黑体" pitchFamily="2" charset="-122"/>
              </a:rPr>
              <a:t>LOF</a:t>
            </a:r>
            <a:r>
              <a:rPr lang="zh-CN" altLang="en-US" sz="2000" dirty="0">
                <a:ea typeface="黑体" pitchFamily="2" charset="-122"/>
              </a:rPr>
              <a:t>算法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ea typeface="黑体" pitchFamily="2" charset="-122"/>
              </a:rPr>
              <a:t>    </a:t>
            </a:r>
            <a:r>
              <a:rPr lang="zh-CN" altLang="en-US" sz="2000" dirty="0">
                <a:ea typeface="黑体" pitchFamily="2" charset="-122"/>
              </a:rPr>
              <a:t> - 基于聚类的</a:t>
            </a:r>
            <a:r>
              <a:rPr lang="en-US" altLang="zh-CN" sz="2000" dirty="0">
                <a:ea typeface="黑体" pitchFamily="2" charset="-122"/>
              </a:rPr>
              <a:t>CBLOF</a:t>
            </a:r>
            <a:r>
              <a:rPr lang="zh-CN" altLang="en-US" sz="2000" dirty="0">
                <a:ea typeface="黑体" pitchFamily="2" charset="-122"/>
              </a:rPr>
              <a:t>算法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结语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14563"/>
            <a:ext cx="7580313" cy="38814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137" y="2204864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异常检测概述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异常检测算法分类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局部异常因子算法（</a:t>
            </a:r>
            <a:r>
              <a:rPr lang="en-US" altLang="zh-CN" sz="2200" dirty="0">
                <a:ea typeface="黑体" pitchFamily="2" charset="-122"/>
              </a:rPr>
              <a:t>LOF</a:t>
            </a:r>
            <a:r>
              <a:rPr lang="zh-CN" altLang="en-US" sz="2200" dirty="0">
                <a:ea typeface="黑体" pitchFamily="2" charset="-122"/>
              </a:rPr>
              <a:t>）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基于聚类的局部异常因子算法（</a:t>
            </a:r>
            <a:r>
              <a:rPr lang="en-US" altLang="zh-CN" sz="2200" dirty="0">
                <a:ea typeface="黑体" pitchFamily="2" charset="-122"/>
              </a:rPr>
              <a:t>CBLOF</a:t>
            </a:r>
            <a:r>
              <a:rPr lang="zh-CN" altLang="en-US" sz="2200" dirty="0">
                <a:ea typeface="黑体" pitchFamily="2" charset="-122"/>
              </a:rPr>
              <a:t>）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0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4213" y="2032000"/>
            <a:ext cx="8208962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异常检测（</a:t>
            </a:r>
            <a:r>
              <a:rPr lang="en-US" altLang="zh-CN" sz="2200" dirty="0">
                <a:solidFill>
                  <a:srgbClr val="0000FF"/>
                </a:solidFill>
              </a:rPr>
              <a:t>Anomaly Detection</a:t>
            </a: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）</a:t>
            </a:r>
            <a:r>
              <a:rPr lang="en-US" altLang="zh-CN" sz="2000" b="0" dirty="0">
                <a:latin typeface="黑体" pitchFamily="2" charset="-122"/>
              </a:rPr>
              <a:t>——</a:t>
            </a:r>
            <a:r>
              <a:rPr lang="zh-CN" altLang="en-US" sz="2000" b="0" dirty="0">
                <a:latin typeface="黑体" pitchFamily="2" charset="-122"/>
              </a:rPr>
              <a:t>检测数据中不符合预期行为的数据，其基本思想通过数据挖掘方法找出显著不同于其他数据的异常点，并发现潜在的、有意义的知识</a:t>
            </a:r>
            <a:endParaRPr lang="en-US" altLang="zh-CN" sz="2000" b="0" dirty="0">
              <a:latin typeface="黑体" pitchFamily="2" charset="-122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异常检测的应用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异常检测概述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8FEC32-0AEB-7681-023C-29350EDBEC00}"/>
              </a:ext>
            </a:extLst>
          </p:cNvPr>
          <p:cNvSpPr/>
          <p:nvPr/>
        </p:nvSpPr>
        <p:spPr>
          <a:xfrm>
            <a:off x="2378700" y="4195294"/>
            <a:ext cx="121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/>
              <a:t>欺诈识别</a:t>
            </a:r>
            <a:endParaRPr lang="en-US" altLang="zh-CN" sz="3200" b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CE61D0-2F67-3AD5-2F8A-7611A859C283}"/>
              </a:ext>
            </a:extLst>
          </p:cNvPr>
          <p:cNvSpPr/>
          <p:nvPr/>
        </p:nvSpPr>
        <p:spPr>
          <a:xfrm>
            <a:off x="5410179" y="4248777"/>
            <a:ext cx="121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/>
              <a:t>数据清理</a:t>
            </a:r>
            <a:endParaRPr lang="en-US" altLang="zh-CN" sz="4400" b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4F20B-AF33-E671-82BD-F237E03E4008}"/>
              </a:ext>
            </a:extLst>
          </p:cNvPr>
          <p:cNvSpPr/>
          <p:nvPr/>
        </p:nvSpPr>
        <p:spPr>
          <a:xfrm>
            <a:off x="2427766" y="5214321"/>
            <a:ext cx="1733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/>
              <a:t>网络入侵检测</a:t>
            </a:r>
            <a:endParaRPr lang="en-US" altLang="zh-CN" sz="2000" b="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E33CC7-7219-45A4-1ED0-9D9B6B9142DE}"/>
              </a:ext>
            </a:extLst>
          </p:cNvPr>
          <p:cNvSpPr/>
          <p:nvPr/>
        </p:nvSpPr>
        <p:spPr>
          <a:xfrm>
            <a:off x="5410179" y="5214321"/>
            <a:ext cx="121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/>
              <a:t>故障检测</a:t>
            </a:r>
            <a:endParaRPr lang="en-US" altLang="zh-CN" sz="2000" b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96C67B-CAB2-5C80-DB25-D104A514B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64" y="3963198"/>
            <a:ext cx="864302" cy="8643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7EDDA3-0808-6D10-7DDD-10BBBA018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005064"/>
            <a:ext cx="864303" cy="8643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F740A4-067B-789B-DCD1-5150236A2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63" y="4977025"/>
            <a:ext cx="864303" cy="8643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7C494B-3E4C-B04A-8E4C-C8035611F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977025"/>
            <a:ext cx="864303" cy="864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异常检测概述 (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zh-CN" altLang="en-US" dirty="0">
                <a:ea typeface="黑体" pitchFamily="2" charset="-122"/>
              </a:rPr>
              <a:t>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7D8F64B-F661-B09E-8C1A-9FCE8A66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916832"/>
            <a:ext cx="8172400" cy="475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异常点类型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000" b="0" dirty="0">
                <a:latin typeface="黑体" pitchFamily="2" charset="-122"/>
              </a:rPr>
              <a:t>单点异常</a:t>
            </a:r>
            <a:r>
              <a:rPr lang="en-US" altLang="zh-CN" sz="2000" b="0" dirty="0">
                <a:latin typeface="黑体" pitchFamily="2" charset="-122"/>
              </a:rPr>
              <a:t>——</a:t>
            </a:r>
            <a:r>
              <a:rPr lang="zh-CN" altLang="en-US" sz="2000" b="0" dirty="0">
                <a:latin typeface="黑体" pitchFamily="2" charset="-122"/>
              </a:rPr>
              <a:t>某个点与全局大多数点都不一样，该点构成了单点异常</a:t>
            </a:r>
            <a:endParaRPr lang="en-US" altLang="zh-CN" sz="2000" b="0" dirty="0">
              <a:latin typeface="黑体" pitchFamily="2" charset="-122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000" b="0" dirty="0">
                <a:latin typeface="黑体" pitchFamily="2" charset="-122"/>
              </a:rPr>
              <a:t>上下文异常</a:t>
            </a:r>
            <a:r>
              <a:rPr lang="en-US" altLang="zh-CN" sz="2000" b="0" dirty="0">
                <a:latin typeface="黑体" pitchFamily="2" charset="-122"/>
              </a:rPr>
              <a:t>——</a:t>
            </a:r>
            <a:r>
              <a:rPr lang="zh-CN" altLang="en-US" sz="2000" b="0" dirty="0">
                <a:latin typeface="黑体" pitchFamily="2" charset="-122"/>
              </a:rPr>
              <a:t>一个点只有在特定的上下文下才叫做异常，如果没有这个上下文，该点就是正常的</a:t>
            </a:r>
            <a:endParaRPr lang="en-US" altLang="zh-CN" sz="2000" b="0" dirty="0">
              <a:latin typeface="黑体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b="0" dirty="0">
              <a:latin typeface="黑体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b="0" dirty="0">
              <a:latin typeface="黑体" pitchFamily="2" charset="-122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000" b="0" dirty="0">
                <a:latin typeface="黑体" pitchFamily="2" charset="-122"/>
              </a:rPr>
              <a:t>集体异常</a:t>
            </a:r>
            <a:r>
              <a:rPr lang="en-US" altLang="zh-CN" sz="2000" b="0" dirty="0">
                <a:latin typeface="黑体" pitchFamily="2" charset="-122"/>
              </a:rPr>
              <a:t>——</a:t>
            </a:r>
            <a:r>
              <a:rPr lang="zh-CN" altLang="en-US" sz="2000" b="0" dirty="0">
                <a:latin typeface="黑体" pitchFamily="2" charset="-122"/>
              </a:rPr>
              <a:t>由多个对象组合构成，即单独看某个个体可能并不存在异常，但这些个体同时出现，则构成了一种异常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3F1C9-9164-49B4-9B60-62F438CB72A7}"/>
              </a:ext>
            </a:extLst>
          </p:cNvPr>
          <p:cNvSpPr/>
          <p:nvPr/>
        </p:nvSpPr>
        <p:spPr>
          <a:xfrm>
            <a:off x="1331640" y="3717032"/>
            <a:ext cx="7704856" cy="772006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b="0" dirty="0">
                <a:solidFill>
                  <a:srgbClr val="002060"/>
                </a:solidFill>
                <a:sym typeface="Symbol" pitchFamily="18" charset="2"/>
              </a:rPr>
              <a:t>冬天这里的气温是</a:t>
            </a:r>
            <a:r>
              <a:rPr lang="en-US" altLang="zh-CN" sz="1800" b="0" dirty="0">
                <a:solidFill>
                  <a:srgbClr val="002060"/>
                </a:solidFill>
                <a:sym typeface="Symbol" pitchFamily="18" charset="2"/>
              </a:rPr>
              <a:t>35℃</a:t>
            </a:r>
            <a:r>
              <a:rPr lang="zh-CN" altLang="en-US" sz="1800" b="0" dirty="0">
                <a:solidFill>
                  <a:srgbClr val="002060"/>
                </a:solidFill>
                <a:sym typeface="Symbol" pitchFamily="18" charset="2"/>
              </a:rPr>
              <a:t>，不看冬天这个上下文，</a:t>
            </a:r>
            <a:r>
              <a:rPr lang="en-US" altLang="zh-CN" sz="1800" b="0" dirty="0">
                <a:solidFill>
                  <a:srgbClr val="002060"/>
                </a:solidFill>
                <a:sym typeface="Symbol" pitchFamily="18" charset="2"/>
              </a:rPr>
              <a:t>35℃</a:t>
            </a:r>
            <a:r>
              <a:rPr lang="zh-CN" altLang="en-US" sz="1800" b="0" dirty="0">
                <a:solidFill>
                  <a:srgbClr val="002060"/>
                </a:solidFill>
                <a:sym typeface="Symbol" pitchFamily="18" charset="2"/>
              </a:rPr>
              <a:t>是正常的，但是加上冬天这个条件，</a:t>
            </a:r>
            <a:r>
              <a:rPr lang="en-US" altLang="zh-CN" sz="1800" b="0" dirty="0">
                <a:solidFill>
                  <a:srgbClr val="002060"/>
                </a:solidFill>
                <a:sym typeface="Symbol" pitchFamily="18" charset="2"/>
              </a:rPr>
              <a:t>35</a:t>
            </a:r>
            <a:r>
              <a:rPr lang="zh-CN" altLang="en-US" sz="1800" b="0" dirty="0">
                <a:solidFill>
                  <a:srgbClr val="002060"/>
                </a:solidFill>
                <a:sym typeface="Symbol" pitchFamily="18" charset="2"/>
              </a:rPr>
              <a:t>℃就是异常的</a:t>
            </a:r>
            <a:endParaRPr lang="en-US" altLang="zh-CN" sz="1800" b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45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0E45F8-8CEB-FE41-DF53-FF43C9E09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003366"/>
                </a:solidFill>
                <a:ea typeface="黑体" pitchFamily="2" charset="-122"/>
              </a:rPr>
              <a:t>异常检测概述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异常检测算法分类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局部异常因子算法（</a:t>
            </a:r>
            <a:r>
              <a:rPr lang="en-US" altLang="zh-CN" sz="2200" dirty="0">
                <a:ea typeface="黑体" pitchFamily="2" charset="-122"/>
              </a:rPr>
              <a:t>LOF</a:t>
            </a:r>
            <a:r>
              <a:rPr lang="zh-CN" altLang="en-US" sz="2200" dirty="0">
                <a:ea typeface="黑体" pitchFamily="2" charset="-122"/>
              </a:rPr>
              <a:t>）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基于聚类的局部异常因子算法（</a:t>
            </a:r>
            <a:r>
              <a:rPr lang="en-US" altLang="zh-CN" sz="2200" dirty="0">
                <a:ea typeface="黑体" pitchFamily="2" charset="-122"/>
              </a:rPr>
              <a:t>CBLOF</a:t>
            </a:r>
            <a:r>
              <a:rPr lang="zh-CN" altLang="en-US" sz="2200" dirty="0">
                <a:ea typeface="黑体" pitchFamily="2" charset="-122"/>
              </a:rPr>
              <a:t>）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异常检测算法分类 (1)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079D0F-4BC4-CFEA-8E80-051F768008D6}"/>
              </a:ext>
            </a:extLst>
          </p:cNvPr>
          <p:cNvSpPr txBox="1"/>
          <p:nvPr/>
        </p:nvSpPr>
        <p:spPr>
          <a:xfrm>
            <a:off x="1829025" y="3130274"/>
            <a:ext cx="2358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0" dirty="0">
                <a:ea typeface="黑体" pitchFamily="2" charset="-122"/>
              </a:rPr>
              <a:t>异常检测</a:t>
            </a:r>
            <a:r>
              <a:rPr lang="zh-CN" altLang="en-US" sz="2000" b="0" dirty="0"/>
              <a:t>算法</a:t>
            </a:r>
            <a:endParaRPr lang="zh-CN" altLang="en-US" sz="2000" b="0" dirty="0">
              <a:ea typeface="黑体" pitchFamily="2" charset="-122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0CF76164-A651-B506-834E-358009508710}"/>
              </a:ext>
            </a:extLst>
          </p:cNvPr>
          <p:cNvSpPr/>
          <p:nvPr/>
        </p:nvSpPr>
        <p:spPr bwMode="auto">
          <a:xfrm>
            <a:off x="3629225" y="2143732"/>
            <a:ext cx="450304" cy="2355576"/>
          </a:xfrm>
          <a:prstGeom prst="leftBrace">
            <a:avLst>
              <a:gd name="adj1" fmla="val 56311"/>
              <a:gd name="adj2" fmla="val 50000"/>
            </a:avLst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87D545-A7D2-F8AE-C522-3D9D61D8CBD0}"/>
              </a:ext>
            </a:extLst>
          </p:cNvPr>
          <p:cNvSpPr txBox="1"/>
          <p:nvPr/>
        </p:nvSpPr>
        <p:spPr>
          <a:xfrm>
            <a:off x="4067944" y="1991486"/>
            <a:ext cx="2292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0" dirty="0"/>
              <a:t>基于统计学的算法</a:t>
            </a:r>
            <a:endParaRPr lang="zh-CN" altLang="en-US" sz="2000" b="0" dirty="0">
              <a:ea typeface="黑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872155-6FC4-C5EE-27BD-411E400233DD}"/>
              </a:ext>
            </a:extLst>
          </p:cNvPr>
          <p:cNvSpPr txBox="1"/>
          <p:nvPr/>
        </p:nvSpPr>
        <p:spPr>
          <a:xfrm>
            <a:off x="4067944" y="2561976"/>
            <a:ext cx="2292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/>
              <a:t>基于距离的算法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04E1EC-2965-9A3E-595D-DF071FD07C37}"/>
              </a:ext>
            </a:extLst>
          </p:cNvPr>
          <p:cNvSpPr txBox="1"/>
          <p:nvPr/>
        </p:nvSpPr>
        <p:spPr>
          <a:xfrm>
            <a:off x="4067944" y="3188991"/>
            <a:ext cx="2292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/>
              <a:t>基于聚类的算法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1FEF6D-4C6B-E9E0-68B6-91CA5A940D21}"/>
              </a:ext>
            </a:extLst>
          </p:cNvPr>
          <p:cNvSpPr txBox="1"/>
          <p:nvPr/>
        </p:nvSpPr>
        <p:spPr>
          <a:xfrm>
            <a:off x="4067944" y="3815629"/>
            <a:ext cx="2292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/>
              <a:t>基于密度的算法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189CFB-5C65-7593-CA26-F9B638D60336}"/>
              </a:ext>
            </a:extLst>
          </p:cNvPr>
          <p:cNvSpPr txBox="1"/>
          <p:nvPr/>
        </p:nvSpPr>
        <p:spPr>
          <a:xfrm>
            <a:off x="4067944" y="4221147"/>
            <a:ext cx="265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/>
              <a:t>……</a:t>
            </a:r>
            <a:endParaRPr lang="zh-CN" altLang="en-US" sz="1800" b="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69E60EB-86F4-4E52-AFA9-D4192AB2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90" y="4682762"/>
            <a:ext cx="838893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基于统计</a:t>
            </a:r>
            <a:r>
              <a:rPr lang="zh-CN" altLang="en-US" sz="2200" dirty="0">
                <a:solidFill>
                  <a:srgbClr val="0000FF"/>
                </a:solidFill>
                <a:latin typeface="+mn-lt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+mn-lt"/>
              </a:rPr>
              <a:t>Statistics-based</a:t>
            </a:r>
            <a:r>
              <a:rPr lang="zh-CN" altLang="en-US" sz="2200" dirty="0">
                <a:solidFill>
                  <a:srgbClr val="0000FF"/>
                </a:solidFill>
                <a:latin typeface="+mn-lt"/>
              </a:rPr>
              <a:t>）</a:t>
            </a: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的方法</a:t>
            </a:r>
            <a:endParaRPr lang="en-US" altLang="zh-CN" sz="2200" dirty="0">
              <a:solidFill>
                <a:srgbClr val="0000FF"/>
              </a:solidFill>
              <a:latin typeface="黑体" pitchFamily="2" charset="-122"/>
            </a:endParaRPr>
          </a:p>
          <a:p>
            <a:pPr marL="342900" indent="-34290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>
                <a:latin typeface="黑体" pitchFamily="2" charset="-122"/>
              </a:rPr>
              <a:t>正常的数据是遵循特定分布形式的，并且占了很大比例，而异常点的位置和正常点相比存在比较大的偏移。</a:t>
            </a:r>
            <a:endParaRPr lang="en-US" altLang="zh-CN" sz="2000" b="0" dirty="0">
              <a:latin typeface="黑体" pitchFamily="2" charset="-122"/>
            </a:endParaRPr>
          </a:p>
          <a:p>
            <a:pPr marL="342900" indent="-34290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>
                <a:solidFill>
                  <a:srgbClr val="00B050"/>
                </a:solidFill>
                <a:latin typeface="黑体" pitchFamily="2" charset="-122"/>
                <a:sym typeface="Symbol" pitchFamily="18" charset="2"/>
              </a:rPr>
              <a:t>该方法需假定大部分数据服从一定的分布，而这样的分布在现实中往往很难获取，从而限制了该类算法的发展和应用。</a:t>
            </a:r>
            <a:endParaRPr lang="zh-CN" altLang="en-US" sz="2000" b="0" dirty="0">
              <a:solidFill>
                <a:srgbClr val="00B050"/>
              </a:solidFill>
              <a:latin typeface="黑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2"/>
              <p:cNvSpPr>
                <a:spLocks noChangeArrowheads="1"/>
              </p:cNvSpPr>
              <p:nvPr/>
            </p:nvSpPr>
            <p:spPr bwMode="auto">
              <a:xfrm>
                <a:off x="750062" y="2060848"/>
                <a:ext cx="6085989" cy="417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342900" indent="-342900">
                  <a:lnSpc>
                    <a:spcPts val="2800"/>
                  </a:lnSpc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  <a:latin typeface="黑体" pitchFamily="2" charset="-122"/>
                  </a:rPr>
                  <a:t>基于距离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lt"/>
                  </a:rPr>
                  <a:t>（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+mn-lt"/>
                  </a:rPr>
                  <a:t>Distance-based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lt"/>
                  </a:rPr>
                  <a:t>）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黑体" pitchFamily="2" charset="-122"/>
                  </a:rPr>
                  <a:t>的方法</a:t>
                </a:r>
                <a:endParaRPr lang="en-US" altLang="zh-CN" sz="2200" dirty="0">
                  <a:solidFill>
                    <a:srgbClr val="0000FF"/>
                  </a:solidFill>
                  <a:latin typeface="黑体" pitchFamily="2" charset="-122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b="0" dirty="0">
                    <a:latin typeface="黑体" pitchFamily="2" charset="-122"/>
                  </a:rPr>
                  <a:t>将每个数据当作一个点，通过计算每个点与周围点的距离来判断一个点是否为异常点</a:t>
                </a:r>
                <a:endParaRPr lang="en-US" altLang="zh-CN" sz="2000" b="0" dirty="0">
                  <a:latin typeface="黑体" pitchFamily="2" charset="-122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sym typeface="Symbol" pitchFamily="18" charset="2"/>
                  </a:rPr>
                  <a:t>其周围点的距离均较远，相比其它点较为异常</a:t>
                </a:r>
                <a:endParaRPr lang="zh-CN" altLang="en-US" sz="2000" b="0" dirty="0">
                  <a:latin typeface="黑体" pitchFamily="2" charset="-122"/>
                </a:endParaRPr>
              </a:p>
            </p:txBody>
          </p:sp>
        </mc:Choice>
        <mc:Fallback xmlns="">
          <p:sp>
            <p:nvSpPr>
              <p:cNvPr id="1741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062" y="2060848"/>
                <a:ext cx="6085989" cy="4179888"/>
              </a:xfrm>
              <a:prstGeom prst="rect">
                <a:avLst/>
              </a:prstGeom>
              <a:blipFill>
                <a:blip r:embed="rId2"/>
                <a:stretch>
                  <a:fillRect l="-2605" t="-1603" r="-1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4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异常检测算法分类 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495ED56-B16D-4D74-BDAA-0AFCFE76DB14}"/>
              </a:ext>
            </a:extLst>
          </p:cNvPr>
          <p:cNvGrpSpPr/>
          <p:nvPr/>
        </p:nvGrpSpPr>
        <p:grpSpPr>
          <a:xfrm>
            <a:off x="6836051" y="2291737"/>
            <a:ext cx="2232248" cy="1368152"/>
            <a:chOff x="3779912" y="3645024"/>
            <a:chExt cx="2232248" cy="13681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253727-BD6C-EA59-3C81-9ED426464374}"/>
                </a:ext>
              </a:extLst>
            </p:cNvPr>
            <p:cNvSpPr/>
            <p:nvPr/>
          </p:nvSpPr>
          <p:spPr bwMode="auto">
            <a:xfrm>
              <a:off x="3779912" y="3645024"/>
              <a:ext cx="2232248" cy="13681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E152A550-631D-C325-3E27-3F1DBC192893}"/>
                </a:ext>
              </a:extLst>
            </p:cNvPr>
            <p:cNvSpPr/>
            <p:nvPr/>
          </p:nvSpPr>
          <p:spPr bwMode="auto">
            <a:xfrm>
              <a:off x="4174397" y="397305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2CF7A910-4970-D5CF-D71B-5A823132EA3F}"/>
                </a:ext>
              </a:extLst>
            </p:cNvPr>
            <p:cNvSpPr/>
            <p:nvPr/>
          </p:nvSpPr>
          <p:spPr bwMode="auto">
            <a:xfrm>
              <a:off x="4271885" y="405344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DE03257D-0A3D-C4E3-8381-B58B5520F0FB}"/>
                </a:ext>
              </a:extLst>
            </p:cNvPr>
            <p:cNvSpPr/>
            <p:nvPr/>
          </p:nvSpPr>
          <p:spPr bwMode="auto">
            <a:xfrm>
              <a:off x="4205990" y="417278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24C699CF-579A-71BF-9020-6A1DE32A78CC}"/>
                </a:ext>
              </a:extLst>
            </p:cNvPr>
            <p:cNvSpPr/>
            <p:nvPr/>
          </p:nvSpPr>
          <p:spPr bwMode="auto">
            <a:xfrm>
              <a:off x="4088745" y="424479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A7F98275-0DE4-3383-577F-79B93554D107}"/>
                </a:ext>
              </a:extLst>
            </p:cNvPr>
            <p:cNvSpPr/>
            <p:nvPr/>
          </p:nvSpPr>
          <p:spPr bwMode="auto">
            <a:xfrm>
              <a:off x="4332848" y="415591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22A64B85-940D-25FF-AB06-6B8C12FD716F}"/>
                </a:ext>
              </a:extLst>
            </p:cNvPr>
            <p:cNvSpPr/>
            <p:nvPr/>
          </p:nvSpPr>
          <p:spPr bwMode="auto">
            <a:xfrm>
              <a:off x="4102389" y="408944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C5536DA-AF59-0FA7-5CF2-86FB37F7EFB8}"/>
                </a:ext>
              </a:extLst>
            </p:cNvPr>
            <p:cNvSpPr/>
            <p:nvPr/>
          </p:nvSpPr>
          <p:spPr bwMode="auto">
            <a:xfrm>
              <a:off x="4174397" y="423218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7827A4C4-FCCA-024E-A3B4-275A79AEB863}"/>
                </a:ext>
              </a:extLst>
            </p:cNvPr>
            <p:cNvSpPr/>
            <p:nvPr/>
          </p:nvSpPr>
          <p:spPr bwMode="auto">
            <a:xfrm>
              <a:off x="4187137" y="407907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213FBB86-6011-9FA6-A32B-66BA923BD787}"/>
                </a:ext>
              </a:extLst>
            </p:cNvPr>
            <p:cNvSpPr/>
            <p:nvPr/>
          </p:nvSpPr>
          <p:spPr bwMode="auto">
            <a:xfrm>
              <a:off x="4296067" y="423049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66E84DC9-A85C-4391-53BB-57E5ADB1D07D}"/>
                </a:ext>
              </a:extLst>
            </p:cNvPr>
            <p:cNvSpPr/>
            <p:nvPr/>
          </p:nvSpPr>
          <p:spPr bwMode="auto">
            <a:xfrm>
              <a:off x="4235881" y="430676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54CE61FB-31B5-FB67-D815-EBCDE8482D81}"/>
                </a:ext>
              </a:extLst>
            </p:cNvPr>
            <p:cNvSpPr/>
            <p:nvPr/>
          </p:nvSpPr>
          <p:spPr bwMode="auto">
            <a:xfrm>
              <a:off x="4155759" y="433482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0B856CFC-4D23-D942-15B3-F786BC4C1129}"/>
                </a:ext>
              </a:extLst>
            </p:cNvPr>
            <p:cNvSpPr/>
            <p:nvPr/>
          </p:nvSpPr>
          <p:spPr bwMode="auto">
            <a:xfrm>
              <a:off x="4594199" y="394860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D8003D56-4654-E9CF-DD5E-E6E17B7C8A34}"/>
                </a:ext>
              </a:extLst>
            </p:cNvPr>
            <p:cNvSpPr/>
            <p:nvPr/>
          </p:nvSpPr>
          <p:spPr bwMode="auto">
            <a:xfrm>
              <a:off x="4557866" y="4096308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2484DA5E-0C98-C325-AD7C-FC0393E5BFA0}"/>
                </a:ext>
              </a:extLst>
            </p:cNvPr>
            <p:cNvSpPr/>
            <p:nvPr/>
          </p:nvSpPr>
          <p:spPr bwMode="auto">
            <a:xfrm>
              <a:off x="5068131" y="401024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D1930741-E4E4-BA75-96EE-4467AA29E028}"/>
                </a:ext>
              </a:extLst>
            </p:cNvPr>
            <p:cNvSpPr/>
            <p:nvPr/>
          </p:nvSpPr>
          <p:spPr bwMode="auto">
            <a:xfrm>
              <a:off x="5000216" y="440284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C289330D-72EA-502D-99C9-802371650654}"/>
                </a:ext>
              </a:extLst>
            </p:cNvPr>
            <p:cNvSpPr/>
            <p:nvPr/>
          </p:nvSpPr>
          <p:spPr bwMode="auto">
            <a:xfrm>
              <a:off x="4964817" y="442946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4E50043B-3ADA-7725-498F-C2110E0CDFA6}"/>
                </a:ext>
              </a:extLst>
            </p:cNvPr>
            <p:cNvSpPr/>
            <p:nvPr/>
          </p:nvSpPr>
          <p:spPr bwMode="auto">
            <a:xfrm>
              <a:off x="4964817" y="426677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322680BC-BC74-3F7A-CC72-C88DD4646EE1}"/>
                </a:ext>
              </a:extLst>
            </p:cNvPr>
            <p:cNvSpPr/>
            <p:nvPr/>
          </p:nvSpPr>
          <p:spPr bwMode="auto">
            <a:xfrm>
              <a:off x="4964817" y="412672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87485B4-A541-FDC1-1433-89071A9708D5}"/>
                </a:ext>
              </a:extLst>
            </p:cNvPr>
            <p:cNvSpPr/>
            <p:nvPr/>
          </p:nvSpPr>
          <p:spPr bwMode="auto">
            <a:xfrm>
              <a:off x="5115242" y="413509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11635DB1-471D-314C-23A4-0A254D75C97E}"/>
                </a:ext>
              </a:extLst>
            </p:cNvPr>
            <p:cNvSpPr/>
            <p:nvPr/>
          </p:nvSpPr>
          <p:spPr bwMode="auto">
            <a:xfrm>
              <a:off x="5073663" y="425993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78CB8AAB-C99C-63D8-AE97-E4D80745E9F9}"/>
                </a:ext>
              </a:extLst>
            </p:cNvPr>
            <p:cNvSpPr/>
            <p:nvPr/>
          </p:nvSpPr>
          <p:spPr bwMode="auto">
            <a:xfrm>
              <a:off x="4596091" y="4228962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D0122785-CD4E-B31E-FD3C-30C85BEEB728}"/>
                </a:ext>
              </a:extLst>
            </p:cNvPr>
            <p:cNvSpPr/>
            <p:nvPr/>
          </p:nvSpPr>
          <p:spPr bwMode="auto">
            <a:xfrm>
              <a:off x="4752020" y="415717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6108FB72-1A22-5049-2B68-FD5418DED6A3}"/>
                </a:ext>
              </a:extLst>
            </p:cNvPr>
            <p:cNvSpPr/>
            <p:nvPr/>
          </p:nvSpPr>
          <p:spPr bwMode="auto">
            <a:xfrm>
              <a:off x="4686578" y="4346846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6806B8B9-0888-B48C-585E-12FEFC68495E}"/>
                </a:ext>
              </a:extLst>
            </p:cNvPr>
            <p:cNvSpPr/>
            <p:nvPr/>
          </p:nvSpPr>
          <p:spPr bwMode="auto">
            <a:xfrm>
              <a:off x="5110501" y="437082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F2FE8AF2-B412-94D7-326E-43D089AE1435}"/>
                </a:ext>
              </a:extLst>
            </p:cNvPr>
            <p:cNvSpPr/>
            <p:nvPr/>
          </p:nvSpPr>
          <p:spPr bwMode="auto">
            <a:xfrm>
              <a:off x="4416191" y="424479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99D3C44F-FC2B-FEDC-A336-05A9B75FCAF6}"/>
                </a:ext>
              </a:extLst>
            </p:cNvPr>
            <p:cNvSpPr/>
            <p:nvPr/>
          </p:nvSpPr>
          <p:spPr bwMode="auto">
            <a:xfrm>
              <a:off x="4026024" y="39079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37CDA979-13AB-1783-8D80-1CEC912282A1}"/>
                </a:ext>
              </a:extLst>
            </p:cNvPr>
            <p:cNvSpPr/>
            <p:nvPr/>
          </p:nvSpPr>
          <p:spPr bwMode="auto">
            <a:xfrm>
              <a:off x="3961038" y="425993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832F8697-283A-1C5C-F337-A4CF5C209930}"/>
                </a:ext>
              </a:extLst>
            </p:cNvPr>
            <p:cNvSpPr/>
            <p:nvPr/>
          </p:nvSpPr>
          <p:spPr bwMode="auto">
            <a:xfrm>
              <a:off x="3978263" y="404306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8A8E72B0-A70C-E6FA-ADD5-C4C2C97A6C28}"/>
                </a:ext>
              </a:extLst>
            </p:cNvPr>
            <p:cNvSpPr/>
            <p:nvPr/>
          </p:nvSpPr>
          <p:spPr bwMode="auto">
            <a:xfrm>
              <a:off x="4361407" y="438285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176A6FAD-BAF4-A2A2-ECC5-8E91A42D7282}"/>
                </a:ext>
              </a:extLst>
            </p:cNvPr>
            <p:cNvSpPr/>
            <p:nvPr/>
          </p:nvSpPr>
          <p:spPr bwMode="auto">
            <a:xfrm>
              <a:off x="4016737" y="438480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79780786-6F65-5A23-E1C5-E4F13E202836}"/>
                </a:ext>
              </a:extLst>
            </p:cNvPr>
            <p:cNvSpPr/>
            <p:nvPr/>
          </p:nvSpPr>
          <p:spPr bwMode="auto">
            <a:xfrm>
              <a:off x="4187137" y="450895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DD29312A-5F79-472B-9E31-6CB2548811F0}"/>
                </a:ext>
              </a:extLst>
            </p:cNvPr>
            <p:cNvSpPr/>
            <p:nvPr/>
          </p:nvSpPr>
          <p:spPr bwMode="auto">
            <a:xfrm>
              <a:off x="3926617" y="417109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9DE1EFFD-85D7-CA32-18AF-836688851B7B}"/>
                </a:ext>
              </a:extLst>
            </p:cNvPr>
            <p:cNvSpPr/>
            <p:nvPr/>
          </p:nvSpPr>
          <p:spPr bwMode="auto">
            <a:xfrm>
              <a:off x="5179263" y="392923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51814A8A-AB35-7289-2E8D-48CA2522969B}"/>
                </a:ext>
              </a:extLst>
            </p:cNvPr>
            <p:cNvSpPr/>
            <p:nvPr/>
          </p:nvSpPr>
          <p:spPr bwMode="auto">
            <a:xfrm>
              <a:off x="5228261" y="405525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AFD0476E-D1EA-A00F-B3F7-93AEBD77BBB4}"/>
                </a:ext>
              </a:extLst>
            </p:cNvPr>
            <p:cNvSpPr/>
            <p:nvPr/>
          </p:nvSpPr>
          <p:spPr bwMode="auto">
            <a:xfrm>
              <a:off x="5056387" y="409908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692D3962-F0F0-6648-C702-5E50C1C61B62}"/>
                </a:ext>
              </a:extLst>
            </p:cNvPr>
            <p:cNvSpPr/>
            <p:nvPr/>
          </p:nvSpPr>
          <p:spPr bwMode="auto">
            <a:xfrm>
              <a:off x="5154856" y="425993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4DFB9611-8DE4-2E3A-B6C7-91C1922FB838}"/>
                </a:ext>
              </a:extLst>
            </p:cNvPr>
            <p:cNvSpPr/>
            <p:nvPr/>
          </p:nvSpPr>
          <p:spPr bwMode="auto">
            <a:xfrm>
              <a:off x="4249433" y="4696842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2833A304-86AC-B33D-3C57-31310106DFA3}"/>
                </a:ext>
              </a:extLst>
            </p:cNvPr>
            <p:cNvSpPr/>
            <p:nvPr/>
          </p:nvSpPr>
          <p:spPr bwMode="auto">
            <a:xfrm>
              <a:off x="4529830" y="487856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35FF6D4E-D0E2-6760-C043-EEFDDC0D57D0}"/>
                </a:ext>
              </a:extLst>
            </p:cNvPr>
            <p:cNvSpPr/>
            <p:nvPr/>
          </p:nvSpPr>
          <p:spPr bwMode="auto">
            <a:xfrm>
              <a:off x="4614192" y="480553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8D6355D7-3F64-74EC-8E48-C5A87E43F254}"/>
                </a:ext>
              </a:extLst>
            </p:cNvPr>
            <p:cNvSpPr/>
            <p:nvPr/>
          </p:nvSpPr>
          <p:spPr bwMode="auto">
            <a:xfrm>
              <a:off x="4513807" y="453525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8EFAA528-90E3-791B-4923-55F5991F5AFA}"/>
                </a:ext>
              </a:extLst>
            </p:cNvPr>
            <p:cNvSpPr/>
            <p:nvPr/>
          </p:nvSpPr>
          <p:spPr bwMode="auto">
            <a:xfrm>
              <a:off x="4666207" y="468765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29B85893-E6AA-B298-44F3-FB68CC4BDF76}"/>
                </a:ext>
              </a:extLst>
            </p:cNvPr>
            <p:cNvSpPr/>
            <p:nvPr/>
          </p:nvSpPr>
          <p:spPr bwMode="auto">
            <a:xfrm>
              <a:off x="4755269" y="480553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4CBDFE0C-90C2-C19D-B72C-47BADF2F2457}"/>
                </a:ext>
              </a:extLst>
            </p:cNvPr>
            <p:cNvSpPr/>
            <p:nvPr/>
          </p:nvSpPr>
          <p:spPr bwMode="auto">
            <a:xfrm>
              <a:off x="4361407" y="461223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B14ED3B8-06FD-4364-2714-56CAB03D3007}"/>
                </a:ext>
              </a:extLst>
            </p:cNvPr>
            <p:cNvSpPr/>
            <p:nvPr/>
          </p:nvSpPr>
          <p:spPr bwMode="auto">
            <a:xfrm>
              <a:off x="4498745" y="4725858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DF3F4713-BF2D-BFA7-9CBA-7DEF5BA8547D}"/>
                </a:ext>
              </a:extLst>
            </p:cNvPr>
            <p:cNvSpPr/>
            <p:nvPr/>
          </p:nvSpPr>
          <p:spPr bwMode="auto">
            <a:xfrm>
              <a:off x="4178424" y="40603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7F71A952-CDAB-4AF8-B734-93CF04CEF9ED}"/>
                </a:ext>
              </a:extLst>
            </p:cNvPr>
            <p:cNvSpPr/>
            <p:nvPr/>
          </p:nvSpPr>
          <p:spPr bwMode="auto">
            <a:xfrm>
              <a:off x="4330824" y="42127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ACE03F9D-8CA2-5A83-F1BD-666A9E5FE94D}"/>
                </a:ext>
              </a:extLst>
            </p:cNvPr>
            <p:cNvSpPr/>
            <p:nvPr/>
          </p:nvSpPr>
          <p:spPr bwMode="auto">
            <a:xfrm>
              <a:off x="4483224" y="43651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E8DB3C5E-0475-3878-A764-0FBAF8311BEB}"/>
                </a:ext>
              </a:extLst>
            </p:cNvPr>
            <p:cNvSpPr/>
            <p:nvPr/>
          </p:nvSpPr>
          <p:spPr bwMode="auto">
            <a:xfrm>
              <a:off x="4635624" y="45175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B9185E6C-CB36-8635-A89B-37DA4B4F4AF0}"/>
                </a:ext>
              </a:extLst>
            </p:cNvPr>
            <p:cNvSpPr/>
            <p:nvPr/>
          </p:nvSpPr>
          <p:spPr bwMode="auto">
            <a:xfrm>
              <a:off x="4788024" y="46699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D2880148-4140-36FF-A230-6374D3220BCF}"/>
                </a:ext>
              </a:extLst>
            </p:cNvPr>
            <p:cNvSpPr/>
            <p:nvPr/>
          </p:nvSpPr>
          <p:spPr bwMode="auto">
            <a:xfrm>
              <a:off x="4893893" y="474125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D5223DE8-1FBF-56B7-9870-5A1896B39A10}"/>
                </a:ext>
              </a:extLst>
            </p:cNvPr>
            <p:cNvSpPr/>
            <p:nvPr/>
          </p:nvSpPr>
          <p:spPr bwMode="auto">
            <a:xfrm>
              <a:off x="4788024" y="442265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0D1A063A-76D2-2AB6-A19E-022C92E2C6AB}"/>
                </a:ext>
              </a:extLst>
            </p:cNvPr>
            <p:cNvSpPr/>
            <p:nvPr/>
          </p:nvSpPr>
          <p:spPr bwMode="auto">
            <a:xfrm>
              <a:off x="4892809" y="460121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7" name="流程图: 接点 56">
              <a:extLst>
                <a:ext uri="{FF2B5EF4-FFF2-40B4-BE49-F238E27FC236}">
                  <a16:creationId xmlns:a16="http://schemas.microsoft.com/office/drawing/2014/main" id="{C20B84AD-585F-4067-0F74-1FDB57B1476F}"/>
                </a:ext>
              </a:extLst>
            </p:cNvPr>
            <p:cNvSpPr/>
            <p:nvPr/>
          </p:nvSpPr>
          <p:spPr bwMode="auto">
            <a:xfrm>
              <a:off x="5220531" y="416264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D659047D-7342-1C00-609F-A4FFC954D982}"/>
                </a:ext>
              </a:extLst>
            </p:cNvPr>
            <p:cNvSpPr/>
            <p:nvPr/>
          </p:nvSpPr>
          <p:spPr bwMode="auto">
            <a:xfrm>
              <a:off x="5256535" y="431680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9" name="流程图: 接点 58">
              <a:extLst>
                <a:ext uri="{FF2B5EF4-FFF2-40B4-BE49-F238E27FC236}">
                  <a16:creationId xmlns:a16="http://schemas.microsoft.com/office/drawing/2014/main" id="{A6FAE583-3DC1-73B6-4070-F80970190BE2}"/>
                </a:ext>
              </a:extLst>
            </p:cNvPr>
            <p:cNvSpPr/>
            <p:nvPr/>
          </p:nvSpPr>
          <p:spPr bwMode="auto">
            <a:xfrm>
              <a:off x="5182509" y="4310842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298E2AC7-EA1C-CCAC-36E2-376F248EA64D}"/>
                </a:ext>
              </a:extLst>
            </p:cNvPr>
            <p:cNvSpPr/>
            <p:nvPr/>
          </p:nvSpPr>
          <p:spPr bwMode="auto">
            <a:xfrm>
              <a:off x="5399550" y="4720906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1" name="流程图: 接点 60">
              <a:extLst>
                <a:ext uri="{FF2B5EF4-FFF2-40B4-BE49-F238E27FC236}">
                  <a16:creationId xmlns:a16="http://schemas.microsoft.com/office/drawing/2014/main" id="{2E11C440-A9B0-484B-6694-26975C6B1E31}"/>
                </a:ext>
              </a:extLst>
            </p:cNvPr>
            <p:cNvSpPr/>
            <p:nvPr/>
          </p:nvSpPr>
          <p:spPr bwMode="auto">
            <a:xfrm>
              <a:off x="4808664" y="426836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91DBDFD2-E748-8EAD-54F9-897A5663E61B}"/>
                </a:ext>
              </a:extLst>
            </p:cNvPr>
            <p:cNvSpPr/>
            <p:nvPr/>
          </p:nvSpPr>
          <p:spPr bwMode="auto">
            <a:xfrm>
              <a:off x="4816725" y="454208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3" name="流程图: 接点 62">
              <a:extLst>
                <a:ext uri="{FF2B5EF4-FFF2-40B4-BE49-F238E27FC236}">
                  <a16:creationId xmlns:a16="http://schemas.microsoft.com/office/drawing/2014/main" id="{6A5892CD-67B7-0088-1373-20BE76B252D6}"/>
                </a:ext>
              </a:extLst>
            </p:cNvPr>
            <p:cNvSpPr/>
            <p:nvPr/>
          </p:nvSpPr>
          <p:spPr bwMode="auto">
            <a:xfrm>
              <a:off x="4845502" y="4168738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4" name="流程图: 接点 63">
              <a:extLst>
                <a:ext uri="{FF2B5EF4-FFF2-40B4-BE49-F238E27FC236}">
                  <a16:creationId xmlns:a16="http://schemas.microsoft.com/office/drawing/2014/main" id="{584FC4AE-5B02-D6EF-5A8E-8DCD7E28D194}"/>
                </a:ext>
              </a:extLst>
            </p:cNvPr>
            <p:cNvSpPr/>
            <p:nvPr/>
          </p:nvSpPr>
          <p:spPr bwMode="auto">
            <a:xfrm>
              <a:off x="4809188" y="407692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5" name="流程图: 接点 64">
              <a:extLst>
                <a:ext uri="{FF2B5EF4-FFF2-40B4-BE49-F238E27FC236}">
                  <a16:creationId xmlns:a16="http://schemas.microsoft.com/office/drawing/2014/main" id="{0FBF670E-CFBE-D7A8-B422-2C1F034434FF}"/>
                </a:ext>
              </a:extLst>
            </p:cNvPr>
            <p:cNvSpPr/>
            <p:nvPr/>
          </p:nvSpPr>
          <p:spPr bwMode="auto">
            <a:xfrm>
              <a:off x="4697044" y="407907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830F8185-9F1D-E778-3ED6-FD8C698868A9}"/>
                </a:ext>
              </a:extLst>
            </p:cNvPr>
            <p:cNvSpPr/>
            <p:nvPr/>
          </p:nvSpPr>
          <p:spPr bwMode="auto">
            <a:xfrm>
              <a:off x="5482632" y="426649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7" name="流程图: 接点 66">
              <a:extLst>
                <a:ext uri="{FF2B5EF4-FFF2-40B4-BE49-F238E27FC236}">
                  <a16:creationId xmlns:a16="http://schemas.microsoft.com/office/drawing/2014/main" id="{416DC277-6D50-4390-65FD-7963AA54177C}"/>
                </a:ext>
              </a:extLst>
            </p:cNvPr>
            <p:cNvSpPr/>
            <p:nvPr/>
          </p:nvSpPr>
          <p:spPr bwMode="auto">
            <a:xfrm>
              <a:off x="5445163" y="404092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05A15E81-9108-A2CB-0366-0C8649C3E00F}"/>
                    </a:ext>
                  </a:extLst>
                </p:cNvPr>
                <p:cNvSpPr txBox="1"/>
                <p:nvPr/>
              </p:nvSpPr>
              <p:spPr>
                <a:xfrm>
                  <a:off x="5433790" y="3740203"/>
                  <a:ext cx="3417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05A15E81-9108-A2CB-0366-0C8649C3E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790" y="3740203"/>
                  <a:ext cx="341774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12500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83E3564-8AF8-371E-D173-295DEC118E3E}"/>
                    </a:ext>
                  </a:extLst>
                </p:cNvPr>
                <p:cNvSpPr txBox="1"/>
                <p:nvPr/>
              </p:nvSpPr>
              <p:spPr>
                <a:xfrm>
                  <a:off x="5500285" y="4089447"/>
                  <a:ext cx="3417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83E3564-8AF8-371E-D173-295DEC118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285" y="4089447"/>
                  <a:ext cx="341774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4286"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2D565815-1F5B-3ECF-1ECB-FA029B7B460F}"/>
                    </a:ext>
                  </a:extLst>
                </p:cNvPr>
                <p:cNvSpPr txBox="1"/>
                <p:nvPr/>
              </p:nvSpPr>
              <p:spPr>
                <a:xfrm>
                  <a:off x="5405998" y="4563365"/>
                  <a:ext cx="3417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2D565815-1F5B-3ECF-1ECB-FA029B7B4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998" y="4563365"/>
                  <a:ext cx="341774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16071"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04B4573-E6DA-4388-9C52-4B8FA61FAF0E}"/>
              </a:ext>
            </a:extLst>
          </p:cNvPr>
          <p:cNvGrpSpPr/>
          <p:nvPr/>
        </p:nvGrpSpPr>
        <p:grpSpPr>
          <a:xfrm>
            <a:off x="6868953" y="4177549"/>
            <a:ext cx="2232248" cy="1337588"/>
            <a:chOff x="3779912" y="3740203"/>
            <a:chExt cx="2232248" cy="133758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D0908B0-BF1D-4A38-BA07-CE28BD0A020E}"/>
                </a:ext>
              </a:extLst>
            </p:cNvPr>
            <p:cNvSpPr/>
            <p:nvPr/>
          </p:nvSpPr>
          <p:spPr bwMode="auto">
            <a:xfrm>
              <a:off x="3779912" y="3789040"/>
              <a:ext cx="2232248" cy="12887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5" name="流程图: 接点 74">
              <a:extLst>
                <a:ext uri="{FF2B5EF4-FFF2-40B4-BE49-F238E27FC236}">
                  <a16:creationId xmlns:a16="http://schemas.microsoft.com/office/drawing/2014/main" id="{809537CB-E333-4AC4-8D4F-FD15975036A9}"/>
                </a:ext>
              </a:extLst>
            </p:cNvPr>
            <p:cNvSpPr/>
            <p:nvPr/>
          </p:nvSpPr>
          <p:spPr bwMode="auto">
            <a:xfrm>
              <a:off x="4174397" y="397305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6" name="流程图: 接点 75">
              <a:extLst>
                <a:ext uri="{FF2B5EF4-FFF2-40B4-BE49-F238E27FC236}">
                  <a16:creationId xmlns:a16="http://schemas.microsoft.com/office/drawing/2014/main" id="{FA10CA28-3D82-448C-ADE7-B5A1199D1F3B}"/>
                </a:ext>
              </a:extLst>
            </p:cNvPr>
            <p:cNvSpPr/>
            <p:nvPr/>
          </p:nvSpPr>
          <p:spPr bwMode="auto">
            <a:xfrm>
              <a:off x="4271885" y="405344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7" name="流程图: 接点 76">
              <a:extLst>
                <a:ext uri="{FF2B5EF4-FFF2-40B4-BE49-F238E27FC236}">
                  <a16:creationId xmlns:a16="http://schemas.microsoft.com/office/drawing/2014/main" id="{386D0E94-7610-40F1-B84A-7734F9851296}"/>
                </a:ext>
              </a:extLst>
            </p:cNvPr>
            <p:cNvSpPr/>
            <p:nvPr/>
          </p:nvSpPr>
          <p:spPr bwMode="auto">
            <a:xfrm>
              <a:off x="4205990" y="417278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8" name="流程图: 接点 77">
              <a:extLst>
                <a:ext uri="{FF2B5EF4-FFF2-40B4-BE49-F238E27FC236}">
                  <a16:creationId xmlns:a16="http://schemas.microsoft.com/office/drawing/2014/main" id="{622F0CC9-884E-463E-B6CC-EF7ECE4C8CE8}"/>
                </a:ext>
              </a:extLst>
            </p:cNvPr>
            <p:cNvSpPr/>
            <p:nvPr/>
          </p:nvSpPr>
          <p:spPr bwMode="auto">
            <a:xfrm>
              <a:off x="4088745" y="424479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9" name="流程图: 接点 78">
              <a:extLst>
                <a:ext uri="{FF2B5EF4-FFF2-40B4-BE49-F238E27FC236}">
                  <a16:creationId xmlns:a16="http://schemas.microsoft.com/office/drawing/2014/main" id="{716C0E81-C83C-4101-9285-79D399B2D032}"/>
                </a:ext>
              </a:extLst>
            </p:cNvPr>
            <p:cNvSpPr/>
            <p:nvPr/>
          </p:nvSpPr>
          <p:spPr bwMode="auto">
            <a:xfrm>
              <a:off x="4332848" y="415591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0" name="流程图: 接点 79">
              <a:extLst>
                <a:ext uri="{FF2B5EF4-FFF2-40B4-BE49-F238E27FC236}">
                  <a16:creationId xmlns:a16="http://schemas.microsoft.com/office/drawing/2014/main" id="{066BA77B-064C-4FE9-9DF1-3B91E047E37C}"/>
                </a:ext>
              </a:extLst>
            </p:cNvPr>
            <p:cNvSpPr/>
            <p:nvPr/>
          </p:nvSpPr>
          <p:spPr bwMode="auto">
            <a:xfrm>
              <a:off x="4102389" y="408944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1" name="流程图: 接点 80">
              <a:extLst>
                <a:ext uri="{FF2B5EF4-FFF2-40B4-BE49-F238E27FC236}">
                  <a16:creationId xmlns:a16="http://schemas.microsoft.com/office/drawing/2014/main" id="{541640EE-0A4B-4BF1-B9C8-416F7944559B}"/>
                </a:ext>
              </a:extLst>
            </p:cNvPr>
            <p:cNvSpPr/>
            <p:nvPr/>
          </p:nvSpPr>
          <p:spPr bwMode="auto">
            <a:xfrm>
              <a:off x="4174397" y="423218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E67D6FB6-9961-4627-85EB-A9EC3FC9B6AF}"/>
                </a:ext>
              </a:extLst>
            </p:cNvPr>
            <p:cNvSpPr/>
            <p:nvPr/>
          </p:nvSpPr>
          <p:spPr bwMode="auto">
            <a:xfrm>
              <a:off x="4187137" y="407907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3" name="流程图: 接点 82">
              <a:extLst>
                <a:ext uri="{FF2B5EF4-FFF2-40B4-BE49-F238E27FC236}">
                  <a16:creationId xmlns:a16="http://schemas.microsoft.com/office/drawing/2014/main" id="{64692F31-28F3-4874-BCC7-0702ECCAE12D}"/>
                </a:ext>
              </a:extLst>
            </p:cNvPr>
            <p:cNvSpPr/>
            <p:nvPr/>
          </p:nvSpPr>
          <p:spPr bwMode="auto">
            <a:xfrm>
              <a:off x="4296067" y="423049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4" name="流程图: 接点 83">
              <a:extLst>
                <a:ext uri="{FF2B5EF4-FFF2-40B4-BE49-F238E27FC236}">
                  <a16:creationId xmlns:a16="http://schemas.microsoft.com/office/drawing/2014/main" id="{40A92C68-3D60-4C93-B562-CFF51E1100C0}"/>
                </a:ext>
              </a:extLst>
            </p:cNvPr>
            <p:cNvSpPr/>
            <p:nvPr/>
          </p:nvSpPr>
          <p:spPr bwMode="auto">
            <a:xfrm>
              <a:off x="4235881" y="430676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0251A4E4-CDD3-4E75-9076-3370E7F0CF3C}"/>
                </a:ext>
              </a:extLst>
            </p:cNvPr>
            <p:cNvSpPr/>
            <p:nvPr/>
          </p:nvSpPr>
          <p:spPr bwMode="auto">
            <a:xfrm>
              <a:off x="4155759" y="433482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8FA57DE2-C88F-41E2-9659-7C2C345C82D0}"/>
                </a:ext>
              </a:extLst>
            </p:cNvPr>
            <p:cNvSpPr/>
            <p:nvPr/>
          </p:nvSpPr>
          <p:spPr bwMode="auto">
            <a:xfrm>
              <a:off x="4594199" y="394860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7" name="流程图: 接点 86">
              <a:extLst>
                <a:ext uri="{FF2B5EF4-FFF2-40B4-BE49-F238E27FC236}">
                  <a16:creationId xmlns:a16="http://schemas.microsoft.com/office/drawing/2014/main" id="{1C689283-05C9-4FBC-9CAC-3D8EE6D6C7F3}"/>
                </a:ext>
              </a:extLst>
            </p:cNvPr>
            <p:cNvSpPr/>
            <p:nvPr/>
          </p:nvSpPr>
          <p:spPr bwMode="auto">
            <a:xfrm>
              <a:off x="4557866" y="4096308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8" name="流程图: 接点 87">
              <a:extLst>
                <a:ext uri="{FF2B5EF4-FFF2-40B4-BE49-F238E27FC236}">
                  <a16:creationId xmlns:a16="http://schemas.microsoft.com/office/drawing/2014/main" id="{2C8BF0CF-5DCE-42EE-95C2-3A4BD1C6F047}"/>
                </a:ext>
              </a:extLst>
            </p:cNvPr>
            <p:cNvSpPr/>
            <p:nvPr/>
          </p:nvSpPr>
          <p:spPr bwMode="auto">
            <a:xfrm>
              <a:off x="5068131" y="401024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E8BB4F03-1E31-4E52-BE1A-206D5E5CD03F}"/>
                </a:ext>
              </a:extLst>
            </p:cNvPr>
            <p:cNvSpPr/>
            <p:nvPr/>
          </p:nvSpPr>
          <p:spPr bwMode="auto">
            <a:xfrm>
              <a:off x="5000216" y="440284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0" name="流程图: 接点 89">
              <a:extLst>
                <a:ext uri="{FF2B5EF4-FFF2-40B4-BE49-F238E27FC236}">
                  <a16:creationId xmlns:a16="http://schemas.microsoft.com/office/drawing/2014/main" id="{91EB3EF4-3287-4323-9EA4-6C7EE85D4BFD}"/>
                </a:ext>
              </a:extLst>
            </p:cNvPr>
            <p:cNvSpPr/>
            <p:nvPr/>
          </p:nvSpPr>
          <p:spPr bwMode="auto">
            <a:xfrm>
              <a:off x="4964817" y="442946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1" name="流程图: 接点 90">
              <a:extLst>
                <a:ext uri="{FF2B5EF4-FFF2-40B4-BE49-F238E27FC236}">
                  <a16:creationId xmlns:a16="http://schemas.microsoft.com/office/drawing/2014/main" id="{6B54042A-5E7D-4641-8E00-42115D8CCF19}"/>
                </a:ext>
              </a:extLst>
            </p:cNvPr>
            <p:cNvSpPr/>
            <p:nvPr/>
          </p:nvSpPr>
          <p:spPr bwMode="auto">
            <a:xfrm>
              <a:off x="4964817" y="426677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FCFB4944-BCAC-4DB0-B894-D28F1523AC29}"/>
                </a:ext>
              </a:extLst>
            </p:cNvPr>
            <p:cNvSpPr/>
            <p:nvPr/>
          </p:nvSpPr>
          <p:spPr bwMode="auto">
            <a:xfrm>
              <a:off x="4964817" y="412672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F42B77F7-65F5-494D-9259-A2DC52A5DA38}"/>
                </a:ext>
              </a:extLst>
            </p:cNvPr>
            <p:cNvSpPr/>
            <p:nvPr/>
          </p:nvSpPr>
          <p:spPr bwMode="auto">
            <a:xfrm>
              <a:off x="5115242" y="413509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4" name="流程图: 接点 93">
              <a:extLst>
                <a:ext uri="{FF2B5EF4-FFF2-40B4-BE49-F238E27FC236}">
                  <a16:creationId xmlns:a16="http://schemas.microsoft.com/office/drawing/2014/main" id="{D6064AC7-B0DC-4F76-81FD-7DEE18600261}"/>
                </a:ext>
              </a:extLst>
            </p:cNvPr>
            <p:cNvSpPr/>
            <p:nvPr/>
          </p:nvSpPr>
          <p:spPr bwMode="auto">
            <a:xfrm>
              <a:off x="5073663" y="425993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5" name="流程图: 接点 94">
              <a:extLst>
                <a:ext uri="{FF2B5EF4-FFF2-40B4-BE49-F238E27FC236}">
                  <a16:creationId xmlns:a16="http://schemas.microsoft.com/office/drawing/2014/main" id="{E23D02A3-A919-411D-BDAB-BF11CF43F161}"/>
                </a:ext>
              </a:extLst>
            </p:cNvPr>
            <p:cNvSpPr/>
            <p:nvPr/>
          </p:nvSpPr>
          <p:spPr bwMode="auto">
            <a:xfrm>
              <a:off x="4596091" y="4228962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6" name="流程图: 接点 95">
              <a:extLst>
                <a:ext uri="{FF2B5EF4-FFF2-40B4-BE49-F238E27FC236}">
                  <a16:creationId xmlns:a16="http://schemas.microsoft.com/office/drawing/2014/main" id="{087FDF55-2364-4A92-B1C4-630648FCD7D4}"/>
                </a:ext>
              </a:extLst>
            </p:cNvPr>
            <p:cNvSpPr/>
            <p:nvPr/>
          </p:nvSpPr>
          <p:spPr bwMode="auto">
            <a:xfrm>
              <a:off x="4752020" y="415717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EA2CFCF3-747A-4C9C-ADAA-991007F34011}"/>
                </a:ext>
              </a:extLst>
            </p:cNvPr>
            <p:cNvSpPr/>
            <p:nvPr/>
          </p:nvSpPr>
          <p:spPr bwMode="auto">
            <a:xfrm>
              <a:off x="4686578" y="4346846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E21C23CB-5D55-4889-BB75-996657480A0D}"/>
                </a:ext>
              </a:extLst>
            </p:cNvPr>
            <p:cNvSpPr/>
            <p:nvPr/>
          </p:nvSpPr>
          <p:spPr bwMode="auto">
            <a:xfrm>
              <a:off x="5110501" y="437082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9" name="流程图: 接点 98">
              <a:extLst>
                <a:ext uri="{FF2B5EF4-FFF2-40B4-BE49-F238E27FC236}">
                  <a16:creationId xmlns:a16="http://schemas.microsoft.com/office/drawing/2014/main" id="{5DBBABB7-83D5-446A-855C-A6152CB751CA}"/>
                </a:ext>
              </a:extLst>
            </p:cNvPr>
            <p:cNvSpPr/>
            <p:nvPr/>
          </p:nvSpPr>
          <p:spPr bwMode="auto">
            <a:xfrm>
              <a:off x="4416191" y="424479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0" name="流程图: 接点 99">
              <a:extLst>
                <a:ext uri="{FF2B5EF4-FFF2-40B4-BE49-F238E27FC236}">
                  <a16:creationId xmlns:a16="http://schemas.microsoft.com/office/drawing/2014/main" id="{3B2C21A9-B01D-47FB-BFD0-BBE0E8943849}"/>
                </a:ext>
              </a:extLst>
            </p:cNvPr>
            <p:cNvSpPr/>
            <p:nvPr/>
          </p:nvSpPr>
          <p:spPr bwMode="auto">
            <a:xfrm>
              <a:off x="4026024" y="39079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1" name="流程图: 接点 100">
              <a:extLst>
                <a:ext uri="{FF2B5EF4-FFF2-40B4-BE49-F238E27FC236}">
                  <a16:creationId xmlns:a16="http://schemas.microsoft.com/office/drawing/2014/main" id="{5077C23E-31DB-4E50-9720-19D809143C0E}"/>
                </a:ext>
              </a:extLst>
            </p:cNvPr>
            <p:cNvSpPr/>
            <p:nvPr/>
          </p:nvSpPr>
          <p:spPr bwMode="auto">
            <a:xfrm>
              <a:off x="3961038" y="425993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2" name="流程图: 接点 101">
              <a:extLst>
                <a:ext uri="{FF2B5EF4-FFF2-40B4-BE49-F238E27FC236}">
                  <a16:creationId xmlns:a16="http://schemas.microsoft.com/office/drawing/2014/main" id="{AEB94C0D-EE20-454F-B211-85784C7DDD21}"/>
                </a:ext>
              </a:extLst>
            </p:cNvPr>
            <p:cNvSpPr/>
            <p:nvPr/>
          </p:nvSpPr>
          <p:spPr bwMode="auto">
            <a:xfrm>
              <a:off x="3978263" y="404306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3" name="流程图: 接点 102">
              <a:extLst>
                <a:ext uri="{FF2B5EF4-FFF2-40B4-BE49-F238E27FC236}">
                  <a16:creationId xmlns:a16="http://schemas.microsoft.com/office/drawing/2014/main" id="{8CC7FB8A-9916-4644-AE48-D7836B573C27}"/>
                </a:ext>
              </a:extLst>
            </p:cNvPr>
            <p:cNvSpPr/>
            <p:nvPr/>
          </p:nvSpPr>
          <p:spPr bwMode="auto">
            <a:xfrm>
              <a:off x="4361407" y="438285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4" name="流程图: 接点 103">
              <a:extLst>
                <a:ext uri="{FF2B5EF4-FFF2-40B4-BE49-F238E27FC236}">
                  <a16:creationId xmlns:a16="http://schemas.microsoft.com/office/drawing/2014/main" id="{61A4EA5F-DBC2-4ED9-BDF5-C7F6D8B6B2C2}"/>
                </a:ext>
              </a:extLst>
            </p:cNvPr>
            <p:cNvSpPr/>
            <p:nvPr/>
          </p:nvSpPr>
          <p:spPr bwMode="auto">
            <a:xfrm>
              <a:off x="4016737" y="438480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5" name="流程图: 接点 104">
              <a:extLst>
                <a:ext uri="{FF2B5EF4-FFF2-40B4-BE49-F238E27FC236}">
                  <a16:creationId xmlns:a16="http://schemas.microsoft.com/office/drawing/2014/main" id="{4D9EDBC9-4D4F-4339-879D-B644F55DBF01}"/>
                </a:ext>
              </a:extLst>
            </p:cNvPr>
            <p:cNvSpPr/>
            <p:nvPr/>
          </p:nvSpPr>
          <p:spPr bwMode="auto">
            <a:xfrm>
              <a:off x="4187137" y="450895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55BE7593-01E1-440D-B960-30FDB7EAE776}"/>
                </a:ext>
              </a:extLst>
            </p:cNvPr>
            <p:cNvSpPr/>
            <p:nvPr/>
          </p:nvSpPr>
          <p:spPr bwMode="auto">
            <a:xfrm>
              <a:off x="3926617" y="417109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7" name="流程图: 接点 106">
              <a:extLst>
                <a:ext uri="{FF2B5EF4-FFF2-40B4-BE49-F238E27FC236}">
                  <a16:creationId xmlns:a16="http://schemas.microsoft.com/office/drawing/2014/main" id="{E928004C-C5BC-4440-8C84-B4EDBA42A163}"/>
                </a:ext>
              </a:extLst>
            </p:cNvPr>
            <p:cNvSpPr/>
            <p:nvPr/>
          </p:nvSpPr>
          <p:spPr bwMode="auto">
            <a:xfrm>
              <a:off x="5179263" y="392923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8" name="流程图: 接点 107">
              <a:extLst>
                <a:ext uri="{FF2B5EF4-FFF2-40B4-BE49-F238E27FC236}">
                  <a16:creationId xmlns:a16="http://schemas.microsoft.com/office/drawing/2014/main" id="{42C8EAB9-8C0F-4189-AABF-026BE5D3C406}"/>
                </a:ext>
              </a:extLst>
            </p:cNvPr>
            <p:cNvSpPr/>
            <p:nvPr/>
          </p:nvSpPr>
          <p:spPr bwMode="auto">
            <a:xfrm>
              <a:off x="5228261" y="405525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9" name="流程图: 接点 108">
              <a:extLst>
                <a:ext uri="{FF2B5EF4-FFF2-40B4-BE49-F238E27FC236}">
                  <a16:creationId xmlns:a16="http://schemas.microsoft.com/office/drawing/2014/main" id="{BC78577B-2D82-4FDA-94C6-1FA690270E36}"/>
                </a:ext>
              </a:extLst>
            </p:cNvPr>
            <p:cNvSpPr/>
            <p:nvPr/>
          </p:nvSpPr>
          <p:spPr bwMode="auto">
            <a:xfrm>
              <a:off x="5056387" y="409908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0" name="流程图: 接点 109">
              <a:extLst>
                <a:ext uri="{FF2B5EF4-FFF2-40B4-BE49-F238E27FC236}">
                  <a16:creationId xmlns:a16="http://schemas.microsoft.com/office/drawing/2014/main" id="{888B4960-5E41-44C9-B3AB-32296FE1A23C}"/>
                </a:ext>
              </a:extLst>
            </p:cNvPr>
            <p:cNvSpPr/>
            <p:nvPr/>
          </p:nvSpPr>
          <p:spPr bwMode="auto">
            <a:xfrm>
              <a:off x="5154856" y="425993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1" name="流程图: 接点 110">
              <a:extLst>
                <a:ext uri="{FF2B5EF4-FFF2-40B4-BE49-F238E27FC236}">
                  <a16:creationId xmlns:a16="http://schemas.microsoft.com/office/drawing/2014/main" id="{FEEC1223-099B-4142-81D5-9E2239E3A2D6}"/>
                </a:ext>
              </a:extLst>
            </p:cNvPr>
            <p:cNvSpPr/>
            <p:nvPr/>
          </p:nvSpPr>
          <p:spPr bwMode="auto">
            <a:xfrm>
              <a:off x="4249433" y="4696842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2" name="流程图: 接点 111">
              <a:extLst>
                <a:ext uri="{FF2B5EF4-FFF2-40B4-BE49-F238E27FC236}">
                  <a16:creationId xmlns:a16="http://schemas.microsoft.com/office/drawing/2014/main" id="{C7599E77-DF09-418E-95D0-4FA0546FF628}"/>
                </a:ext>
              </a:extLst>
            </p:cNvPr>
            <p:cNvSpPr/>
            <p:nvPr/>
          </p:nvSpPr>
          <p:spPr bwMode="auto">
            <a:xfrm>
              <a:off x="4529830" y="487856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3" name="流程图: 接点 112">
              <a:extLst>
                <a:ext uri="{FF2B5EF4-FFF2-40B4-BE49-F238E27FC236}">
                  <a16:creationId xmlns:a16="http://schemas.microsoft.com/office/drawing/2014/main" id="{82AEB9AC-BC2A-4D3B-9EBD-91A01B0EC23F}"/>
                </a:ext>
              </a:extLst>
            </p:cNvPr>
            <p:cNvSpPr/>
            <p:nvPr/>
          </p:nvSpPr>
          <p:spPr bwMode="auto">
            <a:xfrm>
              <a:off x="4614192" y="480553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93393CC2-2A95-400A-811D-D5CB51A5DDF5}"/>
                </a:ext>
              </a:extLst>
            </p:cNvPr>
            <p:cNvSpPr/>
            <p:nvPr/>
          </p:nvSpPr>
          <p:spPr bwMode="auto">
            <a:xfrm>
              <a:off x="4513807" y="453525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5" name="流程图: 接点 114">
              <a:extLst>
                <a:ext uri="{FF2B5EF4-FFF2-40B4-BE49-F238E27FC236}">
                  <a16:creationId xmlns:a16="http://schemas.microsoft.com/office/drawing/2014/main" id="{1F63AD7C-E7AF-4C44-B40F-B14D1CCDD501}"/>
                </a:ext>
              </a:extLst>
            </p:cNvPr>
            <p:cNvSpPr/>
            <p:nvPr/>
          </p:nvSpPr>
          <p:spPr bwMode="auto">
            <a:xfrm>
              <a:off x="4666207" y="468765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6" name="流程图: 接点 115">
              <a:extLst>
                <a:ext uri="{FF2B5EF4-FFF2-40B4-BE49-F238E27FC236}">
                  <a16:creationId xmlns:a16="http://schemas.microsoft.com/office/drawing/2014/main" id="{3D0466CB-A399-47D1-8BBF-D4BEB6C71A53}"/>
                </a:ext>
              </a:extLst>
            </p:cNvPr>
            <p:cNvSpPr/>
            <p:nvPr/>
          </p:nvSpPr>
          <p:spPr bwMode="auto">
            <a:xfrm>
              <a:off x="4755269" y="480553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7" name="流程图: 接点 116">
              <a:extLst>
                <a:ext uri="{FF2B5EF4-FFF2-40B4-BE49-F238E27FC236}">
                  <a16:creationId xmlns:a16="http://schemas.microsoft.com/office/drawing/2014/main" id="{EBB3B71C-C16D-4D42-937D-D6E9363F8105}"/>
                </a:ext>
              </a:extLst>
            </p:cNvPr>
            <p:cNvSpPr/>
            <p:nvPr/>
          </p:nvSpPr>
          <p:spPr bwMode="auto">
            <a:xfrm>
              <a:off x="4361407" y="461223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8" name="流程图: 接点 117">
              <a:extLst>
                <a:ext uri="{FF2B5EF4-FFF2-40B4-BE49-F238E27FC236}">
                  <a16:creationId xmlns:a16="http://schemas.microsoft.com/office/drawing/2014/main" id="{47DCE07F-28C8-4DA9-942A-F2DFCF311F54}"/>
                </a:ext>
              </a:extLst>
            </p:cNvPr>
            <p:cNvSpPr/>
            <p:nvPr/>
          </p:nvSpPr>
          <p:spPr bwMode="auto">
            <a:xfrm>
              <a:off x="4498745" y="4725858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9" name="流程图: 接点 118">
              <a:extLst>
                <a:ext uri="{FF2B5EF4-FFF2-40B4-BE49-F238E27FC236}">
                  <a16:creationId xmlns:a16="http://schemas.microsoft.com/office/drawing/2014/main" id="{FB6DF5A2-5D4F-4810-9DB8-B5E8704CC07F}"/>
                </a:ext>
              </a:extLst>
            </p:cNvPr>
            <p:cNvSpPr/>
            <p:nvPr/>
          </p:nvSpPr>
          <p:spPr bwMode="auto">
            <a:xfrm>
              <a:off x="4178424" y="40603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0" name="流程图: 接点 119">
              <a:extLst>
                <a:ext uri="{FF2B5EF4-FFF2-40B4-BE49-F238E27FC236}">
                  <a16:creationId xmlns:a16="http://schemas.microsoft.com/office/drawing/2014/main" id="{C5DA17E5-FDB6-43DB-9744-7A51A96F6311}"/>
                </a:ext>
              </a:extLst>
            </p:cNvPr>
            <p:cNvSpPr/>
            <p:nvPr/>
          </p:nvSpPr>
          <p:spPr bwMode="auto">
            <a:xfrm>
              <a:off x="4330824" y="42127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1" name="流程图: 接点 120">
              <a:extLst>
                <a:ext uri="{FF2B5EF4-FFF2-40B4-BE49-F238E27FC236}">
                  <a16:creationId xmlns:a16="http://schemas.microsoft.com/office/drawing/2014/main" id="{1289CA37-25B3-4F69-B03F-C9ED762AFEFF}"/>
                </a:ext>
              </a:extLst>
            </p:cNvPr>
            <p:cNvSpPr/>
            <p:nvPr/>
          </p:nvSpPr>
          <p:spPr bwMode="auto">
            <a:xfrm>
              <a:off x="4483224" y="43651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2" name="流程图: 接点 121">
              <a:extLst>
                <a:ext uri="{FF2B5EF4-FFF2-40B4-BE49-F238E27FC236}">
                  <a16:creationId xmlns:a16="http://schemas.microsoft.com/office/drawing/2014/main" id="{92408BF5-44C5-4D79-BC63-BADA5432F7C6}"/>
                </a:ext>
              </a:extLst>
            </p:cNvPr>
            <p:cNvSpPr/>
            <p:nvPr/>
          </p:nvSpPr>
          <p:spPr bwMode="auto">
            <a:xfrm>
              <a:off x="4635624" y="45175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3" name="流程图: 接点 122">
              <a:extLst>
                <a:ext uri="{FF2B5EF4-FFF2-40B4-BE49-F238E27FC236}">
                  <a16:creationId xmlns:a16="http://schemas.microsoft.com/office/drawing/2014/main" id="{91FE37F7-A6D2-4A08-ACFF-D19B7E89C437}"/>
                </a:ext>
              </a:extLst>
            </p:cNvPr>
            <p:cNvSpPr/>
            <p:nvPr/>
          </p:nvSpPr>
          <p:spPr bwMode="auto">
            <a:xfrm>
              <a:off x="4788024" y="4669904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4" name="流程图: 接点 123">
              <a:extLst>
                <a:ext uri="{FF2B5EF4-FFF2-40B4-BE49-F238E27FC236}">
                  <a16:creationId xmlns:a16="http://schemas.microsoft.com/office/drawing/2014/main" id="{E3714353-314B-4BD4-B1AF-BC0432E13C38}"/>
                </a:ext>
              </a:extLst>
            </p:cNvPr>
            <p:cNvSpPr/>
            <p:nvPr/>
          </p:nvSpPr>
          <p:spPr bwMode="auto">
            <a:xfrm>
              <a:off x="4893893" y="474125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5" name="流程图: 接点 124">
              <a:extLst>
                <a:ext uri="{FF2B5EF4-FFF2-40B4-BE49-F238E27FC236}">
                  <a16:creationId xmlns:a16="http://schemas.microsoft.com/office/drawing/2014/main" id="{4455A32E-51C4-451A-875B-9E904C427826}"/>
                </a:ext>
              </a:extLst>
            </p:cNvPr>
            <p:cNvSpPr/>
            <p:nvPr/>
          </p:nvSpPr>
          <p:spPr bwMode="auto">
            <a:xfrm>
              <a:off x="4788024" y="4422650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6" name="流程图: 接点 125">
              <a:extLst>
                <a:ext uri="{FF2B5EF4-FFF2-40B4-BE49-F238E27FC236}">
                  <a16:creationId xmlns:a16="http://schemas.microsoft.com/office/drawing/2014/main" id="{C0C8C4F7-4158-4896-89BA-6CA4C0FBD81C}"/>
                </a:ext>
              </a:extLst>
            </p:cNvPr>
            <p:cNvSpPr/>
            <p:nvPr/>
          </p:nvSpPr>
          <p:spPr bwMode="auto">
            <a:xfrm>
              <a:off x="4892809" y="460121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7" name="流程图: 接点 126">
              <a:extLst>
                <a:ext uri="{FF2B5EF4-FFF2-40B4-BE49-F238E27FC236}">
                  <a16:creationId xmlns:a16="http://schemas.microsoft.com/office/drawing/2014/main" id="{0F35CE42-3051-4A6F-839E-EAE0AD678542}"/>
                </a:ext>
              </a:extLst>
            </p:cNvPr>
            <p:cNvSpPr/>
            <p:nvPr/>
          </p:nvSpPr>
          <p:spPr bwMode="auto">
            <a:xfrm>
              <a:off x="5220531" y="416264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" name="流程图: 接点 127">
              <a:extLst>
                <a:ext uri="{FF2B5EF4-FFF2-40B4-BE49-F238E27FC236}">
                  <a16:creationId xmlns:a16="http://schemas.microsoft.com/office/drawing/2014/main" id="{AD99348D-E4EA-4B23-8389-78D56C676D16}"/>
                </a:ext>
              </a:extLst>
            </p:cNvPr>
            <p:cNvSpPr/>
            <p:nvPr/>
          </p:nvSpPr>
          <p:spPr bwMode="auto">
            <a:xfrm>
              <a:off x="5256535" y="431680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9" name="流程图: 接点 128">
              <a:extLst>
                <a:ext uri="{FF2B5EF4-FFF2-40B4-BE49-F238E27FC236}">
                  <a16:creationId xmlns:a16="http://schemas.microsoft.com/office/drawing/2014/main" id="{649289B2-62A3-4780-8F61-EEE8C3BBDE3A}"/>
                </a:ext>
              </a:extLst>
            </p:cNvPr>
            <p:cNvSpPr/>
            <p:nvPr/>
          </p:nvSpPr>
          <p:spPr bwMode="auto">
            <a:xfrm>
              <a:off x="5182509" y="4310842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0" name="流程图: 接点 129">
              <a:extLst>
                <a:ext uri="{FF2B5EF4-FFF2-40B4-BE49-F238E27FC236}">
                  <a16:creationId xmlns:a16="http://schemas.microsoft.com/office/drawing/2014/main" id="{264A249C-2989-440C-82DD-B5D8B50DC23B}"/>
                </a:ext>
              </a:extLst>
            </p:cNvPr>
            <p:cNvSpPr/>
            <p:nvPr/>
          </p:nvSpPr>
          <p:spPr bwMode="auto">
            <a:xfrm>
              <a:off x="5399550" y="4720906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1" name="流程图: 接点 130">
              <a:extLst>
                <a:ext uri="{FF2B5EF4-FFF2-40B4-BE49-F238E27FC236}">
                  <a16:creationId xmlns:a16="http://schemas.microsoft.com/office/drawing/2014/main" id="{CB15FABE-EA6A-438A-A26A-9B14F48446B5}"/>
                </a:ext>
              </a:extLst>
            </p:cNvPr>
            <p:cNvSpPr/>
            <p:nvPr/>
          </p:nvSpPr>
          <p:spPr bwMode="auto">
            <a:xfrm>
              <a:off x="4808664" y="4268369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2" name="流程图: 接点 131">
              <a:extLst>
                <a:ext uri="{FF2B5EF4-FFF2-40B4-BE49-F238E27FC236}">
                  <a16:creationId xmlns:a16="http://schemas.microsoft.com/office/drawing/2014/main" id="{9DBD1729-050A-48A8-9D14-29C47E64CC11}"/>
                </a:ext>
              </a:extLst>
            </p:cNvPr>
            <p:cNvSpPr/>
            <p:nvPr/>
          </p:nvSpPr>
          <p:spPr bwMode="auto">
            <a:xfrm>
              <a:off x="4816725" y="454208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3" name="流程图: 接点 132">
              <a:extLst>
                <a:ext uri="{FF2B5EF4-FFF2-40B4-BE49-F238E27FC236}">
                  <a16:creationId xmlns:a16="http://schemas.microsoft.com/office/drawing/2014/main" id="{49F32F21-E73B-46CB-BF1A-69F99EF4D9D2}"/>
                </a:ext>
              </a:extLst>
            </p:cNvPr>
            <p:cNvSpPr/>
            <p:nvPr/>
          </p:nvSpPr>
          <p:spPr bwMode="auto">
            <a:xfrm>
              <a:off x="4845502" y="4168738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4" name="流程图: 接点 133">
              <a:extLst>
                <a:ext uri="{FF2B5EF4-FFF2-40B4-BE49-F238E27FC236}">
                  <a16:creationId xmlns:a16="http://schemas.microsoft.com/office/drawing/2014/main" id="{0187E4EA-ED5D-4368-AB8D-EB196E1F6B8F}"/>
                </a:ext>
              </a:extLst>
            </p:cNvPr>
            <p:cNvSpPr/>
            <p:nvPr/>
          </p:nvSpPr>
          <p:spPr bwMode="auto">
            <a:xfrm>
              <a:off x="4809188" y="4076925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5" name="流程图: 接点 134">
              <a:extLst>
                <a:ext uri="{FF2B5EF4-FFF2-40B4-BE49-F238E27FC236}">
                  <a16:creationId xmlns:a16="http://schemas.microsoft.com/office/drawing/2014/main" id="{20CCF952-9AA9-4107-81FA-940B64F3EFCF}"/>
                </a:ext>
              </a:extLst>
            </p:cNvPr>
            <p:cNvSpPr/>
            <p:nvPr/>
          </p:nvSpPr>
          <p:spPr bwMode="auto">
            <a:xfrm>
              <a:off x="4697044" y="4079073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6" name="流程图: 接点 135">
              <a:extLst>
                <a:ext uri="{FF2B5EF4-FFF2-40B4-BE49-F238E27FC236}">
                  <a16:creationId xmlns:a16="http://schemas.microsoft.com/office/drawing/2014/main" id="{E26A28F1-6E84-4C0F-9F2B-7CC55F1AF22C}"/>
                </a:ext>
              </a:extLst>
            </p:cNvPr>
            <p:cNvSpPr/>
            <p:nvPr/>
          </p:nvSpPr>
          <p:spPr bwMode="auto">
            <a:xfrm>
              <a:off x="5482632" y="4266497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7" name="流程图: 接点 136">
              <a:extLst>
                <a:ext uri="{FF2B5EF4-FFF2-40B4-BE49-F238E27FC236}">
                  <a16:creationId xmlns:a16="http://schemas.microsoft.com/office/drawing/2014/main" id="{3DD0A950-9599-42B8-9EEE-FF12BA42DDD3}"/>
                </a:ext>
              </a:extLst>
            </p:cNvPr>
            <p:cNvSpPr/>
            <p:nvPr/>
          </p:nvSpPr>
          <p:spPr bwMode="auto">
            <a:xfrm>
              <a:off x="5445163" y="4040921"/>
              <a:ext cx="72008" cy="72008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6045A63-A152-47F4-A18E-4A51BE45EBCE}"/>
                    </a:ext>
                  </a:extLst>
                </p:cNvPr>
                <p:cNvSpPr txBox="1"/>
                <p:nvPr/>
              </p:nvSpPr>
              <p:spPr>
                <a:xfrm>
                  <a:off x="5433790" y="3740203"/>
                  <a:ext cx="3417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6045A63-A152-47F4-A18E-4A51BE45EB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790" y="3740203"/>
                  <a:ext cx="341774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12500"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DA17451B-1A71-4C8D-8017-2C001AF8C9FA}"/>
                    </a:ext>
                  </a:extLst>
                </p:cNvPr>
                <p:cNvSpPr txBox="1"/>
                <p:nvPr/>
              </p:nvSpPr>
              <p:spPr>
                <a:xfrm>
                  <a:off x="5500285" y="4089447"/>
                  <a:ext cx="3417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DA17451B-1A71-4C8D-8017-2C001AF8C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285" y="4089447"/>
                  <a:ext cx="341774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16071"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9B13CC82-E466-480E-91C1-96A9E7091E84}"/>
                    </a:ext>
                  </a:extLst>
                </p:cNvPr>
                <p:cNvSpPr txBox="1"/>
                <p:nvPr/>
              </p:nvSpPr>
              <p:spPr>
                <a:xfrm>
                  <a:off x="5405998" y="4563365"/>
                  <a:ext cx="3417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9B13CC82-E466-480E-91C1-96A9E7091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998" y="4563365"/>
                  <a:ext cx="341774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14286"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2">
                <a:extLst>
                  <a:ext uri="{FF2B5EF4-FFF2-40B4-BE49-F238E27FC236}">
                    <a16:creationId xmlns:a16="http://schemas.microsoft.com/office/drawing/2014/main" id="{552E8324-0275-4FFE-B7AD-BD8C2C4AF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777" y="3743754"/>
                <a:ext cx="6169690" cy="180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  <a:latin typeface="黑体" pitchFamily="2" charset="-122"/>
                  </a:rPr>
                  <a:t>基于密度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lt"/>
                  </a:rPr>
                  <a:t>（</a:t>
                </a:r>
                <a:r>
                  <a:rPr lang="en-US" altLang="zh-CN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Density-based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lt"/>
                  </a:rPr>
                  <a:t>）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黑体" pitchFamily="2" charset="-122"/>
                  </a:rPr>
                  <a:t>的方法</a:t>
                </a:r>
                <a:endParaRPr lang="en-US" altLang="zh-CN" sz="2200" dirty="0">
                  <a:solidFill>
                    <a:srgbClr val="0000FF"/>
                  </a:solidFill>
                  <a:latin typeface="黑体" pitchFamily="2" charset="-122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b="0" dirty="0">
                    <a:latin typeface="黑体" pitchFamily="2" charset="-122"/>
                  </a:rPr>
                  <a:t>将每个数据当作一个点，计算它的周围密度和其临近点的周围密度，基于这两个密度值计算出相对密度，相对密度越大，异常程度越高。</a:t>
                </a:r>
                <a:endParaRPr lang="en-US" altLang="zh-CN" sz="2000" b="0" dirty="0">
                  <a:latin typeface="黑体" pitchFamily="2" charset="-122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的相对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sym typeface="Symbol" pitchFamily="18" charset="2"/>
                  </a:rPr>
                  <a:t>密度相比于其相邻对象明显较小，较大可能成为异常点。</a:t>
                </a:r>
                <a:endParaRPr lang="zh-CN" altLang="en-US" sz="2000" b="0" dirty="0">
                  <a:latin typeface="黑体" pitchFamily="2" charset="-122"/>
                </a:endParaRPr>
              </a:p>
            </p:txBody>
          </p:sp>
        </mc:Choice>
        <mc:Fallback xmlns="">
          <p:sp>
            <p:nvSpPr>
              <p:cNvPr id="141" name="Rectangle 2">
                <a:extLst>
                  <a:ext uri="{FF2B5EF4-FFF2-40B4-BE49-F238E27FC236}">
                    <a16:creationId xmlns:a16="http://schemas.microsoft.com/office/drawing/2014/main" id="{552E8324-0275-4FFE-B7AD-BD8C2C4AF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777" y="3743754"/>
                <a:ext cx="6169690" cy="1800200"/>
              </a:xfrm>
              <a:prstGeom prst="rect">
                <a:avLst/>
              </a:prstGeom>
              <a:blipFill>
                <a:blip r:embed="rId9"/>
                <a:stretch>
                  <a:fillRect l="-1087" t="-3729" r="-99" b="-355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981972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8376</TotalTime>
  <Words>2644</Words>
  <Application>Microsoft Office PowerPoint</Application>
  <PresentationFormat>全屏显示(4:3)</PresentationFormat>
  <Paragraphs>486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黑体</vt:lpstr>
      <vt:lpstr>楷体_GB2312</vt:lpstr>
      <vt:lpstr>宋体</vt:lpstr>
      <vt:lpstr>Cambria Math</vt:lpstr>
      <vt:lpstr>Symbol</vt:lpstr>
      <vt:lpstr>Times New Roman</vt:lpstr>
      <vt:lpstr>Wingdings</vt:lpstr>
      <vt:lpstr>Straight Edge</vt:lpstr>
      <vt:lpstr>第10章 异常检测</vt:lpstr>
      <vt:lpstr>提纲</vt:lpstr>
      <vt:lpstr>引例</vt:lpstr>
      <vt:lpstr>提纲</vt:lpstr>
      <vt:lpstr>异常检测概述 (1)</vt:lpstr>
      <vt:lpstr>异常检测概述 (2)</vt:lpstr>
      <vt:lpstr>提纲</vt:lpstr>
      <vt:lpstr>异常检测算法分类 (1)</vt:lpstr>
      <vt:lpstr>异常检测算法分类 (2)</vt:lpstr>
      <vt:lpstr>异常检测算法分类 (3)</vt:lpstr>
      <vt:lpstr>提纲</vt:lpstr>
      <vt:lpstr>局部异常因子算法 (1)</vt:lpstr>
      <vt:lpstr>局部异常因子算法 (2)</vt:lpstr>
      <vt:lpstr>局部异常因子算法 (3)</vt:lpstr>
      <vt:lpstr>局部异常因子算法 (4)</vt:lpstr>
      <vt:lpstr>局部异常因子算法 (5)</vt:lpstr>
      <vt:lpstr>局部异常因子算法 (6)</vt:lpstr>
      <vt:lpstr>局部异常因子算法 (7)</vt:lpstr>
      <vt:lpstr>局部异常因子算法 (8)</vt:lpstr>
      <vt:lpstr>局部异常因子算法 (9)</vt:lpstr>
      <vt:lpstr>局部异常因子算法 (10)</vt:lpstr>
      <vt:lpstr>提纲</vt:lpstr>
      <vt:lpstr>基于聚类的局部异常因子算法 (1)</vt:lpstr>
      <vt:lpstr>基于聚类的局部异常因子算法 (2)</vt:lpstr>
      <vt:lpstr>基于聚类的局部异常因子算法 (3)</vt:lpstr>
      <vt:lpstr>基于聚类的局部异常因子算法 (4)</vt:lpstr>
      <vt:lpstr>基于聚类的局部异常因子算法 (5)</vt:lpstr>
      <vt:lpstr>基于聚类的局部异常因子算法 (6)</vt:lpstr>
      <vt:lpstr>基于聚类的局部异常因子算法 (7)</vt:lpstr>
      <vt:lpstr>提纲</vt:lpstr>
      <vt:lpstr>总结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188</cp:revision>
  <dcterms:created xsi:type="dcterms:W3CDTF">1601-01-01T00:00:00Z</dcterms:created>
  <dcterms:modified xsi:type="dcterms:W3CDTF">2022-07-19T01:27:33Z</dcterms:modified>
</cp:coreProperties>
</file>