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80" r:id="rId5"/>
    <p:sldId id="381" r:id="rId6"/>
    <p:sldId id="262" r:id="rId7"/>
    <p:sldId id="382" r:id="rId8"/>
    <p:sldId id="384" r:id="rId9"/>
    <p:sldId id="386" r:id="rId10"/>
    <p:sldId id="385" r:id="rId11"/>
    <p:sldId id="387" r:id="rId12"/>
    <p:sldId id="388" r:id="rId13"/>
    <p:sldId id="389" r:id="rId14"/>
    <p:sldId id="390" r:id="rId15"/>
    <p:sldId id="391" r:id="rId16"/>
    <p:sldId id="422" r:id="rId17"/>
    <p:sldId id="423" r:id="rId18"/>
    <p:sldId id="394" r:id="rId19"/>
    <p:sldId id="396" r:id="rId20"/>
    <p:sldId id="395" r:id="rId21"/>
    <p:sldId id="397" r:id="rId22"/>
    <p:sldId id="398" r:id="rId23"/>
    <p:sldId id="399" r:id="rId24"/>
    <p:sldId id="400" r:id="rId25"/>
    <p:sldId id="401" r:id="rId26"/>
    <p:sldId id="403" r:id="rId27"/>
    <p:sldId id="402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20" r:id="rId43"/>
    <p:sldId id="296" r:id="rId44"/>
    <p:sldId id="297" r:id="rId45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77773C"/>
    <a:srgbClr val="ADAD89"/>
    <a:srgbClr val="0000CC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4" autoAdjust="0"/>
    <p:restoredTop sz="86449" autoAdjust="0"/>
  </p:normalViewPr>
  <p:slideViewPr>
    <p:cSldViewPr>
      <p:cViewPr varScale="1">
        <p:scale>
          <a:sx n="67" d="100"/>
          <a:sy n="67" d="100"/>
        </p:scale>
        <p:origin x="1016" y="26"/>
      </p:cViewPr>
      <p:guideLst>
        <p:guide orient="horz" pos="2188"/>
        <p:guide pos="276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3.xml"/><Relationship Id="rId7" Type="http://schemas.openxmlformats.org/officeDocument/2006/relationships/slide" Target="slides/slide2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9.xml"/><Relationship Id="rId5" Type="http://schemas.openxmlformats.org/officeDocument/2006/relationships/slide" Target="slides/slide9.xml"/><Relationship Id="rId10" Type="http://schemas.openxmlformats.org/officeDocument/2006/relationships/slide" Target="slides/slide44.xml"/><Relationship Id="rId4" Type="http://schemas.openxmlformats.org/officeDocument/2006/relationships/slide" Target="slides/slide5.xml"/><Relationship Id="rId9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/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/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/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0" Type="http://schemas.openxmlformats.org/officeDocument/2006/relationships/image" Target="../media/image49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39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3.png"/><Relationship Id="rId3" Type="http://schemas.openxmlformats.org/officeDocument/2006/relationships/image" Target="../media/image69.png"/><Relationship Id="rId21" Type="http://schemas.openxmlformats.org/officeDocument/2006/relationships/image" Target="../media/image76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68.png"/><Relationship Id="rId16" Type="http://schemas.openxmlformats.org/officeDocument/2006/relationships/image" Target="../media/image710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60.png"/><Relationship Id="rId24" Type="http://schemas.openxmlformats.org/officeDocument/2006/relationships/image" Target="../media/image79.png"/><Relationship Id="rId5" Type="http://schemas.openxmlformats.org/officeDocument/2006/relationships/image" Target="../media/image71.png"/><Relationship Id="rId15" Type="http://schemas.openxmlformats.org/officeDocument/2006/relationships/image" Target="../media/image700.png"/><Relationship Id="rId23" Type="http://schemas.openxmlformats.org/officeDocument/2006/relationships/image" Target="../media/image78.png"/><Relationship Id="rId10" Type="http://schemas.openxmlformats.org/officeDocument/2006/relationships/image" Target="../media/image650.png"/><Relationship Id="rId19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第</a:t>
            </a:r>
            <a:r>
              <a:rPr lang="en-US" altLang="zh-CN" dirty="0">
                <a:ea typeface="黑体" panose="02010609060101010101" pitchFamily="2" charset="-122"/>
              </a:rPr>
              <a:t>13</a:t>
            </a:r>
            <a:r>
              <a:rPr lang="zh-CN" altLang="en-US" dirty="0">
                <a:ea typeface="黑体" panose="02010609060101010101" pitchFamily="2" charset="-122"/>
              </a:rPr>
              <a:t>章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概率推理 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A0EAE9-79CC-421B-957C-31218FA345E2}"/>
              </a:ext>
            </a:extLst>
          </p:cNvPr>
          <p:cNvSpPr/>
          <p:nvPr/>
        </p:nvSpPr>
        <p:spPr>
          <a:xfrm>
            <a:off x="3131840" y="3429000"/>
            <a:ext cx="4032448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4000" dirty="0">
                <a:ea typeface="黑体" panose="02010609060101010101" pitchFamily="49" charset="-122"/>
              </a:rPr>
              <a:t>《</a:t>
            </a:r>
            <a:r>
              <a:rPr lang="zh-CN" altLang="en-US" sz="4000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dirty="0">
                <a:ea typeface="黑体" panose="02010609060101010101" pitchFamily="49" charset="-122"/>
              </a:rPr>
              <a:t>》</a:t>
            </a:r>
          </a:p>
          <a:p>
            <a:pPr algn="ctr"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dirty="0">
                <a:ea typeface="黑体" panose="02010609060101010101" pitchFamily="49" charset="-122"/>
              </a:rPr>
              <a:t>清华大学出版社</a:t>
            </a:r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dirty="0">
                <a:ea typeface="黑体" panose="02010609060101010101" pitchFamily="49" charset="-122"/>
              </a:rPr>
              <a:t>2022</a:t>
            </a:r>
            <a:r>
              <a:rPr lang="zh-CN" altLang="en-US" dirty="0">
                <a:ea typeface="黑体" panose="02010609060101010101" pitchFamily="49" charset="-122"/>
              </a:rPr>
              <a:t>年</a:t>
            </a:r>
            <a:r>
              <a:rPr lang="en-US" altLang="zh-CN" dirty="0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月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参数学习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26B6E1-2255-49DC-B6BB-70C1C36AD667}"/>
              </a:ext>
            </a:extLst>
          </p:cNvPr>
          <p:cNvSpPr/>
          <p:nvPr/>
        </p:nvSpPr>
        <p:spPr>
          <a:xfrm>
            <a:off x="1064610" y="2507558"/>
            <a:ext cx="53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样本</a:t>
            </a:r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数据计算变量节点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条件概率参数</a:t>
            </a:r>
            <a:endParaRPr lang="zh-CN" altLang="en-US" sz="200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187624" y="2914275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1CA8967-2453-4CCD-B401-8EE818A29A78}"/>
                  </a:ext>
                </a:extLst>
              </p:cNvPr>
              <p:cNvSpPr/>
              <p:nvPr/>
            </p:nvSpPr>
            <p:spPr>
              <a:xfrm>
                <a:off x="1064610" y="2942622"/>
                <a:ext cx="7378700" cy="1268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给定一个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BN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ℬ</m:t>
                    </m:r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：</a:t>
                </a:r>
                <a:endParaRPr lang="en-US" altLang="zh-CN" sz="2000" b="0" dirty="0">
                  <a:latin typeface="+mn-lt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zh-CN" altLang="en-US" sz="2000" b="0" i="1" dirty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取值为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000" b="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个可能取值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1, 2, …, </m:t>
                    </m:r>
                    <m:r>
                      <a:rPr lang="en-US" altLang="zh-CN" sz="2000" b="0" i="1" dirty="0" err="1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000" b="0" i="1" baseline="-25000" dirty="0" err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sz="2000" b="0" i="1" baseline="-25000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  <m:r>
                      <a:rPr lang="en-US" altLang="zh-CN" sz="2000" b="0" i="1" baseline="-25000" dirty="0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的父节点集记为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𝜋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𝑣𝑖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、共有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种可能组合（若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无父节点，则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）</a:t>
                </a:r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1CA8967-2453-4CCD-B401-8EE818A29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10" y="2942622"/>
                <a:ext cx="7378700" cy="1268874"/>
              </a:xfrm>
              <a:prstGeom prst="rect">
                <a:avLst/>
              </a:prstGeom>
              <a:blipFill>
                <a:blip r:embed="rId2"/>
                <a:stretch>
                  <a:fillRect l="-909" t="-962" r="-4298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53EEA76-B290-4BF1-A05E-8EF7DD07F340}"/>
                  </a:ext>
                </a:extLst>
              </p:cNvPr>
              <p:cNvSpPr/>
              <p:nvPr/>
            </p:nvSpPr>
            <p:spPr>
              <a:xfrm>
                <a:off x="3595897" y="5112405"/>
                <a:ext cx="4958680" cy="429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)(1≤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53EEA76-B290-4BF1-A05E-8EF7DD07F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97" y="5112405"/>
                <a:ext cx="4958680" cy="429156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D9EFE9C6-F06F-4909-B806-892E4F8DB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60" y="5661248"/>
            <a:ext cx="646130" cy="6461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7B250B5-C894-4B16-9744-2E0C01FF1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527" y="4322144"/>
            <a:ext cx="1502296" cy="1502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70648AE-52E3-4B82-B349-ECB3329F2145}"/>
                  </a:ext>
                </a:extLst>
              </p:cNvPr>
              <p:cNvSpPr/>
              <p:nvPr/>
            </p:nvSpPr>
            <p:spPr>
              <a:xfrm>
                <a:off x="2003384" y="4788093"/>
                <a:ext cx="1220719" cy="429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70648AE-52E3-4B82-B349-ECB3329F2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84" y="4788093"/>
                <a:ext cx="1220719" cy="429156"/>
              </a:xfrm>
              <a:prstGeom prst="rect">
                <a:avLst/>
              </a:prstGeom>
              <a:blipFill>
                <a:blip r:embed="rId6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EC42E85-2952-481C-9BE8-F6FD4DA4DD8B}"/>
                  </a:ext>
                </a:extLst>
              </p:cNvPr>
              <p:cNvSpPr/>
              <p:nvPr/>
            </p:nvSpPr>
            <p:spPr>
              <a:xfrm>
                <a:off x="3347442" y="4273094"/>
                <a:ext cx="5135787" cy="777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28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取值</m:t>
                    </m:r>
                    <m:r>
                      <m:rPr>
                        <m:nor/>
                      </m:rPr>
                      <a:rPr lang="zh-CN" altLang="en-US" sz="2000" b="0" dirty="0">
                        <a:ea typeface="黑体" panose="02010609060101010101" pitchFamily="49" charset="-122"/>
                      </a:rPr>
                      <m:t>为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zh-CN" sz="2000" b="0" i="1" dirty="0">
                            <a:latin typeface="+mn-lt"/>
                            <a:ea typeface="黑体" panose="02010609060101010101" pitchFamily="49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000" b="0" i="1" baseline="-25000" dirty="0">
                            <a:latin typeface="+mn-lt"/>
                            <a:ea typeface="黑体" panose="02010609060101010101" pitchFamily="49" charset="-122"/>
                          </a:rPr>
                          <m:t>i</m:t>
                        </m:r>
                      </m:e>
                    </m:d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取第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𝑗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种组合，此时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参数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为 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EC42E85-2952-481C-9BE8-F6FD4DA4D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42" y="4273094"/>
                <a:ext cx="5135787" cy="777713"/>
              </a:xfrm>
              <a:prstGeom prst="rect">
                <a:avLst/>
              </a:prstGeom>
              <a:blipFill>
                <a:blip r:embed="rId7"/>
                <a:stretch>
                  <a:fillRect l="-1068" t="-3906" r="-1186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022ACAF-5424-465B-8F66-7B7E70AD40D8}"/>
                  </a:ext>
                </a:extLst>
              </p:cNvPr>
              <p:cNvSpPr/>
              <p:nvPr/>
            </p:nvSpPr>
            <p:spPr>
              <a:xfrm>
                <a:off x="2489675" y="5709840"/>
                <a:ext cx="6064902" cy="801438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2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如何有效从计算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zh-CN" altLang="en-US" sz="22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，进而计算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zh-CN" altLang="en-US" sz="22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中所有节点的所有参数，得到参数集合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2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022ACAF-5424-465B-8F66-7B7E70AD4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675" y="5709840"/>
                <a:ext cx="6064902" cy="801438"/>
              </a:xfrm>
              <a:prstGeom prst="rect">
                <a:avLst/>
              </a:prstGeom>
              <a:blipFill>
                <a:blip r:embed="rId8"/>
                <a:stretch>
                  <a:fillRect t="-7634" b="-1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30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的参数学习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226B6E1-2255-49DC-B6BB-70C1C36AD667}"/>
                  </a:ext>
                </a:extLst>
              </p:cNvPr>
              <p:cNvSpPr/>
              <p:nvPr/>
            </p:nvSpPr>
            <p:spPr>
              <a:xfrm>
                <a:off x="827584" y="2634361"/>
                <a:ext cx="7992888" cy="1682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29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给定一组关于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ℬ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的独立同分布的完整样本数据集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𝑑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𝑑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, … , 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𝑑𝑚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，</a:t>
                </a: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的某个取值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的拟合程度用条件概率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度量，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越大，拟合程度越高。</a:t>
                </a:r>
                <a:endParaRPr lang="en-US" altLang="zh-CN" sz="2000" b="0" dirty="0">
                  <a:latin typeface="+mn-lt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ts val="29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</a:rPr>
                  <a:t>θ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的似然函数：</a:t>
                </a:r>
                <a:endParaRPr lang="zh-CN" altLang="en-US" sz="2000" b="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226B6E1-2255-49DC-B6BB-70C1C36A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4361"/>
                <a:ext cx="7992888" cy="1682448"/>
              </a:xfrm>
              <a:prstGeom prst="rect">
                <a:avLst/>
              </a:prstGeom>
              <a:blipFill>
                <a:blip r:embed="rId2"/>
                <a:stretch>
                  <a:fillRect l="-686" t="-1087" r="-3966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20987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AF6873-68E1-4B44-A74C-E4A908BF8306}"/>
                  </a:ext>
                </a:extLst>
              </p:cNvPr>
              <p:cNvSpPr/>
              <p:nvPr/>
            </p:nvSpPr>
            <p:spPr>
              <a:xfrm>
                <a:off x="1115616" y="4375202"/>
                <a:ext cx="6502968" cy="92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AF6873-68E1-4B44-A74C-E4A908BF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375202"/>
                <a:ext cx="6502968" cy="9280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60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最大似然估计（</a:t>
            </a:r>
            <a:r>
              <a:rPr lang="en-US" altLang="zh-CN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Maximum Likelihood Estimation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971600" y="3789040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D2EBE42-3F0A-4343-A45D-EE6C12CF101D}"/>
                  </a:ext>
                </a:extLst>
              </p:cNvPr>
              <p:cNvSpPr/>
              <p:nvPr/>
            </p:nvSpPr>
            <p:spPr>
              <a:xfrm>
                <a:off x="1115617" y="2513136"/>
                <a:ext cx="7327694" cy="1207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中的样本数据，反推最具有可能（最大概率）导致这些样本结果出现的参数值，即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的某个取值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的似然函数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zh-CN" altLang="zh-CN" sz="20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│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值最大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D2EBE42-3F0A-4343-A45D-EE6C12CF1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7" y="2513136"/>
                <a:ext cx="7327694" cy="1207318"/>
              </a:xfrm>
              <a:prstGeom prst="rect">
                <a:avLst/>
              </a:prstGeom>
              <a:blipFill>
                <a:blip r:embed="rId2"/>
                <a:stretch>
                  <a:fillRect l="-832" t="-505" r="-832" b="-9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3C5C4-3270-4C94-BCDF-CBED46745D0B}"/>
                  </a:ext>
                </a:extLst>
              </p:cNvPr>
              <p:cNvSpPr/>
              <p:nvPr/>
            </p:nvSpPr>
            <p:spPr>
              <a:xfrm>
                <a:off x="979443" y="4435095"/>
                <a:ext cx="61168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）对于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任意样本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00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zh-CN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1≤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zh-CN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，定义特征函数</a:t>
                </a:r>
                <a:endParaRPr lang="zh-CN" altLang="en-US" sz="200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3C5C4-3270-4C94-BCDF-CBED46745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43" y="4435095"/>
                <a:ext cx="6116867" cy="400110"/>
              </a:xfrm>
              <a:prstGeom prst="rect">
                <a:avLst/>
              </a:prstGeom>
              <a:blipFill>
                <a:blip r:embed="rId3"/>
                <a:stretch>
                  <a:fillRect l="-1097" t="-12308" r="-399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FD34C5-6E35-4FE8-BB5D-07CE6A40AF36}"/>
                  </a:ext>
                </a:extLst>
              </p:cNvPr>
              <p:cNvSpPr/>
              <p:nvPr/>
            </p:nvSpPr>
            <p:spPr>
              <a:xfrm>
                <a:off x="611560" y="5063434"/>
                <a:ext cx="6984776" cy="778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𝜒</m:t>
                      </m:r>
                      <m:d>
                        <m:d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𝑗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1&amp;, 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若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中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且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0&amp;,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FD34C5-6E35-4FE8-BB5D-07CE6A40A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63434"/>
                <a:ext cx="6984776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5A4D66F-A059-4CCE-8538-C9CE8A4E6AB1}"/>
              </a:ext>
            </a:extLst>
          </p:cNvPr>
          <p:cNvSpPr/>
          <p:nvPr/>
        </p:nvSpPr>
        <p:spPr>
          <a:xfrm>
            <a:off x="1043608" y="3917795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步骤：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64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最大似然估计（</a:t>
            </a:r>
            <a:r>
              <a:rPr lang="en-US" altLang="zh-CN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Maximum Likelihood Estimation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4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FEE0B27-BB87-4E56-9198-ECE28BA42C70}"/>
                  </a:ext>
                </a:extLst>
              </p:cNvPr>
              <p:cNvSpPr/>
              <p:nvPr/>
            </p:nvSpPr>
            <p:spPr>
              <a:xfrm>
                <a:off x="955112" y="2564904"/>
                <a:ext cx="56166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取对数，得到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Cambria Math" panose="02040503050406030204" pitchFamily="18" charset="0"/>
                  </a:rPr>
                  <a:t>𝜃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的对数似然函数：</a:t>
                </a:r>
                <a:endParaRPr lang="zh-CN" altLang="en-US" sz="200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FEE0B27-BB87-4E56-9198-ECE28BA42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12" y="2564904"/>
                <a:ext cx="5616624" cy="400110"/>
              </a:xfrm>
              <a:prstGeom prst="rect">
                <a:avLst/>
              </a:prstGeom>
              <a:blipFill>
                <a:blip r:embed="rId2"/>
                <a:stretch>
                  <a:fillRect l="-1194" t="-12308" r="-760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48D57-100E-4247-8758-27A738D301B9}"/>
                  </a:ext>
                </a:extLst>
              </p:cNvPr>
              <p:cNvSpPr/>
              <p:nvPr/>
            </p:nvSpPr>
            <p:spPr>
              <a:xfrm>
                <a:off x="1087370" y="2965014"/>
                <a:ext cx="7435602" cy="1803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𝑙</m:t>
                      </m:r>
                      <m:d>
                        <m:dPr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</m:d>
                      <m:r>
                        <a:rPr lang="en-US" altLang="zh-CN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log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𝑃</m:t>
                      </m:r>
                      <m:d>
                        <m:dPr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log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log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2000" b="0" dirty="0">
                  <a:solidFill>
                    <a:srgbClr val="000000"/>
                  </a:solidFill>
                  <a:latin typeface="+mj-lt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            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zh-CN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zh-CN" altLang="zh-CN" sz="2000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𝜒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000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b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000" b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000" b="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log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  <m:sSub>
                            <m:sSubPr>
                              <m:ctrlPr>
                                <a:rPr lang="zh-CN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b="0" dirty="0">
                  <a:solidFill>
                    <a:srgbClr val="000000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48D57-100E-4247-8758-27A738D30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70" y="2965014"/>
                <a:ext cx="7435602" cy="1803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11E68DB-FDD8-4B07-AF6D-06583F4F8FC0}"/>
              </a:ext>
            </a:extLst>
          </p:cNvPr>
          <p:cNvSpPr/>
          <p:nvPr/>
        </p:nvSpPr>
        <p:spPr>
          <a:xfrm>
            <a:off x="1450556" y="4798033"/>
            <a:ext cx="6709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其中，</a:t>
            </a:r>
            <a:r>
              <a:rPr lang="en-US" altLang="zh-CN" sz="20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000" b="0" i="1" dirty="0">
                <a:latin typeface="+mn-lt"/>
                <a:ea typeface="黑体" panose="02010609060101010101" pitchFamily="49" charset="-122"/>
              </a:rPr>
              <a:t>d</a:t>
            </a:r>
            <a:r>
              <a:rPr lang="en-US" altLang="zh-CN" sz="2000" b="0" i="1" baseline="-25000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</a:rPr>
              <a:t>|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  <a:cs typeface="Cambria Math" panose="02040503050406030204" pitchFamily="18" charset="0"/>
              </a:rPr>
              <a:t>𝜃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Cambria Math" panose="02040503050406030204" pitchFamily="18" charset="0"/>
              </a:rPr>
              <a:t>𝜃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时样本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</a:t>
            </a:r>
            <a:r>
              <a:rPr lang="en-US" altLang="zh-CN" sz="2000" b="0" i="1" baseline="-25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出现的概率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，记为：</a:t>
            </a:r>
            <a:endParaRPr lang="zh-CN" altLang="en-US" sz="2000" b="0" dirty="0"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E81C172-BB01-4C80-8CEF-E1CE08468D18}"/>
                  </a:ext>
                </a:extLst>
              </p:cNvPr>
              <p:cNvSpPr/>
              <p:nvPr/>
            </p:nvSpPr>
            <p:spPr>
              <a:xfrm>
                <a:off x="3184569" y="5145549"/>
                <a:ext cx="2709139" cy="928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E81C172-BB01-4C80-8CEF-E1CE08468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69" y="5145549"/>
                <a:ext cx="2709139" cy="928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A4C188C-34ED-4C73-883D-E3CF454CAB53}"/>
                  </a:ext>
                </a:extLst>
              </p:cNvPr>
              <p:cNvSpPr/>
              <p:nvPr/>
            </p:nvSpPr>
            <p:spPr>
              <a:xfrm>
                <a:off x="1379784" y="6054789"/>
                <a:ext cx="6216552" cy="732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称为充分统计量，直观上是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数据集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D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中所有满足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𝑘</m:t>
                    </m:r>
                    <m:r>
                      <a:rPr lang="zh-CN" altLang="zh-CN" sz="2000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的样本数</a:t>
                </a:r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A4C188C-34ED-4C73-883D-E3CF454CA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84" y="6054789"/>
                <a:ext cx="6216552" cy="732573"/>
              </a:xfrm>
              <a:prstGeom prst="rect">
                <a:avLst/>
              </a:prstGeom>
              <a:blipFill>
                <a:blip r:embed="rId5"/>
                <a:stretch>
                  <a:fillRect t="-666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83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最大似然估计（</a:t>
            </a:r>
            <a:r>
              <a:rPr lang="en-US" altLang="zh-CN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Maximum Likelihood Estimation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5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4F9822D-28A7-430E-87BE-8DEA9CC20ACB}"/>
                  </a:ext>
                </a:extLst>
              </p:cNvPr>
              <p:cNvSpPr/>
              <p:nvPr/>
            </p:nvSpPr>
            <p:spPr>
              <a:xfrm>
                <a:off x="985391" y="2626388"/>
                <a:ext cx="40671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的对数似然函数化简为：</a:t>
                </a:r>
                <a:endParaRPr lang="zh-CN" altLang="en-US" sz="200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4F9822D-28A7-430E-87BE-8DEA9CC2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91" y="2626388"/>
                <a:ext cx="4067139" cy="400110"/>
              </a:xfrm>
              <a:prstGeom prst="rect">
                <a:avLst/>
              </a:prstGeom>
              <a:blipFill>
                <a:blip r:embed="rId2"/>
                <a:stretch>
                  <a:fillRect l="-1649" t="-12308" r="-1349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7A857E-5994-458D-8CCB-0BCE2B439386}"/>
                  </a:ext>
                </a:extLst>
              </p:cNvPr>
              <p:cNvSpPr/>
              <p:nvPr/>
            </p:nvSpPr>
            <p:spPr>
              <a:xfrm>
                <a:off x="2286000" y="3071952"/>
                <a:ext cx="4572000" cy="8798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7A857E-5994-458D-8CCB-0BCE2B43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71952"/>
                <a:ext cx="4572000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EB8D1F-41BA-4C6A-894F-88B2B483C518}"/>
                  </a:ext>
                </a:extLst>
              </p:cNvPr>
              <p:cNvSpPr/>
              <p:nvPr/>
            </p:nvSpPr>
            <p:spPr>
              <a:xfrm>
                <a:off x="234348" y="4644145"/>
                <a:ext cx="5184576" cy="1834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CN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若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CN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若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EB8D1F-41BA-4C6A-894F-88B2B483C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8" y="4644145"/>
                <a:ext cx="5184576" cy="1834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FB87D0-0147-44DC-9C1D-133F1B9ABCF1}"/>
                  </a:ext>
                </a:extLst>
              </p:cNvPr>
              <p:cNvSpPr/>
              <p:nvPr/>
            </p:nvSpPr>
            <p:spPr>
              <a:xfrm>
                <a:off x="735010" y="3904349"/>
                <a:ext cx="3565400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kern="1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Cambria Math" panose="02040503050406030204" pitchFamily="18" charset="0"/>
                  </a:rPr>
                  <a:t>（</a:t>
                </a:r>
                <a:r>
                  <a:rPr lang="en-US" altLang="zh-CN" sz="2000" kern="1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Cambria Math" panose="02040503050406030204" pitchFamily="18" charset="0"/>
                  </a:rPr>
                  <a:t>4</a:t>
                </a:r>
                <a:r>
                  <a:rPr lang="zh-CN" altLang="en-US" sz="2000" kern="1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i="1" kern="1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kern="100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𝑖𝑗𝑘</m:t>
                    </m:r>
                  </m:oMath>
                </a14:m>
                <a:r>
                  <a:rPr lang="zh-CN" altLang="zh-CN" sz="2000" kern="1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的最大似然估计：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FB87D0-0147-44DC-9C1D-133F1B9AB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0" y="3904349"/>
                <a:ext cx="3565400" cy="494238"/>
              </a:xfrm>
              <a:prstGeom prst="rect">
                <a:avLst/>
              </a:prstGeom>
              <a:blipFill>
                <a:blip r:embed="rId5"/>
                <a:stretch>
                  <a:fillRect r="-342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D494AE9-CF8B-4744-96E4-D11FA0D5F50C}"/>
                  </a:ext>
                </a:extLst>
              </p:cNvPr>
              <p:cNvSpPr/>
              <p:nvPr/>
            </p:nvSpPr>
            <p:spPr>
              <a:xfrm>
                <a:off x="5078045" y="4892452"/>
                <a:ext cx="3886443" cy="1230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𝒊𝒋𝒌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𝒊𝒋𝒌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sz="2000" b="1" i="1" ker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中满足</m:t>
                        </m:r>
                        <m:sSub>
                          <m:sSubPr>
                            <m:ctrlPr>
                              <a:rPr lang="zh-CN" altLang="zh-CN" sz="20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和</m:t>
                        </m:r>
                        <m:sSub>
                          <m:sSubPr>
                            <m:ctrlPr>
                              <a:rPr lang="zh-CN" altLang="zh-CN" sz="20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r>
                              <a:rPr lang="en-US" altLang="zh-CN" sz="20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)=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的样本实例数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中满足</m:t>
                        </m:r>
                        <m:sSub>
                          <m:sSubPr>
                            <m:ctrlPr>
                              <a:rPr lang="zh-CN" altLang="zh-CN" sz="20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r>
                              <a:rPr lang="en-US" altLang="zh-CN" sz="20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)=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的样本实例数</m:t>
                        </m:r>
                      </m:den>
                    </m:f>
                  </m:oMath>
                </a14:m>
                <a:endParaRPr lang="zh-CN" altLang="en-US" sz="200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D494AE9-CF8B-4744-96E4-D11FA0D5F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45" y="4892452"/>
                <a:ext cx="3886443" cy="1230850"/>
              </a:xfrm>
              <a:prstGeom prst="rect">
                <a:avLst/>
              </a:prstGeom>
              <a:blipFill>
                <a:blip r:embed="rId6"/>
                <a:stretch>
                  <a:fillRect l="-1567" t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7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基于最大似然估计的参数学习示例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6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4C7CDB6B-7073-4ABC-B299-0F8DD0A2C493}"/>
              </a:ext>
            </a:extLst>
          </p:cNvPr>
          <p:cNvSpPr/>
          <p:nvPr/>
        </p:nvSpPr>
        <p:spPr bwMode="auto">
          <a:xfrm>
            <a:off x="1445265" y="3496383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248808C-F137-4B03-ADB8-6F0AD36B0EC5}"/>
                  </a:ext>
                </a:extLst>
              </p:cNvPr>
              <p:cNvSpPr txBox="1"/>
              <p:nvPr/>
            </p:nvSpPr>
            <p:spPr>
              <a:xfrm>
                <a:off x="1441340" y="353972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248808C-F137-4B03-ADB8-6F0AD36B0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40" y="3539729"/>
                <a:ext cx="49077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852DE581-BF5E-4A05-8DCD-A5E508E1181D}"/>
              </a:ext>
            </a:extLst>
          </p:cNvPr>
          <p:cNvSpPr/>
          <p:nvPr/>
        </p:nvSpPr>
        <p:spPr bwMode="auto">
          <a:xfrm>
            <a:off x="2561804" y="3487374"/>
            <a:ext cx="504056" cy="5082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48CC7A-3FE0-43BC-821A-68F479C7DED0}"/>
                  </a:ext>
                </a:extLst>
              </p:cNvPr>
              <p:cNvSpPr txBox="1"/>
              <p:nvPr/>
            </p:nvSpPr>
            <p:spPr>
              <a:xfrm>
                <a:off x="2586335" y="353972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48CC7A-3FE0-43BC-821A-68F479C7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335" y="3539729"/>
                <a:ext cx="49077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78781700-1C85-492A-A3A8-C4C5B1A8289B}"/>
              </a:ext>
            </a:extLst>
          </p:cNvPr>
          <p:cNvSpPr/>
          <p:nvPr/>
        </p:nvSpPr>
        <p:spPr bwMode="auto">
          <a:xfrm>
            <a:off x="3775144" y="3457777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3E4A9B0-3839-46A1-ABA0-067F15BAF626}"/>
                  </a:ext>
                </a:extLst>
              </p:cNvPr>
              <p:cNvSpPr txBox="1"/>
              <p:nvPr/>
            </p:nvSpPr>
            <p:spPr>
              <a:xfrm>
                <a:off x="3804752" y="353972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3E4A9B0-3839-46A1-ABA0-067F15BA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52" y="3539729"/>
                <a:ext cx="49077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2E17F6C-7DD2-4D37-AF0F-2D5A715E844C}"/>
              </a:ext>
            </a:extLst>
          </p:cNvPr>
          <p:cNvCxnSpPr>
            <a:stCxn id="7" idx="3"/>
            <a:endCxn id="15" idx="1"/>
          </p:cNvCxnSpPr>
          <p:nvPr/>
        </p:nvCxnSpPr>
        <p:spPr bwMode="auto">
          <a:xfrm>
            <a:off x="1932115" y="3724395"/>
            <a:ext cx="6542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2DFCB4E-1E73-4447-8790-06852A8A773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auto">
          <a:xfrm>
            <a:off x="3077110" y="3724395"/>
            <a:ext cx="72764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5373CF5-432B-4689-ADE8-B4EB00CF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878524"/>
                  </p:ext>
                </p:extLst>
              </p:nvPr>
            </p:nvGraphicFramePr>
            <p:xfrm>
              <a:off x="5364088" y="3138834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354631361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91194153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10532488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38681286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10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90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786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03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46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5373CF5-432B-4689-ADE8-B4EB00CF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878524"/>
                  </p:ext>
                </p:extLst>
              </p:nvPr>
            </p:nvGraphicFramePr>
            <p:xfrm>
              <a:off x="5364088" y="3138834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354631361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91194153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10532488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38681286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7229" t="-1639" r="-2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7229" t="-1639" r="-1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7229" t="-1639" r="-481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10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01639" r="-2875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90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98387" r="-2875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786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303279" r="-287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03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403279" r="-287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4608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C0E202-33D6-4DCD-9E3A-E99EACE88D85}"/>
                  </a:ext>
                </a:extLst>
              </p:cNvPr>
              <p:cNvSpPr/>
              <p:nvPr/>
            </p:nvSpPr>
            <p:spPr>
              <a:xfrm>
                <a:off x="1982009" y="2708920"/>
                <a:ext cx="18227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+mj-lt"/>
                    <a:ea typeface="黑体" panose="02010609060101010101" pitchFamily="49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ℬ</m:t>
                    </m:r>
                  </m:oMath>
                </a14:m>
                <a:r>
                  <a:rPr lang="zh-CN" altLang="en-US" sz="2000" b="0" dirty="0">
                    <a:latin typeface="+mj-lt"/>
                  </a:rPr>
                  <a:t>的</a:t>
                </a:r>
                <a:r>
                  <a:rPr lang="zh-CN" altLang="en-US" sz="2000" b="0" dirty="0">
                    <a:latin typeface="+mj-lt"/>
                    <a:ea typeface="黑体" panose="02010609060101010101" pitchFamily="49" charset="-122"/>
                  </a:rPr>
                  <a:t>结构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</m:oMath>
                </a14:m>
                <a:endParaRPr lang="zh-CN" altLang="en-US" sz="2000" b="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C0E202-33D6-4DCD-9E3A-E99EACE8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09" y="2708920"/>
                <a:ext cx="1822743" cy="400110"/>
              </a:xfrm>
              <a:prstGeom prst="rect">
                <a:avLst/>
              </a:prstGeom>
              <a:blipFill>
                <a:blip r:embed="rId6"/>
                <a:stretch>
                  <a:fillRect l="-3344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6EE5CCC-08A7-4378-83FD-672AAA85C86C}"/>
                  </a:ext>
                </a:extLst>
              </p:cNvPr>
              <p:cNvSpPr/>
              <p:nvPr/>
            </p:nvSpPr>
            <p:spPr>
              <a:xfrm>
                <a:off x="4906765" y="2708920"/>
                <a:ext cx="31053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ℬ</m:t>
                    </m:r>
                  </m:oMath>
                </a14:m>
                <a:r>
                  <a:rPr lang="zh-CN" altLang="en-US" sz="2000" b="0" dirty="0"/>
                  <a:t>的</a:t>
                </a:r>
                <a:r>
                  <a:rPr lang="zh-CN" altLang="en-US" sz="2000" b="0" dirty="0">
                    <a:ea typeface="黑体" panose="02010609060101010101" pitchFamily="49" charset="-122"/>
                  </a:rPr>
                  <a:t>独立同分布数据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</m:t>
                    </m:r>
                  </m:oMath>
                </a14:m>
                <a:endParaRPr lang="zh-CN" altLang="en-US" sz="2000" b="0" i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6EE5CCC-08A7-4378-83FD-672AAA85C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65" y="2708920"/>
                <a:ext cx="3105337" cy="400110"/>
              </a:xfrm>
              <a:prstGeom prst="rect">
                <a:avLst/>
              </a:prstGeom>
              <a:blipFill>
                <a:blip r:embed="rId7"/>
                <a:stretch>
                  <a:fillRect l="-2161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AA05ABE1-C52A-4C01-8F41-C4972E48392F}"/>
              </a:ext>
            </a:extLst>
          </p:cNvPr>
          <p:cNvSpPr/>
          <p:nvPr/>
        </p:nvSpPr>
        <p:spPr>
          <a:xfrm>
            <a:off x="1187623" y="4336018"/>
            <a:ext cx="4176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变量为二值变量（取值为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T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F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26BF08D-10E7-44D0-B04C-BC97BB9DA6B6}"/>
                  </a:ext>
                </a:extLst>
              </p:cNvPr>
              <p:cNvSpPr txBox="1"/>
              <p:nvPr/>
            </p:nvSpPr>
            <p:spPr>
              <a:xfrm>
                <a:off x="1371600" y="5221046"/>
                <a:ext cx="4728922" cy="667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zh-CN" sz="2000" b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 b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zh-CN" sz="2000" b="0">
                              <a:latin typeface="Cambria Math" panose="02040503050406030204" pitchFamily="18" charset="0"/>
                            </a:rPr>
                            <m:t>样本实例数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26BF08D-10E7-44D0-B04C-BC97BB9D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221046"/>
                <a:ext cx="4728922" cy="6674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E680097-84B8-48C4-90AA-4560F541FC5D}"/>
                  </a:ext>
                </a:extLst>
              </p:cNvPr>
              <p:cNvSpPr txBox="1"/>
              <p:nvPr/>
            </p:nvSpPr>
            <p:spPr>
              <a:xfrm>
                <a:off x="1391607" y="5964841"/>
                <a:ext cx="4779514" cy="667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zh-CN" sz="2000" b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zh-CN" sz="2000" b="0">
                              <a:latin typeface="Cambria Math" panose="02040503050406030204" pitchFamily="18" charset="0"/>
                            </a:rPr>
                            <m:t>样本实例数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E680097-84B8-48C4-90AA-4560F541F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07" y="5964841"/>
                <a:ext cx="4779514" cy="6674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65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55576" y="2053172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基于最大似然估计的参数学习实例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7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4C7CDB6B-7073-4ABC-B299-0F8DD0A2C493}"/>
              </a:ext>
            </a:extLst>
          </p:cNvPr>
          <p:cNvSpPr/>
          <p:nvPr/>
        </p:nvSpPr>
        <p:spPr bwMode="auto">
          <a:xfrm>
            <a:off x="1639165" y="2879018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248808C-F137-4B03-ADB8-6F0AD36B0EC5}"/>
                  </a:ext>
                </a:extLst>
              </p:cNvPr>
              <p:cNvSpPr txBox="1"/>
              <p:nvPr/>
            </p:nvSpPr>
            <p:spPr>
              <a:xfrm>
                <a:off x="1645805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248808C-F137-4B03-ADB8-6F0AD36B0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05" y="2967971"/>
                <a:ext cx="49077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852DE581-BF5E-4A05-8DCD-A5E508E1181D}"/>
              </a:ext>
            </a:extLst>
          </p:cNvPr>
          <p:cNvSpPr/>
          <p:nvPr/>
        </p:nvSpPr>
        <p:spPr bwMode="auto">
          <a:xfrm>
            <a:off x="2763243" y="2903396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48CC7A-3FE0-43BC-821A-68F479C7DED0}"/>
                  </a:ext>
                </a:extLst>
              </p:cNvPr>
              <p:cNvSpPr txBox="1"/>
              <p:nvPr/>
            </p:nvSpPr>
            <p:spPr>
              <a:xfrm>
                <a:off x="2790800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48CC7A-3FE0-43BC-821A-68F479C7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00" y="2967971"/>
                <a:ext cx="49077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78781700-1C85-492A-A3A8-C4C5B1A8289B}"/>
              </a:ext>
            </a:extLst>
          </p:cNvPr>
          <p:cNvSpPr/>
          <p:nvPr/>
        </p:nvSpPr>
        <p:spPr bwMode="auto">
          <a:xfrm>
            <a:off x="3995936" y="2924949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3E4A9B0-3839-46A1-ABA0-067F15BAF626}"/>
                  </a:ext>
                </a:extLst>
              </p:cNvPr>
              <p:cNvSpPr txBox="1"/>
              <p:nvPr/>
            </p:nvSpPr>
            <p:spPr>
              <a:xfrm>
                <a:off x="4009217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3E4A9B0-3839-46A1-ABA0-067F15BA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17" y="2967971"/>
                <a:ext cx="49077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2E17F6C-7DD2-4D37-AF0F-2D5A715E844C}"/>
              </a:ext>
            </a:extLst>
          </p:cNvPr>
          <p:cNvCxnSpPr>
            <a:stCxn id="7" idx="3"/>
            <a:endCxn id="15" idx="1"/>
          </p:cNvCxnSpPr>
          <p:nvPr/>
        </p:nvCxnSpPr>
        <p:spPr bwMode="auto">
          <a:xfrm>
            <a:off x="2136580" y="3152637"/>
            <a:ext cx="6542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2DFCB4E-1E73-4447-8790-06852A8A773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auto">
          <a:xfrm>
            <a:off x="3281575" y="3152637"/>
            <a:ext cx="72764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5373CF5-432B-4689-ADE8-B4EB00CF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48574"/>
                  </p:ext>
                </p:extLst>
              </p:nvPr>
            </p:nvGraphicFramePr>
            <p:xfrm>
              <a:off x="5402606" y="2754533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354631361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91194153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10532488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38681286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10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90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786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03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46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5373CF5-432B-4689-ADE8-B4EB00CF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48574"/>
                  </p:ext>
                </p:extLst>
              </p:nvPr>
            </p:nvGraphicFramePr>
            <p:xfrm>
              <a:off x="5402606" y="2754533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354631361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91194153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10532488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38681286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8537" t="-1639" r="-2085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6024" t="-1639" r="-1060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6024" t="-1639" r="-602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10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01639" r="-2875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90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98387" r="-2875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786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303279" r="-287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03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403279" r="-287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4608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8E0A778-50DE-F4C1-2D5F-561C82792834}"/>
                  </a:ext>
                </a:extLst>
              </p:cNvPr>
              <p:cNvSpPr/>
              <p:nvPr/>
            </p:nvSpPr>
            <p:spPr>
              <a:xfrm>
                <a:off x="1187624" y="3564581"/>
                <a:ext cx="3843951" cy="1136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800"/>
                  </a:lnSpc>
                </a:pP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</a:rPr>
                  <a:t>v</a:t>
                </a:r>
                <a:r>
                  <a:rPr lang="en-US" altLang="zh-CN" sz="2000" b="0" baseline="-25000" dirty="0">
                    <a:latin typeface="+mn-lt"/>
                    <a:ea typeface="黑体" panose="02010609060101010101" pitchFamily="49" charset="-122"/>
                  </a:rPr>
                  <a:t>2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只有一个父节点</a:t>
                </a: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</a:rPr>
                  <a:t>v</a:t>
                </a:r>
                <a:r>
                  <a:rPr lang="en-US" altLang="zh-CN" sz="2000" b="0" baseline="-25000" dirty="0">
                    <a:latin typeface="+mn-lt"/>
                    <a:ea typeface="黑体" panose="02010609060101010101" pitchFamily="49" charset="-122"/>
                  </a:rPr>
                  <a:t>1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sz="20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共有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sz="20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zh-CN" altLang="zh-CN" sz="2000" b="0" dirty="0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zh-CN" sz="2000" b="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sz="20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两种组合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，分别记为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组合</a:t>
                </a:r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8E0A778-50DE-F4C1-2D5F-561C82792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64581"/>
                <a:ext cx="3843951" cy="1136786"/>
              </a:xfrm>
              <a:prstGeom prst="rect">
                <a:avLst/>
              </a:prstGeom>
              <a:blipFill>
                <a:blip r:embed="rId6"/>
                <a:stretch>
                  <a:fillRect l="-1746" t="-2688" r="-8254" b="-9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BEE85F3-23F5-3500-EEDD-FB791046D46C}"/>
                  </a:ext>
                </a:extLst>
              </p:cNvPr>
              <p:cNvSpPr/>
              <p:nvPr/>
            </p:nvSpPr>
            <p:spPr>
              <a:xfrm>
                <a:off x="1115616" y="4860047"/>
                <a:ext cx="5944469" cy="701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和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den>
                      </m:f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BEE85F3-23F5-3500-EEDD-FB791046D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860047"/>
                <a:ext cx="5944469" cy="701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545931E-A017-C4EC-2DCE-B2CC2E77092B}"/>
                  </a:ext>
                </a:extLst>
              </p:cNvPr>
              <p:cNvSpPr/>
              <p:nvPr/>
            </p:nvSpPr>
            <p:spPr>
              <a:xfrm>
                <a:off x="1220383" y="5765010"/>
                <a:ext cx="5722477" cy="701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和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den>
                      </m:f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545931E-A017-C4EC-2DCE-B2CC2E770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383" y="5765010"/>
                <a:ext cx="5722477" cy="701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92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55576" y="2060848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基于最大似然估计的参数学习实例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8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5373CF5-432B-4689-ADE8-B4EB00CF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08143"/>
                  </p:ext>
                </p:extLst>
              </p:nvPr>
            </p:nvGraphicFramePr>
            <p:xfrm>
              <a:off x="5211734" y="2697342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354631361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91194153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10532488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38681286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10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90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786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03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46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5373CF5-432B-4689-ADE8-B4EB00CF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08143"/>
                  </p:ext>
                </p:extLst>
              </p:nvPr>
            </p:nvGraphicFramePr>
            <p:xfrm>
              <a:off x="5211734" y="2697342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354631361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91194153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10532488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38681286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7229" t="-1639" r="-2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229" t="-1639" r="-1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7229" t="-1639" r="-481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10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101639" r="-2875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90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201639" r="-2875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786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301639" r="-287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03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401639" r="-287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4608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1999CA-64BA-CD08-2237-D86B382F2081}"/>
                  </a:ext>
                </a:extLst>
              </p:cNvPr>
              <p:cNvSpPr/>
              <p:nvPr/>
            </p:nvSpPr>
            <p:spPr>
              <a:xfrm>
                <a:off x="1561826" y="4816003"/>
                <a:ext cx="5678343" cy="701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和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den>
                      </m:f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1999CA-64BA-CD08-2237-D86B382F2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26" y="4816003"/>
                <a:ext cx="5678343" cy="701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10F2A2-EBD9-5347-C8A1-CBB8732420D9}"/>
                  </a:ext>
                </a:extLst>
              </p:cNvPr>
              <p:cNvSpPr/>
              <p:nvPr/>
            </p:nvSpPr>
            <p:spPr>
              <a:xfrm>
                <a:off x="1259632" y="5660779"/>
                <a:ext cx="6171102" cy="701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和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den>
                      </m:f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10F2A2-EBD9-5347-C8A1-CBB873242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660779"/>
                <a:ext cx="6171102" cy="701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2BC9F624-63E8-427E-B425-95B4448C4357}"/>
              </a:ext>
            </a:extLst>
          </p:cNvPr>
          <p:cNvSpPr/>
          <p:nvPr/>
        </p:nvSpPr>
        <p:spPr bwMode="auto">
          <a:xfrm>
            <a:off x="2124221" y="3268039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714F563-B170-45D1-8586-E8B46260B626}"/>
                  </a:ext>
                </a:extLst>
              </p:cNvPr>
              <p:cNvSpPr txBox="1"/>
              <p:nvPr/>
            </p:nvSpPr>
            <p:spPr>
              <a:xfrm>
                <a:off x="2130861" y="335699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714F563-B170-45D1-8586-E8B46260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861" y="3356992"/>
                <a:ext cx="49077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CE9352E9-F9FB-42C0-844F-49F437A2DF82}"/>
              </a:ext>
            </a:extLst>
          </p:cNvPr>
          <p:cNvSpPr/>
          <p:nvPr/>
        </p:nvSpPr>
        <p:spPr bwMode="auto">
          <a:xfrm>
            <a:off x="3248299" y="3292417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59C0C67-7566-43C5-81F0-19EBAABF2AAC}"/>
                  </a:ext>
                </a:extLst>
              </p:cNvPr>
              <p:cNvSpPr txBox="1"/>
              <p:nvPr/>
            </p:nvSpPr>
            <p:spPr>
              <a:xfrm>
                <a:off x="3275856" y="335699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59C0C67-7566-43C5-81F0-19EBAABF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6992"/>
                <a:ext cx="49077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DCE6F2BF-2B3D-4058-AC09-ECF3212AF8E3}"/>
              </a:ext>
            </a:extLst>
          </p:cNvPr>
          <p:cNvSpPr/>
          <p:nvPr/>
        </p:nvSpPr>
        <p:spPr bwMode="auto">
          <a:xfrm>
            <a:off x="4480992" y="3313970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343518-8478-4823-B665-9769D8976704}"/>
                  </a:ext>
                </a:extLst>
              </p:cNvPr>
              <p:cNvSpPr txBox="1"/>
              <p:nvPr/>
            </p:nvSpPr>
            <p:spPr>
              <a:xfrm>
                <a:off x="4494273" y="335699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343518-8478-4823-B665-9769D8976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273" y="3356992"/>
                <a:ext cx="49077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19A330-6D05-4CEA-BDC0-D33BE1E7AE92}"/>
              </a:ext>
            </a:extLst>
          </p:cNvPr>
          <p:cNvCxnSpPr>
            <a:stCxn id="23" idx="3"/>
            <a:endCxn id="25" idx="1"/>
          </p:cNvCxnSpPr>
          <p:nvPr/>
        </p:nvCxnSpPr>
        <p:spPr bwMode="auto">
          <a:xfrm>
            <a:off x="2621636" y="3541658"/>
            <a:ext cx="6542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43FBB41-F8E8-4225-8187-4A5DF2609BC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 bwMode="auto">
          <a:xfrm>
            <a:off x="3766631" y="3541658"/>
            <a:ext cx="72764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8264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基于最大似然估计的参数学习实例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9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5373CF5-432B-4689-ADE8-B4EB00CF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828966"/>
                  </p:ext>
                </p:extLst>
              </p:nvPr>
            </p:nvGraphicFramePr>
            <p:xfrm>
              <a:off x="5047208" y="2757266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354631361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91194153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10532488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38681286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10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90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786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03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460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5373CF5-432B-4689-ADE8-B4EB00CF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828966"/>
                  </p:ext>
                </p:extLst>
              </p:nvPr>
            </p:nvGraphicFramePr>
            <p:xfrm>
              <a:off x="5047208" y="2757266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354631361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91194153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10532488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38681286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7229" t="-1639" r="-2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229" t="-1639" r="-1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7229" t="-1639" r="-481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1105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101639" r="-2875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900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201639" r="-2875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786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301639" r="-287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803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401639" r="-287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4608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4C46EC03-7C2C-40B5-B46A-503D40E81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9076878"/>
                  </p:ext>
                </p:extLst>
              </p:nvPr>
            </p:nvGraphicFramePr>
            <p:xfrm>
              <a:off x="1225777" y="5210230"/>
              <a:ext cx="194905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5147">
                      <a:extLst>
                        <a:ext uri="{9D8B030D-6E8A-4147-A177-3AD203B41FA5}">
                          <a16:colId xmlns:a16="http://schemas.microsoft.com/office/drawing/2014/main" val="1075565399"/>
                        </a:ext>
                      </a:extLst>
                    </a:gridCol>
                    <a:gridCol w="556642">
                      <a:extLst>
                        <a:ext uri="{9D8B030D-6E8A-4147-A177-3AD203B41FA5}">
                          <a16:colId xmlns:a16="http://schemas.microsoft.com/office/drawing/2014/main" val="2768099210"/>
                        </a:ext>
                      </a:extLst>
                    </a:gridCol>
                    <a:gridCol w="637262">
                      <a:extLst>
                        <a:ext uri="{9D8B030D-6E8A-4147-A177-3AD203B41FA5}">
                          <a16:colId xmlns:a16="http://schemas.microsoft.com/office/drawing/2014/main" val="973691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77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2/4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2526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4C46EC03-7C2C-40B5-B46A-503D40E81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9076878"/>
                  </p:ext>
                </p:extLst>
              </p:nvPr>
            </p:nvGraphicFramePr>
            <p:xfrm>
              <a:off x="1225777" y="5210230"/>
              <a:ext cx="194905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5147">
                      <a:extLst>
                        <a:ext uri="{9D8B030D-6E8A-4147-A177-3AD203B41FA5}">
                          <a16:colId xmlns:a16="http://schemas.microsoft.com/office/drawing/2014/main" val="1075565399"/>
                        </a:ext>
                      </a:extLst>
                    </a:gridCol>
                    <a:gridCol w="556642">
                      <a:extLst>
                        <a:ext uri="{9D8B030D-6E8A-4147-A177-3AD203B41FA5}">
                          <a16:colId xmlns:a16="http://schemas.microsoft.com/office/drawing/2014/main" val="2768099210"/>
                        </a:ext>
                      </a:extLst>
                    </a:gridCol>
                    <a:gridCol w="637262">
                      <a:extLst>
                        <a:ext uri="{9D8B030D-6E8A-4147-A177-3AD203B41FA5}">
                          <a16:colId xmlns:a16="http://schemas.microsoft.com/office/drawing/2014/main" val="973691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613" r="-16129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7363" t="-1613" r="-11978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4" t="-1613" r="-3810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77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03279" r="-1612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2/4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25269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4849BDB-CB8B-4A47-9B9B-35323A467768}"/>
                  </a:ext>
                </a:extLst>
              </p:cNvPr>
              <p:cNvSpPr/>
              <p:nvPr/>
            </p:nvSpPr>
            <p:spPr>
              <a:xfrm>
                <a:off x="1762297" y="4755173"/>
                <a:ext cx="8772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4849BDB-CB8B-4A47-9B9B-35323A467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97" y="4755173"/>
                <a:ext cx="877291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DC4D849-7FC7-4C28-84D8-B69074B39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10" y="3724762"/>
            <a:ext cx="893151" cy="8931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A23C15-1505-4E67-8A2A-B6720B3761CB}"/>
              </a:ext>
            </a:extLst>
          </p:cNvPr>
          <p:cNvSpPr/>
          <p:nvPr/>
        </p:nvSpPr>
        <p:spPr>
          <a:xfrm>
            <a:off x="2082172" y="3957383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计算所有节点的</a:t>
            </a:r>
            <a:r>
              <a:rPr lang="en-US" altLang="zh-CN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CPT</a:t>
            </a: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：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C5DED6-A809-426B-8331-D1590D6625D3}"/>
                  </a:ext>
                </a:extLst>
              </p:cNvPr>
              <p:cNvSpPr/>
              <p:nvPr/>
            </p:nvSpPr>
            <p:spPr>
              <a:xfrm>
                <a:off x="3961918" y="4742073"/>
                <a:ext cx="12150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C5DED6-A809-426B-8331-D1590D662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918" y="4742073"/>
                <a:ext cx="121507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72BDF05-94E7-44CF-A05C-737546DD9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1659842"/>
                  </p:ext>
                </p:extLst>
              </p:nvPr>
            </p:nvGraphicFramePr>
            <p:xfrm>
              <a:off x="3852279" y="5203737"/>
              <a:ext cx="154164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965434208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1062147505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115189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209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089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634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72BDF05-94E7-44CF-A05C-737546DD9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1659842"/>
                  </p:ext>
                </p:extLst>
              </p:nvPr>
            </p:nvGraphicFramePr>
            <p:xfrm>
              <a:off x="3852279" y="5203737"/>
              <a:ext cx="154164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965434208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1062147505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115189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7229" t="-1639" r="-1048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7229" t="-1639" r="-481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209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136" t="-100000" r="-19318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089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136" t="-203279" r="-19318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6344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E8D8ED-998C-4624-AF11-9DCF62CED65A}"/>
                  </a:ext>
                </a:extLst>
              </p:cNvPr>
              <p:cNvSpPr/>
              <p:nvPr/>
            </p:nvSpPr>
            <p:spPr>
              <a:xfrm>
                <a:off x="3764404" y="5202220"/>
                <a:ext cx="467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E8D8ED-998C-4624-AF11-9DCF62CED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404" y="5202220"/>
                <a:ext cx="4671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4545DB6-AD39-4F06-9CE5-219E5002A2A2}"/>
                  </a:ext>
                </a:extLst>
              </p:cNvPr>
              <p:cNvSpPr/>
              <p:nvPr/>
            </p:nvSpPr>
            <p:spPr>
              <a:xfrm>
                <a:off x="3975218" y="5111124"/>
                <a:ext cx="472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4545DB6-AD39-4F06-9CE5-219E5002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18" y="5111124"/>
                <a:ext cx="4725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2E31B3A-2294-4ADB-8A6E-346965816671}"/>
                  </a:ext>
                </a:extLst>
              </p:cNvPr>
              <p:cNvSpPr/>
              <p:nvPr/>
            </p:nvSpPr>
            <p:spPr>
              <a:xfrm>
                <a:off x="6323935" y="4747122"/>
                <a:ext cx="12210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2E31B3A-2294-4ADB-8A6E-346965816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35" y="4747122"/>
                <a:ext cx="1221039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B70D6C47-73BC-4F70-8C9A-378A50FD74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06896"/>
                  </p:ext>
                </p:extLst>
              </p:nvPr>
            </p:nvGraphicFramePr>
            <p:xfrm>
              <a:off x="6214296" y="5208786"/>
              <a:ext cx="154164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965434208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1062147505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115189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209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1/2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1/2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089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634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B70D6C47-73BC-4F70-8C9A-378A50FD74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06896"/>
                  </p:ext>
                </p:extLst>
              </p:nvPr>
            </p:nvGraphicFramePr>
            <p:xfrm>
              <a:off x="6214296" y="5208786"/>
              <a:ext cx="154164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965434208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1062147505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115189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7229" t="-1639" r="-1048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07229" t="-1639" r="-481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209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136" t="-101639" r="-19318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1/2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1/2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089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136" t="-201639" r="-19318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6344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9DFA9F0-3A06-4911-8D1F-06AB2F7AD6A9}"/>
                  </a:ext>
                </a:extLst>
              </p:cNvPr>
              <p:cNvSpPr/>
              <p:nvPr/>
            </p:nvSpPr>
            <p:spPr>
              <a:xfrm>
                <a:off x="6126421" y="5207269"/>
                <a:ext cx="472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9DFA9F0-3A06-4911-8D1F-06AB2F7AD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21" y="5207269"/>
                <a:ext cx="47250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E7E454-2B00-454D-946B-9DCA5234B948}"/>
                  </a:ext>
                </a:extLst>
              </p:cNvPr>
              <p:cNvSpPr/>
              <p:nvPr/>
            </p:nvSpPr>
            <p:spPr>
              <a:xfrm>
                <a:off x="6337235" y="5116173"/>
                <a:ext cx="472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E7E454-2B00-454D-946B-9DCA5234B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235" y="5116173"/>
                <a:ext cx="4725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8AD968A2-A80C-4B05-8D15-4A5477868ECD}"/>
              </a:ext>
            </a:extLst>
          </p:cNvPr>
          <p:cNvSpPr/>
          <p:nvPr/>
        </p:nvSpPr>
        <p:spPr bwMode="auto">
          <a:xfrm>
            <a:off x="1639165" y="2879018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EEC30C-F5C1-4158-9C7E-CC3A1D573EEB}"/>
                  </a:ext>
                </a:extLst>
              </p:cNvPr>
              <p:cNvSpPr txBox="1"/>
              <p:nvPr/>
            </p:nvSpPr>
            <p:spPr>
              <a:xfrm>
                <a:off x="1645805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EEC30C-F5C1-4158-9C7E-CC3A1D57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05" y="2967971"/>
                <a:ext cx="490775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377376A5-58DF-4E54-AE1D-CF7C26475572}"/>
              </a:ext>
            </a:extLst>
          </p:cNvPr>
          <p:cNvSpPr/>
          <p:nvPr/>
        </p:nvSpPr>
        <p:spPr bwMode="auto">
          <a:xfrm>
            <a:off x="2763243" y="2903396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BB9E78-0929-45CE-918D-14BB7C836D88}"/>
                  </a:ext>
                </a:extLst>
              </p:cNvPr>
              <p:cNvSpPr txBox="1"/>
              <p:nvPr/>
            </p:nvSpPr>
            <p:spPr>
              <a:xfrm>
                <a:off x="2790800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BB9E78-0929-45CE-918D-14BB7C83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00" y="2967971"/>
                <a:ext cx="490775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5DBA52D4-57B1-45FF-8A1F-25DD4AE8AEAE}"/>
              </a:ext>
            </a:extLst>
          </p:cNvPr>
          <p:cNvSpPr/>
          <p:nvPr/>
        </p:nvSpPr>
        <p:spPr bwMode="auto">
          <a:xfrm>
            <a:off x="3995936" y="2924949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188D468-690D-453B-AE27-CE3B4495887D}"/>
                  </a:ext>
                </a:extLst>
              </p:cNvPr>
              <p:cNvSpPr txBox="1"/>
              <p:nvPr/>
            </p:nvSpPr>
            <p:spPr>
              <a:xfrm>
                <a:off x="4009217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188D468-690D-453B-AE27-CE3B4495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17" y="2967971"/>
                <a:ext cx="490775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071B40-F576-4D17-B550-1F38AD2A4DB8}"/>
              </a:ext>
            </a:extLst>
          </p:cNvPr>
          <p:cNvCxnSpPr>
            <a:stCxn id="28" idx="3"/>
            <a:endCxn id="31" idx="1"/>
          </p:cNvCxnSpPr>
          <p:nvPr/>
        </p:nvCxnSpPr>
        <p:spPr bwMode="auto">
          <a:xfrm>
            <a:off x="2136580" y="3152637"/>
            <a:ext cx="6542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C748A2B-BA6E-45D9-8577-F14D992C3D5C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 bwMode="auto">
          <a:xfrm>
            <a:off x="3281575" y="3152637"/>
            <a:ext cx="72764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2993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72828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45712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的结构学习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 (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24738" y="294726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90FE9B5-460B-4E8E-BF5B-9272547D91C9}"/>
              </a:ext>
            </a:extLst>
          </p:cNvPr>
          <p:cNvSpPr/>
          <p:nvPr/>
        </p:nvSpPr>
        <p:spPr>
          <a:xfrm>
            <a:off x="1024738" y="2537121"/>
            <a:ext cx="7183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在给定数据集的前提下寻找一个与训练样本集</a:t>
            </a:r>
            <a:r>
              <a:rPr lang="zh-CN" altLang="zh-CN" sz="1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匹配最好的网络结构</a:t>
            </a:r>
            <a:endParaRPr lang="zh-CN" altLang="en-US" sz="180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09FEA9-6961-4274-A3B0-F0EFE5D07B4C}"/>
              </a:ext>
            </a:extLst>
          </p:cNvPr>
          <p:cNvSpPr/>
          <p:nvPr/>
        </p:nvSpPr>
        <p:spPr>
          <a:xfrm>
            <a:off x="1059828" y="3023402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结构学习</a:t>
            </a:r>
            <a:r>
              <a:rPr lang="zh-CN" altLang="zh-CN" sz="20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主要包括以下两类方法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0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6CB799-69A1-42A8-9D2D-193519F8E028}"/>
              </a:ext>
            </a:extLst>
          </p:cNvPr>
          <p:cNvSpPr/>
          <p:nvPr/>
        </p:nvSpPr>
        <p:spPr>
          <a:xfrm>
            <a:off x="5476209" y="5194768"/>
            <a:ext cx="331906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卡方测试</a:t>
            </a:r>
            <a:endParaRPr lang="en-US" altLang="zh-CN" sz="1800" b="0" dirty="0">
              <a:latin typeface="+mn-lt"/>
              <a:ea typeface="黑体" panose="02010609060101010101" pitchFamily="49" charset="-122"/>
            </a:endParaRPr>
          </a:p>
          <a:p>
            <a:pPr algn="ctr"/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Chi-Square Test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）</a:t>
            </a:r>
            <a:endParaRPr lang="en-US" altLang="zh-CN" sz="1800" b="0" dirty="0">
              <a:latin typeface="+mn-lt"/>
              <a:ea typeface="黑体" panose="02010609060101010101" pitchFamily="49" charset="-122"/>
            </a:endParaRPr>
          </a:p>
          <a:p>
            <a:pPr algn="ctr"/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条件互信息测试（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Conditional Mutual Information Test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）</a:t>
            </a:r>
            <a:endParaRPr lang="en-US" altLang="zh-CN" sz="1800" b="0" dirty="0">
              <a:solidFill>
                <a:srgbClr val="00B05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ED83BC52-36AB-4085-A920-ECB3868008FA}"/>
              </a:ext>
            </a:extLst>
          </p:cNvPr>
          <p:cNvSpPr/>
          <p:nvPr/>
        </p:nvSpPr>
        <p:spPr bwMode="auto">
          <a:xfrm rot="10800000">
            <a:off x="5395464" y="5133544"/>
            <a:ext cx="309703" cy="1366716"/>
          </a:xfrm>
          <a:prstGeom prst="rightBrace">
            <a:avLst>
              <a:gd name="adj1" fmla="val 105378"/>
              <a:gd name="adj2" fmla="val 50000"/>
            </a:avLst>
          </a:prstGeom>
          <a:noFill/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57D6CB-1F61-4054-9739-9AE5E4A4297B}"/>
              </a:ext>
            </a:extLst>
          </p:cNvPr>
          <p:cNvSpPr/>
          <p:nvPr/>
        </p:nvSpPr>
        <p:spPr>
          <a:xfrm>
            <a:off x="1156224" y="5052681"/>
            <a:ext cx="42056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条件独立测试</a:t>
            </a:r>
            <a:endParaRPr lang="en-US" altLang="zh-CN" sz="2000" b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</a:rPr>
              <a:t>Conditional Independence Test</a:t>
            </a:r>
            <a:r>
              <a:rPr lang="zh-CN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A4D7F3-B520-4880-AE1D-FF2425958E05}"/>
              </a:ext>
            </a:extLst>
          </p:cNvPr>
          <p:cNvCxnSpPr>
            <a:cxnSpLocks/>
          </p:cNvCxnSpPr>
          <p:nvPr/>
        </p:nvCxnSpPr>
        <p:spPr bwMode="auto">
          <a:xfrm>
            <a:off x="1451424" y="5797677"/>
            <a:ext cx="39006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2BF9CE7-B804-4CB1-A2FE-3176C597C763}"/>
              </a:ext>
            </a:extLst>
          </p:cNvPr>
          <p:cNvSpPr/>
          <p:nvPr/>
        </p:nvSpPr>
        <p:spPr>
          <a:xfrm>
            <a:off x="801788" y="5972806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zh-CN" sz="1800" b="0" dirty="0">
                <a:solidFill>
                  <a:schemeClr val="accent5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800" b="0" dirty="0">
                <a:solidFill>
                  <a:schemeClr val="accent5">
                    <a:lumMod val="50000"/>
                  </a:schemeClr>
                </a:solidFill>
                <a:latin typeface="+mn-lt"/>
                <a:ea typeface="黑体" panose="02010609060101010101" pitchFamily="49" charset="-122"/>
              </a:rPr>
              <a:t>BN</a:t>
            </a:r>
            <a:r>
              <a:rPr lang="zh-CN" altLang="zh-CN" sz="1800" b="0" dirty="0">
                <a:solidFill>
                  <a:schemeClr val="accent5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视为描述变量之间条件</a:t>
            </a:r>
            <a:endParaRPr lang="en-US" altLang="zh-CN" sz="1800" b="0" dirty="0">
              <a:solidFill>
                <a:schemeClr val="accent5">
                  <a:lumMod val="50000"/>
                </a:schemeClr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b="0" dirty="0">
                <a:solidFill>
                  <a:schemeClr val="accent5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独立性关系的网络模型</a:t>
            </a:r>
            <a:endParaRPr lang="zh-CN" altLang="en-US" sz="1800" b="0" dirty="0">
              <a:solidFill>
                <a:schemeClr val="accent5">
                  <a:lumMod val="5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B2E23FA-429F-415B-9AE8-4655ED664284}"/>
              </a:ext>
            </a:extLst>
          </p:cNvPr>
          <p:cNvSpPr/>
          <p:nvPr/>
        </p:nvSpPr>
        <p:spPr>
          <a:xfrm>
            <a:off x="5713262" y="3368004"/>
            <a:ext cx="257332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贝叶斯信息准则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ctr"/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Bayesian Information Criterion, BIC</a:t>
            </a: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）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ctr"/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＋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  <a:p>
            <a:pPr algn="ctr"/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爬山算法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630F8962-4E04-400B-9B01-1BB31E65AD27}"/>
              </a:ext>
            </a:extLst>
          </p:cNvPr>
          <p:cNvSpPr/>
          <p:nvPr/>
        </p:nvSpPr>
        <p:spPr bwMode="auto">
          <a:xfrm rot="10800000">
            <a:off x="5388027" y="3457725"/>
            <a:ext cx="309703" cy="1366716"/>
          </a:xfrm>
          <a:prstGeom prst="rightBrace">
            <a:avLst>
              <a:gd name="adj1" fmla="val 105378"/>
              <a:gd name="adj2" fmla="val 50000"/>
            </a:avLst>
          </a:prstGeom>
          <a:noFill/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B6B8AD-D074-486A-BA7C-FD95481C1657}"/>
              </a:ext>
            </a:extLst>
          </p:cNvPr>
          <p:cNvSpPr/>
          <p:nvPr/>
        </p:nvSpPr>
        <p:spPr>
          <a:xfrm>
            <a:off x="1192145" y="3442886"/>
            <a:ext cx="420560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评分搜索</a:t>
            </a:r>
            <a:endParaRPr lang="en-US" altLang="zh-CN" sz="1800" b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Scoring and Search</a:t>
            </a:r>
            <a:r>
              <a:rPr lang="zh-CN" altLang="en-US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B2F64E7-7563-4435-AE88-773E667D9C8E}"/>
              </a:ext>
            </a:extLst>
          </p:cNvPr>
          <p:cNvCxnSpPr>
            <a:cxnSpLocks/>
          </p:cNvCxnSpPr>
          <p:nvPr/>
        </p:nvCxnSpPr>
        <p:spPr bwMode="auto">
          <a:xfrm>
            <a:off x="1404596" y="4135132"/>
            <a:ext cx="39006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96825D7-B635-46B9-A228-CAD0C2911D10}"/>
              </a:ext>
            </a:extLst>
          </p:cNvPr>
          <p:cNvSpPr/>
          <p:nvPr/>
        </p:nvSpPr>
        <p:spPr>
          <a:xfrm>
            <a:off x="1610193" y="4150231"/>
            <a:ext cx="3665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dirty="0">
                <a:solidFill>
                  <a:schemeClr val="accent5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600" b="0" dirty="0">
                <a:solidFill>
                  <a:schemeClr val="accent5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BN</a:t>
            </a:r>
            <a:r>
              <a:rPr lang="zh-CN" altLang="en-US" sz="1600" b="0" dirty="0">
                <a:solidFill>
                  <a:schemeClr val="accent5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结构学习视为组合优化问题</a:t>
            </a:r>
            <a:endParaRPr lang="zh-CN" altLang="en-US" sz="1600" b="0" dirty="0">
              <a:solidFill>
                <a:schemeClr val="accent5">
                  <a:lumMod val="5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94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55576" y="2060848"/>
            <a:ext cx="7994724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BIC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评分和爬山法的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 (</a:t>
            </a:r>
            <a:r>
              <a:rPr lang="en-US" altLang="zh-CN" dirty="0">
                <a:ea typeface="黑体" panose="02010609060101010101" pitchFamily="2" charset="-122"/>
              </a:rPr>
              <a:t>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084D75D-1E24-4FC5-BF29-10F1D4122461}"/>
              </a:ext>
            </a:extLst>
          </p:cNvPr>
          <p:cNvSpPr/>
          <p:nvPr/>
        </p:nvSpPr>
        <p:spPr>
          <a:xfrm>
            <a:off x="1079612" y="2654724"/>
            <a:ext cx="6319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BIC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评分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在大样本前提下对边缘似然函数的一种近似</a:t>
            </a:r>
            <a:endParaRPr lang="zh-CN" altLang="en-US" sz="2000" b="0" dirty="0"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6DDA50B-B66B-4FD4-A419-D8DF65A27459}"/>
                  </a:ext>
                </a:extLst>
              </p:cNvPr>
              <p:cNvSpPr/>
              <p:nvPr/>
            </p:nvSpPr>
            <p:spPr>
              <a:xfrm>
                <a:off x="849337" y="3053290"/>
                <a:ext cx="6779908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BIC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ℬ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6DDA50B-B66B-4FD4-A419-D8DF65A27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7" y="3053290"/>
                <a:ext cx="6779908" cy="967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7D686F5-3FCE-49D6-8770-D3704979D308}"/>
                  </a:ext>
                </a:extLst>
              </p:cNvPr>
              <p:cNvSpPr/>
              <p:nvPr/>
            </p:nvSpPr>
            <p:spPr>
              <a:xfrm>
                <a:off x="1059644" y="4115564"/>
                <a:ext cx="7609779" cy="2099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第一项是模型结构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的优参对数似然度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Parameter Maximized Loglikelihood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），度量模型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与数据集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的拟合程度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0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若仅基于第一项选择模型，会得到一个任意两个节点之间都存在一条边的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BN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0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20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因此，</a:t>
                </a:r>
                <a:r>
                  <a:rPr lang="zh-CN" altLang="zh-CN" sz="20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增加第二项作为惩罚项（</a:t>
                </a:r>
                <a:r>
                  <a:rPr lang="en-US" altLang="zh-CN" sz="2000" dirty="0">
                    <a:latin typeface="+mn-lt"/>
                    <a:ea typeface="黑体" panose="02010609060101010101" pitchFamily="49" charset="-122"/>
                  </a:rPr>
                  <a:t>Penalty</a:t>
                </a:r>
                <a:r>
                  <a:rPr lang="zh-CN" altLang="zh-CN" sz="20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），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防止模型过拟合</a:t>
                </a:r>
                <a:r>
                  <a:rPr lang="zh-CN" altLang="zh-CN" sz="20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7D686F5-3FCE-49D6-8770-D3704979D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44" y="4115564"/>
                <a:ext cx="7609779" cy="2099870"/>
              </a:xfrm>
              <a:prstGeom prst="rect">
                <a:avLst/>
              </a:prstGeom>
              <a:blipFill>
                <a:blip r:embed="rId3"/>
                <a:stretch>
                  <a:fillRect l="-881" t="-29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77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BIC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评分和爬山法的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结构学习(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BD6493-61CB-4EDC-82A0-68B9BFED2E83}"/>
              </a:ext>
            </a:extLst>
          </p:cNvPr>
          <p:cNvSpPr/>
          <p:nvPr/>
        </p:nvSpPr>
        <p:spPr>
          <a:xfrm>
            <a:off x="1079612" y="2654006"/>
            <a:ext cx="5803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BIC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评分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分解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：用于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减小搜索过程中的计算开销</a:t>
            </a:r>
            <a:endParaRPr lang="zh-CN" altLang="en-US" sz="200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0C3F7C-8B12-4452-93F0-0355FB62733C}"/>
                  </a:ext>
                </a:extLst>
              </p:cNvPr>
              <p:cNvSpPr/>
              <p:nvPr/>
            </p:nvSpPr>
            <p:spPr>
              <a:xfrm>
                <a:off x="1079612" y="3140968"/>
                <a:ext cx="803085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给定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BN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中任意节点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的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家族（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Family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）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为</a:t>
                </a: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</a:rPr>
                  <a:t>v</a:t>
                </a:r>
                <a:r>
                  <a:rPr lang="en-US" altLang="zh-CN" sz="2000" b="0" i="1" baseline="-25000" dirty="0">
                    <a:latin typeface="+mn-lt"/>
                    <a:ea typeface="黑体" panose="02010609060101010101" pitchFamily="49" charset="-122"/>
                  </a:rPr>
                  <a:t>i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其父节点集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b="0" dirty="0">
                  <a:latin typeface="+mn-lt"/>
                  <a:ea typeface="黑体" panose="02010609060101010101" pitchFamily="49" charset="-122"/>
                </a:endParaRPr>
              </a:p>
              <a:p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及相关边构成的局部结构</a:t>
                </a:r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0C3F7C-8B12-4452-93F0-0355FB627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140968"/>
                <a:ext cx="8030853" cy="769441"/>
              </a:xfrm>
              <a:prstGeom prst="rect">
                <a:avLst/>
              </a:prstGeom>
              <a:blipFill>
                <a:blip r:embed="rId2"/>
                <a:stretch>
                  <a:fillRect l="-759" t="-5556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25D8F17-7DA7-49EC-ADF9-AA5BAB7CD7EA}"/>
                  </a:ext>
                </a:extLst>
              </p:cNvPr>
              <p:cNvSpPr/>
              <p:nvPr/>
            </p:nvSpPr>
            <p:spPr>
              <a:xfrm>
                <a:off x="1079612" y="4115014"/>
                <a:ext cx="27383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zh-CN" sz="20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的家族</a:t>
                </a:r>
                <a:r>
                  <a:rPr lang="en-US" altLang="zh-CN" sz="2000" dirty="0">
                    <a:latin typeface="+mn-lt"/>
                    <a:ea typeface="黑体" panose="02010609060101010101" pitchFamily="49" charset="-122"/>
                  </a:rPr>
                  <a:t>BIC</a:t>
                </a:r>
                <a:r>
                  <a:rPr lang="zh-CN" altLang="zh-CN" sz="20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评分</a:t>
                </a:r>
                <a:r>
                  <a:rPr lang="zh-CN" altLang="en-US" sz="20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zh-CN" altLang="en-US" sz="200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25D8F17-7DA7-49EC-ADF9-AA5BAB7CD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4115014"/>
                <a:ext cx="2738378" cy="400110"/>
              </a:xfrm>
              <a:prstGeom prst="rect">
                <a:avLst/>
              </a:prstGeom>
              <a:blipFill>
                <a:blip r:embed="rId3"/>
                <a:stretch>
                  <a:fillRect l="-2004" t="-10606" r="-2227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F1105E-D53F-423E-B63D-73157B25D6E1}"/>
                  </a:ext>
                </a:extLst>
              </p:cNvPr>
              <p:cNvSpPr/>
              <p:nvPr/>
            </p:nvSpPr>
            <p:spPr>
              <a:xfrm>
                <a:off x="1079611" y="4477780"/>
                <a:ext cx="7752443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BIC</m:t>
                      </m:r>
                      <m:r>
                        <a:rPr lang="zh-CN" alt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)&gt;|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F1105E-D53F-423E-B63D-73157B25D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4477780"/>
                <a:ext cx="7752443" cy="967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65FE30E-3A54-41F9-8CC6-390A2D89BB5D}"/>
                  </a:ext>
                </a:extLst>
              </p:cNvPr>
              <p:cNvSpPr/>
              <p:nvPr/>
            </p:nvSpPr>
            <p:spPr>
              <a:xfrm>
                <a:off x="1103404" y="5241642"/>
                <a:ext cx="7704856" cy="139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则有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BIC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ℬ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BIC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(&lt;</m:t>
                          </m:r>
                          <m:r>
                            <m:rPr>
                              <m:nor/>
                            </m:rP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+mn-lt"/>
                              <a:ea typeface="黑体" panose="02010609060101010101" pitchFamily="49" charset="-122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sz="2000" b="0" i="1" baseline="-25000" dirty="0">
                              <a:solidFill>
                                <a:srgbClr val="000000"/>
                              </a:solidFill>
                              <a:latin typeface="+mn-lt"/>
                              <a:ea typeface="黑体" panose="02010609060101010101" pitchFamily="49" charset="-122"/>
                            </a:rPr>
                            <m:t>i</m:t>
                          </m:r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  <m: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+mn-lt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&gt;|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65FE30E-3A54-41F9-8CC6-390A2D89B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04" y="5241642"/>
                <a:ext cx="7704856" cy="1394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02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BIC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评分和爬山法的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结构学习(</a:t>
            </a:r>
            <a:r>
              <a:rPr lang="en-US" altLang="zh-CN" dirty="0">
                <a:ea typeface="黑体" panose="02010609060101010101" pitchFamily="2" charset="-122"/>
              </a:rPr>
              <a:t>4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5A02EEC-8665-4FF5-8D9E-77B2BB0B3303}"/>
              </a:ext>
            </a:extLst>
          </p:cNvPr>
          <p:cNvSpPr/>
          <p:nvPr/>
        </p:nvSpPr>
        <p:spPr>
          <a:xfrm>
            <a:off x="1067453" y="2715561"/>
            <a:ext cx="5652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爬山法找到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BIC</a:t>
            </a:r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评分最高的模型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DB4F7C-6745-4914-9E02-4533B2084CC4}"/>
              </a:ext>
            </a:extLst>
          </p:cNvPr>
          <p:cNvSpPr/>
          <p:nvPr/>
        </p:nvSpPr>
        <p:spPr>
          <a:xfrm>
            <a:off x="1067453" y="3228945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步骤：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D04710-35F1-4F8D-821A-FB9B5899FA31}"/>
              </a:ext>
            </a:extLst>
          </p:cNvPr>
          <p:cNvSpPr/>
          <p:nvPr/>
        </p:nvSpPr>
        <p:spPr>
          <a:xfrm>
            <a:off x="951137" y="3766959"/>
            <a:ext cx="6764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）初始结构为无边模型，或基于领域知识设置初始结构</a:t>
            </a:r>
            <a:endParaRPr lang="zh-CN" altLang="en-US" sz="20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9802AC-26B1-4107-A096-7384E54E6521}"/>
              </a:ext>
            </a:extLst>
          </p:cNvPr>
          <p:cNvSpPr/>
          <p:nvPr/>
        </p:nvSpPr>
        <p:spPr>
          <a:xfrm>
            <a:off x="951137" y="4317725"/>
            <a:ext cx="8007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）通过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加边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减边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反转边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三种算子对当前结构局部进行修改，</a:t>
            </a:r>
            <a:endParaRPr lang="en-US" altLang="zh-CN" sz="2000" b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得到一系列候选模型</a:t>
            </a:r>
            <a:endParaRPr lang="zh-CN" altLang="en-US" sz="20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219311-F3DE-4BDF-87E0-BC86A3846E58}"/>
              </a:ext>
            </a:extLst>
          </p:cNvPr>
          <p:cNvSpPr/>
          <p:nvPr/>
        </p:nvSpPr>
        <p:spPr>
          <a:xfrm>
            <a:off x="906313" y="5240432"/>
            <a:ext cx="7221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）计算不同候选模型参数的最大似然估计及相应的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BIC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评分</a:t>
            </a:r>
            <a:endParaRPr lang="zh-CN" altLang="en-US" sz="20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97F6B8-29CE-42AC-9F4A-24C78B758570}"/>
              </a:ext>
            </a:extLst>
          </p:cNvPr>
          <p:cNvSpPr/>
          <p:nvPr/>
        </p:nvSpPr>
        <p:spPr>
          <a:xfrm>
            <a:off x="906312" y="5794428"/>
            <a:ext cx="6447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）迭代选出当前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BIC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评分最高的候选结构</a:t>
            </a:r>
            <a:r>
              <a:rPr lang="zh-CN" altLang="en-US" sz="20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，直至收敛</a:t>
            </a:r>
            <a:endParaRPr lang="zh-CN" altLang="en-US" sz="2000" b="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4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BIC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评分和爬山法的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结构学习(</a:t>
            </a:r>
            <a:r>
              <a:rPr lang="en-US" altLang="zh-CN" dirty="0">
                <a:ea typeface="黑体" panose="02010609060101010101" pitchFamily="2" charset="-122"/>
              </a:rPr>
              <a:t>5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B6E95A3-997D-485F-B761-B7E4E39E4C71}"/>
              </a:ext>
            </a:extLst>
          </p:cNvPr>
          <p:cNvSpPr/>
          <p:nvPr/>
        </p:nvSpPr>
        <p:spPr>
          <a:xfrm>
            <a:off x="896136" y="573255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初始结构</a:t>
            </a:r>
            <a:endParaRPr lang="zh-CN" altLang="en-US" sz="1800" dirty="0"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E578EA4-B8B1-4E31-B638-A3522F43A5E5}"/>
                  </a:ext>
                </a:extLst>
              </p:cNvPr>
              <p:cNvSpPr/>
              <p:nvPr/>
            </p:nvSpPr>
            <p:spPr>
              <a:xfrm>
                <a:off x="2397051" y="5732553"/>
                <a:ext cx="1468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减边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sz="180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E578EA4-B8B1-4E31-B638-A3522F43A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051" y="5732553"/>
                <a:ext cx="1468544" cy="369332"/>
              </a:xfrm>
              <a:prstGeom prst="rect">
                <a:avLst/>
              </a:prstGeom>
              <a:blipFill>
                <a:blip r:embed="rId2"/>
                <a:stretch>
                  <a:fillRect l="-332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FBAC569-C78E-41D6-8D34-9AFDC56884E5}"/>
                  </a:ext>
                </a:extLst>
              </p:cNvPr>
              <p:cNvSpPr/>
              <p:nvPr/>
            </p:nvSpPr>
            <p:spPr>
              <a:xfrm>
                <a:off x="4047006" y="5776880"/>
                <a:ext cx="1468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加边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zh-CN" altLang="en-US" sz="180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FBAC569-C78E-41D6-8D34-9AFDC5688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06" y="5776880"/>
                <a:ext cx="1468544" cy="369332"/>
              </a:xfrm>
              <a:prstGeom prst="rect">
                <a:avLst/>
              </a:prstGeom>
              <a:blipFill>
                <a:blip r:embed="rId3"/>
                <a:stretch>
                  <a:fillRect l="-3734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A694FA7-F18A-4395-AA8B-A2CB6607841A}"/>
                  </a:ext>
                </a:extLst>
              </p:cNvPr>
              <p:cNvSpPr/>
              <p:nvPr/>
            </p:nvSpPr>
            <p:spPr>
              <a:xfrm>
                <a:off x="5625436" y="5790202"/>
                <a:ext cx="1700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反转边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180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A694FA7-F18A-4395-AA8B-A2CB66078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36" y="5790202"/>
                <a:ext cx="1700978" cy="369332"/>
              </a:xfrm>
              <a:prstGeom prst="rect">
                <a:avLst/>
              </a:prstGeom>
              <a:blipFill>
                <a:blip r:embed="rId4"/>
                <a:stretch>
                  <a:fillRect l="-322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454A7201-000E-4ED9-A076-E789037709BB}"/>
                  </a:ext>
                </a:extLst>
              </p:cNvPr>
              <p:cNvSpPr/>
              <p:nvPr/>
            </p:nvSpPr>
            <p:spPr>
              <a:xfrm>
                <a:off x="7267663" y="5614985"/>
                <a:ext cx="1811714" cy="70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加边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+mj-ea"/>
                      </a:rPr>
                      <m:t>→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+mn-lt"/>
                    <a:ea typeface="黑体" panose="02010609060101010101" pitchFamily="49" charset="-122"/>
                  </a:rPr>
                  <a:t>，</a:t>
                </a:r>
                <a:endParaRPr lang="en-US" altLang="zh-CN" sz="1800" dirty="0">
                  <a:latin typeface="+mn-lt"/>
                  <a:ea typeface="黑体" panose="02010609060101010101" pitchFamily="49" charset="-122"/>
                </a:endParaRPr>
              </a:p>
              <a:p>
                <a:r>
                  <a:rPr lang="zh-CN" altLang="en-US" sz="1800" dirty="0">
                    <a:latin typeface="+mn-lt"/>
                    <a:ea typeface="黑体" panose="02010609060101010101" pitchFamily="49" charset="-122"/>
                  </a:rPr>
                  <a:t>导致环，不允许</a:t>
                </a:r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454A7201-000E-4ED9-A076-E78903770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63" y="5614985"/>
                <a:ext cx="1811714" cy="701731"/>
              </a:xfrm>
              <a:prstGeom prst="rect">
                <a:avLst/>
              </a:prstGeom>
              <a:blipFill>
                <a:blip r:embed="rId5"/>
                <a:stretch>
                  <a:fillRect l="-2694" t="-6087" r="-2020" b="-1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8D7FDBF2-B031-4BFF-A8F6-64142E842D2D}"/>
              </a:ext>
            </a:extLst>
          </p:cNvPr>
          <p:cNvSpPr/>
          <p:nvPr/>
        </p:nvSpPr>
        <p:spPr>
          <a:xfrm>
            <a:off x="1047502" y="265760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三种算子：</a:t>
            </a:r>
            <a:endParaRPr lang="zh-CN" altLang="en-US" sz="2000" b="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4794A8D-33F5-2014-2B84-68FF7165DB9B}"/>
              </a:ext>
            </a:extLst>
          </p:cNvPr>
          <p:cNvGrpSpPr/>
          <p:nvPr/>
        </p:nvGrpSpPr>
        <p:grpSpPr>
          <a:xfrm>
            <a:off x="786497" y="3260408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10C417C-EB7C-4AC1-AA08-C0EC6B551E08}"/>
                    </a:ext>
                  </a:extLst>
                </p:cNvPr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10C417C-EB7C-4AC1-AA08-C0EC6B551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F3234DA-70DA-41B6-AB8D-5A7FBF07F2A9}"/>
                </a:ext>
              </a:extLst>
            </p:cNvPr>
            <p:cNvCxnSpPr>
              <a:cxnSpLocks/>
              <a:stCxn id="5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8E48B7F-FEE8-4912-907F-F9654A9BF0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40355" y="3841047"/>
              <a:ext cx="503057" cy="3518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E2339CB-B39F-4A9A-8652-B546C59852BE}"/>
                </a:ext>
              </a:extLst>
            </p:cNvPr>
            <p:cNvCxnSpPr>
              <a:cxnSpLocks/>
              <a:stCxn id="96" idx="4"/>
              <a:endCxn id="97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AAB061E9-FA1A-6A89-8F97-C6B2690B5D2C}"/>
                    </a:ext>
                  </a:extLst>
                </p:cNvPr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AAB061E9-FA1A-6A89-8F97-C6B2690B5D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ED8DFFFB-61F1-A8CC-3153-ED46700A9DBA}"/>
                    </a:ext>
                  </a:extLst>
                </p:cNvPr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ED8DFFFB-61F1-A8CC-3153-ED46700A9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7DC7832A-660A-383B-5EB1-F7EE0348BBF6}"/>
                    </a:ext>
                  </a:extLst>
                </p:cNvPr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7DC7832A-660A-383B-5EB1-F7EE0348B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6169576-E0AF-CF7F-E92D-718FF391753B}"/>
              </a:ext>
            </a:extLst>
          </p:cNvPr>
          <p:cNvGrpSpPr/>
          <p:nvPr/>
        </p:nvGrpSpPr>
        <p:grpSpPr>
          <a:xfrm>
            <a:off x="2467765" y="3295642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6BE1D4A5-CA7D-BC7D-E009-7415E5407254}"/>
                    </a:ext>
                  </a:extLst>
                </p:cNvPr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6BE1D4A5-CA7D-BC7D-E009-7415E5407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CC45AD7-2836-5277-5D7A-0951D97592A5}"/>
                </a:ext>
              </a:extLst>
            </p:cNvPr>
            <p:cNvCxnSpPr>
              <a:cxnSpLocks/>
              <a:stCxn id="99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23402557-3DF1-3DB8-815F-556FAA43A7B6}"/>
                </a:ext>
              </a:extLst>
            </p:cNvPr>
            <p:cNvCxnSpPr>
              <a:cxnSpLocks/>
              <a:stCxn id="104" idx="4"/>
              <a:endCxn id="105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BD5DAD93-6698-9F02-3841-41F64FE1448A}"/>
                    </a:ext>
                  </a:extLst>
                </p:cNvPr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BD5DAD93-6698-9F02-3841-41F64FE14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762E0A5-DF59-57B9-A198-C8330A2A80A0}"/>
                    </a:ext>
                  </a:extLst>
                </p:cNvPr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762E0A5-DF59-57B9-A198-C8330A2A8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680AFA37-1ED8-E5B7-8030-D6400DC042EB}"/>
                    </a:ext>
                  </a:extLst>
                </p:cNvPr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680AFA37-1ED8-E5B7-8030-D6400DC04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E5B4B7B-AB11-3AAA-6FA0-2609D834F230}"/>
              </a:ext>
            </a:extLst>
          </p:cNvPr>
          <p:cNvGrpSpPr/>
          <p:nvPr/>
        </p:nvGrpSpPr>
        <p:grpSpPr>
          <a:xfrm>
            <a:off x="4149033" y="3295642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F2705D1B-517A-CD7A-B0B6-A210ECB2CC58}"/>
                    </a:ext>
                  </a:extLst>
                </p:cNvPr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F2705D1B-517A-CD7A-B0B6-A210ECB2C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C7196A79-629D-0711-FB2F-381395E62A31}"/>
                </a:ext>
              </a:extLst>
            </p:cNvPr>
            <p:cNvCxnSpPr>
              <a:cxnSpLocks/>
              <a:stCxn id="107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1115996-8C6D-84AF-4496-0F72C428907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40355" y="3841047"/>
              <a:ext cx="503057" cy="3518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AEC09D2-BD09-065E-9244-8E60867BB734}"/>
                </a:ext>
              </a:extLst>
            </p:cNvPr>
            <p:cNvCxnSpPr>
              <a:cxnSpLocks/>
              <a:stCxn id="112" idx="4"/>
              <a:endCxn id="113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594E303C-58D3-ADCD-780C-D8659986C9B0}"/>
                    </a:ext>
                  </a:extLst>
                </p:cNvPr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594E303C-58D3-ADCD-780C-D8659986C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5E09E6ED-0A7B-5D55-F4DA-3425471AAAD9}"/>
                    </a:ext>
                  </a:extLst>
                </p:cNvPr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5E09E6ED-0A7B-5D55-F4DA-3425471AA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03AAE7B3-03A3-45BA-6CE1-9D30AE009D55}"/>
                    </a:ext>
                  </a:extLst>
                </p:cNvPr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03AAE7B3-03A3-45BA-6CE1-9D30AE009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2728F08-25EC-F305-6CBE-8814CD236E90}"/>
              </a:ext>
            </a:extLst>
          </p:cNvPr>
          <p:cNvGrpSpPr/>
          <p:nvPr/>
        </p:nvGrpSpPr>
        <p:grpSpPr>
          <a:xfrm>
            <a:off x="5830301" y="3300259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20246E63-4E9C-2048-F175-EF37C685EBCC}"/>
                    </a:ext>
                  </a:extLst>
                </p:cNvPr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20246E63-4E9C-2048-F175-EF37C685E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4736B816-6B72-1433-CF7F-B7A3881D7F92}"/>
                </a:ext>
              </a:extLst>
            </p:cNvPr>
            <p:cNvCxnSpPr>
              <a:cxnSpLocks/>
              <a:stCxn id="115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67D0F5F9-3668-697B-5141-FDA619DE26D7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D614D34E-F46E-2CC5-9371-BB56D289CEEF}"/>
                    </a:ext>
                  </a:extLst>
                </p:cNvPr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D614D34E-F46E-2CC5-9371-BB56D289C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BDE03792-F6AE-34CB-7A59-58315E20CAD0}"/>
                    </a:ext>
                  </a:extLst>
                </p:cNvPr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BDE03792-F6AE-34CB-7A59-58315E20CA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F3AE3E28-2434-239A-9D90-C084611739D3}"/>
                    </a:ext>
                  </a:extLst>
                </p:cNvPr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F3AE3E28-2434-239A-9D90-C08461173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07FC972A-4F04-F7E3-30C9-AF8CDC4B78F7}"/>
              </a:ext>
            </a:extLst>
          </p:cNvPr>
          <p:cNvGrpSpPr/>
          <p:nvPr/>
        </p:nvGrpSpPr>
        <p:grpSpPr>
          <a:xfrm>
            <a:off x="7511570" y="3307646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C608101A-83C9-AB14-BE96-F8A04E778C7B}"/>
                    </a:ext>
                  </a:extLst>
                </p:cNvPr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C608101A-83C9-AB14-BE96-F8A04E778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878EFD7C-5D39-3742-2D72-39C2228EEC46}"/>
                </a:ext>
              </a:extLst>
            </p:cNvPr>
            <p:cNvCxnSpPr>
              <a:cxnSpLocks/>
              <a:stCxn id="123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B5D14121-6F26-4636-7042-3D6DFD17765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40355" y="3841047"/>
              <a:ext cx="503057" cy="3518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8E999B8-5F7C-F0D4-42CF-1DFC8B265BD4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4BE8C572-BE21-22FC-32F4-F3E020345334}"/>
                    </a:ext>
                  </a:extLst>
                </p:cNvPr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4BE8C572-BE21-22FC-32F4-F3E0203453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678645A-85EA-4459-9A50-9199AED2DE78}"/>
                    </a:ext>
                  </a:extLst>
                </p:cNvPr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678645A-85EA-4459-9A50-9199AED2D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B5DAD236-8D4C-94E4-7BFE-91DAA23169DF}"/>
                    </a:ext>
                  </a:extLst>
                </p:cNvPr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mc:Choice>
          <mc:Fallback xmlns=""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B5DAD236-8D4C-94E4-7BFE-91DAA2316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A5FCF3C-924B-287E-9B56-957DAD102350}"/>
              </a:ext>
            </a:extLst>
          </p:cNvPr>
          <p:cNvCxnSpPr>
            <a:cxnSpLocks/>
            <a:stCxn id="111" idx="4"/>
            <a:endCxn id="113" idx="7"/>
          </p:cNvCxnSpPr>
          <p:nvPr/>
        </p:nvCxnSpPr>
        <p:spPr bwMode="auto">
          <a:xfrm flipH="1">
            <a:off x="5053330" y="3739531"/>
            <a:ext cx="354424" cy="13196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604FADD-2DC2-C437-800B-8F045000C644}"/>
              </a:ext>
            </a:extLst>
          </p:cNvPr>
          <p:cNvCxnSpPr>
            <a:cxnSpLocks/>
            <a:stCxn id="120" idx="0"/>
            <a:endCxn id="119" idx="4"/>
          </p:cNvCxnSpPr>
          <p:nvPr/>
        </p:nvCxnSpPr>
        <p:spPr bwMode="auto">
          <a:xfrm flipV="1">
            <a:off x="6584786" y="3744148"/>
            <a:ext cx="504236" cy="3596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6CC9F6E-7320-CAD6-0B8B-9717DA2F4111}"/>
              </a:ext>
            </a:extLst>
          </p:cNvPr>
          <p:cNvCxnSpPr>
            <a:cxnSpLocks/>
            <a:stCxn id="129" idx="7"/>
            <a:endCxn id="127" idx="4"/>
          </p:cNvCxnSpPr>
          <p:nvPr/>
        </p:nvCxnSpPr>
        <p:spPr bwMode="auto">
          <a:xfrm flipV="1">
            <a:off x="8415867" y="3751535"/>
            <a:ext cx="354424" cy="13196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39101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3568" y="198884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结构学习算法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结构学习(</a:t>
            </a:r>
            <a:r>
              <a:rPr lang="en-US" altLang="zh-CN" dirty="0">
                <a:ea typeface="黑体" panose="02010609060101010101" pitchFamily="2" charset="-122"/>
              </a:rPr>
              <a:t>6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8757" y="242088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4383753-93C3-42D5-A4CB-A19227BCEAEF}"/>
                  </a:ext>
                </a:extLst>
              </p:cNvPr>
              <p:cNvSpPr/>
              <p:nvPr/>
            </p:nvSpPr>
            <p:spPr>
              <a:xfrm>
                <a:off x="1078757" y="2461030"/>
                <a:ext cx="8172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：随机变量集合，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：关于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的完整数据，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BIC</a:t>
                </a:r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评分函数，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600" i="1" baseline="-250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：初始</a:t>
                </a:r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BN</a:t>
                </a:r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:endParaRPr lang="zh-CN" altLang="en-US" sz="1600" dirty="0">
                  <a:solidFill>
                    <a:schemeClr val="accent5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4383753-93C3-42D5-A4CB-A19227BCE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7" y="2461030"/>
                <a:ext cx="8172400" cy="338554"/>
              </a:xfrm>
              <a:prstGeom prst="rect">
                <a:avLst/>
              </a:prstGeom>
              <a:blipFill>
                <a:blip r:embed="rId2"/>
                <a:stretch>
                  <a:fillRect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B4FE267-CB81-4D7A-BF96-3AF1F541CC20}"/>
                  </a:ext>
                </a:extLst>
              </p:cNvPr>
              <p:cNvSpPr/>
              <p:nvPr/>
            </p:nvSpPr>
            <p:spPr>
              <a:xfrm>
                <a:off x="1078757" y="2751325"/>
                <a:ext cx="4165371" cy="375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600" i="1" baseline="-250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600" b="1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zh-CN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dirty="0" err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b="1" i="1" dirty="0" err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en-US" altLang="zh-CN" sz="1600" b="1" i="1" dirty="0" err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600" b="1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i="1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𝑜𝑙𝑑𝑆𝑐𝑜𝑟𝑒</m:t>
                    </m:r>
                    <m:r>
                      <a:rPr lang="en-US" altLang="zh-CN" sz="1600" i="1" dirty="0" err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600" i="1" dirty="0" err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solidFill>
                    <a:schemeClr val="accent5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B4FE267-CB81-4D7A-BF96-3AF1F541C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7" y="2751325"/>
                <a:ext cx="4165371" cy="375872"/>
              </a:xfrm>
              <a:prstGeom prst="rect">
                <a:avLst/>
              </a:prstGeom>
              <a:blipFill>
                <a:blip r:embed="rId3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0713786-AA83-4570-AB84-069456C2F037}"/>
                  </a:ext>
                </a:extLst>
              </p:cNvPr>
              <p:cNvSpPr/>
              <p:nvPr/>
            </p:nvSpPr>
            <p:spPr>
              <a:xfrm>
                <a:off x="1078757" y="3152693"/>
                <a:ext cx="7452828" cy="3633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While true Do</a:t>
                </a:r>
              </a:p>
              <a:p>
                <a:r>
                  <a:rPr lang="en-US" altLang="zh-CN" sz="1600" i="1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1600" b="1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𝑛𝑒𝑤𝑆𝑐𝑜𝑟𝑒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← −∞</m:t>
                    </m:r>
                  </m:oMath>
                </a14:m>
                <a:endParaRPr lang="en-US" altLang="zh-CN" sz="1600" dirty="0">
                  <a:solidFill>
                    <a:schemeClr val="accent5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        For </a:t>
                </a:r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每一个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</m:oMath>
                </a14:m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中无边相连的节点对</a:t>
                </a:r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Do</a:t>
                </a:r>
              </a:p>
              <a:p>
                <a:pPr lvl="1"/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	</a:t>
                </a:r>
                <a:r>
                  <a:rPr lang="zh-CN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进行加边、减边和反转边操作，得到结构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’</m:t>
                    </m:r>
                  </m:oMath>
                </a14:m>
                <a:endParaRPr lang="zh-CN" altLang="en-US" sz="1600" dirty="0">
                  <a:solidFill>
                    <a:schemeClr val="accent5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  <a:p>
                <a:pPr lvl="1"/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𝜽</m:t>
                    </m:r>
                    <m:r>
                      <a:rPr lang="en-US" altLang="zh-CN" sz="16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’←</m:t>
                    </m:r>
                    <m:r>
                      <a:rPr lang="en-US" altLang="zh-CN" sz="1600" b="1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𝑳</m:t>
                    </m:r>
                    <m:d>
                      <m:dPr>
                        <m:ctrlPr>
                          <a:rPr lang="zh-CN" altLang="zh-CN" sz="1600" b="1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b="1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1600" b="1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600" b="1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sz="1600" b="1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；</a:t>
                </a:r>
                <a:r>
                  <a:rPr lang="en-US" altLang="zh-CN" sz="1600" i="1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𝑡𝑚𝑝𝑆𝑐𝑜𝑟𝑒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←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’, </m:t>
                    </m:r>
                    <m:r>
                      <a:rPr lang="en-US" altLang="zh-CN" sz="1600" b="1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𝜽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’|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accent5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  <a:p>
                <a:pPr lvl="1"/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         If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𝑡𝑚𝑝𝑆𝑐𝑜𝑟𝑒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&gt;</m:t>
                    </m:r>
                    <m:r>
                      <a:rPr lang="en-US" altLang="zh-CN" sz="16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𝑛𝑒𝑤𝑆𝑐𝑜𝑟𝑒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Then </a:t>
                </a:r>
              </a:p>
              <a:p>
                <a:pPr lvl="1"/>
                <a:r>
                  <a:rPr lang="en-US" altLang="zh-CN" sz="1600" i="1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←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𝜽</m:t>
                    </m:r>
                    <m:r>
                      <a:rPr lang="en-US" altLang="zh-CN" sz="16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←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; 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𝑜𝑙𝑑𝑆𝑐𝑜𝑟𝑒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←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𝑛𝑒𝑤𝑆𝑐𝑜𝑟𝑒</m:t>
                    </m:r>
                  </m:oMath>
                </a14:m>
                <a:endParaRPr lang="en-US" altLang="zh-CN" sz="1600" i="1" dirty="0">
                  <a:solidFill>
                    <a:schemeClr val="accent5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  <a:p>
                <a:pPr lvl="1"/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End for</a:t>
                </a:r>
              </a:p>
              <a:p>
                <a:r>
                  <a:rPr lang="en-US" altLang="zh-CN" sz="1600" i="1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        </a:t>
                </a:r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If</a:t>
                </a:r>
                <a:r>
                  <a:rPr lang="en-US" altLang="zh-CN" sz="1600" i="1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𝑛𝑒𝑤𝑆𝑐𝑜𝑟𝑒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&gt;</m:t>
                    </m:r>
                    <m:r>
                      <a:rPr lang="en-US" altLang="zh-CN" sz="1600" i="1" dirty="0" err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𝑜𝑙𝑑𝑆𝑐𝑜𝑟𝑒</m:t>
                    </m:r>
                    <m:r>
                      <a:rPr lang="en-US" altLang="zh-CN" sz="16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Then  </a:t>
                </a:r>
              </a:p>
              <a:p>
                <a:r>
                  <a:rPr lang="en-US" altLang="zh-CN" sz="1600" i="1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𝑜𝑙𝑑𝑆𝑐𝑜𝑟𝑒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𝑛𝑒𝑤𝑆𝑐𝑜𝑟𝑒</m:t>
                    </m:r>
                  </m:oMath>
                </a14:m>
                <a:endParaRPr lang="en-US" altLang="zh-CN" sz="1600" i="1" dirty="0">
                  <a:solidFill>
                    <a:schemeClr val="accent5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  <a:p>
                <a:r>
                  <a:rPr lang="en-US" altLang="zh-CN" sz="1600" i="1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        </a:t>
                </a:r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Else</a:t>
                </a:r>
                <a:r>
                  <a:rPr lang="en-US" altLang="zh-CN" sz="1600" i="1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accent5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  <a:p>
                <a:r>
                  <a:rPr lang="en-US" altLang="zh-CN" sz="1600" dirty="0">
                    <a:solidFill>
                      <a:schemeClr val="accent5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End while</a:t>
                </a:r>
                <a:endParaRPr lang="zh-CN" altLang="en-US" sz="1600" dirty="0">
                  <a:solidFill>
                    <a:schemeClr val="accent5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0713786-AA83-4570-AB84-069456C2F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7" y="3152693"/>
                <a:ext cx="7452828" cy="3633431"/>
              </a:xfrm>
              <a:prstGeom prst="rect">
                <a:avLst/>
              </a:prstGeom>
              <a:blipFill>
                <a:blip r:embed="rId4"/>
                <a:stretch>
                  <a:fillRect l="-491" t="-503" b="-1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AutoShape 4">
                <a:extLst>
                  <a:ext uri="{FF2B5EF4-FFF2-40B4-BE49-F238E27FC236}">
                    <a16:creationId xmlns:a16="http://schemas.microsoft.com/office/drawing/2014/main" id="{DC2C4460-E1E6-43B4-BF51-7A9F5F106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2362" y="3887767"/>
                <a:ext cx="3114134" cy="1413441"/>
              </a:xfrm>
              <a:prstGeom prst="cloudCallout">
                <a:avLst>
                  <a:gd name="adj1" fmla="val -78254"/>
                  <a:gd name="adj2" fmla="val 8201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dirty="0">
                    <a:latin typeface="+mn-lt"/>
                    <a:ea typeface="黑体" panose="02010609060101010101" pitchFamily="49" charset="-122"/>
                  </a:rPr>
                  <a:t>时间复杂度：</a:t>
                </a:r>
                <a:r>
                  <a:rPr lang="en-US" altLang="zh-CN" sz="2000" dirty="0">
                    <a:latin typeface="+mn-lt"/>
                    <a:ea typeface="黑体" panose="02010609060101010101" pitchFamily="49" charset="-122"/>
                  </a:rPr>
                  <a:t>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O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|V|</a:t>
                </a:r>
                <a:r>
                  <a:rPr lang="en-US" altLang="zh-CN" sz="2000" baseline="300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|D|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)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i="1" dirty="0">
                    <a:latin typeface="+mn-lt"/>
                    <a:ea typeface="黑体" panose="02010609060101010101" pitchFamily="49" charset="-122"/>
                  </a:rPr>
                  <a:t>t</a:t>
                </a:r>
                <a:r>
                  <a:rPr lang="zh-CN" altLang="zh-CN" sz="16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为迭代次数</a:t>
                </a:r>
                <a:endParaRPr lang="en-US" altLang="zh-CN" sz="1600" dirty="0">
                  <a:solidFill>
                    <a:schemeClr val="folHlink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4" name="AutoShape 4">
                <a:extLst>
                  <a:ext uri="{FF2B5EF4-FFF2-40B4-BE49-F238E27FC236}">
                    <a16:creationId xmlns:a16="http://schemas.microsoft.com/office/drawing/2014/main" id="{DC2C4460-E1E6-43B4-BF51-7A9F5F106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362" y="3887767"/>
                <a:ext cx="3114134" cy="1413441"/>
              </a:xfrm>
              <a:prstGeom prst="cloudCallout">
                <a:avLst>
                  <a:gd name="adj1" fmla="val -78254"/>
                  <a:gd name="adj2" fmla="val 82019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4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679516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的概率推理算法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3E0419A-67D1-4F6D-BCE3-4DC9417272B7}"/>
              </a:ext>
            </a:extLst>
          </p:cNvPr>
          <p:cNvSpPr/>
          <p:nvPr/>
        </p:nvSpPr>
        <p:spPr>
          <a:xfrm>
            <a:off x="971600" y="2995756"/>
            <a:ext cx="7704856" cy="3060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+mj-lt"/>
              </a:rPr>
              <a:t>精确推理算法</a:t>
            </a:r>
            <a:endParaRPr lang="en-US" altLang="zh-CN" sz="20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ts val="3000"/>
              </a:lnSpc>
            </a:pPr>
            <a:r>
              <a:rPr lang="zh-CN" altLang="en-US" sz="20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已知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Ę</a:t>
            </a:r>
            <a:r>
              <a:rPr lang="zh-CN" altLang="zh-CN" sz="2000" b="0" dirty="0">
                <a:solidFill>
                  <a:srgbClr val="FF0000"/>
                </a:solidFill>
                <a:latin typeface="+mj-lt"/>
              </a:rPr>
              <a:t>取值为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zh-CN" altLang="zh-CN" sz="20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的条件下，利用联合概率和边缘概率来计算查询变量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Q</a:t>
            </a:r>
            <a:r>
              <a:rPr lang="zh-CN" altLang="zh-CN" sz="2000" b="0" dirty="0">
                <a:solidFill>
                  <a:srgbClr val="FF0000"/>
                </a:solidFill>
                <a:latin typeface="+mj-lt"/>
              </a:rPr>
              <a:t>取值为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ɋ</a:t>
            </a:r>
            <a:r>
              <a:rPr lang="zh-CN" altLang="zh-CN" sz="20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的后验概率，</a:t>
            </a:r>
            <a:r>
              <a:rPr lang="zh-CN" altLang="en-US" sz="20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得到精确的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Q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=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ɋ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|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Ę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=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sz="2000" b="0" dirty="0">
              <a:solidFill>
                <a:srgbClr val="FF0000"/>
              </a:solidFill>
              <a:latin typeface="+mj-lt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+mj-lt"/>
              </a:rPr>
              <a:t>近似推理算法</a:t>
            </a:r>
            <a:endParaRPr lang="en-US" altLang="zh-CN" sz="2000" dirty="0">
              <a:latin typeface="+mj-lt"/>
            </a:endParaRPr>
          </a:p>
          <a:p>
            <a:pPr>
              <a:lnSpc>
                <a:spcPts val="2800"/>
              </a:lnSpc>
            </a:pPr>
            <a:r>
              <a:rPr lang="zh-CN" altLang="zh-CN" sz="20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通过降低对精度的要求，在限定时间内得到一个近似解</a:t>
            </a:r>
            <a:endParaRPr lang="en-US" altLang="zh-CN" sz="2000" b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>
              <a:lnSpc>
                <a:spcPts val="2800"/>
              </a:lnSpc>
            </a:pPr>
            <a:r>
              <a:rPr kumimoji="0" lang="zh-CN" altLang="en-US" sz="2000" b="0" dirty="0">
                <a:latin typeface="+mj-lt"/>
              </a:rPr>
              <a:t>- 重要性采样（</a:t>
            </a:r>
            <a:r>
              <a:rPr kumimoji="0" lang="en-US" altLang="zh-CN" sz="2000" b="0" dirty="0">
                <a:latin typeface="+mj-lt"/>
              </a:rPr>
              <a:t>Importance Sampling</a:t>
            </a:r>
            <a:r>
              <a:rPr kumimoji="0" lang="zh-CN" altLang="en-US" sz="2000" b="0" dirty="0">
                <a:latin typeface="+mj-lt"/>
              </a:rPr>
              <a:t>）</a:t>
            </a:r>
            <a:endParaRPr lang="en-US" altLang="zh-CN" sz="2000" b="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ts val="2800"/>
              </a:lnSpc>
            </a:pPr>
            <a:r>
              <a:rPr kumimoji="0" lang="zh-CN" altLang="en-US" sz="2000" b="0" dirty="0">
                <a:latin typeface="+mj-lt"/>
              </a:rPr>
              <a:t>- 马尔科夫链蒙特卡洛（</a:t>
            </a:r>
            <a:r>
              <a:rPr kumimoji="0" lang="en-US" altLang="zh-CN" sz="2000" b="0" dirty="0">
                <a:latin typeface="+mj-lt"/>
              </a:rPr>
              <a:t>Markov Chain Monte Carlo, MCMC</a:t>
            </a:r>
            <a:r>
              <a:rPr kumimoji="0" lang="zh-CN" altLang="en-US" sz="2000" b="0" dirty="0">
                <a:latin typeface="+mj-lt"/>
              </a:rPr>
              <a:t>）</a:t>
            </a:r>
            <a:endParaRPr lang="en-US" altLang="zh-CN" sz="2000" b="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336DFE-E0C2-4CA9-AA09-0E1E1021515D}"/>
              </a:ext>
            </a:extLst>
          </p:cNvPr>
          <p:cNvSpPr/>
          <p:nvPr/>
        </p:nvSpPr>
        <p:spPr>
          <a:xfrm>
            <a:off x="1079612" y="2595646"/>
            <a:ext cx="5958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Ę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证据变量集合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查询变量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  <a:endParaRPr lang="zh-CN" altLang="en-US" sz="20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874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的精确推理算法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40B8298-47B4-43EC-9D34-FD2A45DC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66" y="3143860"/>
            <a:ext cx="4266936" cy="3104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5548DE-52E0-4A5C-B653-3536F76DD8CF}"/>
                  </a:ext>
                </a:extLst>
              </p:cNvPr>
              <p:cNvSpPr/>
              <p:nvPr/>
            </p:nvSpPr>
            <p:spPr>
              <a:xfrm>
                <a:off x="1059011" y="2589818"/>
                <a:ext cx="76912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L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=T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作为证据、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S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=T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作为查询，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计算条件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概率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5548DE-52E0-4A5C-B653-3536F76DD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11" y="2589818"/>
                <a:ext cx="7691289" cy="400110"/>
              </a:xfrm>
              <a:prstGeom prst="rect">
                <a:avLst/>
              </a:prstGeom>
              <a:blipFill>
                <a:blip r:embed="rId3"/>
                <a:stretch>
                  <a:fillRect l="-872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63B2582-C358-47E0-B765-E439D02B91A9}"/>
              </a:ext>
            </a:extLst>
          </p:cNvPr>
          <p:cNvSpPr/>
          <p:nvPr/>
        </p:nvSpPr>
        <p:spPr>
          <a:xfrm>
            <a:off x="899592" y="3028890"/>
            <a:ext cx="3111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一般联合概率分布推理</a:t>
            </a:r>
            <a:endParaRPr lang="zh-CN" altLang="en-US" sz="200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D1BF90-47CD-41B9-9052-F2447F22D4B2}"/>
              </a:ext>
            </a:extLst>
          </p:cNvPr>
          <p:cNvSpPr/>
          <p:nvPr/>
        </p:nvSpPr>
        <p:spPr>
          <a:xfrm>
            <a:off x="894988" y="3463801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步骤：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74C758F-183F-4E2B-909D-57FFC7EF6702}"/>
                  </a:ext>
                </a:extLst>
              </p:cNvPr>
              <p:cNvSpPr/>
              <p:nvPr/>
            </p:nvSpPr>
            <p:spPr>
              <a:xfrm>
                <a:off x="947748" y="3962471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从联合概率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出发</a:t>
                </a:r>
                <a:endParaRPr lang="zh-CN" altLang="en-US" sz="18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74C758F-183F-4E2B-909D-57FFC7EF6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48" y="396247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l="-1067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3C5629-5FDC-4B2A-A363-96856F088B82}"/>
                  </a:ext>
                </a:extLst>
              </p:cNvPr>
              <p:cNvSpPr/>
              <p:nvPr/>
            </p:nvSpPr>
            <p:spPr>
              <a:xfrm>
                <a:off x="938248" y="4344989"/>
                <a:ext cx="4572000" cy="6664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计算边缘概率分布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800" b="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18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3C5629-5FDC-4B2A-A363-96856F088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8" y="4344989"/>
                <a:ext cx="4572000" cy="666464"/>
              </a:xfrm>
              <a:prstGeom prst="rect">
                <a:avLst/>
              </a:prstGeom>
              <a:blipFill>
                <a:blip r:embed="rId5"/>
                <a:stretch>
                  <a:fillRect l="-7467" t="-24771" b="-100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524742-BDFE-487E-8EED-F1161B6AAB19}"/>
                  </a:ext>
                </a:extLst>
              </p:cNvPr>
              <p:cNvSpPr/>
              <p:nvPr/>
            </p:nvSpPr>
            <p:spPr>
              <a:xfrm>
                <a:off x="918555" y="5057791"/>
                <a:ext cx="4572000" cy="5335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18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524742-BDFE-487E-8EED-F1161B6AA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55" y="5057791"/>
                <a:ext cx="4572000" cy="533544"/>
              </a:xfrm>
              <a:prstGeom prst="rect">
                <a:avLst/>
              </a:prstGeom>
              <a:blipFill>
                <a:blip r:embed="rId6"/>
                <a:stretch>
                  <a:fillRect l="-1200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636A1480-2335-429C-AD33-C30FC2BDB103}"/>
              </a:ext>
            </a:extLst>
          </p:cNvPr>
          <p:cNvSpPr/>
          <p:nvPr/>
        </p:nvSpPr>
        <p:spPr>
          <a:xfrm>
            <a:off x="890760" y="5569780"/>
            <a:ext cx="3932948" cy="707886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整个联合概率分布包含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0" baseline="30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个独立参数，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方法具有极高的复杂度</a:t>
            </a:r>
            <a:endParaRPr lang="zh-CN" altLang="en-US" sz="2000" b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438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0B8298-47B4-43EC-9D34-FD2A45DC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502" y="3068960"/>
            <a:ext cx="3992119" cy="29045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3B2582-C358-47E0-B765-E439D02B91A9}"/>
              </a:ext>
            </a:extLst>
          </p:cNvPr>
          <p:cNvSpPr/>
          <p:nvPr/>
        </p:nvSpPr>
        <p:spPr>
          <a:xfrm>
            <a:off x="971600" y="2015895"/>
            <a:ext cx="5692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利用变量间的条件独立性，分解</a:t>
            </a:r>
            <a:r>
              <a:rPr lang="zh-CN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联合概率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F039845-3EAB-485F-B6A4-A964A4F6050D}"/>
                  </a:ext>
                </a:extLst>
              </p:cNvPr>
              <p:cNvSpPr/>
              <p:nvPr/>
            </p:nvSpPr>
            <p:spPr>
              <a:xfrm>
                <a:off x="1187624" y="2459901"/>
                <a:ext cx="69847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采用链式规则：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zh-CN" altLang="en-US" sz="16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/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F039845-3EAB-485F-B6A4-A964A4F60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59901"/>
                <a:ext cx="6984776" cy="338554"/>
              </a:xfrm>
              <a:prstGeom prst="rect">
                <a:avLst/>
              </a:prstGeom>
              <a:blipFill>
                <a:blip r:embed="rId3"/>
                <a:stretch>
                  <a:fillRect l="-524" t="-107273" b="-17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EFDC314-4E0E-4543-8816-E90EB8EC97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655017"/>
                  </p:ext>
                </p:extLst>
              </p:nvPr>
            </p:nvGraphicFramePr>
            <p:xfrm>
              <a:off x="732767" y="2876235"/>
              <a:ext cx="4296106" cy="36491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98014">
                      <a:extLst>
                        <a:ext uri="{9D8B030D-6E8A-4147-A177-3AD203B41FA5}">
                          <a16:colId xmlns:a16="http://schemas.microsoft.com/office/drawing/2014/main" val="3537681294"/>
                        </a:ext>
                      </a:extLst>
                    </a:gridCol>
                    <a:gridCol w="899398">
                      <a:extLst>
                        <a:ext uri="{9D8B030D-6E8A-4147-A177-3AD203B41FA5}">
                          <a16:colId xmlns:a16="http://schemas.microsoft.com/office/drawing/2014/main" val="146160850"/>
                        </a:ext>
                      </a:extLst>
                    </a:gridCol>
                    <a:gridCol w="898694">
                      <a:extLst>
                        <a:ext uri="{9D8B030D-6E8A-4147-A177-3AD203B41FA5}">
                          <a16:colId xmlns:a16="http://schemas.microsoft.com/office/drawing/2014/main" val="111212282"/>
                        </a:ext>
                      </a:extLst>
                    </a:gridCol>
                  </a:tblGrid>
                  <a:tr h="2972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计算步骤</a:t>
                          </a:r>
                          <a:endParaRPr lang="zh-CN" sz="140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乘法（次）</a:t>
                          </a:r>
                          <a:endParaRPr lang="zh-CN" sz="140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加法（次）</a:t>
                          </a:r>
                          <a:endParaRPr lang="zh-CN" sz="140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9983619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1693347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5625211"/>
                      </a:ext>
                    </a:extLst>
                  </a:tr>
                  <a:tr h="5283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16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594334"/>
                      </a:ext>
                    </a:extLst>
                  </a:tr>
                  <a:tr h="5283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64711333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16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395695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38634795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0576717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98135949"/>
                      </a:ext>
                    </a:extLst>
                  </a:tr>
                  <a:tr h="299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总计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60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30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1244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EFDC314-4E0E-4543-8816-E90EB8EC97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655017"/>
                  </p:ext>
                </p:extLst>
              </p:nvPr>
            </p:nvGraphicFramePr>
            <p:xfrm>
              <a:off x="732767" y="2876235"/>
              <a:ext cx="4296106" cy="36491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98014">
                      <a:extLst>
                        <a:ext uri="{9D8B030D-6E8A-4147-A177-3AD203B41FA5}">
                          <a16:colId xmlns:a16="http://schemas.microsoft.com/office/drawing/2014/main" val="3537681294"/>
                        </a:ext>
                      </a:extLst>
                    </a:gridCol>
                    <a:gridCol w="899398">
                      <a:extLst>
                        <a:ext uri="{9D8B030D-6E8A-4147-A177-3AD203B41FA5}">
                          <a16:colId xmlns:a16="http://schemas.microsoft.com/office/drawing/2014/main" val="146160850"/>
                        </a:ext>
                      </a:extLst>
                    </a:gridCol>
                    <a:gridCol w="898694">
                      <a:extLst>
                        <a:ext uri="{9D8B030D-6E8A-4147-A177-3AD203B41FA5}">
                          <a16:colId xmlns:a16="http://schemas.microsoft.com/office/drawing/2014/main" val="111212282"/>
                        </a:ext>
                      </a:extLst>
                    </a:gridCol>
                  </a:tblGrid>
                  <a:tr h="2972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计算步骤</a:t>
                          </a:r>
                          <a:endParaRPr lang="zh-CN" sz="140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乘法（次）</a:t>
                          </a:r>
                          <a:endParaRPr lang="zh-CN" sz="140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加法（次）</a:t>
                          </a:r>
                          <a:endParaRPr lang="zh-CN" sz="140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9983619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94545" r="-73171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1693347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198148" r="-73171" b="-8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5625211"/>
                      </a:ext>
                    </a:extLst>
                  </a:tr>
                  <a:tr h="5283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185057" r="-73171" b="-419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16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594334"/>
                      </a:ext>
                    </a:extLst>
                  </a:tr>
                  <a:tr h="5283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285057" r="-73171" b="-319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64711333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609091" r="-73171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16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395695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722222" r="-73171" b="-3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38634795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807273" r="-73171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0576717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907273" r="-73171" b="-1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98135949"/>
                      </a:ext>
                    </a:extLst>
                  </a:tr>
                  <a:tr h="299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总计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60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30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12446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3EF017E5-32B6-46B6-B82C-B2A874FCF3B2}"/>
              </a:ext>
            </a:extLst>
          </p:cNvPr>
          <p:cNvSpPr/>
          <p:nvPr/>
        </p:nvSpPr>
        <p:spPr bwMode="auto">
          <a:xfrm>
            <a:off x="5508104" y="6203187"/>
            <a:ext cx="3096344" cy="380993"/>
          </a:xfrm>
          <a:prstGeom prst="wedgeRectCallout">
            <a:avLst>
              <a:gd name="adj1" fmla="val -63556"/>
              <a:gd name="adj2" fmla="val -98617"/>
            </a:avLst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/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60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次乘法和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30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次加法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96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2" charset="-122"/>
              </a:rPr>
              <a:t>引例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33417" y="5472304"/>
            <a:ext cx="761365" cy="761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8523" y="2194218"/>
            <a:ext cx="47612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FF"/>
                </a:solidFill>
              </a:rPr>
              <a:t>哪些事件可能导致患者呼吸困难</a:t>
            </a:r>
            <a:r>
              <a:rPr lang="zh-CN" altLang="en-US" sz="2000" dirty="0"/>
              <a:t>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16056" y="3775472"/>
            <a:ext cx="1205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长期吸烟？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11916" y="4135517"/>
            <a:ext cx="1744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感染</a:t>
            </a:r>
            <a:r>
              <a:rPr lang="en-US" altLang="zh-CN" sz="1600"/>
              <a:t>COVID-19</a:t>
            </a:r>
            <a:r>
              <a:rPr lang="zh-CN" altLang="en-US" sz="1600"/>
              <a:t>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76588" y="4450964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0" i="1" dirty="0">
                <a:sym typeface="+mn-ea"/>
              </a:rPr>
              <a:t>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1600" b="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呼</a:t>
            </a:r>
            <a:r>
              <a:rPr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吸困难=T) =0.01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92314" y="5132221"/>
            <a:ext cx="3086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0" dirty="0">
                <a:sym typeface="+mn-ea"/>
              </a:rPr>
              <a:t> </a:t>
            </a:r>
            <a:r>
              <a:rPr lang="en-US" altLang="zh-CN" sz="1600" b="0" i="1" dirty="0">
                <a:solidFill>
                  <a:srgbClr val="000000"/>
                </a:solidFill>
                <a:sym typeface="+mn-ea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sym typeface="+mn-ea"/>
              </a:rPr>
              <a:t>(</a:t>
            </a:r>
            <a:r>
              <a:rPr sz="1600" b="0" dirty="0" err="1">
                <a:solidFill>
                  <a:srgbClr val="000000"/>
                </a:solidFill>
                <a:sym typeface="+mn-ea"/>
              </a:rPr>
              <a:t>呼吸困难</a:t>
            </a:r>
            <a:r>
              <a:rPr sz="1600" b="0" dirty="0">
                <a:solidFill>
                  <a:srgbClr val="000000"/>
                </a:solidFill>
                <a:sym typeface="+mn-ea"/>
              </a:rPr>
              <a:t>=</a:t>
            </a:r>
            <a:r>
              <a:rPr sz="1600" b="0" dirty="0" err="1">
                <a:solidFill>
                  <a:srgbClr val="000000"/>
                </a:solidFill>
                <a:sym typeface="+mn-ea"/>
              </a:rPr>
              <a:t>T|</a:t>
            </a:r>
            <a:r>
              <a:rPr sz="1600" b="0" dirty="0" err="1">
                <a:solidFill>
                  <a:srgbClr val="FF0000"/>
                </a:solidFill>
                <a:sym typeface="+mn-ea"/>
              </a:rPr>
              <a:t>长期吸烟</a:t>
            </a:r>
            <a:r>
              <a:rPr sz="1600" b="0" dirty="0">
                <a:solidFill>
                  <a:srgbClr val="FF0000"/>
                </a:solidFill>
                <a:sym typeface="+mn-ea"/>
              </a:rPr>
              <a:t>=T</a:t>
            </a:r>
            <a:r>
              <a:rPr lang="en-US" altLang="zh-CN" sz="1600" b="0" dirty="0">
                <a:solidFill>
                  <a:srgbClr val="000000"/>
                </a:solidFill>
                <a:sym typeface="+mn-ea"/>
              </a:rPr>
              <a:t>) =0.6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91739" y="5847261"/>
            <a:ext cx="4745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0" dirty="0">
                <a:sym typeface="+mn-ea"/>
              </a:rPr>
              <a:t> </a:t>
            </a:r>
            <a:r>
              <a:rPr lang="en-US" altLang="zh-CN" sz="1600" b="0" i="1" dirty="0">
                <a:solidFill>
                  <a:srgbClr val="000000"/>
                </a:solidFill>
                <a:sym typeface="+mn-ea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sym typeface="+mn-ea"/>
              </a:rPr>
              <a:t>(</a:t>
            </a:r>
            <a:r>
              <a:rPr sz="1600" b="0" dirty="0" err="1">
                <a:solidFill>
                  <a:srgbClr val="000000"/>
                </a:solidFill>
                <a:sym typeface="+mn-ea"/>
              </a:rPr>
              <a:t>呼吸困难</a:t>
            </a:r>
            <a:r>
              <a:rPr sz="1600" b="0" dirty="0">
                <a:solidFill>
                  <a:srgbClr val="000000"/>
                </a:solidFill>
                <a:sym typeface="+mn-ea"/>
              </a:rPr>
              <a:t>=</a:t>
            </a:r>
            <a:r>
              <a:rPr sz="1600" b="0" dirty="0" err="1">
                <a:solidFill>
                  <a:srgbClr val="000000"/>
                </a:solidFill>
                <a:sym typeface="+mn-ea"/>
              </a:rPr>
              <a:t>T|</a:t>
            </a:r>
            <a:r>
              <a:rPr sz="1600" b="0" dirty="0" err="1">
                <a:solidFill>
                  <a:srgbClr val="FF0000"/>
                </a:solidFill>
                <a:sym typeface="+mn-ea"/>
              </a:rPr>
              <a:t>长期吸烟</a:t>
            </a:r>
            <a:r>
              <a:rPr sz="1600" b="0" dirty="0">
                <a:solidFill>
                  <a:srgbClr val="FF0000"/>
                </a:solidFill>
                <a:sym typeface="+mn-ea"/>
              </a:rPr>
              <a:t>=T, 感染COVID-19=T</a:t>
            </a:r>
            <a:r>
              <a:rPr lang="en-US" altLang="zh-CN" sz="1600" b="0" dirty="0">
                <a:solidFill>
                  <a:srgbClr val="000000"/>
                </a:solidFill>
                <a:sym typeface="+mn-ea"/>
              </a:rPr>
              <a:t>) =0.9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38818" y="3356992"/>
            <a:ext cx="2047240" cy="20472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22866" y="4802241"/>
            <a:ext cx="183896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solidFill>
                  <a:srgbClr val="0000CC"/>
                </a:solidFill>
                <a:sym typeface="+mn-ea"/>
              </a:rPr>
              <a:t>已知患者长期吸烟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18021" y="5523924"/>
            <a:ext cx="382989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solidFill>
                  <a:srgbClr val="0000CC"/>
                </a:solidFill>
                <a:sym typeface="+mn-ea"/>
              </a:rPr>
              <a:t>已知患者长期吸烟，且感染了</a:t>
            </a:r>
            <a:r>
              <a:rPr lang="en-US" altLang="zh-CN" sz="1600" dirty="0">
                <a:solidFill>
                  <a:srgbClr val="0000CC"/>
                </a:solidFill>
                <a:sym typeface="+mn-ea"/>
              </a:rPr>
              <a:t>COVID-19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07703" y="4132998"/>
            <a:ext cx="204575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solidFill>
                  <a:srgbClr val="0000CC"/>
                </a:solidFill>
                <a:sym typeface="+mn-ea"/>
              </a:rPr>
              <a:t>患者无不良生活习惯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F77F02C5-5DB7-4679-8068-258DB3D48BC7}"/>
              </a:ext>
            </a:extLst>
          </p:cNvPr>
          <p:cNvSpPr/>
          <p:nvPr/>
        </p:nvSpPr>
        <p:spPr bwMode="auto">
          <a:xfrm rot="10800000">
            <a:off x="6153800" y="2641131"/>
            <a:ext cx="295607" cy="745163"/>
          </a:xfrm>
          <a:prstGeom prst="rightBrace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441524-BFAB-43F6-94FF-CFD0CAA97429}"/>
              </a:ext>
            </a:extLst>
          </p:cNvPr>
          <p:cNvSpPr/>
          <p:nvPr/>
        </p:nvSpPr>
        <p:spPr>
          <a:xfrm>
            <a:off x="1187624" y="2637942"/>
            <a:ext cx="378379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遗传、长期吸烟、长期接触致癌物、</a:t>
            </a:r>
            <a:endParaRPr lang="en-US" altLang="zh-CN" sz="18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感染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COVID-19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、其他因素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1800" dirty="0">
              <a:solidFill>
                <a:srgbClr val="0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F61083-134B-4EF0-91C7-D5CCE77B944D}"/>
              </a:ext>
            </a:extLst>
          </p:cNvPr>
          <p:cNvSpPr/>
          <p:nvPr/>
        </p:nvSpPr>
        <p:spPr>
          <a:xfrm>
            <a:off x="6386206" y="2626671"/>
            <a:ext cx="22340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</a:rPr>
              <a:t>产生呼吸困难</a:t>
            </a:r>
            <a:r>
              <a:rPr lang="en-US" altLang="zh-CN" sz="180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</a:rPr>
              <a:t>(T)</a:t>
            </a:r>
          </a:p>
          <a:p>
            <a:r>
              <a:rPr lang="zh-CN" altLang="en-US" sz="180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</a:rPr>
              <a:t>无呼吸困难症状</a:t>
            </a:r>
            <a:r>
              <a:rPr lang="en-US" altLang="zh-CN" sz="180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</a:rPr>
              <a:t>(F)</a:t>
            </a:r>
            <a:endParaRPr lang="zh-CN" altLang="en-US" sz="1800" dirty="0">
              <a:solidFill>
                <a:srgbClr val="77773C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393261-6661-4E88-9DA7-3F46735E5682}"/>
              </a:ext>
            </a:extLst>
          </p:cNvPr>
          <p:cNvSpPr/>
          <p:nvPr/>
        </p:nvSpPr>
        <p:spPr>
          <a:xfrm>
            <a:off x="5438249" y="283177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latin typeface="+mj-ea"/>
              </a:rPr>
              <a:t>患者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8AFBBE8-1F09-4908-BC8E-A759206D0E98}"/>
              </a:ext>
            </a:extLst>
          </p:cNvPr>
          <p:cNvSpPr/>
          <p:nvPr/>
        </p:nvSpPr>
        <p:spPr bwMode="auto">
          <a:xfrm>
            <a:off x="4989340" y="2920594"/>
            <a:ext cx="416967" cy="24627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96877A3-6DCF-4383-B986-2B3249455AFC}"/>
              </a:ext>
            </a:extLst>
          </p:cNvPr>
          <p:cNvSpPr/>
          <p:nvPr/>
        </p:nvSpPr>
        <p:spPr>
          <a:xfrm>
            <a:off x="951975" y="4132998"/>
            <a:ext cx="2332690" cy="185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77773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知识不完整</a:t>
            </a:r>
            <a:endParaRPr lang="en-US" altLang="zh-CN" sz="1800" dirty="0">
              <a:solidFill>
                <a:srgbClr val="77773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7777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信息来源不准确</a:t>
            </a:r>
            <a:endParaRPr lang="en-US" altLang="zh-CN" sz="1800" dirty="0">
              <a:solidFill>
                <a:srgbClr val="7777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7777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测试手段的局限性</a:t>
            </a:r>
            <a:endParaRPr lang="en-US" altLang="zh-CN" sz="1800" dirty="0">
              <a:solidFill>
                <a:srgbClr val="7777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7777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800" dirty="0">
              <a:solidFill>
                <a:srgbClr val="7777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60735F-586B-494E-B5B6-696975FDAD79}"/>
              </a:ext>
            </a:extLst>
          </p:cNvPr>
          <p:cNvSpPr txBox="1"/>
          <p:nvPr/>
        </p:nvSpPr>
        <p:spPr>
          <a:xfrm>
            <a:off x="808523" y="3492066"/>
            <a:ext cx="4219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FF"/>
                </a:solidFill>
              </a:rPr>
              <a:t>现实世界的推理存在不确定性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41205E5A-4A50-478B-ACB5-4920D0E082FC}"/>
              </a:ext>
            </a:extLst>
          </p:cNvPr>
          <p:cNvSpPr/>
          <p:nvPr/>
        </p:nvSpPr>
        <p:spPr bwMode="auto">
          <a:xfrm>
            <a:off x="3245094" y="4888990"/>
            <a:ext cx="278550" cy="424317"/>
          </a:xfrm>
          <a:prstGeom prst="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4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0B8298-47B4-43EC-9D34-FD2A45DC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3068960"/>
            <a:ext cx="3992119" cy="29045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3B2582-C358-47E0-B765-E439D02B91A9}"/>
              </a:ext>
            </a:extLst>
          </p:cNvPr>
          <p:cNvSpPr/>
          <p:nvPr/>
        </p:nvSpPr>
        <p:spPr>
          <a:xfrm>
            <a:off x="827584" y="2056529"/>
            <a:ext cx="5692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利用变量间的条件独立性，分解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联合概率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分布</a:t>
            </a:r>
            <a:endParaRPr lang="zh-CN" altLang="en-US" sz="200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F039845-3EAB-485F-B6A4-A964A4F6050D}"/>
                  </a:ext>
                </a:extLst>
              </p:cNvPr>
              <p:cNvSpPr/>
              <p:nvPr/>
            </p:nvSpPr>
            <p:spPr>
              <a:xfrm>
                <a:off x="1187624" y="2476398"/>
                <a:ext cx="69847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/>
                  <a:t>分解链式规则：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F039845-3EAB-485F-B6A4-A964A4F60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76398"/>
                <a:ext cx="6984776" cy="369332"/>
              </a:xfrm>
              <a:prstGeom prst="rect">
                <a:avLst/>
              </a:prstGeom>
              <a:blipFill>
                <a:blip r:embed="rId3"/>
                <a:stretch>
                  <a:fillRect l="-785" t="-90164" b="-15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F745712-9E20-4C2C-B6C3-81CA4701A2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3702940"/>
                  </p:ext>
                </p:extLst>
              </p:nvPr>
            </p:nvGraphicFramePr>
            <p:xfrm>
              <a:off x="743429" y="2920140"/>
              <a:ext cx="4317521" cy="35331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57179">
                      <a:extLst>
                        <a:ext uri="{9D8B030D-6E8A-4147-A177-3AD203B41FA5}">
                          <a16:colId xmlns:a16="http://schemas.microsoft.com/office/drawing/2014/main" val="3954697950"/>
                        </a:ext>
                      </a:extLst>
                    </a:gridCol>
                    <a:gridCol w="980171">
                      <a:extLst>
                        <a:ext uri="{9D8B030D-6E8A-4147-A177-3AD203B41FA5}">
                          <a16:colId xmlns:a16="http://schemas.microsoft.com/office/drawing/2014/main" val="3528360655"/>
                        </a:ext>
                      </a:extLst>
                    </a:gridCol>
                    <a:gridCol w="980171">
                      <a:extLst>
                        <a:ext uri="{9D8B030D-6E8A-4147-A177-3AD203B41FA5}">
                          <a16:colId xmlns:a16="http://schemas.microsoft.com/office/drawing/2014/main" val="1612906594"/>
                        </a:ext>
                      </a:extLst>
                    </a:gridCol>
                  </a:tblGrid>
                  <a:tr h="472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计算步骤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数字乘法（次）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数字加法（次）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39218278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7740467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1412721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594537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76573668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7599734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3414818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0763394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79555311"/>
                      </a:ext>
                    </a:extLst>
                  </a:tr>
                  <a:tr h="3100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总计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20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10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76269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F745712-9E20-4C2C-B6C3-81CA4701A2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3702940"/>
                  </p:ext>
                </p:extLst>
              </p:nvPr>
            </p:nvGraphicFramePr>
            <p:xfrm>
              <a:off x="743429" y="2920140"/>
              <a:ext cx="4317521" cy="35331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57179">
                      <a:extLst>
                        <a:ext uri="{9D8B030D-6E8A-4147-A177-3AD203B41FA5}">
                          <a16:colId xmlns:a16="http://schemas.microsoft.com/office/drawing/2014/main" val="3954697950"/>
                        </a:ext>
                      </a:extLst>
                    </a:gridCol>
                    <a:gridCol w="980171">
                      <a:extLst>
                        <a:ext uri="{9D8B030D-6E8A-4147-A177-3AD203B41FA5}">
                          <a16:colId xmlns:a16="http://schemas.microsoft.com/office/drawing/2014/main" val="3528360655"/>
                        </a:ext>
                      </a:extLst>
                    </a:gridCol>
                    <a:gridCol w="980171">
                      <a:extLst>
                        <a:ext uri="{9D8B030D-6E8A-4147-A177-3AD203B41FA5}">
                          <a16:colId xmlns:a16="http://schemas.microsoft.com/office/drawing/2014/main" val="1612906594"/>
                        </a:ext>
                      </a:extLst>
                    </a:gridCol>
                  </a:tblGrid>
                  <a:tr h="472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计算步骤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数字乘法（次）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数字加法（次）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39218278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155357" r="-84021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7740467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255357" r="-84021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1412721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349123" r="-84021" b="-6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594537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457143" r="-84021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76573668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547368" r="-84021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7599734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658929" r="-84021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3414818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745614" r="-84021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0763394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860714" r="-84021" b="-10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79555311"/>
                      </a:ext>
                    </a:extLst>
                  </a:tr>
                  <a:tr h="3100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总计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20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49" charset="-122"/>
                            </a:rPr>
                            <a:t>10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762690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A0CBEFE0-6ABA-4B0B-B009-D485F1A365FD}"/>
              </a:ext>
            </a:extLst>
          </p:cNvPr>
          <p:cNvSpPr/>
          <p:nvPr/>
        </p:nvSpPr>
        <p:spPr bwMode="auto">
          <a:xfrm>
            <a:off x="5364088" y="6122368"/>
            <a:ext cx="3456384" cy="380993"/>
          </a:xfrm>
          <a:prstGeom prst="wedgeRectCallout">
            <a:avLst>
              <a:gd name="adj1" fmla="val -58320"/>
              <a:gd name="adj2" fmla="val -87366"/>
            </a:avLst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/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仅需要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20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次乘法和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10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次加法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489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198884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5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492896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4129BAE-C74D-4BE4-9589-879D7B7F796C}"/>
              </a:ext>
            </a:extLst>
          </p:cNvPr>
          <p:cNvSpPr/>
          <p:nvPr/>
        </p:nvSpPr>
        <p:spPr>
          <a:xfrm>
            <a:off x="700690" y="2492896"/>
            <a:ext cx="8443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变量消元法（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Variable Elimination, VE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：通过分解联合分布简化推理</a:t>
            </a:r>
            <a:endParaRPr lang="zh-CN" altLang="en-US" sz="200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2F449B-0FA7-4C10-93D2-B9A79D8F1D85}"/>
              </a:ext>
            </a:extLst>
          </p:cNvPr>
          <p:cNvSpPr/>
          <p:nvPr/>
        </p:nvSpPr>
        <p:spPr>
          <a:xfrm>
            <a:off x="1021183" y="2914230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步骤：</a:t>
            </a:r>
            <a:endParaRPr lang="zh-CN" altLang="en-US" sz="200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BA330D-2C48-4570-BAE0-352A7B7B49AC}"/>
                  </a:ext>
                </a:extLst>
              </p:cNvPr>
              <p:cNvSpPr/>
              <p:nvPr/>
            </p:nvSpPr>
            <p:spPr>
              <a:xfrm>
                <a:off x="899592" y="3314339"/>
                <a:ext cx="7936649" cy="1207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1" kern="100" dirty="0"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Ɲ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的函数，用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𝑓𝑏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表示一组函数，其中，每个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zh-CN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1≤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zh-CN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涉及变量为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的一个子集。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BA330D-2C48-4570-BAE0-352A7B7B4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14339"/>
                <a:ext cx="7936649" cy="1207318"/>
              </a:xfrm>
              <a:prstGeom prst="rect">
                <a:avLst/>
              </a:prstGeom>
              <a:blipFill>
                <a:blip r:embed="rId2"/>
                <a:stretch>
                  <a:fillRect l="-845" t="-1010" r="-307" b="-7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6652E6C-C310-42E5-B66A-B1F9F5E4CCB3}"/>
                  </a:ext>
                </a:extLst>
              </p:cNvPr>
              <p:cNvSpPr/>
              <p:nvPr/>
            </p:nvSpPr>
            <p:spPr>
              <a:xfrm>
                <a:off x="3517859" y="4272988"/>
                <a:ext cx="1379800" cy="969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ℱ</m:t>
                      </m:r>
                      <m:r>
                        <a:rPr lang="zh-CN" altLang="en-US" sz="20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b="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6652E6C-C310-42E5-B66A-B1F9F5E4C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59" y="4272988"/>
                <a:ext cx="1379800" cy="969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D0CD13-7269-4215-82EA-80E004DED082}"/>
                  </a:ext>
                </a:extLst>
              </p:cNvPr>
              <p:cNvSpPr/>
              <p:nvPr/>
            </p:nvSpPr>
            <p:spPr>
              <a:xfrm>
                <a:off x="971601" y="5263104"/>
                <a:ext cx="7848872" cy="777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800"/>
                  </a:lnSpc>
                  <a:spcAft>
                    <a:spcPts val="0"/>
                  </a:spcAft>
                </a:pPr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则称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Ɲ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的一个分解（</a:t>
                </a:r>
                <a:r>
                  <a:rPr lang="en-US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Factorization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），</a:t>
                </a:r>
                <a14:m>
                  <m:oMath xmlns:m="http://schemas.openxmlformats.org/officeDocument/2006/math"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 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𝑓𝑏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称为这个分解的因子（</a:t>
                </a:r>
                <a:r>
                  <a:rPr lang="en-US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Factor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）。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D0CD13-7269-4215-82EA-80E004DE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1" y="5263104"/>
                <a:ext cx="7848872" cy="777713"/>
              </a:xfrm>
              <a:prstGeom prst="rect">
                <a:avLst/>
              </a:prstGeom>
              <a:blipFill>
                <a:blip r:embed="rId4"/>
                <a:stretch>
                  <a:fillRect l="-776" t="-3125" r="-776" b="-13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852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89" y="2019776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6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492896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B2F449B-0FA7-4C10-93D2-B9A79D8F1D85}"/>
              </a:ext>
            </a:extLst>
          </p:cNvPr>
          <p:cNvSpPr/>
          <p:nvPr/>
        </p:nvSpPr>
        <p:spPr>
          <a:xfrm>
            <a:off x="971600" y="2564904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）消元（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Elimination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zh-CN" altLang="en-US" sz="2000" dirty="0">
              <a:solidFill>
                <a:schemeClr val="tx2"/>
              </a:solidFill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FC5009-C25F-4894-92FE-FD6E572805FB}"/>
                  </a:ext>
                </a:extLst>
              </p:cNvPr>
              <p:cNvSpPr/>
              <p:nvPr/>
            </p:nvSpPr>
            <p:spPr>
              <a:xfrm>
                <a:off x="972948" y="4023312"/>
                <a:ext cx="7991540" cy="957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为函数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1" kern="100" dirty="0"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Ɲ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的一个分解，从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1" kern="100" dirty="0"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Ɲ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中消去变量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的过程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FC5009-C25F-4894-92FE-FD6E5728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48" y="4023312"/>
                <a:ext cx="7991540" cy="957250"/>
              </a:xfrm>
              <a:prstGeom prst="rect">
                <a:avLst/>
              </a:prstGeom>
              <a:blipFill>
                <a:blip r:embed="rId2"/>
                <a:stretch>
                  <a:fillRect l="-839"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B4D360-DBC9-4C71-A0EF-ED88111E529A}"/>
                  </a:ext>
                </a:extLst>
              </p:cNvPr>
              <p:cNvSpPr/>
              <p:nvPr/>
            </p:nvSpPr>
            <p:spPr>
              <a:xfrm>
                <a:off x="972947" y="4954835"/>
                <a:ext cx="7936703" cy="1124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）从</a:t>
                </a:r>
                <a14:m>
                  <m:oMath xmlns:m="http://schemas.openxmlformats.org/officeDocument/2006/math">
                    <m:r>
                      <a:rPr lang="en-US" altLang="zh-CN" sz="2000" b="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中删去所有</a:t>
                </a:r>
                <a14:m>
                  <m:oMath xmlns:m="http://schemas.openxmlformats.org/officeDocument/2006/math"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涉及的函数（设这些函数为</a:t>
                </a:r>
                <a14:m>
                  <m:oMath xmlns:m="http://schemas.openxmlformats.org/officeDocument/2006/math"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altLang="zh-CN" sz="2000" b="0" i="1" kern="1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）；</a:t>
                </a: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）将新函数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2000" b="0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2000" b="0" i="1" kern="100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100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kern="100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放回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B4D360-DBC9-4C71-A0EF-ED88111E5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47" y="4954835"/>
                <a:ext cx="7936703" cy="1124603"/>
              </a:xfrm>
              <a:prstGeom prst="rect">
                <a:avLst/>
              </a:prstGeom>
              <a:blipFill>
                <a:blip r:embed="rId3"/>
                <a:stretch>
                  <a:fillRect b="-6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A29998-18E6-45B8-A1EE-036A6E1E6AB8}"/>
                  </a:ext>
                </a:extLst>
              </p:cNvPr>
              <p:cNvSpPr/>
              <p:nvPr/>
            </p:nvSpPr>
            <p:spPr>
              <a:xfrm>
                <a:off x="1119193" y="3278089"/>
                <a:ext cx="18781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i="1" kern="100" dirty="0" smtClean="0">
                          <a:solidFill>
                            <a:srgbClr val="FF0000"/>
                          </a:solidFill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Ɲ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sz="20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sz="20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,…, </m:t>
                      </m:r>
                      <m:r>
                        <a:rPr lang="en-US" altLang="zh-CN" sz="2000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sz="2000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A29998-18E6-45B8-A1EE-036A6E1E6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93" y="3278089"/>
                <a:ext cx="1878142" cy="40011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AE8630-4F1D-4AC6-BA4D-4B25B1518BE1}"/>
              </a:ext>
            </a:extLst>
          </p:cNvPr>
          <p:cNvCxnSpPr>
            <a:cxnSpLocks/>
          </p:cNvCxnSpPr>
          <p:nvPr/>
        </p:nvCxnSpPr>
        <p:spPr bwMode="auto">
          <a:xfrm>
            <a:off x="2901476" y="3478143"/>
            <a:ext cx="38073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A0E7EE-A047-411E-94EF-9C8717C1D23D}"/>
                  </a:ext>
                </a:extLst>
              </p:cNvPr>
              <p:cNvSpPr/>
              <p:nvPr/>
            </p:nvSpPr>
            <p:spPr>
              <a:xfrm>
                <a:off x="2916748" y="2967142"/>
                <a:ext cx="3857082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Ƙ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=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"/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zh-CN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sz="20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A0E7EE-A047-411E-94EF-9C8717C1D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48" y="2967142"/>
                <a:ext cx="3857082" cy="448649"/>
              </a:xfrm>
              <a:prstGeom prst="rect">
                <a:avLst/>
              </a:prstGeom>
              <a:blipFill>
                <a:blip r:embed="rId5"/>
                <a:stretch>
                  <a:fillRect t="-154795" r="-16272" b="-2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236D329-626D-4C33-8E06-89B01090077E}"/>
                  </a:ext>
                </a:extLst>
              </p:cNvPr>
              <p:cNvSpPr/>
              <p:nvPr/>
            </p:nvSpPr>
            <p:spPr>
              <a:xfrm>
                <a:off x="6759657" y="3093423"/>
                <a:ext cx="231787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变量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endParaRPr>
              </a:p>
              <a:p>
                <a:r>
                  <a:rPr lang="zh-CN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的一个函数</a:t>
                </a:r>
                <a:endParaRPr lang="en-US" altLang="zh-CN" sz="20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236D329-626D-4C33-8E06-89B010900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57" y="3093423"/>
                <a:ext cx="2317879" cy="769441"/>
              </a:xfrm>
              <a:prstGeom prst="rect">
                <a:avLst/>
              </a:prstGeom>
              <a:blipFill>
                <a:blip r:embed="rId6"/>
                <a:stretch>
                  <a:fillRect l="-2895" t="-5512" r="-263" b="-1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9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13131" y="206046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7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492896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E2550E1-054E-4E26-B9EF-F239C83B2D29}"/>
              </a:ext>
            </a:extLst>
          </p:cNvPr>
          <p:cNvSpPr/>
          <p:nvPr/>
        </p:nvSpPr>
        <p:spPr>
          <a:xfrm>
            <a:off x="1079612" y="2409378"/>
            <a:ext cx="6804756" cy="749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</a:pPr>
            <a:r>
              <a:rPr lang="en-US" altLang="zh-CN" sz="1800" b="0" i="1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Ɓ</a:t>
            </a:r>
            <a:r>
              <a:rPr lang="zh-CN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BN</a:t>
            </a:r>
            <a:r>
              <a:rPr lang="zh-CN" altLang="en-US" sz="1800" b="0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0" i="1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Ę</a:t>
            </a:r>
            <a:r>
              <a:rPr lang="zh-CN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：证据变量</a:t>
            </a:r>
            <a:r>
              <a:rPr lang="zh-CN" altLang="en-US" sz="1800" b="0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0" i="1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：证据变量取值，</a:t>
            </a:r>
            <a:r>
              <a:rPr lang="en-US" altLang="zh-CN" sz="1800" b="0" i="1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：查询变量</a:t>
            </a:r>
            <a:r>
              <a:rPr lang="zh-CN" altLang="en-US" sz="1800" b="0" kern="1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；          </a:t>
            </a:r>
            <a:r>
              <a:rPr lang="en-US" altLang="zh-CN" sz="1800" b="0" i="1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ρ</a:t>
            </a:r>
            <a:r>
              <a:rPr lang="zh-CN" altLang="zh-CN" sz="1800" b="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：待消元变量顺序，包括所有不在</a:t>
            </a:r>
            <a:r>
              <a:rPr lang="en-US" altLang="zh-CN" sz="1800" b="0" i="1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Ę</a:t>
            </a:r>
            <a:r>
              <a:rPr lang="zh-CN" altLang="zh-CN" sz="1800" b="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∪</a:t>
            </a:r>
            <a:r>
              <a:rPr lang="en-US" altLang="zh-CN" sz="1800" b="0" i="1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Q</a:t>
            </a:r>
            <a:r>
              <a:rPr lang="zh-CN" altLang="zh-CN" sz="1800" b="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中的变量</a:t>
            </a:r>
            <a:endParaRPr lang="zh-CN" altLang="zh-CN" sz="1800" b="0" kern="100" dirty="0">
              <a:solidFill>
                <a:srgbClr val="000000"/>
              </a:solidFill>
              <a:latin typeface="+mj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1B71D90-D06A-45EC-A5DC-8A9BB03356B7}"/>
                  </a:ext>
                </a:extLst>
              </p:cNvPr>
              <p:cNvSpPr/>
              <p:nvPr/>
            </p:nvSpPr>
            <p:spPr>
              <a:xfrm>
                <a:off x="1022617" y="3256081"/>
                <a:ext cx="5520754" cy="250985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600" dirty="0"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1600" i="1" dirty="0"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Ɲ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600" i="1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600" i="1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,…, 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600" i="1" baseline="-250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Ɓ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中所有变量条件概率分布的函数</a:t>
                </a:r>
                <a:endParaRPr lang="en-US" altLang="zh-CN" sz="1600" dirty="0">
                  <a:solidFill>
                    <a:srgbClr val="00B050"/>
                  </a:solidFill>
                  <a:latin typeface="+mj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1600" dirty="0"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的因子中，将证据变量</a:t>
                </a:r>
                <a:r>
                  <a:rPr lang="en-US" altLang="zh-CN" sz="1600" i="1" dirty="0"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Ę</a:t>
                </a:r>
                <a:r>
                  <a:rPr lang="zh-CN" altLang="zh-CN" sz="1600" dirty="0"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设置为其观测值</a:t>
                </a:r>
                <a:r>
                  <a:rPr lang="en-US" altLang="zh-CN" sz="1600" i="1" dirty="0"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endParaRPr lang="zh-CN" altLang="en-US" sz="1600" dirty="0"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en-US" altLang="zh-CN" sz="1600" dirty="0">
                    <a:latin typeface="+mj-lt"/>
                    <a:ea typeface="黑体" panose="02010609060101010101" pitchFamily="49" charset="-122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≠∅ </m:t>
                    </m:r>
                  </m:oMath>
                </a14:m>
                <a:r>
                  <a:rPr lang="en-US" altLang="zh-CN" sz="1600" dirty="0">
                    <a:latin typeface="+mj-lt"/>
                    <a:ea typeface="黑体" panose="02010609060101010101" pitchFamily="49" charset="-122"/>
                  </a:rPr>
                  <a:t>Do</a:t>
                </a:r>
              </a:p>
              <a:p>
                <a:r>
                  <a:rPr lang="en-US" altLang="zh-CN" sz="1600" i="1" dirty="0">
                    <a:latin typeface="+mj-lt"/>
                    <a:ea typeface="黑体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←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\</m:t>
                    </m:r>
                    <m:r>
                      <m:rPr>
                        <m:lit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  <m:r>
                      <a:rPr lang="en-US" altLang="zh-CN" sz="160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   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//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Z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为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ρ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中第一个变量，将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Z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从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ρ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中删除</a:t>
                </a:r>
              </a:p>
              <a:p>
                <a:r>
                  <a:rPr lang="zh-CN" altLang="en-US" sz="1600" b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1600" i="0" dirty="0" err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Elim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𝑍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   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对变量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Z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进行消元</a:t>
                </a:r>
                <a:endParaRPr lang="en-US" altLang="zh-CN" sz="1600" dirty="0">
                  <a:solidFill>
                    <a:srgbClr val="00B05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en-US" altLang="zh-CN" sz="1600" dirty="0">
                    <a:latin typeface="+mj-lt"/>
                    <a:ea typeface="黑体" panose="02010609060101010101" pitchFamily="49" charset="-122"/>
                  </a:rPr>
                  <a:t>End While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)←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+mj-lt"/>
                    <a:ea typeface="黑体" panose="02010609060101010101" pitchFamily="49" charset="-122"/>
                  </a:rPr>
                  <a:t>  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中所有因子相乘，得到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的函数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h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Q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49" charset="-122"/>
                  </a:rPr>
                  <a:t>)</a:t>
                </a:r>
                <a:endParaRPr lang="en-US" altLang="zh-CN" sz="1600" dirty="0"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en-US" altLang="zh-CN" sz="1600" dirty="0">
                    <a:latin typeface="+mj-lt"/>
                    <a:ea typeface="黑体" panose="02010609060101010101" pitchFamily="49" charset="-12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)/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1600" dirty="0"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1B71D90-D06A-45EC-A5DC-8A9BB0335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17" y="3256081"/>
                <a:ext cx="5520754" cy="2509854"/>
              </a:xfrm>
              <a:prstGeom prst="rect">
                <a:avLst/>
              </a:prstGeom>
              <a:blipFill>
                <a:blip r:embed="rId2"/>
                <a:stretch>
                  <a:fillRect l="-551" t="-725" r="-331" b="-210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4ED813C-34C0-4F1D-B89C-F1B582E31473}"/>
                  </a:ext>
                </a:extLst>
              </p:cNvPr>
              <p:cNvSpPr/>
              <p:nvPr/>
            </p:nvSpPr>
            <p:spPr>
              <a:xfrm>
                <a:off x="6692628" y="3256081"/>
                <a:ext cx="1298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CC"/>
                    </a:solidFill>
                  </a:rPr>
                  <a:t>Elim(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1800" dirty="0">
                    <a:solidFill>
                      <a:srgbClr val="0000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1800" dirty="0">
                    <a:solidFill>
                      <a:srgbClr val="0000CC"/>
                    </a:solidFill>
                  </a:rPr>
                  <a:t>) </a:t>
                </a:r>
                <a:endParaRPr lang="zh-CN" altLang="en-US" sz="1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4ED813C-34C0-4F1D-B89C-F1B582E31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628" y="3256081"/>
                <a:ext cx="1298176" cy="369332"/>
              </a:xfrm>
              <a:prstGeom prst="rect">
                <a:avLst/>
              </a:prstGeom>
              <a:blipFill>
                <a:blip r:embed="rId3"/>
                <a:stretch>
                  <a:fillRect l="-4225" t="-8197" r="-281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DB9A59A-5F38-482D-B991-52EB98464CED}"/>
                  </a:ext>
                </a:extLst>
              </p:cNvPr>
              <p:cNvSpPr/>
              <p:nvPr/>
            </p:nvSpPr>
            <p:spPr>
              <a:xfrm>
                <a:off x="6685618" y="3529530"/>
                <a:ext cx="2336476" cy="2189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600" dirty="0">
                    <a:ea typeface="宋体" panose="02010600030101010101" pitchFamily="2" charset="-122"/>
                  </a:rPr>
                  <a:t>←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   </m:t>
                    </m:r>
                  </m:oMath>
                </a14:m>
                <a:endParaRPr lang="en-US" altLang="zh-CN" sz="1600" dirty="0">
                  <a:ea typeface="宋体" panose="02010600030101010101" pitchFamily="2" charset="-122"/>
                </a:endParaRPr>
              </a:p>
              <a:p>
                <a:r>
                  <a:rPr lang="en-US" altLang="zh-CN" sz="1600" dirty="0">
                    <a:solidFill>
                      <a:srgbClr val="00B050"/>
                    </a:solidFill>
                    <a:ea typeface="宋体" panose="02010600030101010101" pitchFamily="2" charset="-122"/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中删去所有涉及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𝑍</m:t>
                    </m:r>
                  </m:oMath>
                </a14:m>
                <a:endParaRPr lang="en-US" altLang="zh-CN" sz="1600" i="1" dirty="0">
                  <a:solidFill>
                    <a:srgbClr val="00B050"/>
                  </a:solidFill>
                  <a:ea typeface="宋体" panose="02010600030101010101" pitchFamily="2" charset="-122"/>
                </a:endParaRPr>
              </a:p>
              <a:p>
                <a:r>
                  <a:rPr lang="zh-CN" altLang="zh-CN" sz="1600" dirty="0">
                    <a:solidFill>
                      <a:srgbClr val="00B05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的函数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1600" i="1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i="1" baseline="-250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1600" dirty="0">
                  <a:solidFill>
                    <a:srgbClr val="00B050"/>
                  </a:solidFill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1600" dirty="0">
                    <a:ea typeface="宋体" panose="02010600030101010101" pitchFamily="2" charset="-122"/>
                  </a:rPr>
                  <a:t>←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zh-CN" altLang="zh-CN" sz="1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 baseline="-25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/>
              </a:p>
              <a:p>
                <a:r>
                  <a:rPr lang="en-US" altLang="zh-CN" sz="1600" i="1" dirty="0"/>
                  <a:t>h</a:t>
                </a:r>
                <a:r>
                  <a:rPr lang="en-US" altLang="zh-CN" sz="1600" dirty="0"/>
                  <a:t>←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nary>
                  </m:oMath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600" dirty="0"/>
                  <a:t>←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   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</a:rPr>
                  <a:t>放回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zh-CN" sz="1600" dirty="0">
                  <a:solidFill>
                    <a:srgbClr val="00B050"/>
                  </a:solidFill>
                </a:endParaRPr>
              </a:p>
              <a:p>
                <a:r>
                  <a:rPr lang="en-US" altLang="zh-CN" sz="1600" dirty="0"/>
                  <a:t>Return 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DB9A59A-5F38-482D-B991-52EB98464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618" y="3529530"/>
                <a:ext cx="2336476" cy="2189510"/>
              </a:xfrm>
              <a:prstGeom prst="rect">
                <a:avLst/>
              </a:prstGeom>
              <a:blipFill>
                <a:blip r:embed="rId4"/>
                <a:stretch>
                  <a:fillRect l="-1567" t="-836" b="-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BA21BAD-CE26-410C-A23B-00A2A2748C5A}"/>
              </a:ext>
            </a:extLst>
          </p:cNvPr>
          <p:cNvSpPr/>
          <p:nvPr/>
        </p:nvSpPr>
        <p:spPr bwMode="auto">
          <a:xfrm>
            <a:off x="6575860" y="3270545"/>
            <a:ext cx="2478722" cy="2573227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dash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EE144BC-FFDE-4C24-A2F4-77A23A793DDA}"/>
                  </a:ext>
                </a:extLst>
              </p:cNvPr>
              <p:cNvSpPr/>
              <p:nvPr/>
            </p:nvSpPr>
            <p:spPr>
              <a:xfrm>
                <a:off x="1022617" y="5895404"/>
                <a:ext cx="8036380" cy="719749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</a:rPr>
                  <a:t>Ɓ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中每个变量有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</a:rPr>
                  <a:t>x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种取值，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为待消元变量个数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，最坏情况下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limLoc m:val="subSup"/>
                        <m:ctrlPr>
                          <a:rPr lang="zh-CN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  <m:e>
                        <m:r>
                          <a:rPr lang="en-US" altLang="zh-CN" sz="1800" b="0" i="1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</a:rPr>
                  <a:t>次运算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</a:rPr>
                  <a:t>；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</a:rPr>
                  <a:t>假设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</a:rPr>
                  <a:t>Ɓ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</a:rPr>
                  <a:t>中一共有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49" charset="-122"/>
                  </a:rPr>
                  <a:t>个变量，则算法时间复杂度为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18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1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CN" sz="1800" b="0" i="1" dirty="0">
                                <a:solidFill>
                                  <a:srgbClr val="002060"/>
                                </a:solidFill>
                                <a:ea typeface="黑体" panose="02010609060101010101" pitchFamily="49" charset="-122"/>
                              </a:rPr>
                              <m:t>ρ</m:t>
                            </m:r>
                            <m:r>
                              <a:rPr lang="en-US" altLang="zh-CN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zh-CN" altLang="en-US" sz="18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zh-CN" altLang="en-US" sz="1800" b="0" dirty="0">
                  <a:solidFill>
                    <a:srgbClr val="002060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EE144BC-FFDE-4C24-A2F4-77A23A793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17" y="5895404"/>
                <a:ext cx="8036380" cy="719749"/>
              </a:xfrm>
              <a:prstGeom prst="rect">
                <a:avLst/>
              </a:prstGeom>
              <a:blipFill>
                <a:blip r:embed="rId5"/>
                <a:stretch>
                  <a:fillRect l="-683" t="-58475" r="-424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404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13131" y="198884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算法示例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基于贝叶斯网的概率推理(</a:t>
            </a:r>
            <a:r>
              <a:rPr lang="en-US" altLang="zh-CN" dirty="0">
                <a:ea typeface="黑体" panose="02010609060101010101" pitchFamily="2" charset="-122"/>
              </a:rPr>
              <a:t>8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42088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D040F70-F499-4CEC-8A81-2507AFB2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355" y="2864921"/>
            <a:ext cx="3992119" cy="29045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759B17-2D17-4979-BD2B-8A1AEF20639B}"/>
              </a:ext>
            </a:extLst>
          </p:cNvPr>
          <p:cNvSpPr/>
          <p:nvPr/>
        </p:nvSpPr>
        <p:spPr>
          <a:xfrm>
            <a:off x="971600" y="2495589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kern="0" dirty="0">
                <a:latin typeface="+mj-lt"/>
                <a:ea typeface="黑体" panose="02010609060101010101" pitchFamily="49" charset="-122"/>
              </a:rPr>
              <a:t>基于</a:t>
            </a:r>
            <a:r>
              <a:rPr lang="en-US" altLang="zh-CN" sz="1800" kern="0" dirty="0">
                <a:latin typeface="+mj-lt"/>
                <a:ea typeface="黑体" panose="02010609060101010101" pitchFamily="49" charset="-122"/>
              </a:rPr>
              <a:t>VE</a:t>
            </a:r>
            <a:r>
              <a:rPr lang="zh-CN" altLang="en-US" sz="1800" kern="0" dirty="0">
                <a:latin typeface="+mj-lt"/>
                <a:ea typeface="黑体" panose="02010609060101010101" pitchFamily="49" charset="-122"/>
              </a:rPr>
              <a:t>算法</a:t>
            </a:r>
            <a:r>
              <a:rPr lang="zh-CN" altLang="zh-CN" sz="1800" dirty="0">
                <a:latin typeface="+mj-lt"/>
                <a:ea typeface="黑体" panose="02010609060101010101" pitchFamily="49" charset="-122"/>
              </a:rPr>
              <a:t>计算</a:t>
            </a:r>
            <a:r>
              <a:rPr lang="en-US" altLang="zh-CN" sz="1800" i="1" dirty="0">
                <a:latin typeface="+mj-lt"/>
                <a:ea typeface="黑体" panose="02010609060101010101" pitchFamily="49" charset="-122"/>
              </a:rPr>
              <a:t>P</a:t>
            </a:r>
            <a:r>
              <a:rPr lang="en-US" altLang="zh-CN" sz="1800" dirty="0"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sz="1800" i="1" dirty="0">
                <a:latin typeface="+mj-lt"/>
                <a:ea typeface="黑体" panose="02010609060101010101" pitchFamily="49" charset="-122"/>
              </a:rPr>
              <a:t>S</a:t>
            </a:r>
            <a:r>
              <a:rPr lang="en-US" altLang="zh-CN" sz="1800" dirty="0">
                <a:latin typeface="+mj-lt"/>
                <a:ea typeface="黑体" panose="02010609060101010101" pitchFamily="49" charset="-122"/>
              </a:rPr>
              <a:t>|</a:t>
            </a:r>
            <a:r>
              <a:rPr lang="en-US" altLang="zh-CN" sz="1800" i="1" dirty="0">
                <a:latin typeface="+mj-lt"/>
                <a:ea typeface="黑体" panose="02010609060101010101" pitchFamily="49" charset="-122"/>
              </a:rPr>
              <a:t>L</a:t>
            </a:r>
            <a:r>
              <a:rPr lang="en-US" altLang="zh-CN" sz="1800" dirty="0">
                <a:latin typeface="+mj-lt"/>
                <a:ea typeface="黑体" panose="02010609060101010101" pitchFamily="49" charset="-122"/>
              </a:rPr>
              <a:t>=F)</a:t>
            </a:r>
            <a:endParaRPr lang="zh-CN" altLang="en-US" sz="1800" dirty="0">
              <a:latin typeface="+mj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ED091B5-1CB3-4480-92AC-42D8C339304A}"/>
                  </a:ext>
                </a:extLst>
              </p:cNvPr>
              <p:cNvSpPr/>
              <p:nvPr/>
            </p:nvSpPr>
            <p:spPr>
              <a:xfrm>
                <a:off x="933913" y="2864921"/>
                <a:ext cx="4127037" cy="3438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）设置变量消元顺序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ρ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=&lt;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:r>
                  <a:rPr lang="zh-CN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，联合概率分解为</a:t>
                </a:r>
                <a14:m>
                  <m:oMath xmlns:m="http://schemas.openxmlformats.org/officeDocument/2006/math">
                    <m:r>
                      <a:rPr lang="en-US" altLang="zh-CN" sz="1800" b="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)}</a:t>
                </a:r>
                <a:r>
                  <a:rPr lang="zh-CN" altLang="en-US" sz="1800" b="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kern="100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2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）设置证据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L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=F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={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A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|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A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L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=F|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|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)}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；</a:t>
                </a:r>
                <a:endParaRPr lang="en-US" altLang="zh-CN" sz="1800" b="0" dirty="0">
                  <a:latin typeface="+mn-lt"/>
                  <a:ea typeface="黑体" panose="02010609060101010101" pitchFamily="49" charset="-122"/>
                </a:endParaRPr>
              </a:p>
              <a:p>
                <a:pPr algn="just"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3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）消去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A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：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A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为第一个消元变量，与之相关的函数是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A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和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|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A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，消去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A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={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L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=F|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|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φ</a:t>
                </a:r>
                <a:r>
                  <a:rPr lang="en-US" altLang="zh-CN" sz="1800" b="0" baseline="-25000" dirty="0">
                    <a:latin typeface="+mn-lt"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)}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，其中，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φ</a:t>
                </a:r>
                <a:r>
                  <a:rPr lang="en-US" altLang="zh-CN" sz="1800" b="0" baseline="-25000" dirty="0">
                    <a:latin typeface="+mn-lt"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ED091B5-1CB3-4480-92AC-42D8C3393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3" y="2864921"/>
                <a:ext cx="4127037" cy="3438762"/>
              </a:xfrm>
              <a:prstGeom prst="rect">
                <a:avLst/>
              </a:prstGeom>
              <a:blipFill>
                <a:blip r:embed="rId3"/>
                <a:stretch>
                  <a:fillRect l="-1182" t="-532" r="-6795" b="-19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026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13131" y="198884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算法示例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基于贝叶斯网的概率推理(</a:t>
            </a:r>
            <a:r>
              <a:rPr lang="en-US" altLang="zh-CN" dirty="0">
                <a:ea typeface="黑体" panose="02010609060101010101" pitchFamily="2" charset="-122"/>
              </a:rPr>
              <a:t>9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42088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D040F70-F499-4CEC-8A81-2507AFB2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77" y="2969957"/>
            <a:ext cx="4064177" cy="2957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ED091B5-1CB3-4480-92AC-42D8C339304A}"/>
                  </a:ext>
                </a:extLst>
              </p:cNvPr>
              <p:cNvSpPr/>
              <p:nvPr/>
            </p:nvSpPr>
            <p:spPr>
              <a:xfrm>
                <a:off x="971600" y="2585739"/>
                <a:ext cx="4248472" cy="3702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4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）消去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B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：与之相关的函数是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L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=F|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、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|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和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φ</a:t>
                </a:r>
                <a:r>
                  <a:rPr lang="en-US" altLang="zh-CN" sz="1800" b="0" baseline="-2500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，消去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B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={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), 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)}</a:t>
                </a:r>
                <a:r>
                  <a:rPr lang="zh-CN" altLang="zh-CN" sz="1800" b="0" dirty="0">
                    <a:ea typeface="黑体" panose="02010609060101010101" pitchFamily="49" charset="-122"/>
                  </a:rPr>
                  <a:t> ，其中，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49" charset="-122"/>
                  </a:rPr>
                  <a:t>2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b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+mj-lt"/>
                    <a:ea typeface="黑体" panose="02010609060101010101" pitchFamily="49" charset="-122"/>
                  </a:rPr>
                  <a:t>；</a:t>
                </a:r>
                <a:endParaRPr lang="en-US" altLang="zh-CN" sz="1800" b="0" dirty="0"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5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）消去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C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：与之相关的函数是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φ</a:t>
                </a:r>
                <a:r>
                  <a:rPr lang="en-US" altLang="zh-CN" sz="1800" b="0" baseline="-2500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2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，消去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C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={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), 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49" charset="-122"/>
                  </a:rPr>
                  <a:t>3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，其中，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49" charset="-122"/>
                  </a:rPr>
                  <a:t>3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1800" b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1800" b="0" i="1" baseline="-250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1800" b="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800" b="0" dirty="0">
                    <a:latin typeface="+mj-lt"/>
                    <a:ea typeface="黑体" panose="02010609060101010101" pitchFamily="49" charset="-122"/>
                  </a:rPr>
                  <a:t>；</a:t>
                </a:r>
                <a:endParaRPr lang="en-US" altLang="zh-CN" sz="1800" b="0" dirty="0"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6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）计算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h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)=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 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49" charset="-122"/>
                  </a:rPr>
                  <a:t>3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；</a:t>
                </a:r>
              </a:p>
              <a:p>
                <a:pPr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b="0" dirty="0">
                    <a:latin typeface="+mj-lt"/>
                    <a:ea typeface="黑体" panose="02010609060101010101" pitchFamily="49" charset="-122"/>
                  </a:rPr>
                  <a:t>7</a:t>
                </a:r>
                <a:r>
                  <a:rPr lang="zh-CN" altLang="zh-CN" sz="1800" b="0" dirty="0">
                    <a:latin typeface="+mj-lt"/>
                    <a:ea typeface="黑体" panose="02010609060101010101" pitchFamily="49" charset="-122"/>
                  </a:rPr>
                  <a:t>）返回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>
                        <a:latin typeface="Cambria Math" panose="02040503050406030204" pitchFamily="18" charset="0"/>
                      </a:rPr>
                      <m:t>)/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800" b="0" dirty="0">
                    <a:latin typeface="+mj-lt"/>
                    <a:ea typeface="黑体" panose="02010609060101010101" pitchFamily="49" charset="-122"/>
                  </a:rPr>
                  <a:t>。</a:t>
                </a:r>
                <a:endParaRPr lang="zh-CN" altLang="zh-CN" sz="1800" b="0" dirty="0"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ED091B5-1CB3-4480-92AC-42D8C3393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85739"/>
                <a:ext cx="4248472" cy="3702745"/>
              </a:xfrm>
              <a:prstGeom prst="rect">
                <a:avLst/>
              </a:prstGeom>
              <a:blipFill>
                <a:blip r:embed="rId3"/>
                <a:stretch>
                  <a:fillRect l="-7891" t="-329" r="-4591" b="-14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230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13131" y="1916832"/>
            <a:ext cx="8208962" cy="3758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近似推理算法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基于贝叶斯网的概率推理(</a:t>
            </a:r>
            <a:r>
              <a:rPr lang="en-US" altLang="zh-CN" dirty="0">
                <a:ea typeface="黑体" panose="02010609060101010101" pitchFamily="2" charset="-122"/>
              </a:rPr>
              <a:t>10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1BB263-312E-4891-8AD0-49ABBDC8B17D}"/>
              </a:ext>
            </a:extLst>
          </p:cNvPr>
          <p:cNvCxnSpPr/>
          <p:nvPr/>
        </p:nvCxnSpPr>
        <p:spPr bwMode="auto">
          <a:xfrm>
            <a:off x="1079612" y="242088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222920-411F-4691-9072-E244EA1050B8}"/>
              </a:ext>
            </a:extLst>
          </p:cNvPr>
          <p:cNvSpPr/>
          <p:nvPr/>
        </p:nvSpPr>
        <p:spPr>
          <a:xfrm>
            <a:off x="1042993" y="2465358"/>
            <a:ext cx="77492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Gibbs</a:t>
            </a:r>
            <a:r>
              <a:rPr lang="zh-CN" altLang="zh-CN" sz="2000" dirty="0">
                <a:solidFill>
                  <a:srgbClr val="0000FF"/>
                </a:solidFill>
              </a:rPr>
              <a:t>采样</a:t>
            </a:r>
            <a:r>
              <a:rPr lang="zh-CN" altLang="en-US" sz="2000" b="0" dirty="0"/>
              <a:t>：</a:t>
            </a:r>
            <a:r>
              <a:rPr lang="zh-CN" altLang="zh-CN" sz="2000" b="0" dirty="0"/>
              <a:t>随机产生一个与证据</a:t>
            </a:r>
            <a:r>
              <a:rPr lang="en-US" altLang="zh-CN" sz="2000" b="0" i="1" dirty="0"/>
              <a:t>Ę</a:t>
            </a:r>
            <a:r>
              <a:rPr lang="en-US" altLang="zh-CN" sz="2000" b="0" dirty="0"/>
              <a:t>=</a:t>
            </a:r>
            <a:r>
              <a:rPr lang="en-US" altLang="zh-CN" sz="2000" b="0" i="1" dirty="0"/>
              <a:t>e</a:t>
            </a:r>
            <a:r>
              <a:rPr lang="zh-CN" altLang="zh-CN" sz="2000" b="0" dirty="0"/>
              <a:t>一致的样本</a:t>
            </a:r>
            <a:r>
              <a:rPr lang="en-US" altLang="zh-CN" sz="2000" b="0" i="1" dirty="0"/>
              <a:t>Ɗ</a:t>
            </a:r>
            <a:r>
              <a:rPr lang="en-US" altLang="zh-CN" sz="2000" b="0" baseline="-25000" dirty="0"/>
              <a:t>1</a:t>
            </a:r>
            <a:r>
              <a:rPr lang="zh-CN" altLang="zh-CN" sz="2000" b="0" dirty="0"/>
              <a:t>作为初始样本</a:t>
            </a:r>
            <a:r>
              <a:rPr lang="zh-CN" altLang="en-US" sz="2000" b="0" dirty="0"/>
              <a:t>，</a:t>
            </a:r>
            <a:endParaRPr lang="en-US" altLang="zh-CN" sz="2000" b="0" dirty="0"/>
          </a:p>
          <a:p>
            <a:r>
              <a:rPr lang="zh-CN" altLang="en-US" sz="2000" b="0" dirty="0"/>
              <a:t>每一步都</a:t>
            </a:r>
            <a:r>
              <a:rPr lang="zh-CN" altLang="en-US" sz="2000" b="0" dirty="0">
                <a:solidFill>
                  <a:srgbClr val="FF0000"/>
                </a:solidFill>
              </a:rPr>
              <a:t>从当前样本出发</a:t>
            </a:r>
            <a:r>
              <a:rPr lang="zh-CN" altLang="en-US" sz="2000" b="0" dirty="0"/>
              <a:t>产生下一个样本。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A1819F-05EB-4A5F-BCDE-95240EF6C724}"/>
              </a:ext>
            </a:extLst>
          </p:cNvPr>
          <p:cNvSpPr/>
          <p:nvPr/>
        </p:nvSpPr>
        <p:spPr>
          <a:xfrm>
            <a:off x="1082727" y="3223092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步骤：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6C61AF-E449-4E8D-8E6C-FD0912FD3AE3}"/>
                  </a:ext>
                </a:extLst>
              </p:cNvPr>
              <p:cNvSpPr/>
              <p:nvPr/>
            </p:nvSpPr>
            <p:spPr>
              <a:xfrm>
                <a:off x="1331640" y="3597027"/>
                <a:ext cx="7087646" cy="1752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1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）对于当前第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步，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800" b="0" dirty="0">
                  <a:latin typeface="+mn-lt"/>
                  <a:ea typeface="黑体" panose="02010609060101010101" pitchFamily="49" charset="-122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2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按某个顺序对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中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非证据变量逐个采样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；</a:t>
                </a:r>
                <a:endParaRPr lang="en-US" altLang="zh-CN" sz="1800" b="0" dirty="0">
                  <a:latin typeface="+mn-lt"/>
                  <a:ea typeface="黑体" panose="02010609060101010101" pitchFamily="49" charset="-122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3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设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是下一个待采样变量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，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根据分布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err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800" b="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b="0" i="1" dirty="0" err="1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altLang="zh-CN" sz="18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800" b="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b="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对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采样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；</a:t>
                </a:r>
                <a:endParaRPr lang="en-US" altLang="zh-CN" sz="1800" b="0" dirty="0">
                  <a:latin typeface="+mn-lt"/>
                  <a:ea typeface="黑体" panose="02010609060101010101" pitchFamily="49" charset="-122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49" charset="-122"/>
                  </a:rPr>
                  <a:t>4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用采样结果替代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中</a:t>
                </a:r>
                <a:r>
                  <a:rPr lang="en-US" altLang="zh-CN" sz="1800" b="0" i="1" dirty="0"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zh-CN" altLang="zh-CN" sz="1800" b="0" dirty="0">
                    <a:latin typeface="+mn-lt"/>
                    <a:ea typeface="黑体" panose="02010609060101010101" pitchFamily="49" charset="-122"/>
                  </a:rPr>
                  <a:t>的当前取值</a:t>
                </a:r>
                <a:r>
                  <a:rPr lang="zh-CN" altLang="en-US" sz="1800" b="0" dirty="0">
                    <a:latin typeface="+mn-lt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6C61AF-E449-4E8D-8E6C-FD0912FD3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597027"/>
                <a:ext cx="7087646" cy="1752531"/>
              </a:xfrm>
              <a:prstGeom prst="rect">
                <a:avLst/>
              </a:prstGeom>
              <a:blipFill>
                <a:blip r:embed="rId2"/>
                <a:stretch>
                  <a:fillRect l="-688" r="-8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42E1ED-872B-44FF-8EF8-16C0BF53E5BB}"/>
                  </a:ext>
                </a:extLst>
              </p:cNvPr>
              <p:cNvSpPr/>
              <p:nvPr/>
            </p:nvSpPr>
            <p:spPr>
              <a:xfrm>
                <a:off x="1133991" y="5402014"/>
                <a:ext cx="7212230" cy="1268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mb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)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的马尔科夫覆盖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（包括</a:t>
                </a: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的直接孩子节点、直接父亲节点、以及直接孩子节点的其他父亲节点）上的变量集合</a:t>
                </a:r>
                <a:endParaRPr lang="en-US" altLang="zh-CN" sz="2000" b="0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  <m:r>
                      <a:rPr lang="en-US" altLang="zh-CN" sz="2000" b="0" i="1" baseline="-250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</a:rPr>
                  <a:t>mb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(</a:t>
                </a: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)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中的当前取值</a:t>
                </a:r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42E1ED-872B-44FF-8EF8-16C0BF53E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91" y="5402014"/>
                <a:ext cx="7212230" cy="1268874"/>
              </a:xfrm>
              <a:prstGeom prst="rect">
                <a:avLst/>
              </a:prstGeom>
              <a:blipFill>
                <a:blip r:embed="rId3"/>
                <a:stretch>
                  <a:fillRect l="-761" t="-481" b="-8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356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7F90185-0045-43E1-A522-F8604601CFE2}"/>
                  </a:ext>
                </a:extLst>
              </p:cNvPr>
              <p:cNvSpPr/>
              <p:nvPr/>
            </p:nvSpPr>
            <p:spPr>
              <a:xfrm>
                <a:off x="856361" y="1988840"/>
                <a:ext cx="74312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ℬ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：</a:t>
                </a:r>
                <a:r>
                  <a:rPr lang="en-US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BN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η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：采样次数，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Ę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：证据变量，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e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：证据变量取值，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：查询变量，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ɋ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：查询变量取值，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ρ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：非证据变量采样顺序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7F90185-0045-43E1-A522-F8604601C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61" y="1988840"/>
                <a:ext cx="7431277" cy="646331"/>
              </a:xfrm>
              <a:prstGeom prst="rect">
                <a:avLst/>
              </a:prstGeom>
              <a:blipFill>
                <a:blip r:embed="rId2"/>
                <a:stretch>
                  <a:fillRect l="-656" t="-6604" r="-3689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957901-5634-46E9-9D3F-149ADB4E8620}"/>
                  </a:ext>
                </a:extLst>
              </p:cNvPr>
              <p:cNvSpPr/>
              <p:nvPr/>
            </p:nvSpPr>
            <p:spPr>
              <a:xfrm>
                <a:off x="921579" y="2670827"/>
                <a:ext cx="7670688" cy="400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随机生成一个样本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Ɗ</a:t>
                </a:r>
                <a:r>
                  <a:rPr lang="en-US" altLang="zh-CN" sz="1600" b="0" baseline="-250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1</a:t>
                </a:r>
                <a:r>
                  <a:rPr lang="zh-CN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Ę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=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e</a:t>
                </a:r>
                <a:endParaRPr lang="en-US" altLang="zh-CN" sz="16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If 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=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ɋ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Then 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m</a:t>
                </a:r>
                <a:r>
                  <a:rPr lang="en-US" altLang="zh-CN" sz="1600" b="0" i="1" baseline="-250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←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m</a:t>
                </a:r>
                <a:r>
                  <a:rPr lang="en-US" altLang="zh-CN" sz="1600" b="0" i="1" baseline="-250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+1</a:t>
                </a:r>
              </a:p>
              <a:p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To 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η</a:t>
                </a:r>
                <a:r>
                  <a:rPr lang="en-US" altLang="zh-CN" sz="160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Do</a:t>
                </a:r>
              </a:p>
              <a:p>
                <a:r>
                  <a:rPr lang="en-US" altLang="zh-CN" sz="160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←</a:t>
                </a:r>
                <a:r>
                  <a:rPr lang="en-US" altLang="zh-CN" sz="160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Ɗ</a:t>
                </a:r>
                <a:r>
                  <a:rPr lang="en-US" altLang="zh-CN" sz="1600" i="1" baseline="-250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i</a:t>
                </a:r>
                <a:r>
                  <a:rPr lang="en-US" altLang="zh-CN" sz="1600" baseline="-250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  <a:sym typeface="Symbol" panose="05050102010706020507" pitchFamily="18" charset="2"/>
                  </a:rPr>
                  <a:t></a:t>
                </a:r>
                <a:r>
                  <a:rPr lang="en-US" altLang="zh-CN" sz="1600" baseline="-250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1</a:t>
                </a:r>
              </a:p>
              <a:p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     For 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ρ</a:t>
                </a:r>
                <a:r>
                  <a:rPr lang="zh-CN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中每一个变量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Do</a:t>
                </a:r>
              </a:p>
              <a:p>
                <a:r>
                  <a:rPr lang="en-US" altLang="zh-CN" sz="160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	ɣ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←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6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𝑚𝑏</m:t>
                        </m:r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  </a:t>
                </a:r>
                <a:r>
                  <a:rPr lang="en-US" altLang="zh-CN" sz="1600" b="0" dirty="0">
                    <a:solidFill>
                      <a:srgbClr val="00B050"/>
                    </a:solidFill>
                    <a:latin typeface="+mn-lt"/>
                    <a:ea typeface="黑体" panose="02010609060101010101" pitchFamily="49" charset="-122"/>
                  </a:rPr>
                  <a:t>//</a:t>
                </a:r>
                <a:r>
                  <a:rPr lang="zh-CN" altLang="zh-CN" sz="1600" b="0" dirty="0">
                    <a:solidFill>
                      <a:srgbClr val="00B050"/>
                    </a:solidFill>
                    <a:latin typeface="+mn-lt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b="0" i="1" dirty="0">
                    <a:solidFill>
                      <a:srgbClr val="00B050"/>
                    </a:solidFill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zh-CN" altLang="zh-CN" sz="1600" b="0" dirty="0">
                    <a:solidFill>
                      <a:srgbClr val="00B050"/>
                    </a:solidFill>
                    <a:latin typeface="+mn-lt"/>
                    <a:ea typeface="黑体" panose="02010609060101010101" pitchFamily="49" charset="-122"/>
                  </a:rPr>
                  <a:t>的下一个状态，</a:t>
                </a:r>
                <a:r>
                  <a:rPr lang="en-US" altLang="zh-CN" sz="1600" b="0" i="1" dirty="0" err="1">
                    <a:solidFill>
                      <a:srgbClr val="00B050"/>
                    </a:solidFill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en-US" altLang="zh-CN" sz="1600" b="0" i="1" baseline="-25000" dirty="0" err="1">
                    <a:solidFill>
                      <a:srgbClr val="00B050"/>
                    </a:solidFill>
                    <a:latin typeface="+mn-lt"/>
                    <a:ea typeface="黑体" panose="02010609060101010101" pitchFamily="49" charset="-122"/>
                  </a:rPr>
                  <a:t>i</a:t>
                </a:r>
                <a:r>
                  <a:rPr lang="zh-CN" altLang="zh-CN" sz="1600" b="0" dirty="0">
                    <a:solidFill>
                      <a:srgbClr val="00B050"/>
                    </a:solidFill>
                    <a:latin typeface="+mn-lt"/>
                    <a:ea typeface="黑体" panose="02010609060101010101" pitchFamily="49" charset="-122"/>
                  </a:rPr>
                  <a:t>为</a:t>
                </a:r>
                <a:r>
                  <a:rPr lang="en-US" altLang="zh-CN" sz="1600" b="0" i="1" dirty="0">
                    <a:solidFill>
                      <a:srgbClr val="00B050"/>
                    </a:solidFill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zh-CN" altLang="zh-CN" sz="1600" b="0" dirty="0">
                    <a:solidFill>
                      <a:srgbClr val="00B050"/>
                    </a:solidFill>
                    <a:latin typeface="+mn-lt"/>
                    <a:ea typeface="黑体" panose="02010609060101010101" pitchFamily="49" charset="-122"/>
                  </a:rPr>
                  <a:t>的不同状态取值</a:t>
                </a:r>
                <a:endParaRPr lang="en-US" altLang="zh-CN" sz="1600" b="0" dirty="0">
                  <a:solidFill>
                    <a:srgbClr val="00B050"/>
                  </a:solidFill>
                  <a:latin typeface="+mn-lt"/>
                  <a:ea typeface="黑体" panose="02010609060101010101" pitchFamily="49" charset="-122"/>
                </a:endParaRPr>
              </a:p>
              <a:p>
                <a:r>
                  <a:rPr lang="en-US" altLang="zh-CN" sz="1600" b="0" dirty="0">
                    <a:latin typeface="+mn-lt"/>
                    <a:ea typeface="黑体" panose="02010609060101010101" pitchFamily="49" charset="-122"/>
                  </a:rPr>
                  <a:t>	</a:t>
                </a:r>
                <a:r>
                  <a:rPr lang="zh-CN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生成一个随机数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ɤ</a:t>
                </a:r>
                <a:r>
                  <a:rPr lang="zh-CN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∈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[0, 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ɣ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]</a:t>
                </a:r>
                <a:r>
                  <a:rPr lang="zh-CN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Z</a:t>
                </a:r>
                <a:r>
                  <a:rPr lang="zh-CN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的取值为</a:t>
                </a:r>
                <a:endParaRPr lang="en-US" altLang="zh-CN" sz="16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1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ɤ≤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e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𝑚𝑏</m:t>
                                  </m:r>
                                  <m:d>
                                    <m:dPr>
                                      <m:ctrlPr>
                                        <a:rPr lang="zh-CN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≤ɤ≤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𝑚𝑏</m:t>
                                  </m:r>
                                  <m:d>
                                    <m:dPr>
                                      <m:ctrlPr>
                                        <a:rPr lang="zh-CN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e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rgbClr val="00B050"/>
                  </a:solidFill>
                  <a:latin typeface="+mn-lt"/>
                  <a:ea typeface="黑体" panose="02010609060101010101" pitchFamily="49" charset="-122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1600" i="1" dirty="0">
                    <a:latin typeface="+mn-lt"/>
                    <a:ea typeface="黑体" panose="02010609060101010101" pitchFamily="49" charset="-122"/>
                  </a:rPr>
                  <a:t>	</a:t>
                </a:r>
                <a:r>
                  <a:rPr lang="en-US" altLang="zh-CN" sz="1600" dirty="0">
                    <a:latin typeface="+mn-lt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b="0" dirty="0" err="1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←replace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)</a:t>
                </a:r>
                <a:r>
                  <a:rPr lang="en-US" altLang="zh-CN" b="0" dirty="0">
                    <a:latin typeface="+mn-lt"/>
                    <a:ea typeface="黑体" panose="02010609060101010101" pitchFamily="49" charset="-122"/>
                  </a:rPr>
                  <a:t> </a:t>
                </a:r>
              </a:p>
              <a:p>
                <a:r>
                  <a:rPr lang="en-US" altLang="zh-CN" sz="1600" dirty="0">
                    <a:latin typeface="+mn-lt"/>
                    <a:ea typeface="黑体" panose="02010609060101010101" pitchFamily="49" charset="-122"/>
                  </a:rPr>
                  <a:t>    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If 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=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ɋ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Then 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m</a:t>
                </a:r>
                <a:r>
                  <a:rPr lang="en-US" altLang="zh-CN" sz="1600" b="0" i="1" baseline="-250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←</a:t>
                </a:r>
                <a:r>
                  <a:rPr lang="en-US" altLang="zh-CN" sz="1600" b="0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m</a:t>
                </a:r>
                <a:r>
                  <a:rPr lang="en-US" altLang="zh-CN" sz="1600" b="0" i="1" baseline="-250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en-US" altLang="zh-CN" sz="1600" b="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+1</a:t>
                </a:r>
              </a:p>
              <a:p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黑体" panose="02010609060101010101" pitchFamily="49" charset="-12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b="0" i="1" baseline="-25000" dirty="0" err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CN" altLang="en-US" sz="16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957901-5634-46E9-9D3F-149ADB4E8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79" y="2670827"/>
                <a:ext cx="7670688" cy="4005455"/>
              </a:xfrm>
              <a:prstGeom prst="rect">
                <a:avLst/>
              </a:prstGeom>
              <a:blipFill>
                <a:blip r:embed="rId3"/>
                <a:stretch>
                  <a:fillRect l="-397" t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1710CC-1059-4A5D-A762-212B97A53B5D}"/>
                  </a:ext>
                </a:extLst>
              </p:cNvPr>
              <p:cNvSpPr/>
              <p:nvPr/>
            </p:nvSpPr>
            <p:spPr>
              <a:xfrm>
                <a:off x="3779912" y="5877272"/>
                <a:ext cx="5184576" cy="646331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假设每个变量的取值状态有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种，其父变量共有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种组合，则算法的时间复杂度为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𝜂</m:t>
                    </m:r>
                    <m:r>
                      <a:rPr lang="en-US" altLang="zh-CN" sz="1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  <m:r>
                      <a:rPr lang="en-US" altLang="zh-CN" sz="1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1800" b="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sz="1800" b="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1800" b="0" i="1" baseline="3000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18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en-US" sz="1800" b="0" dirty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1710CC-1059-4A5D-A762-212B97A5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877272"/>
                <a:ext cx="5184576" cy="646331"/>
              </a:xfrm>
              <a:prstGeom prst="rect">
                <a:avLst/>
              </a:prstGeom>
              <a:blipFill>
                <a:blip r:embed="rId4"/>
                <a:stretch>
                  <a:fillRect l="-470" t="-660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884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909206-894F-426F-80F3-1E97EF938E5A}"/>
              </a:ext>
            </a:extLst>
          </p:cNvPr>
          <p:cNvSpPr/>
          <p:nvPr/>
        </p:nvSpPr>
        <p:spPr>
          <a:xfrm>
            <a:off x="1043608" y="2637018"/>
            <a:ext cx="5117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kern="0" dirty="0">
                <a:ea typeface="黑体" panose="02010609060101010101" pitchFamily="49" charset="-122"/>
              </a:rPr>
              <a:t>基于</a:t>
            </a:r>
            <a:r>
              <a:rPr lang="en-US" altLang="zh-CN" sz="2000" b="0" dirty="0">
                <a:ea typeface="黑体" panose="02010609060101010101" pitchFamily="49" charset="-122"/>
              </a:rPr>
              <a:t>Gibbs</a:t>
            </a:r>
            <a:r>
              <a:rPr lang="zh-CN" altLang="en-US" sz="2000" b="0" dirty="0">
                <a:ea typeface="黑体" panose="02010609060101010101" pitchFamily="49" charset="-122"/>
              </a:rPr>
              <a:t>采样算法近似</a:t>
            </a:r>
            <a:r>
              <a:rPr lang="zh-CN" altLang="zh-CN" sz="2000" b="0" dirty="0">
                <a:ea typeface="黑体" panose="02010609060101010101" pitchFamily="49" charset="-122"/>
              </a:rPr>
              <a:t>计算</a:t>
            </a:r>
            <a:r>
              <a:rPr lang="en-US" altLang="zh-CN" sz="2000" b="0" i="1" dirty="0">
                <a:ea typeface="黑体" panose="02010609060101010101" pitchFamily="49" charset="-122"/>
              </a:rPr>
              <a:t>P</a:t>
            </a:r>
            <a:r>
              <a:rPr lang="en-US" altLang="zh-CN" sz="2000" b="0" dirty="0">
                <a:ea typeface="黑体" panose="02010609060101010101" pitchFamily="49" charset="-122"/>
              </a:rPr>
              <a:t>(</a:t>
            </a:r>
            <a:r>
              <a:rPr lang="en-US" altLang="zh-CN" sz="2000" b="0" i="1" dirty="0">
                <a:ea typeface="黑体" panose="02010609060101010101" pitchFamily="49" charset="-122"/>
              </a:rPr>
              <a:t>S</a:t>
            </a:r>
            <a:r>
              <a:rPr lang="en-US" altLang="zh-CN" sz="2000" b="0" dirty="0">
                <a:ea typeface="黑体" panose="02010609060101010101" pitchFamily="49" charset="-122"/>
              </a:rPr>
              <a:t>|</a:t>
            </a:r>
            <a:r>
              <a:rPr lang="en-US" altLang="zh-CN" sz="2000" b="0" i="1" dirty="0">
                <a:ea typeface="黑体" panose="02010609060101010101" pitchFamily="49" charset="-122"/>
              </a:rPr>
              <a:t>L</a:t>
            </a:r>
            <a:r>
              <a:rPr lang="en-US" altLang="zh-CN" sz="2000" b="0" dirty="0">
                <a:ea typeface="黑体" panose="02010609060101010101" pitchFamily="49" charset="-122"/>
              </a:rPr>
              <a:t>=F)</a:t>
            </a:r>
            <a:endParaRPr lang="zh-CN" altLang="en-US" sz="2000" b="0" dirty="0"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58143-82B9-4753-A14D-D9D282E556ED}"/>
              </a:ext>
            </a:extLst>
          </p:cNvPr>
          <p:cNvSpPr/>
          <p:nvPr/>
        </p:nvSpPr>
        <p:spPr>
          <a:xfrm>
            <a:off x="971600" y="2077519"/>
            <a:ext cx="437331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Gibbs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采样的概率推理示例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0E571B-2756-4E06-852C-60E583DB22D9}"/>
              </a:ext>
            </a:extLst>
          </p:cNvPr>
          <p:cNvCxnSpPr/>
          <p:nvPr/>
        </p:nvCxnSpPr>
        <p:spPr bwMode="auto">
          <a:xfrm>
            <a:off x="1079612" y="2559031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31A41E7-C19A-4A65-8A26-62D040E8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36" y="3212979"/>
            <a:ext cx="4171938" cy="30354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72C1EB1-5816-4BC9-A897-6B419339EA91}"/>
              </a:ext>
            </a:extLst>
          </p:cNvPr>
          <p:cNvSpPr/>
          <p:nvPr/>
        </p:nvSpPr>
        <p:spPr>
          <a:xfrm>
            <a:off x="1043608" y="3115950"/>
            <a:ext cx="3888432" cy="3347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9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随机生成一个</a:t>
            </a:r>
            <a:r>
              <a:rPr lang="zh-CN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与证据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=F</a:t>
            </a:r>
            <a:r>
              <a:rPr lang="zh-CN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一致</a:t>
            </a:r>
            <a:r>
              <a:rPr lang="zh-CN" altLang="zh-CN" sz="19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的样本，假设为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Ɗ</a:t>
            </a:r>
            <a:r>
              <a:rPr lang="en-US" altLang="zh-CN" sz="1900" b="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={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=T, 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= T, 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=F}</a:t>
            </a:r>
            <a:endParaRPr lang="en-US" altLang="zh-CN" sz="1900" b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9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Ɗ</a:t>
            </a:r>
            <a:r>
              <a:rPr lang="en-US" altLang="zh-CN" sz="1900" b="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sz="19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生成样本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Ɗ</a:t>
            </a:r>
            <a:r>
              <a:rPr lang="en-US" altLang="zh-CN" sz="1900" b="0" baseline="-25000" dirty="0">
                <a:latin typeface="+mn-lt"/>
                <a:ea typeface="黑体" panose="02010609060101010101" pitchFamily="49" charset="-122"/>
              </a:rPr>
              <a:t>2</a:t>
            </a:r>
            <a:endParaRPr lang="en-US" altLang="zh-CN" sz="1900" b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9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算法从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Ɗ</a:t>
            </a:r>
            <a:r>
              <a:rPr lang="en-US" altLang="zh-CN" sz="1900" b="0" baseline="-25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Ɗ</a:t>
            </a:r>
            <a:r>
              <a:rPr lang="en-US" altLang="zh-CN" sz="1900" b="0" baseline="-25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={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=T, 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=T, 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=F}</a:t>
            </a:r>
            <a:r>
              <a:rPr lang="zh-CN" altLang="zh-CN" sz="19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出发</a:t>
            </a:r>
            <a:r>
              <a:rPr lang="zh-CN" altLang="zh-CN" sz="19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，对非证据变量逐个采样</a:t>
            </a:r>
            <a:endParaRPr lang="en-US" altLang="zh-CN" sz="1900" b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9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采样顺序为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&lt;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, 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, 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, 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, </a:t>
            </a:r>
            <a:r>
              <a:rPr lang="en-US" altLang="zh-CN" sz="1900" b="0" i="1" dirty="0"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1900" b="0" dirty="0">
                <a:latin typeface="+mn-lt"/>
                <a:ea typeface="黑体" panose="02010609060101010101" pitchFamily="49" charset="-122"/>
              </a:rPr>
              <a:t>&gt;</a:t>
            </a:r>
            <a:endParaRPr lang="zh-CN" altLang="en-US" sz="1900" b="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8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58143-82B9-4753-A14D-D9D282E556ED}"/>
              </a:ext>
            </a:extLst>
          </p:cNvPr>
          <p:cNvSpPr/>
          <p:nvPr/>
        </p:nvSpPr>
        <p:spPr>
          <a:xfrm>
            <a:off x="957494" y="2073533"/>
            <a:ext cx="437331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Gibbs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采样的概率推理示例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0E571B-2756-4E06-852C-60E583DB22D9}"/>
              </a:ext>
            </a:extLst>
          </p:cNvPr>
          <p:cNvCxnSpPr/>
          <p:nvPr/>
        </p:nvCxnSpPr>
        <p:spPr bwMode="auto">
          <a:xfrm>
            <a:off x="1079612" y="2559031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31A41E7-C19A-4A65-8A26-62D040E8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56" y="3212975"/>
            <a:ext cx="4354634" cy="316834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6629ACE-C22B-4F21-8EA6-DFAD68FF22C6}"/>
              </a:ext>
            </a:extLst>
          </p:cNvPr>
          <p:cNvSpPr/>
          <p:nvPr/>
        </p:nvSpPr>
        <p:spPr>
          <a:xfrm>
            <a:off x="984882" y="2685530"/>
            <a:ext cx="1835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采样过程如下：</a:t>
            </a:r>
            <a:endParaRPr lang="zh-CN" altLang="en-US" sz="200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C135D-BFAE-44E4-A925-B48AB988948A}"/>
              </a:ext>
            </a:extLst>
          </p:cNvPr>
          <p:cNvSpPr/>
          <p:nvPr/>
        </p:nvSpPr>
        <p:spPr>
          <a:xfrm>
            <a:off x="954968" y="3140968"/>
            <a:ext cx="3899756" cy="3180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进行采样，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mb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包含节点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，计算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的概率分布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|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=T)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，假设采样结果为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，则有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Ɗ</a:t>
            </a:r>
            <a:r>
              <a:rPr lang="en-US" altLang="zh-CN" sz="1800" b="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={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=T,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=F}</a:t>
            </a: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② 对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进行采样，此时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mb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包含节点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</a:t>
            </a:r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，计算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F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的概率分布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|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S 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=T)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。假设采样结果为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=T</a:t>
            </a:r>
            <a:r>
              <a:rPr lang="zh-CN" altLang="zh-CN" sz="1800" b="0" dirty="0">
                <a:latin typeface="+mn-lt"/>
                <a:ea typeface="黑体" panose="02010609060101010101" pitchFamily="49" charset="-122"/>
              </a:rPr>
              <a:t>，则有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Ɗ</a:t>
            </a:r>
            <a:r>
              <a:rPr lang="en-US" altLang="zh-CN" sz="1800" b="0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={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=T,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=T,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1800" b="0" dirty="0">
                <a:latin typeface="+mn-lt"/>
                <a:ea typeface="黑体" panose="02010609060101010101" pitchFamily="49" charset="-122"/>
              </a:rPr>
              <a:t>=F}</a:t>
            </a:r>
          </a:p>
        </p:txBody>
      </p:sp>
    </p:spTree>
    <p:extLst>
      <p:ext uri="{BB962C8B-B14F-4D97-AF65-F5344CB8AC3E}">
        <p14:creationId xmlns:p14="http://schemas.microsoft.com/office/powerpoint/2010/main" val="18113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引例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054198"/>
            <a:ext cx="8021170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u"/>
            </a:pPr>
            <a:r>
              <a:rPr lang="zh-CN" altLang="zh-CN" sz="2200" dirty="0">
                <a:solidFill>
                  <a:srgbClr val="0000FF"/>
                </a:solidFill>
              </a:rPr>
              <a:t>概率推理（</a:t>
            </a:r>
            <a:r>
              <a:rPr lang="en-US" altLang="zh-CN" sz="2200" dirty="0">
                <a:solidFill>
                  <a:srgbClr val="0000FF"/>
                </a:solidFill>
              </a:rPr>
              <a:t>Probabilistic Inference</a:t>
            </a:r>
            <a:r>
              <a:rPr lang="zh-CN" altLang="zh-CN" sz="2200" dirty="0">
                <a:solidFill>
                  <a:srgbClr val="0000FF"/>
                </a:solidFill>
              </a:rPr>
              <a:t>）</a:t>
            </a:r>
            <a:r>
              <a:rPr lang="zh-CN" altLang="en-US" sz="2200" dirty="0"/>
              <a:t>基于概率论描述随机事件</a:t>
            </a:r>
            <a:endParaRPr lang="en-US" altLang="zh-CN" sz="2200" dirty="0"/>
          </a:p>
          <a:p>
            <a:pPr>
              <a:buSzPct val="80000"/>
            </a:pPr>
            <a:r>
              <a:rPr lang="zh-CN" altLang="en-US" sz="2200" dirty="0"/>
              <a:t>     带来的不确定性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C366F2-4A2B-4EFA-9519-5816093BE886}"/>
              </a:ext>
            </a:extLst>
          </p:cNvPr>
          <p:cNvSpPr/>
          <p:nvPr/>
        </p:nvSpPr>
        <p:spPr>
          <a:xfrm>
            <a:off x="4191396" y="4310465"/>
            <a:ext cx="4558904" cy="185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常用模型：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贝叶斯网 </a:t>
            </a:r>
            <a:r>
              <a:rPr lang="en-US" altLang="zh-CN" sz="18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(Bayesian Network)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黑体" panose="02010609060101010101" pitchFamily="49" charset="-122"/>
              </a:rPr>
              <a:t>马尔科夫网 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黑体" panose="02010609060101010101" pitchFamily="49" charset="-122"/>
              </a:rPr>
              <a:t>(Markov Network)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黑体" panose="02010609060101010101" pitchFamily="49" charset="-122"/>
              </a:rPr>
              <a:t>条件随机场 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黑体" panose="02010609060101010101" pitchFamily="49" charset="-122"/>
              </a:rPr>
              <a:t>(Conditional Random Field)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59A76D-4F75-49A0-863A-3955E57DE725}"/>
              </a:ext>
            </a:extLst>
          </p:cNvPr>
          <p:cNvSpPr/>
          <p:nvPr/>
        </p:nvSpPr>
        <p:spPr>
          <a:xfrm>
            <a:off x="984424" y="4005064"/>
            <a:ext cx="5660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概率图模型（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Probabilistic Graphical Model</a:t>
            </a:r>
            <a:r>
              <a:rPr lang="zh-CN" altLang="en-US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60EFEA-3492-4ED7-AC02-9B8EBDBB8877}"/>
              </a:ext>
            </a:extLst>
          </p:cNvPr>
          <p:cNvSpPr/>
          <p:nvPr/>
        </p:nvSpPr>
        <p:spPr>
          <a:xfrm>
            <a:off x="1939174" y="3106400"/>
            <a:ext cx="1733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0" dirty="0">
                <a:solidFill>
                  <a:schemeClr val="hlink"/>
                </a:solidFill>
                <a:cs typeface="Times New Roman" panose="02020603050405020304" pitchFamily="18" charset="0"/>
              </a:rPr>
              <a:t>基于</a:t>
            </a:r>
            <a:r>
              <a:rPr lang="zh-CN" altLang="en-US" sz="2000" b="0" dirty="0">
                <a:solidFill>
                  <a:srgbClr val="FF0000"/>
                </a:solidFill>
                <a:cs typeface="Times New Roman" panose="02020603050405020304" pitchFamily="18" charset="0"/>
              </a:rPr>
              <a:t>专家经验</a:t>
            </a:r>
            <a:endParaRPr lang="en-US" altLang="zh-CN" sz="2000" b="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0" dirty="0">
                <a:solidFill>
                  <a:schemeClr val="hlink"/>
                </a:solidFill>
                <a:cs typeface="Times New Roman" panose="02020603050405020304" pitchFamily="18" charset="0"/>
              </a:rPr>
              <a:t>推理的局限性</a:t>
            </a:r>
            <a:endParaRPr lang="zh-CN" altLang="en-US" sz="2000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79CFCE-06AE-4BFC-9D6A-F7720D39C695}"/>
              </a:ext>
            </a:extLst>
          </p:cNvPr>
          <p:cNvSpPr/>
          <p:nvPr/>
        </p:nvSpPr>
        <p:spPr>
          <a:xfrm>
            <a:off x="3779912" y="2996952"/>
            <a:ext cx="5212858" cy="92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CN" altLang="en-US" sz="180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数据和知识来源多 </a:t>
            </a:r>
            <a:r>
              <a:rPr lang="zh-CN" altLang="en-US" sz="180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</a:rPr>
              <a:t>不同领域知识学习成本高昂</a:t>
            </a:r>
            <a:endParaRPr lang="en-US" altLang="zh-CN" sz="1800" dirty="0">
              <a:solidFill>
                <a:srgbClr val="77773C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CN" altLang="en-US" sz="180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</a:rPr>
              <a:t>实际问题日益复杂</a:t>
            </a:r>
            <a:r>
              <a:rPr lang="en-US" altLang="zh-CN" sz="180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</a:rPr>
              <a:t>用户需求提高</a:t>
            </a:r>
            <a:endParaRPr lang="en-US" altLang="zh-CN" sz="1800" dirty="0">
              <a:solidFill>
                <a:srgbClr val="77773C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6BEFEB-3DD8-450D-9C8A-4A762B4F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85" y="3036752"/>
            <a:ext cx="839089" cy="839089"/>
          </a:xfrm>
          <a:prstGeom prst="rect">
            <a:avLst/>
          </a:prstGeom>
        </p:spPr>
      </p:pic>
      <p:sp>
        <p:nvSpPr>
          <p:cNvPr id="12" name="右大括号 11">
            <a:extLst>
              <a:ext uri="{FF2B5EF4-FFF2-40B4-BE49-F238E27FC236}">
                <a16:creationId xmlns:a16="http://schemas.microsoft.com/office/drawing/2014/main" id="{E96596E9-61B6-40A6-B6B9-9E94A0464CB5}"/>
              </a:ext>
            </a:extLst>
          </p:cNvPr>
          <p:cNvSpPr/>
          <p:nvPr/>
        </p:nvSpPr>
        <p:spPr bwMode="auto">
          <a:xfrm rot="10800000">
            <a:off x="3575135" y="3118538"/>
            <a:ext cx="295607" cy="745163"/>
          </a:xfrm>
          <a:prstGeom prst="rightBrace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DEF95-6D00-4E59-8344-68A28B77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523776"/>
            <a:ext cx="393685" cy="3936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D0C8018-1721-40EB-B103-CA501BA0D941}"/>
              </a:ext>
            </a:extLst>
          </p:cNvPr>
          <p:cNvSpPr/>
          <p:nvPr/>
        </p:nvSpPr>
        <p:spPr>
          <a:xfrm>
            <a:off x="971600" y="4365104"/>
            <a:ext cx="3070071" cy="185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步骤：</a:t>
            </a:r>
            <a:endParaRPr lang="en-US" altLang="zh-CN" sz="1800" b="0" dirty="0">
              <a:solidFill>
                <a:schemeClr val="accent1">
                  <a:lumMod val="50000"/>
                </a:schemeClr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0" dirty="0">
                <a:solidFill>
                  <a:schemeClr val="accent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将随机事件视为变量</a:t>
            </a:r>
            <a:endParaRPr lang="en-US" altLang="zh-CN" sz="1800" b="0" dirty="0">
              <a:solidFill>
                <a:schemeClr val="accent1">
                  <a:lumMod val="50000"/>
                </a:schemeClr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0" dirty="0">
                <a:solidFill>
                  <a:schemeClr val="accent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构建变量间复杂依赖关系</a:t>
            </a:r>
            <a:endParaRPr lang="en-US" altLang="zh-CN" sz="1800" b="0" dirty="0">
              <a:solidFill>
                <a:schemeClr val="accent1">
                  <a:lumMod val="50000"/>
                </a:schemeClr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0" dirty="0">
                <a:solidFill>
                  <a:schemeClr val="accent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设计概率推理算法</a:t>
            </a:r>
            <a:endParaRPr lang="en-US" altLang="zh-CN" sz="1800" b="0" dirty="0">
              <a:solidFill>
                <a:schemeClr val="accent1">
                  <a:lumMod val="50000"/>
                </a:schemeClr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45CE39-4303-9F9A-6B32-2F1226670F89}"/>
              </a:ext>
            </a:extLst>
          </p:cNvPr>
          <p:cNvSpPr/>
          <p:nvPr/>
        </p:nvSpPr>
        <p:spPr>
          <a:xfrm>
            <a:off x="989052" y="6254687"/>
            <a:ext cx="7615395" cy="455253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latin typeface="+mn-lt"/>
                <a:ea typeface="黑体" panose="02010609060101010101" pitchFamily="49" charset="-122"/>
              </a:rPr>
              <a:t>应用场景：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黑体" panose="02010609060101010101" pitchFamily="49" charset="-122"/>
              </a:rPr>
              <a:t>金融分析、故障检测、医疗诊断</a:t>
            </a:r>
            <a:r>
              <a:rPr lang="en-US" altLang="zh-CN" sz="1800" b="0" dirty="0">
                <a:solidFill>
                  <a:schemeClr val="bg2">
                    <a:lumMod val="50000"/>
                  </a:schemeClr>
                </a:solidFill>
                <a:latin typeface="+mn-lt"/>
                <a:ea typeface="黑体" panose="02010609060101010101" pitchFamily="49" charset="-122"/>
              </a:rPr>
              <a:t>···</a:t>
            </a:r>
            <a:endParaRPr lang="en-US" altLang="zh-CN" sz="1800" b="0" dirty="0">
              <a:solidFill>
                <a:schemeClr val="bg2">
                  <a:lumMod val="50000"/>
                </a:schemeClr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14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58143-82B9-4753-A14D-D9D282E556ED}"/>
              </a:ext>
            </a:extLst>
          </p:cNvPr>
          <p:cNvSpPr/>
          <p:nvPr/>
        </p:nvSpPr>
        <p:spPr>
          <a:xfrm>
            <a:off x="876114" y="2062937"/>
            <a:ext cx="437331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Gibbs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采样的概率推理示例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0E571B-2756-4E06-852C-60E583DB22D9}"/>
              </a:ext>
            </a:extLst>
          </p:cNvPr>
          <p:cNvCxnSpPr/>
          <p:nvPr/>
        </p:nvCxnSpPr>
        <p:spPr bwMode="auto">
          <a:xfrm>
            <a:off x="1079612" y="2559031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31A41E7-C19A-4A65-8A26-62D040E8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05" y="2938870"/>
            <a:ext cx="4368855" cy="31786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4CC135D-BFAE-44E4-A925-B48AB988948A}"/>
              </a:ext>
            </a:extLst>
          </p:cNvPr>
          <p:cNvSpPr/>
          <p:nvPr/>
        </p:nvSpPr>
        <p:spPr>
          <a:xfrm>
            <a:off x="876114" y="2699705"/>
            <a:ext cx="3899756" cy="341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zh-CN" sz="1800" b="0" dirty="0"/>
              <a:t>③ 对</a:t>
            </a:r>
            <a:r>
              <a:rPr lang="en-US" altLang="zh-CN" sz="1800" b="0" i="1" dirty="0"/>
              <a:t>B</a:t>
            </a:r>
            <a:r>
              <a:rPr lang="zh-CN" altLang="zh-CN" sz="1800" b="0" dirty="0"/>
              <a:t>进行采样，此时</a:t>
            </a:r>
            <a:r>
              <a:rPr lang="en-US" altLang="zh-CN" sz="1800" b="0" i="1" dirty="0"/>
              <a:t>A</a:t>
            </a:r>
            <a:r>
              <a:rPr lang="en-US" altLang="zh-CN" sz="1800" b="0" dirty="0"/>
              <a:t>=T</a:t>
            </a:r>
            <a:r>
              <a:rPr lang="zh-CN" altLang="zh-CN" sz="1800" b="0" dirty="0"/>
              <a:t>，</a:t>
            </a:r>
            <a:r>
              <a:rPr lang="en-US" altLang="zh-CN" sz="1800" b="0" i="1" dirty="0">
                <a:solidFill>
                  <a:srgbClr val="FF0000"/>
                </a:solidFill>
              </a:rPr>
              <a:t>mb</a:t>
            </a:r>
            <a:r>
              <a:rPr lang="en-US" altLang="zh-CN" sz="1800" b="0" dirty="0">
                <a:solidFill>
                  <a:srgbClr val="FF0000"/>
                </a:solidFill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</a:rPr>
              <a:t>B</a:t>
            </a:r>
            <a:r>
              <a:rPr lang="en-US" altLang="zh-CN" sz="1800" b="0" dirty="0">
                <a:solidFill>
                  <a:srgbClr val="FF0000"/>
                </a:solidFill>
              </a:rPr>
              <a:t>)</a:t>
            </a:r>
            <a:r>
              <a:rPr lang="zh-CN" altLang="zh-CN" sz="1800" b="0" dirty="0">
                <a:solidFill>
                  <a:srgbClr val="FF0000"/>
                </a:solidFill>
              </a:rPr>
              <a:t>包含节点</a:t>
            </a:r>
            <a:r>
              <a:rPr lang="en-US" altLang="zh-CN" sz="1800" b="0" i="1" dirty="0">
                <a:solidFill>
                  <a:srgbClr val="FF0000"/>
                </a:solidFill>
              </a:rPr>
              <a:t>S</a:t>
            </a:r>
            <a:r>
              <a:rPr lang="zh-CN" altLang="zh-CN" sz="1800" b="0" dirty="0">
                <a:solidFill>
                  <a:srgbClr val="FF0000"/>
                </a:solidFill>
              </a:rPr>
              <a:t>、</a:t>
            </a:r>
            <a:r>
              <a:rPr lang="en-US" altLang="zh-CN" sz="1800" b="0" i="1" dirty="0">
                <a:solidFill>
                  <a:srgbClr val="FF0000"/>
                </a:solidFill>
              </a:rPr>
              <a:t>A</a:t>
            </a:r>
            <a:r>
              <a:rPr lang="zh-CN" altLang="zh-CN" sz="1800" b="0" dirty="0">
                <a:solidFill>
                  <a:srgbClr val="FF0000"/>
                </a:solidFill>
              </a:rPr>
              <a:t>、</a:t>
            </a:r>
            <a:r>
              <a:rPr lang="en-US" altLang="zh-CN" sz="1800" b="0" i="1" dirty="0">
                <a:solidFill>
                  <a:srgbClr val="FF0000"/>
                </a:solidFill>
              </a:rPr>
              <a:t>L</a:t>
            </a:r>
            <a:r>
              <a:rPr lang="zh-CN" altLang="zh-CN" sz="1800" b="0" dirty="0">
                <a:solidFill>
                  <a:srgbClr val="FF0000"/>
                </a:solidFill>
              </a:rPr>
              <a:t>和</a:t>
            </a:r>
            <a:r>
              <a:rPr lang="en-US" altLang="zh-CN" sz="1800" b="0" i="1" dirty="0">
                <a:solidFill>
                  <a:srgbClr val="FF0000"/>
                </a:solidFill>
              </a:rPr>
              <a:t>C</a:t>
            </a:r>
            <a:r>
              <a:rPr lang="zh-CN" altLang="zh-CN" sz="1800" b="0" dirty="0"/>
              <a:t>，因此，计算</a:t>
            </a:r>
            <a:r>
              <a:rPr lang="en-US" altLang="zh-CN" sz="1800" b="0" i="1" dirty="0"/>
              <a:t>B</a:t>
            </a:r>
            <a:r>
              <a:rPr lang="zh-CN" altLang="zh-CN" sz="1800" b="0" dirty="0"/>
              <a:t>的概率分布</a:t>
            </a:r>
            <a:r>
              <a:rPr lang="en-US" altLang="zh-CN" sz="1800" b="0" i="1" dirty="0"/>
              <a:t>P</a:t>
            </a:r>
            <a:r>
              <a:rPr lang="en-US" altLang="zh-CN" sz="1800" b="0" dirty="0"/>
              <a:t>(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|</a:t>
            </a:r>
            <a:r>
              <a:rPr lang="en-US" altLang="zh-CN" sz="1800" b="0" i="1" dirty="0"/>
              <a:t>S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A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C</a:t>
            </a:r>
            <a:r>
              <a:rPr lang="en-US" altLang="zh-CN" sz="1800" b="0" dirty="0"/>
              <a:t>=F)</a:t>
            </a:r>
            <a:r>
              <a:rPr lang="zh-CN" altLang="zh-CN" sz="1800" b="0" dirty="0"/>
              <a:t>，假设采样结果为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</a:t>
            </a:r>
            <a:r>
              <a:rPr lang="zh-CN" altLang="zh-CN" sz="1800" b="0" dirty="0"/>
              <a:t>，则有</a:t>
            </a:r>
            <a:r>
              <a:rPr lang="en-US" altLang="zh-CN" sz="1800" b="0" i="1" dirty="0"/>
              <a:t>Ɗ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={</a:t>
            </a:r>
            <a:r>
              <a:rPr lang="en-US" altLang="zh-CN" sz="1800" b="0" i="1" dirty="0"/>
              <a:t>S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A</a:t>
            </a:r>
            <a:r>
              <a:rPr lang="en-US" altLang="zh-CN" sz="1800" b="0" dirty="0"/>
              <a:t>= T, 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C</a:t>
            </a:r>
            <a:r>
              <a:rPr lang="en-US" altLang="zh-CN" sz="1800" b="0" dirty="0"/>
              <a:t>=F}</a:t>
            </a: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zh-CN" sz="1800" b="0" dirty="0"/>
              <a:t>④ 对</a:t>
            </a:r>
            <a:r>
              <a:rPr lang="en-US" altLang="zh-CN" sz="1800" b="0" i="1" dirty="0"/>
              <a:t>L</a:t>
            </a:r>
            <a:r>
              <a:rPr lang="zh-CN" altLang="zh-CN" sz="1800" b="0" dirty="0"/>
              <a:t>进行采样，此时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</a:t>
            </a:r>
            <a:r>
              <a:rPr lang="zh-CN" altLang="zh-CN" sz="1800" b="0" dirty="0"/>
              <a:t>，</a:t>
            </a:r>
            <a:r>
              <a:rPr lang="en-US" altLang="zh-CN" sz="1800" b="0" i="1" dirty="0">
                <a:solidFill>
                  <a:srgbClr val="FF0000"/>
                </a:solidFill>
              </a:rPr>
              <a:t>mb</a:t>
            </a:r>
            <a:r>
              <a:rPr lang="en-US" altLang="zh-CN" sz="1800" b="0" dirty="0">
                <a:solidFill>
                  <a:srgbClr val="FF0000"/>
                </a:solidFill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</a:rPr>
              <a:t>L</a:t>
            </a:r>
            <a:r>
              <a:rPr lang="en-US" altLang="zh-CN" sz="1800" b="0" dirty="0">
                <a:solidFill>
                  <a:srgbClr val="FF0000"/>
                </a:solidFill>
              </a:rPr>
              <a:t>)</a:t>
            </a:r>
            <a:r>
              <a:rPr lang="zh-CN" altLang="zh-CN" sz="1800" b="0" dirty="0">
                <a:solidFill>
                  <a:srgbClr val="FF0000"/>
                </a:solidFill>
              </a:rPr>
              <a:t>包含节点</a:t>
            </a:r>
            <a:r>
              <a:rPr lang="en-US" altLang="zh-CN" sz="1800" b="0" i="1" dirty="0">
                <a:solidFill>
                  <a:srgbClr val="FF0000"/>
                </a:solidFill>
              </a:rPr>
              <a:t>B</a:t>
            </a:r>
            <a:r>
              <a:rPr lang="zh-CN" altLang="zh-CN" sz="1800" b="0" dirty="0">
                <a:solidFill>
                  <a:srgbClr val="FF0000"/>
                </a:solidFill>
              </a:rPr>
              <a:t>和</a:t>
            </a:r>
            <a:r>
              <a:rPr lang="en-US" altLang="zh-CN" sz="1800" b="0" i="1" dirty="0">
                <a:solidFill>
                  <a:srgbClr val="FF0000"/>
                </a:solidFill>
              </a:rPr>
              <a:t>C</a:t>
            </a:r>
            <a:r>
              <a:rPr lang="zh-CN" altLang="zh-CN" sz="1800" b="0" dirty="0"/>
              <a:t>，计算</a:t>
            </a:r>
            <a:r>
              <a:rPr lang="en-US" altLang="zh-CN" sz="1800" b="0" i="1" dirty="0"/>
              <a:t>L</a:t>
            </a:r>
            <a:r>
              <a:rPr lang="zh-CN" altLang="zh-CN" sz="1800" b="0" dirty="0"/>
              <a:t>的概率分布</a:t>
            </a:r>
            <a:r>
              <a:rPr lang="en-US" altLang="zh-CN" sz="1800" b="0" i="1" dirty="0"/>
              <a:t>P</a:t>
            </a:r>
            <a:r>
              <a:rPr lang="en-US" altLang="zh-CN" sz="1800" b="0" dirty="0"/>
              <a:t>(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| 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C</a:t>
            </a:r>
            <a:r>
              <a:rPr lang="en-US" altLang="zh-CN" sz="1800" b="0" dirty="0"/>
              <a:t>=F)</a:t>
            </a:r>
            <a:r>
              <a:rPr lang="zh-CN" altLang="zh-CN" sz="1800" b="0" dirty="0"/>
              <a:t>，假设采样结果为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=T</a:t>
            </a:r>
            <a:r>
              <a:rPr lang="zh-CN" altLang="zh-CN" sz="1800" b="0" dirty="0"/>
              <a:t>，则有</a:t>
            </a:r>
            <a:r>
              <a:rPr lang="en-US" altLang="zh-CN" sz="1800" b="0" i="1" dirty="0"/>
              <a:t>Ɗ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={</a:t>
            </a:r>
            <a:r>
              <a:rPr lang="en-US" altLang="zh-CN" sz="1800" b="0" i="1" dirty="0"/>
              <a:t>S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A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C</a:t>
            </a:r>
            <a:r>
              <a:rPr lang="en-US" altLang="zh-CN" sz="1800" b="0" dirty="0"/>
              <a:t>=F}</a:t>
            </a:r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72450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15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58143-82B9-4753-A14D-D9D282E556ED}"/>
              </a:ext>
            </a:extLst>
          </p:cNvPr>
          <p:cNvSpPr/>
          <p:nvPr/>
        </p:nvSpPr>
        <p:spPr>
          <a:xfrm>
            <a:off x="899592" y="2071131"/>
            <a:ext cx="437331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49" charset="-122"/>
              </a:rPr>
              <a:t>Gibbs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49" charset="-122"/>
              </a:rPr>
              <a:t>采样的概率推理示例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0E571B-2756-4E06-852C-60E583DB22D9}"/>
              </a:ext>
            </a:extLst>
          </p:cNvPr>
          <p:cNvCxnSpPr/>
          <p:nvPr/>
        </p:nvCxnSpPr>
        <p:spPr bwMode="auto">
          <a:xfrm>
            <a:off x="1079612" y="2559031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31A41E7-C19A-4A65-8A26-62D040E8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941920"/>
            <a:ext cx="4331304" cy="31513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4CC135D-BFAE-44E4-A925-B48AB988948A}"/>
              </a:ext>
            </a:extLst>
          </p:cNvPr>
          <p:cNvSpPr/>
          <p:nvPr/>
        </p:nvSpPr>
        <p:spPr>
          <a:xfrm>
            <a:off x="1000525" y="2748477"/>
            <a:ext cx="3899756" cy="197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⑤ 对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进行采样，此时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=T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mb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包含节点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，计算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的概率分布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|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=T,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=T)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，假设采样结果为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=F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，则有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Ɗ</a:t>
            </a:r>
            <a:r>
              <a:rPr lang="en-US" altLang="zh-CN" sz="1800" b="0" baseline="-250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={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S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=F,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=T,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=T,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=F}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，即为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Ɗ</a:t>
            </a:r>
            <a:r>
              <a:rPr lang="en-US" altLang="zh-CN" sz="1800" b="0" baseline="-2500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49" charset="-122"/>
              </a:rPr>
              <a:t>的最终值。</a:t>
            </a:r>
            <a:endParaRPr lang="zh-CN" altLang="en-US" sz="1800" b="0" dirty="0">
              <a:solidFill>
                <a:srgbClr val="002060"/>
              </a:solidFill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06895D-08C9-48E9-83EE-7EB3BA56429D}"/>
                  </a:ext>
                </a:extLst>
              </p:cNvPr>
              <p:cNvSpPr/>
              <p:nvPr/>
            </p:nvSpPr>
            <p:spPr>
              <a:xfrm>
                <a:off x="1000748" y="4841814"/>
                <a:ext cx="3992016" cy="772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假设采样共得到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𝜂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个样本，其中满足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Q</a:t>
                </a:r>
                <a:r>
                  <a:rPr lang="en-US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=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</a:rPr>
                  <a:t>ɋ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的有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1800" b="0" i="1" baseline="-2500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个，近似的后验概率为</a:t>
                </a:r>
                <a:endParaRPr lang="zh-CN" altLang="en-US" sz="1800" b="0" dirty="0">
                  <a:solidFill>
                    <a:srgbClr val="00206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06895D-08C9-48E9-83EE-7EB3BA564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48" y="4841814"/>
                <a:ext cx="3992016" cy="772006"/>
              </a:xfrm>
              <a:prstGeom prst="rect">
                <a:avLst/>
              </a:prstGeom>
              <a:blipFill>
                <a:blip r:embed="rId3"/>
                <a:stretch>
                  <a:fillRect l="-1221" b="-1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9907672-FFA7-415F-90F4-37437895662A}"/>
                  </a:ext>
                </a:extLst>
              </p:cNvPr>
              <p:cNvSpPr/>
              <p:nvPr/>
            </p:nvSpPr>
            <p:spPr>
              <a:xfrm>
                <a:off x="1907704" y="5735881"/>
                <a:ext cx="1601977" cy="620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800" b="0" i="1" dirty="0">
                              <a:solidFill>
                                <a:srgbClr val="000000"/>
                              </a:solidFill>
                              <a:latin typeface="+mn-lt"/>
                              <a:ea typeface="黑体" panose="02010609060101010101" pitchFamily="49" charset="-12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altLang="zh-CN" sz="1800" b="0" dirty="0">
                              <a:solidFill>
                                <a:srgbClr val="000000"/>
                              </a:solidFill>
                              <a:latin typeface="+mn-lt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800" b="0" i="1" dirty="0">
                              <a:solidFill>
                                <a:srgbClr val="000000"/>
                              </a:solidFill>
                              <a:latin typeface="+mn-lt"/>
                              <a:ea typeface="黑体" panose="02010609060101010101" pitchFamily="49" charset="-122"/>
                            </a:rPr>
                            <m:t>ɋ</m:t>
                          </m:r>
                        </m:e>
                      </m:d>
                      <m:r>
                        <a:rPr lang="zh-CN" altLang="en-US" sz="18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zh-CN" altLang="en-US" sz="1800" b="0" dirty="0">
                  <a:solidFill>
                    <a:srgbClr val="00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9907672-FFA7-415F-90F4-374378956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735881"/>
                <a:ext cx="1601977" cy="620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0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贝叶斯网概率推理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223410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总结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204864"/>
            <a:ext cx="7776864" cy="3881438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不确定性知识表示和处理能力，是智能系统走向实用的重要要求</a:t>
            </a:r>
            <a:endParaRPr lang="en-US" altLang="zh-CN" sz="2000" dirty="0">
              <a:ea typeface="黑体" pitchFamily="2" charset="-122"/>
            </a:endParaRPr>
          </a:p>
          <a:p>
            <a:pPr indent="14288" eaLnBrk="1" hangingPunct="1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ea typeface="黑体" pitchFamily="2" charset="-122"/>
              </a:rPr>
              <a:t>  概率图模型：图模型的概率性质，概率论</a:t>
            </a:r>
            <a:r>
              <a:rPr lang="en-US" altLang="zh-CN" sz="2000" dirty="0">
                <a:ea typeface="黑体" pitchFamily="2" charset="-122"/>
              </a:rPr>
              <a:t>+</a:t>
            </a:r>
            <a:r>
              <a:rPr lang="zh-CN" altLang="en-US" sz="2000" dirty="0">
                <a:ea typeface="黑体" pitchFamily="2" charset="-122"/>
              </a:rPr>
              <a:t>图论</a:t>
            </a:r>
            <a:endParaRPr lang="en-US" altLang="zh-CN" sz="2000" dirty="0">
              <a:ea typeface="黑体" pitchFamily="2" charset="-122"/>
            </a:endParaRPr>
          </a:p>
          <a:p>
            <a:pPr indent="14288" eaLnBrk="1" hangingPunct="1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ea typeface="黑体" pitchFamily="2" charset="-122"/>
              </a:rPr>
              <a:t> </a:t>
            </a:r>
            <a:r>
              <a:rPr lang="zh-CN" altLang="en-US" sz="2000" dirty="0">
                <a:ea typeface="黑体" pitchFamily="2" charset="-122"/>
              </a:rPr>
              <a:t> 概率推理基本思想和分类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贝叶斯网的概念、参数学习和结构学习</a:t>
            </a:r>
          </a:p>
          <a:p>
            <a:pPr eaLnBrk="1" hangingPunct="1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基于贝叶斯网的概率推理（精确推理，近似推理）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结语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14563"/>
            <a:ext cx="7580313" cy="38814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54794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335806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贝叶斯网（</a:t>
            </a:r>
            <a:r>
              <a:rPr lang="en-US" altLang="zh-CN" sz="2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Bayesian Network, BN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贝叶斯网的基本概念 (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1E1FC7-C63D-43F5-A5A0-53D1E2372F27}"/>
              </a:ext>
            </a:extLst>
          </p:cNvPr>
          <p:cNvSpPr/>
          <p:nvPr/>
        </p:nvSpPr>
        <p:spPr>
          <a:xfrm>
            <a:off x="1043608" y="2564904"/>
            <a:ext cx="6163572" cy="884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有向无环图（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Directed Acyclic Graph, DAG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b="0" dirty="0">
              <a:solidFill>
                <a:srgbClr val="FF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条件概率表（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Conditional Probability Table, CPT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6F4436-81ED-4709-9C46-D794C142ED0E}"/>
                  </a:ext>
                </a:extLst>
              </p:cNvPr>
              <p:cNvSpPr/>
              <p:nvPr/>
            </p:nvSpPr>
            <p:spPr>
              <a:xfrm>
                <a:off x="977313" y="4433229"/>
                <a:ext cx="7632153" cy="2102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是一个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DAG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，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0" dirty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为节点的集合，</a:t>
                </a:r>
                <a:r>
                  <a:rPr lang="en-US" altLang="zh-CN" sz="2000" b="0" i="1" dirty="0">
                    <a:latin typeface="+mn-lt"/>
                    <a:ea typeface="黑体" panose="02010609060101010101" pitchFamily="49" charset="-122"/>
                  </a:rPr>
                  <a:t>E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为边的集合，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zh-CN" sz="2000" b="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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zh-CN" sz="2000" b="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表示节点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与节点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之间存在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的依赖关系</a:t>
                </a:r>
                <a:endParaRPr lang="en-US" altLang="zh-CN" sz="2000" b="0" dirty="0">
                  <a:latin typeface="+mn-lt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ts val="3000"/>
                  </a:lnSpc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</a:rPr>
                  <a:t>表示各节点参数的集合，包括每个节点所对应的</a:t>
                </a: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条件概率参数</a:t>
                </a:r>
                <a:endParaRPr lang="en-US" altLang="zh-CN" sz="2000" b="0" dirty="0">
                  <a:latin typeface="+mn-lt"/>
                  <a:ea typeface="黑体" panose="02010609060101010101" pitchFamily="49" charset="-122"/>
                </a:endParaRPr>
              </a:p>
              <a:p>
                <a:pPr>
                  <a:lnSpc>
                    <a:spcPts val="3000"/>
                  </a:lnSpc>
                  <a:buSzPct val="80000"/>
                </a:pPr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     离散情形下构成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CPT</a:t>
                </a:r>
                <a:endParaRPr lang="zh-CN" altLang="en-US" sz="2000" b="0" dirty="0"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6F4436-81ED-4709-9C46-D794C142E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13" y="4433229"/>
                <a:ext cx="7632153" cy="2102948"/>
              </a:xfrm>
              <a:prstGeom prst="rect">
                <a:avLst/>
              </a:prstGeom>
              <a:blipFill>
                <a:blip r:embed="rId2"/>
                <a:stretch>
                  <a:fillRect l="-319" t="-290" r="-55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0CEBA1D-150B-4499-A121-C61CE95FDE63}"/>
              </a:ext>
            </a:extLst>
          </p:cNvPr>
          <p:cNvSpPr/>
          <p:nvPr/>
        </p:nvSpPr>
        <p:spPr>
          <a:xfrm>
            <a:off x="700690" y="3586372"/>
            <a:ext cx="2735659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zh-CN" altLang="en-US" sz="2200" b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DCFF64A-FDE8-4DDF-AC80-B2C732DCD406}"/>
                  </a:ext>
                </a:extLst>
              </p:cNvPr>
              <p:cNvSpPr/>
              <p:nvPr/>
            </p:nvSpPr>
            <p:spPr>
              <a:xfrm>
                <a:off x="977313" y="4033824"/>
                <a:ext cx="4572000" cy="3994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2600"/>
                  </a:lnSpc>
                  <a:buFont typeface="Wingdings" panose="05000000000000000000" pitchFamily="2" charset="2"/>
                  <a:buChar char="w"/>
                </a:pP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BN</a:t>
                </a:r>
                <a:r>
                  <a:rPr lang="zh-CN" altLang="zh-CN" sz="2000" b="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表示为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二元组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Ɓ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49" charset="-122"/>
                  </a:rPr>
                  <a:t>：</a:t>
                </a:r>
                <a:r>
                  <a:rPr lang="en-US" altLang="zh-CN" sz="2000" b="0" dirty="0">
                    <a:latin typeface="+mn-lt"/>
                    <a:ea typeface="黑体" panose="02010609060101010101" pitchFamily="49" charset="-122"/>
                  </a:rPr>
                  <a:t> </a:t>
                </a:r>
                <a:endParaRPr lang="zh-CN" altLang="en-US" sz="2000" b="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DCFF64A-FDE8-4DDF-AC80-B2C732DCD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13" y="4033824"/>
                <a:ext cx="4572000" cy="399405"/>
              </a:xfrm>
              <a:prstGeom prst="rect">
                <a:avLst/>
              </a:prstGeom>
              <a:blipFill>
                <a:blip r:embed="rId3"/>
                <a:stretch>
                  <a:fillRect l="-1200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4213" y="203200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</a:rPr>
              <a:t>简单的贝叶斯网</a:t>
            </a:r>
            <a:r>
              <a:rPr lang="zh-CN" altLang="en-US" sz="2400" dirty="0">
                <a:solidFill>
                  <a:srgbClr val="0000FF"/>
                </a:solidFill>
                <a:latin typeface="+mj-lt"/>
              </a:rPr>
              <a:t>实例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贝叶斯网的基本概念 (</a:t>
            </a:r>
            <a:r>
              <a:rPr lang="en-US" altLang="zh-CN" dirty="0">
                <a:ea typeface="黑体" panose="02010609060101010101" pitchFamily="2" charset="-122"/>
              </a:rPr>
              <a:t>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A69B65-003D-413E-8516-40703E90B3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70" y="2481917"/>
            <a:ext cx="5112568" cy="3971528"/>
          </a:xfrm>
          <a:prstGeom prst="rect">
            <a:avLst/>
          </a:prstGeom>
          <a:noFill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4889FD9-9FA2-4ACC-A9A9-75483B8E59C3}"/>
              </a:ext>
            </a:extLst>
          </p:cNvPr>
          <p:cNvSpPr/>
          <p:nvPr/>
        </p:nvSpPr>
        <p:spPr>
          <a:xfrm>
            <a:off x="1027124" y="3140968"/>
            <a:ext cx="2952328" cy="2101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S</a:t>
            </a:r>
            <a:r>
              <a:rPr lang="zh-CN" altLang="en-US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 “</a:t>
            </a:r>
            <a:r>
              <a:rPr lang="zh-CN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吸烟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”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“</a:t>
            </a:r>
            <a:r>
              <a:rPr lang="zh-CN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发烧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”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B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“</a:t>
            </a:r>
            <a:r>
              <a:rPr lang="zh-CN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呼吸困难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”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“</a:t>
            </a:r>
            <a:r>
              <a:rPr lang="zh-CN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肺癌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”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“</a:t>
            </a:r>
            <a:r>
              <a:rPr lang="zh-CN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感染</a:t>
            </a:r>
            <a:r>
              <a:rPr lang="en-US" altLang="zh-CN" sz="2000" b="0" dirty="0">
                <a:solidFill>
                  <a:schemeClr val="accent5">
                    <a:lumMod val="25000"/>
                  </a:schemeClr>
                </a:solidFill>
                <a:latin typeface="+mn-lt"/>
                <a:ea typeface="黑体" panose="02010609060101010101" pitchFamily="49" charset="-122"/>
              </a:rPr>
              <a:t>COVID-19”</a:t>
            </a:r>
            <a:endParaRPr lang="en-US" altLang="zh-CN" sz="2000" b="0" i="1" dirty="0">
              <a:solidFill>
                <a:schemeClr val="accent5">
                  <a:lumMod val="2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77AC51-CEB9-4521-BDC6-8C5A86361811}"/>
              </a:ext>
            </a:extLst>
          </p:cNvPr>
          <p:cNvSpPr/>
          <p:nvPr/>
        </p:nvSpPr>
        <p:spPr>
          <a:xfrm>
            <a:off x="1072778" y="5409175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变量为二值变量（取值为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F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8414D0-75DC-4D28-AC20-C9D346194E5E}"/>
              </a:ext>
            </a:extLst>
          </p:cNvPr>
          <p:cNvSpPr/>
          <p:nvPr/>
        </p:nvSpPr>
        <p:spPr>
          <a:xfrm>
            <a:off x="1043608" y="2564904"/>
            <a:ext cx="16033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0" dirty="0">
                <a:solidFill>
                  <a:srgbClr val="77773C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变量含义：</a:t>
            </a:r>
            <a:endParaRPr lang="zh-CN" altLang="en-US" sz="2200" b="0" dirty="0">
              <a:solidFill>
                <a:srgbClr val="77773C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30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24333"/>
            <a:ext cx="8208962" cy="3651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贝叶斯网的构建方法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贝叶斯网的基本概念 (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320BD5-B583-45A1-9D98-6149467BFA15}"/>
              </a:ext>
            </a:extLst>
          </p:cNvPr>
          <p:cNvSpPr/>
          <p:nvPr/>
        </p:nvSpPr>
        <p:spPr>
          <a:xfrm>
            <a:off x="987618" y="2853542"/>
            <a:ext cx="7651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手工</a:t>
            </a:r>
            <a:endParaRPr lang="en-US" altLang="zh-CN" sz="20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构建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19A4CC-E8D8-4C4C-8BBC-01B7DE92EA72}"/>
              </a:ext>
            </a:extLst>
          </p:cNvPr>
          <p:cNvSpPr/>
          <p:nvPr/>
        </p:nvSpPr>
        <p:spPr>
          <a:xfrm>
            <a:off x="700690" y="4077072"/>
            <a:ext cx="2505814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贝叶斯网的应用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CEFEB4-2D33-418D-9880-F481B2007BC7}"/>
              </a:ext>
            </a:extLst>
          </p:cNvPr>
          <p:cNvSpPr/>
          <p:nvPr/>
        </p:nvSpPr>
        <p:spPr>
          <a:xfrm>
            <a:off x="4939176" y="4756816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故障诊断</a:t>
            </a:r>
            <a:endParaRPr lang="en-US" altLang="zh-CN" sz="20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4A151A-A4C9-467E-893F-844DF516789F}"/>
              </a:ext>
            </a:extLst>
          </p:cNvPr>
          <p:cNvSpPr/>
          <p:nvPr/>
        </p:nvSpPr>
        <p:spPr>
          <a:xfrm>
            <a:off x="5014863" y="564029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因果推断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EF23F9-A5AB-4004-8170-B1C6C69D076B}"/>
              </a:ext>
            </a:extLst>
          </p:cNvPr>
          <p:cNvSpPr/>
          <p:nvPr/>
        </p:nvSpPr>
        <p:spPr>
          <a:xfrm>
            <a:off x="2754215" y="564029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机器学习</a:t>
            </a:r>
            <a:endParaRPr lang="en-US" altLang="zh-CN" sz="20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55F0CA-112A-4A8F-B83F-4CB1E9FF2F88}"/>
              </a:ext>
            </a:extLst>
          </p:cNvPr>
          <p:cNvSpPr/>
          <p:nvPr/>
        </p:nvSpPr>
        <p:spPr>
          <a:xfrm>
            <a:off x="2754215" y="475773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推荐系统</a:t>
            </a:r>
            <a:endParaRPr lang="en-US" altLang="zh-CN" sz="20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30CA6D-7647-489E-A1B0-819F97FE4C26}"/>
              </a:ext>
            </a:extLst>
          </p:cNvPr>
          <p:cNvSpPr/>
          <p:nvPr/>
        </p:nvSpPr>
        <p:spPr>
          <a:xfrm>
            <a:off x="4215295" y="2945131"/>
            <a:ext cx="15182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通过数据分</a:t>
            </a:r>
            <a:endParaRPr lang="en-US" altLang="zh-CN" sz="20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析构建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BN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42410E-7D20-4214-ABD0-FBE5049BC356}"/>
              </a:ext>
            </a:extLst>
          </p:cNvPr>
          <p:cNvSpPr/>
          <p:nvPr/>
        </p:nvSpPr>
        <p:spPr>
          <a:xfrm>
            <a:off x="1842223" y="2797632"/>
            <a:ext cx="2408312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模型可解释性高</a:t>
            </a:r>
            <a:endParaRPr lang="en-US" altLang="zh-CN" sz="1800" dirty="0">
              <a:solidFill>
                <a:srgbClr val="00B05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需要领域专家知识</a:t>
            </a:r>
            <a:endParaRPr lang="en-US" altLang="zh-CN" sz="1800" dirty="0">
              <a:solidFill>
                <a:srgbClr val="FF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 工作量大</a:t>
            </a:r>
            <a:endParaRPr lang="zh-CN" altLang="en-US" sz="180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DBD1FD-C4B3-4B9B-AD95-85F00FCC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28" y="4629821"/>
            <a:ext cx="638200" cy="638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36109D-6C51-4ADE-8FD7-F921E87C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637771"/>
            <a:ext cx="638200" cy="638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5ECBC04-115D-416F-8FB8-251D1494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64" y="5523821"/>
            <a:ext cx="633064" cy="6330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C657F9-BE13-4E39-8A43-91154C349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976" y="5528659"/>
            <a:ext cx="638200" cy="6382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EF3D5A8-8CE3-4B52-9714-F056C641B95D}"/>
              </a:ext>
            </a:extLst>
          </p:cNvPr>
          <p:cNvSpPr/>
          <p:nvPr/>
        </p:nvSpPr>
        <p:spPr>
          <a:xfrm>
            <a:off x="5769174" y="2432147"/>
            <a:ext cx="277772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通过算法学习与数据尽可能吻合的模型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模型构建工作量小</a:t>
            </a:r>
            <a:endParaRPr lang="en-US" altLang="zh-CN" sz="1800" dirty="0">
              <a:solidFill>
                <a:srgbClr val="00B05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B05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模型构建速度相对快</a:t>
            </a:r>
            <a:endParaRPr lang="en-US" altLang="zh-CN" sz="1800" dirty="0">
              <a:solidFill>
                <a:srgbClr val="00B05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得到的结构可能需要专家进一步优化</a:t>
            </a:r>
            <a:endParaRPr lang="en-US" altLang="zh-CN" sz="1800" dirty="0">
              <a:solidFill>
                <a:srgbClr val="FF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861208FC-4FBD-487B-9D69-D71E371E99C6}"/>
              </a:ext>
            </a:extLst>
          </p:cNvPr>
          <p:cNvSpPr/>
          <p:nvPr/>
        </p:nvSpPr>
        <p:spPr bwMode="auto">
          <a:xfrm rot="10800000">
            <a:off x="1619670" y="2855008"/>
            <a:ext cx="338581" cy="971142"/>
          </a:xfrm>
          <a:prstGeom prst="rightBrace">
            <a:avLst>
              <a:gd name="adj1" fmla="val 2268"/>
              <a:gd name="adj2" fmla="val 50000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9F694060-E48A-4547-934A-74819ACCB838}"/>
              </a:ext>
            </a:extLst>
          </p:cNvPr>
          <p:cNvSpPr/>
          <p:nvPr/>
        </p:nvSpPr>
        <p:spPr bwMode="auto">
          <a:xfrm rot="10800000">
            <a:off x="5520953" y="2420887"/>
            <a:ext cx="295607" cy="1755973"/>
          </a:xfrm>
          <a:prstGeom prst="rightBrace">
            <a:avLst>
              <a:gd name="adj1" fmla="val 105378"/>
              <a:gd name="adj2" fmla="val 50000"/>
            </a:avLst>
          </a:prstGeom>
          <a:noFill/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14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284995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a95f28e-95a4-44b1-859a-8d55278b0b1f"/>
  <p:tag name="COMMONDATA" val="eyJoZGlkIjoiMTU1MzFmMWZhMDQ0ZmVlOTA2ZGVhNzI4YTRiMTdlYj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80,&quot;width&quot;:7680}"/>
</p:tagLst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1933</TotalTime>
  <Words>4234</Words>
  <Application>Microsoft Office PowerPoint</Application>
  <PresentationFormat>全屏显示(4:3)</PresentationFormat>
  <Paragraphs>572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等线</vt:lpstr>
      <vt:lpstr>黑体</vt:lpstr>
      <vt:lpstr>宋体</vt:lpstr>
      <vt:lpstr>Arial</vt:lpstr>
      <vt:lpstr>Cambria Math</vt:lpstr>
      <vt:lpstr>Symbol</vt:lpstr>
      <vt:lpstr>Times New Roman</vt:lpstr>
      <vt:lpstr>Wingdings</vt:lpstr>
      <vt:lpstr>Straight Edge</vt:lpstr>
      <vt:lpstr>第13章 概率推理 </vt:lpstr>
      <vt:lpstr>提纲</vt:lpstr>
      <vt:lpstr>引例</vt:lpstr>
      <vt:lpstr>引例</vt:lpstr>
      <vt:lpstr>提纲</vt:lpstr>
      <vt:lpstr>贝叶斯网的基本概念 (1)</vt:lpstr>
      <vt:lpstr>贝叶斯网的基本概念 (2)</vt:lpstr>
      <vt:lpstr>贝叶斯网的基本概念 (3)</vt:lpstr>
      <vt:lpstr>提纲</vt:lpstr>
      <vt:lpstr>参数学习 (1)</vt:lpstr>
      <vt:lpstr>参数学习 (2)</vt:lpstr>
      <vt:lpstr>参数学习 (3)</vt:lpstr>
      <vt:lpstr>参数学习 (4)</vt:lpstr>
      <vt:lpstr>参数学习 (5)</vt:lpstr>
      <vt:lpstr>参数学习 (6)</vt:lpstr>
      <vt:lpstr>参数学习 (7)</vt:lpstr>
      <vt:lpstr>参数学习 (8)</vt:lpstr>
      <vt:lpstr>参数学习 (9)</vt:lpstr>
      <vt:lpstr>提纲</vt:lpstr>
      <vt:lpstr>结构学习 (1)</vt:lpstr>
      <vt:lpstr>结构学习 (2)</vt:lpstr>
      <vt:lpstr>结构学习(3)</vt:lpstr>
      <vt:lpstr>结构学习(4)</vt:lpstr>
      <vt:lpstr>结构学习(5)</vt:lpstr>
      <vt:lpstr>结构学习(6)</vt:lpstr>
      <vt:lpstr>提纲</vt:lpstr>
      <vt:lpstr>基于贝叶斯网的概率推理 (1)</vt:lpstr>
      <vt:lpstr>基于贝叶斯网的概率推理 (2)</vt:lpstr>
      <vt:lpstr>基于贝叶斯网的概率推理 (3)</vt:lpstr>
      <vt:lpstr>基于贝叶斯网的概率推理 (4)</vt:lpstr>
      <vt:lpstr>基于贝叶斯网的概率推理 (5)</vt:lpstr>
      <vt:lpstr>基于贝叶斯网的概率推理 (6)</vt:lpstr>
      <vt:lpstr>基于贝叶斯网的概率推理 (7)</vt:lpstr>
      <vt:lpstr>基于贝叶斯网的概率推理(8)</vt:lpstr>
      <vt:lpstr>基于贝叶斯网的概率推理(9)</vt:lpstr>
      <vt:lpstr>基于贝叶斯网的概率推理(10)</vt:lpstr>
      <vt:lpstr>基于贝叶斯网的概率推理 (11)</vt:lpstr>
      <vt:lpstr>基于贝叶斯网的概率推理 (12)</vt:lpstr>
      <vt:lpstr>基于贝叶斯网的概率推理 (13)</vt:lpstr>
      <vt:lpstr>基于贝叶斯网的概率推理 (14)</vt:lpstr>
      <vt:lpstr>基于贝叶斯网的概率推理 (15)</vt:lpstr>
      <vt:lpstr>提纲</vt:lpstr>
      <vt:lpstr>总结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339</cp:revision>
  <dcterms:created xsi:type="dcterms:W3CDTF">2113-01-01T00:00:00Z</dcterms:created>
  <dcterms:modified xsi:type="dcterms:W3CDTF">2022-07-19T01:31:46Z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03F499F3EF66406DA336A0651006BD85</vt:lpwstr>
  </property>
  <property fmtid="{D5CDD505-2E9C-101B-9397-08002B2CF9AE}" pid="3" name="KSOProductBuildVer">
    <vt:lpwstr>2052-11.1.0.11830</vt:lpwstr>
  </property>
</Properties>
</file>