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324" r:id="rId6"/>
    <p:sldId id="325" r:id="rId7"/>
    <p:sldId id="326" r:id="rId8"/>
    <p:sldId id="327" r:id="rId9"/>
    <p:sldId id="331" r:id="rId10"/>
    <p:sldId id="332" r:id="rId11"/>
    <p:sldId id="333" r:id="rId12"/>
    <p:sldId id="334" r:id="rId13"/>
    <p:sldId id="335" r:id="rId14"/>
    <p:sldId id="329" r:id="rId15"/>
    <p:sldId id="337" r:id="rId16"/>
    <p:sldId id="338" r:id="rId17"/>
    <p:sldId id="339" r:id="rId18"/>
    <p:sldId id="330" r:id="rId19"/>
    <p:sldId id="322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CC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2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9.xml"/><Relationship Id="rId5" Type="http://schemas.openxmlformats.org/officeDocument/2006/relationships/slide" Target="slides/slide18.xml"/><Relationship Id="rId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93725" y="1052736"/>
            <a:ext cx="8658795" cy="10128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14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人工神经网络和深度学习</a:t>
            </a:r>
            <a:br>
              <a:rPr lang="en-US" altLang="zh-CN" dirty="0">
                <a:ea typeface="黑体" pitchFamily="2" charset="-122"/>
              </a:rPr>
            </a:br>
            <a:r>
              <a:rPr lang="zh-CN" altLang="en-US" dirty="0">
                <a:ea typeface="黑体" pitchFamily="2" charset="-122"/>
              </a:rPr>
              <a:t>概述 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DCBD9D6A-C008-4094-B387-30472D00D5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91753" y="2420888"/>
            <a:ext cx="6662737" cy="2994025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(8)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15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多层神经网络的特点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激活函数</a:t>
            </a:r>
            <a:r>
              <a:rPr lang="el-GR" altLang="zh-CN" sz="2000" b="0" i="1" dirty="0">
                <a:cs typeface="Times New Roman" panose="02020603050405020304" pitchFamily="18" charset="0"/>
              </a:rPr>
              <a:t>σ</a:t>
            </a:r>
            <a:r>
              <a:rPr lang="zh-CN" altLang="en-US" sz="2000" b="0" dirty="0"/>
              <a:t>必须是非线性函数</a:t>
            </a:r>
            <a:endParaRPr lang="en-US" altLang="zh-CN" sz="1800" b="0" dirty="0"/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能以任意精度逼近任意复杂的连续函数</a:t>
            </a:r>
            <a:endParaRPr lang="en-US" altLang="zh-CN" sz="2000" b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A08D5C1-0DBC-41D8-BB07-64155CB1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1008"/>
            <a:ext cx="849629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训练神经网络的步骤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）设计神经网络的结构（</a:t>
            </a:r>
            <a:r>
              <a:rPr lang="zh-CN" altLang="en-US" sz="2000" b="0" dirty="0">
                <a:solidFill>
                  <a:srgbClr val="00B050"/>
                </a:solidFill>
              </a:rPr>
              <a:t>多少层？每层多少神经元？如何连接？）</a:t>
            </a:r>
            <a:endParaRPr lang="en-US" altLang="zh-CN" sz="2000" b="0" dirty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简单问题</a:t>
            </a:r>
            <a:r>
              <a:rPr lang="en-US" altLang="zh-CN" sz="1800" b="0" dirty="0">
                <a:solidFill>
                  <a:srgbClr val="000000"/>
                </a:solidFill>
              </a:rPr>
              <a:t>/</a:t>
            </a:r>
            <a:r>
              <a:rPr lang="zh-CN" altLang="en-US" sz="1800" b="0" dirty="0">
                <a:solidFill>
                  <a:srgbClr val="000000"/>
                </a:solidFill>
              </a:rPr>
              <a:t>训练数据少</a:t>
            </a:r>
            <a:r>
              <a:rPr lang="zh-CN" altLang="en-US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→</a:t>
            </a:r>
            <a:r>
              <a:rPr lang="zh-CN" altLang="en-US" sz="1800" b="0" dirty="0">
                <a:solidFill>
                  <a:srgbClr val="000000"/>
                </a:solidFill>
              </a:rPr>
              <a:t>简单结构；复杂问题</a:t>
            </a:r>
            <a:r>
              <a:rPr lang="en-US" altLang="zh-CN" sz="1800" b="0" dirty="0">
                <a:solidFill>
                  <a:srgbClr val="000000"/>
                </a:solidFill>
              </a:rPr>
              <a:t>/</a:t>
            </a:r>
            <a:r>
              <a:rPr lang="zh-CN" altLang="en-US" sz="1800" b="0" dirty="0">
                <a:solidFill>
                  <a:srgbClr val="000000"/>
                </a:solidFill>
              </a:rPr>
              <a:t>训练数据多</a:t>
            </a:r>
            <a:r>
              <a:rPr lang="zh-CN" altLang="en-US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→</a:t>
            </a:r>
            <a:r>
              <a:rPr lang="zh-CN" altLang="en-US" sz="1800" b="0" dirty="0">
                <a:solidFill>
                  <a:srgbClr val="000000"/>
                </a:solidFill>
              </a:rPr>
              <a:t>复杂结构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）求解网络中的待求参数</a:t>
            </a:r>
            <a:endParaRPr lang="en-US" altLang="zh-CN" sz="2000" b="0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调整参数</a:t>
            </a:r>
            <a:r>
              <a:rPr lang="en-US" altLang="zh-CN" sz="1800" dirty="0">
                <a:solidFill>
                  <a:srgbClr val="000000"/>
                </a:solidFill>
              </a:rPr>
              <a:t>w</a:t>
            </a:r>
            <a:r>
              <a:rPr lang="zh-CN" altLang="en-US" sz="1800" b="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en-US" sz="1800" b="0" dirty="0">
                <a:solidFill>
                  <a:srgbClr val="000000"/>
                </a:solidFill>
              </a:rPr>
              <a:t>，使网络输出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ŷ </a:t>
            </a:r>
            <a:r>
              <a:rPr lang="zh-CN" altLang="en-US" sz="1800" b="0" dirty="0">
                <a:solidFill>
                  <a:srgbClr val="000000"/>
                </a:solidFill>
              </a:rPr>
              <a:t>与样本标签 </a:t>
            </a:r>
            <a:r>
              <a:rPr lang="en-US" altLang="zh-CN" sz="1800" b="0" i="1" dirty="0">
                <a:solidFill>
                  <a:srgbClr val="000000"/>
                </a:solidFill>
              </a:rPr>
              <a:t>y </a:t>
            </a:r>
            <a:r>
              <a:rPr lang="zh-CN" altLang="en-US" sz="1800" b="0" dirty="0">
                <a:solidFill>
                  <a:srgbClr val="000000"/>
                </a:solidFill>
              </a:rPr>
              <a:t>尽可能接近（</a:t>
            </a:r>
            <a:r>
              <a:rPr lang="en-US" altLang="zh-CN" sz="1800" b="0" i="1" dirty="0">
                <a:solidFill>
                  <a:srgbClr val="000000"/>
                </a:solidFill>
              </a:rPr>
              <a:t>n</a:t>
            </a:r>
            <a:r>
              <a:rPr lang="zh-CN" altLang="en-US" sz="1800" b="0" dirty="0">
                <a:solidFill>
                  <a:srgbClr val="000000"/>
                </a:solidFill>
              </a:rPr>
              <a:t>为样本数量）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/>
              <p:nvPr/>
            </p:nvSpPr>
            <p:spPr>
              <a:xfrm>
                <a:off x="2699792" y="5805264"/>
                <a:ext cx="3905293" cy="648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805264"/>
                <a:ext cx="3905293" cy="648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4">
            <a:extLst>
              <a:ext uri="{FF2B5EF4-FFF2-40B4-BE49-F238E27FC236}">
                <a16:creationId xmlns:a16="http://schemas.microsoft.com/office/drawing/2014/main" id="{0F6B3576-5248-4D7E-AD9A-A15435355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00" y="2573289"/>
            <a:ext cx="2087587" cy="771872"/>
          </a:xfrm>
          <a:prstGeom prst="cloudCallout">
            <a:avLst>
              <a:gd name="adj1" fmla="val -88555"/>
              <a:gd name="adj2" fmla="val -46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表示能力强</a:t>
            </a:r>
            <a:endParaRPr lang="en-US" altLang="zh-CN" sz="1800" b="0" baseline="-2500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7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FE796EB-42C8-496A-823D-78BCC712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501008"/>
            <a:ext cx="574357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随机初始化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w </a:t>
            </a: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sz="1800" i="1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迭代更新：</a:t>
            </a:r>
            <a:endParaRPr lang="en-US" altLang="zh-CN" sz="1800" b="0" kern="0" dirty="0">
              <a:solidFill>
                <a:srgbClr val="00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学习率：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0 &lt; </a:t>
            </a:r>
            <a:r>
              <a:rPr lang="zh-CN" altLang="zh-CN" sz="1800" b="0" i="1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&lt; 1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(9)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A08D5C1-0DBC-41D8-BB07-64155CB1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5624"/>
            <a:ext cx="8496299" cy="139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训练神经网络的步骤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）求解网络中的待求参数</a:t>
            </a:r>
            <a:endParaRPr lang="en-US" altLang="zh-CN" sz="2000" b="0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梯度下降求解：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/>
              <p:nvPr/>
            </p:nvSpPr>
            <p:spPr>
              <a:xfrm>
                <a:off x="2915816" y="4365104"/>
                <a:ext cx="2304256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65104"/>
                <a:ext cx="2304256" cy="664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677B05-9617-4093-9CC0-3A8C3DBD3884}"/>
                  </a:ext>
                </a:extLst>
              </p:cNvPr>
              <p:cNvSpPr txBox="1"/>
              <p:nvPr/>
            </p:nvSpPr>
            <p:spPr>
              <a:xfrm>
                <a:off x="2979715" y="2785837"/>
                <a:ext cx="3905293" cy="648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677B05-9617-4093-9CC0-3A8C3DBD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15" y="2785837"/>
                <a:ext cx="3905293" cy="648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0F6F55-B016-4F8F-A6FB-F58DA4030857}"/>
                  </a:ext>
                </a:extLst>
              </p:cNvPr>
              <p:cNvSpPr txBox="1"/>
              <p:nvPr/>
            </p:nvSpPr>
            <p:spPr>
              <a:xfrm>
                <a:off x="2915816" y="5085184"/>
                <a:ext cx="2304256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0F6F55-B016-4F8F-A6FB-F58DA403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85184"/>
                <a:ext cx="2304256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4">
            <a:extLst>
              <a:ext uri="{FF2B5EF4-FFF2-40B4-BE49-F238E27FC236}">
                <a16:creationId xmlns:a16="http://schemas.microsoft.com/office/drawing/2014/main" id="{33FBD5AA-346A-4C50-B1D1-588250E6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26" y="4437112"/>
            <a:ext cx="1959434" cy="1539575"/>
          </a:xfrm>
          <a:prstGeom prst="cloudCallout">
            <a:avLst>
              <a:gd name="adj1" fmla="val -91179"/>
              <a:gd name="adj2" fmla="val -780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反向传播：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根据网络结构简化偏导数计算</a:t>
            </a:r>
            <a:endParaRPr lang="en-US" altLang="zh-CN" sz="1800" b="0" baseline="-2500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77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FE796EB-42C8-496A-823D-78BCC712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39" y="3356992"/>
            <a:ext cx="5743575" cy="30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随机初始化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w </a:t>
            </a: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sz="1800" i="1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Repeat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b="0" kern="0" dirty="0">
                <a:solidFill>
                  <a:srgbClr val="0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反向传播计算各参数的偏导数</a:t>
            </a:r>
            <a:endParaRPr lang="en-US" altLang="zh-CN" sz="1800" b="0" kern="0" dirty="0">
              <a:solidFill>
                <a:srgbClr val="00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Until</a:t>
            </a:r>
            <a:r>
              <a:rPr lang="en-US" altLang="zh-CN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endParaRPr lang="en-US" altLang="zh-CN" sz="1800" b="0" kern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kern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(10)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A08D5C1-0DBC-41D8-BB07-64155CB1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5624"/>
            <a:ext cx="8496299" cy="139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基于反向传播的神经网络学习算法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输入：训练数据集</a:t>
            </a:r>
            <a:r>
              <a:rPr lang="en-US" altLang="zh-CN" sz="2000" b="0" i="1" dirty="0"/>
              <a:t>D</a:t>
            </a:r>
            <a:r>
              <a:rPr lang="zh-CN" altLang="en-US" sz="2000" b="0" dirty="0"/>
              <a:t>，学习率</a:t>
            </a:r>
            <a:r>
              <a:rPr lang="el-GR" altLang="zh-CN" sz="2000" b="0" i="1" dirty="0">
                <a:cs typeface="Times New Roman" panose="02020603050405020304" pitchFamily="18" charset="0"/>
              </a:rPr>
              <a:t>η</a:t>
            </a:r>
            <a:endParaRPr lang="en-US" altLang="zh-CN" sz="2000" b="0" i="1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输出：</a:t>
            </a:r>
            <a:r>
              <a:rPr lang="en-US" altLang="zh-CN" sz="2000" dirty="0"/>
              <a:t>w </a:t>
            </a:r>
            <a:r>
              <a:rPr lang="zh-CN" altLang="en-US" sz="2000" b="0" dirty="0"/>
              <a:t>和 </a:t>
            </a:r>
            <a:r>
              <a:rPr lang="en-US" altLang="zh-CN" sz="2000" dirty="0"/>
              <a:t>b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/>
              <p:nvPr/>
            </p:nvSpPr>
            <p:spPr>
              <a:xfrm>
                <a:off x="1763688" y="4365104"/>
                <a:ext cx="2304256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AF2CBE-C4FF-4FAE-981C-9150E08EA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365104"/>
                <a:ext cx="2304256" cy="664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0F6F55-B016-4F8F-A6FB-F58DA4030857}"/>
                  </a:ext>
                </a:extLst>
              </p:cNvPr>
              <p:cNvSpPr txBox="1"/>
              <p:nvPr/>
            </p:nvSpPr>
            <p:spPr>
              <a:xfrm>
                <a:off x="1739046" y="4996899"/>
                <a:ext cx="2304256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0F6F55-B016-4F8F-A6FB-F58DA403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46" y="4996899"/>
                <a:ext cx="2304256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4">
            <a:extLst>
              <a:ext uri="{FF2B5EF4-FFF2-40B4-BE49-F238E27FC236}">
                <a16:creationId xmlns:a16="http://schemas.microsoft.com/office/drawing/2014/main" id="{33FBD5AA-346A-4C50-B1D1-588250E6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109" y="4616667"/>
            <a:ext cx="2232248" cy="1597031"/>
          </a:xfrm>
          <a:prstGeom prst="cloudCallout">
            <a:avLst>
              <a:gd name="adj1" fmla="val -117950"/>
              <a:gd name="adj2" fmla="val -428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时间复杂度：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tm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：迭代次数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：参数数量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5288A0-6F13-404E-A9F5-EA9859CC9CC3}"/>
                  </a:ext>
                </a:extLst>
              </p:cNvPr>
              <p:cNvSpPr txBox="1"/>
              <p:nvPr/>
            </p:nvSpPr>
            <p:spPr>
              <a:xfrm>
                <a:off x="4860032" y="3861048"/>
                <a:ext cx="144016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5288A0-6F13-404E-A9F5-EA9859CC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861048"/>
                <a:ext cx="1440160" cy="665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8944263-0D0F-497A-8325-354FFB1D43AC}"/>
                  </a:ext>
                </a:extLst>
              </p:cNvPr>
              <p:cNvSpPr txBox="1"/>
              <p:nvPr/>
            </p:nvSpPr>
            <p:spPr>
              <a:xfrm>
                <a:off x="2195736" y="5626541"/>
                <a:ext cx="144016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8944263-0D0F-497A-8325-354FFB1D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626541"/>
                <a:ext cx="1440160" cy="665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F614BC-16F8-4578-B0A1-B59D87F400C3}"/>
                  </a:ext>
                </a:extLst>
              </p:cNvPr>
              <p:cNvSpPr txBox="1"/>
              <p:nvPr/>
            </p:nvSpPr>
            <p:spPr>
              <a:xfrm>
                <a:off x="3481413" y="5626541"/>
                <a:ext cx="144016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F614BC-16F8-4578-B0A1-B59D87F4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13" y="5626541"/>
                <a:ext cx="1440160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6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(11)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A08D5C1-0DBC-41D8-BB07-64155CB1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5624"/>
            <a:ext cx="8496299" cy="44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神经网络学习算法的改进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）激活函数</a:t>
            </a:r>
            <a:endParaRPr lang="en-US" altLang="zh-CN" sz="2000" b="0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使用</a:t>
            </a:r>
            <a:r>
              <a:rPr lang="en-US" altLang="zh-CN" sz="1800" b="0" dirty="0">
                <a:solidFill>
                  <a:srgbClr val="000000"/>
                </a:solidFill>
              </a:rPr>
              <a:t>Sigmoid</a:t>
            </a:r>
            <a:r>
              <a:rPr lang="zh-CN" altLang="en-US" sz="1800" b="0" dirty="0">
                <a:solidFill>
                  <a:srgbClr val="000000"/>
                </a:solidFill>
              </a:rPr>
              <a:t>、</a:t>
            </a:r>
            <a:r>
              <a:rPr lang="en-US" altLang="zh-CN" sz="1800" b="0" dirty="0" err="1">
                <a:solidFill>
                  <a:srgbClr val="000000"/>
                </a:solidFill>
              </a:rPr>
              <a:t>ReLU</a:t>
            </a:r>
            <a:r>
              <a:rPr lang="zh-CN" altLang="en-US" sz="1800" b="0" dirty="0">
                <a:solidFill>
                  <a:srgbClr val="000000"/>
                </a:solidFill>
              </a:rPr>
              <a:t>等函数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）损失函数</a:t>
            </a:r>
            <a:endParaRPr lang="en-US" altLang="zh-CN" sz="2000" b="0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交叉熵损失（</a:t>
            </a:r>
            <a:r>
              <a:rPr lang="en-US" altLang="zh-CN" sz="1800" b="0" dirty="0">
                <a:solidFill>
                  <a:srgbClr val="000000"/>
                </a:solidFill>
              </a:rPr>
              <a:t>Cross-entropy</a:t>
            </a:r>
            <a:r>
              <a:rPr lang="zh-CN" altLang="en-US" sz="1800" b="0" dirty="0">
                <a:solidFill>
                  <a:srgbClr val="000000"/>
                </a:solidFill>
              </a:rPr>
              <a:t>）：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（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）随机梯度下降</a:t>
            </a:r>
            <a:endParaRPr lang="en-US" altLang="zh-CN" sz="2000" b="0" dirty="0"/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0" dirty="0"/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输入一批样本（</a:t>
            </a:r>
            <a:r>
              <a:rPr lang="en-US" altLang="zh-CN" sz="1800" b="0" dirty="0">
                <a:solidFill>
                  <a:srgbClr val="000000"/>
                </a:solidFill>
              </a:rPr>
              <a:t>Batch</a:t>
            </a:r>
            <a:r>
              <a:rPr lang="zh-CN" altLang="en-US" sz="1800" b="0" dirty="0">
                <a:solidFill>
                  <a:srgbClr val="000000"/>
                </a:solidFill>
              </a:rPr>
              <a:t>），利用这批样本的梯度平均值更新参数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dirty="0">
                <a:solidFill>
                  <a:srgbClr val="000000"/>
                </a:solidFill>
              </a:rPr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将训练数据按</a:t>
            </a:r>
            <a:r>
              <a:rPr lang="en-US" altLang="zh-CN" sz="1800" b="0" dirty="0">
                <a:solidFill>
                  <a:srgbClr val="000000"/>
                </a:solidFill>
              </a:rPr>
              <a:t>Batch Size</a:t>
            </a:r>
            <a:r>
              <a:rPr lang="zh-CN" altLang="en-US" sz="1800" b="0" dirty="0">
                <a:solidFill>
                  <a:srgbClr val="000000"/>
                </a:solidFill>
              </a:rPr>
              <a:t>划分为多个</a:t>
            </a:r>
            <a:r>
              <a:rPr lang="en-US" altLang="zh-CN" sz="1800" b="0" dirty="0">
                <a:solidFill>
                  <a:srgbClr val="000000"/>
                </a:solidFill>
              </a:rPr>
              <a:t>Batch</a:t>
            </a:r>
          </a:p>
          <a:p>
            <a:pPr lvl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dirty="0">
                <a:solidFill>
                  <a:srgbClr val="000000"/>
                </a:solidFill>
              </a:rPr>
              <a:t>	</a:t>
            </a:r>
            <a:r>
              <a:rPr lang="zh-CN" altLang="en-US" sz="1800" b="0" dirty="0">
                <a:solidFill>
                  <a:srgbClr val="000000"/>
                </a:solidFill>
              </a:rPr>
              <a:t>模型训练需要多个</a:t>
            </a:r>
            <a:r>
              <a:rPr lang="en-US" altLang="zh-CN" sz="1800" b="0" dirty="0">
                <a:solidFill>
                  <a:srgbClr val="000000"/>
                </a:solidFill>
              </a:rPr>
              <a:t>Epoch</a:t>
            </a:r>
            <a:r>
              <a:rPr lang="zh-CN" altLang="en-US" sz="1800" b="0" dirty="0">
                <a:solidFill>
                  <a:srgbClr val="000000"/>
                </a:solidFill>
              </a:rPr>
              <a:t>，每个</a:t>
            </a:r>
            <a:r>
              <a:rPr lang="en-US" altLang="zh-CN" sz="1800" b="0" dirty="0">
                <a:solidFill>
                  <a:srgbClr val="000000"/>
                </a:solidFill>
              </a:rPr>
              <a:t>Epoch</a:t>
            </a:r>
            <a:r>
              <a:rPr lang="zh-CN" altLang="en-US" sz="1800" b="0" dirty="0">
                <a:solidFill>
                  <a:srgbClr val="000000"/>
                </a:solidFill>
              </a:rPr>
              <a:t>都随机划分训练样本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D0D137-9153-4319-AAC0-2BD9E4F9D563}"/>
                  </a:ext>
                </a:extLst>
              </p:cNvPr>
              <p:cNvSpPr txBox="1"/>
              <p:nvPr/>
            </p:nvSpPr>
            <p:spPr>
              <a:xfrm>
                <a:off x="4499992" y="3717032"/>
                <a:ext cx="3384376" cy="68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D0D137-9153-4319-AAC0-2BD9E4F9D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717032"/>
                <a:ext cx="3384376" cy="683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utoShape 4">
            <a:extLst>
              <a:ext uri="{FF2B5EF4-FFF2-40B4-BE49-F238E27FC236}">
                <a16:creationId xmlns:a16="http://schemas.microsoft.com/office/drawing/2014/main" id="{889EA5AD-B64C-45DA-AA56-EB3750C8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492896"/>
            <a:ext cx="2554457" cy="1067751"/>
          </a:xfrm>
          <a:prstGeom prst="cloudCallout">
            <a:avLst>
              <a:gd name="adj1" fmla="val -86957"/>
              <a:gd name="adj2" fmla="val 616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更新参数与训练集大小无关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0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204" y="2564904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人工神经网络</a:t>
            </a:r>
            <a:endParaRPr lang="en-US" altLang="zh-CN" sz="22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神经元模型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感知机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多层神经网络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深度学习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深度学习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5ED5EF6-B12C-4EE8-BBE1-D20D4792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233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多层神经网络存在许多不足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梯度下降法只能获取</a:t>
            </a:r>
            <a:r>
              <a:rPr lang="zh-CN" altLang="en-US" sz="2000" b="0" dirty="0">
                <a:solidFill>
                  <a:srgbClr val="FF0000"/>
                </a:solidFill>
              </a:rPr>
              <a:t>局部最优值</a:t>
            </a:r>
            <a:r>
              <a:rPr lang="zh-CN" altLang="en-US" sz="2000" b="0" dirty="0"/>
              <a:t>，而非全局最优</a:t>
            </a:r>
            <a:endParaRPr lang="en-US" altLang="zh-CN" sz="1800" b="0" dirty="0"/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模型</a:t>
            </a:r>
            <a:r>
              <a:rPr lang="zh-CN" altLang="en-US" sz="2000" b="0" dirty="0">
                <a:solidFill>
                  <a:srgbClr val="FF0000"/>
                </a:solidFill>
              </a:rPr>
              <a:t>可解释性差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需调整的参数太多，训练模型的</a:t>
            </a:r>
            <a:r>
              <a:rPr lang="zh-CN" altLang="en-US" sz="2000" b="0" dirty="0">
                <a:solidFill>
                  <a:srgbClr val="FF0000"/>
                </a:solidFill>
              </a:rPr>
              <a:t>工作量太大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需</a:t>
            </a:r>
            <a:r>
              <a:rPr lang="zh-CN" altLang="en-US" sz="2000" b="0" dirty="0">
                <a:solidFill>
                  <a:srgbClr val="FF0000"/>
                </a:solidFill>
              </a:rPr>
              <a:t>大量的训练数据 </a:t>
            </a:r>
            <a:r>
              <a:rPr lang="en-US" altLang="zh-CN" sz="2000" b="0" dirty="0"/>
              <a:t>……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398CE2E-3CA1-4516-821E-682E1C4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5104"/>
            <a:ext cx="820896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深度学习发展背景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计算能力得到了显著提升（</a:t>
            </a:r>
            <a:r>
              <a:rPr lang="en-US" altLang="zh-CN" sz="2000" b="0" dirty="0"/>
              <a:t>GPU</a:t>
            </a:r>
            <a:r>
              <a:rPr lang="zh-CN" altLang="en-US" sz="2000" b="0" dirty="0"/>
              <a:t>等硬件加速设备普及）</a:t>
            </a:r>
            <a:endParaRPr lang="en-US" altLang="zh-CN" sz="1800" b="0" dirty="0"/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海量数据被采集和存储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3BC8C399-3E82-4A82-A933-2EDCA598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5241569"/>
            <a:ext cx="2736304" cy="1067751"/>
          </a:xfrm>
          <a:prstGeom prst="cloudCallout">
            <a:avLst>
              <a:gd name="adj1" fmla="val -76236"/>
              <a:gd name="adj2" fmla="val -287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充足的训练数据和计算资源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63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深度学习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5ED5EF6-B12C-4EE8-BBE1-D20D4792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4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深度学习的产生及发展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2006</a:t>
            </a:r>
            <a:r>
              <a:rPr lang="zh-CN" altLang="en-US" sz="2000" b="0" dirty="0"/>
              <a:t>年，</a:t>
            </a:r>
            <a:r>
              <a:rPr lang="en-US" altLang="zh-CN" sz="2000" b="0" dirty="0"/>
              <a:t>Hinton</a:t>
            </a:r>
            <a:r>
              <a:rPr lang="zh-CN" altLang="en-US" sz="2000" b="0" dirty="0"/>
              <a:t>通过“预训练</a:t>
            </a:r>
            <a:r>
              <a:rPr lang="en-US" altLang="zh-CN" sz="2000" b="0" dirty="0"/>
              <a:t>+</a:t>
            </a:r>
            <a:r>
              <a:rPr lang="zh-CN" altLang="en-US" sz="2000" b="0" dirty="0"/>
              <a:t>微调”训练出超过</a:t>
            </a:r>
            <a:r>
              <a:rPr lang="en-US" altLang="zh-CN" sz="2000" b="0" dirty="0"/>
              <a:t>7</a:t>
            </a:r>
            <a:r>
              <a:rPr lang="zh-CN" altLang="en-US" sz="2000" b="0" dirty="0"/>
              <a:t>层的神经网络，并将这类学习方法称为深度学习（</a:t>
            </a:r>
            <a:r>
              <a:rPr lang="en-US" altLang="zh-CN" sz="2000" b="0" dirty="0"/>
              <a:t>Deep Learning</a:t>
            </a:r>
            <a:r>
              <a:rPr lang="zh-CN" altLang="en-US" sz="2000" b="0" dirty="0"/>
              <a:t>）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2009</a:t>
            </a:r>
            <a:r>
              <a:rPr lang="zh-CN" altLang="en-US" sz="2000" b="0" dirty="0"/>
              <a:t>年，微软将深度神经网络引入语音识别系统，大幅提升了连续词汇的语音识别率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2013</a:t>
            </a:r>
            <a:r>
              <a:rPr lang="zh-CN" altLang="en-US" sz="2000" b="0" dirty="0"/>
              <a:t>年，</a:t>
            </a:r>
            <a:r>
              <a:rPr lang="en-US" altLang="zh-CN" sz="2000" b="0" dirty="0"/>
              <a:t>Hinton</a:t>
            </a:r>
            <a:r>
              <a:rPr lang="zh-CN" altLang="en-US" sz="2000" b="0" dirty="0"/>
              <a:t>的学生使用深度神经网络</a:t>
            </a:r>
            <a:r>
              <a:rPr lang="en-US" altLang="zh-CN" sz="2000" b="0" dirty="0" err="1"/>
              <a:t>AlexNet</a:t>
            </a:r>
            <a:r>
              <a:rPr lang="zh-CN" altLang="en-US" sz="2000" b="0" dirty="0"/>
              <a:t>在图像识别比赛</a:t>
            </a:r>
            <a:r>
              <a:rPr lang="en-US" altLang="zh-CN" sz="2000" b="0" dirty="0"/>
              <a:t>ImageNet</a:t>
            </a:r>
            <a:r>
              <a:rPr lang="zh-CN" altLang="en-US" sz="2000" b="0" dirty="0"/>
              <a:t>上夺冠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2016</a:t>
            </a:r>
            <a:r>
              <a:rPr lang="zh-CN" altLang="en-US" sz="2000" b="0" dirty="0"/>
              <a:t>年，</a:t>
            </a:r>
            <a:r>
              <a:rPr lang="en-US" altLang="zh-CN" sz="2000" b="0" dirty="0"/>
              <a:t>Google</a:t>
            </a:r>
            <a:r>
              <a:rPr lang="zh-CN" altLang="en-US" sz="2000" b="0" dirty="0"/>
              <a:t>利用基于深度学习的</a:t>
            </a:r>
            <a:r>
              <a:rPr lang="en-US" altLang="zh-CN" sz="2000" b="0" dirty="0"/>
              <a:t>AlphaGo</a:t>
            </a:r>
            <a:r>
              <a:rPr lang="zh-CN" altLang="en-US" sz="2000" b="0" dirty="0"/>
              <a:t>打败了围棋世界冠军李世石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……</a:t>
            </a:r>
            <a:endParaRPr lang="zh-CN" altLang="en-US" sz="2000" b="0" dirty="0"/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71846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深度学习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5ED5EF6-B12C-4EE8-BBE1-D20D4792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15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深度学习的关键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构建</a:t>
            </a:r>
            <a:r>
              <a:rPr lang="zh-CN" altLang="en-US" sz="2000" b="0" dirty="0">
                <a:solidFill>
                  <a:srgbClr val="FF0000"/>
                </a:solidFill>
              </a:rPr>
              <a:t>“深度”神经网络模型</a:t>
            </a:r>
            <a:r>
              <a:rPr lang="zh-CN" altLang="en-US" sz="2000" b="0" dirty="0"/>
              <a:t>（层数多、每层的神经元也多）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利用学习算法从数据中自动产生</a:t>
            </a:r>
            <a:r>
              <a:rPr lang="zh-CN" altLang="en-US" sz="2000" b="0" dirty="0">
                <a:solidFill>
                  <a:srgbClr val="FF0000"/>
                </a:solidFill>
              </a:rPr>
              <a:t>较好的特征</a:t>
            </a: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95A1A-4B12-4086-B704-5CF2FD47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5024"/>
            <a:ext cx="820896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常用的深度学习算法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自编码器（</a:t>
            </a:r>
            <a:r>
              <a:rPr lang="en-US" altLang="zh-CN" sz="2000" b="0" dirty="0"/>
              <a:t>Autoencoder</a:t>
            </a:r>
            <a:r>
              <a:rPr lang="zh-CN" altLang="en-US" sz="2000" b="0" dirty="0"/>
              <a:t>）：高维数据降维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卷积神经网络（</a:t>
            </a:r>
            <a:r>
              <a:rPr lang="en-US" altLang="zh-CN" sz="2000" b="0" dirty="0"/>
              <a:t>Convolutional Neural Network</a:t>
            </a:r>
            <a:r>
              <a:rPr lang="zh-CN" altLang="en-US" sz="2000" b="0" dirty="0"/>
              <a:t>）：图像特征提取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循环神经网络（</a:t>
            </a:r>
            <a:r>
              <a:rPr lang="en-US" altLang="zh-CN" sz="2000" b="0" dirty="0"/>
              <a:t>Recurrent Neural Network</a:t>
            </a:r>
            <a:r>
              <a:rPr lang="zh-CN" altLang="en-US" sz="2000" b="0" dirty="0"/>
              <a:t>）：文本特征提取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图神经网络（</a:t>
            </a:r>
            <a:r>
              <a:rPr lang="en-US" altLang="zh-CN" sz="2000" b="0" dirty="0"/>
              <a:t>Graph Neutral Network</a:t>
            </a:r>
            <a:r>
              <a:rPr lang="zh-CN" altLang="en-US" sz="2000" b="0" dirty="0"/>
              <a:t>）：图数据分析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sz="2000" b="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058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204" y="2564904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人工神经网络</a:t>
            </a:r>
            <a:endParaRPr lang="en-US" altLang="zh-CN" sz="22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神经元模型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感知机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多层神经网络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深度学习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0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98593D-A52A-4C42-B75B-E0FF584B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276872"/>
            <a:ext cx="8208962" cy="218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人工神经网络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zh-CN" sz="2000" b="0" dirty="0"/>
              <a:t>MP</a:t>
            </a:r>
            <a:r>
              <a:rPr lang="zh-CN" altLang="en-US" sz="2000" b="0" dirty="0"/>
              <a:t>神经元模型：模拟生物神经元的结构和功能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感知机：二分类模型，为机器学习提供了一个通用框架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多层神经网络：表示能力强，基于反向传播进行训练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3EFC03-A2F0-4575-9E01-8EA96DB2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077072"/>
            <a:ext cx="56886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深度学习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深度神经网络模型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能提取输入数据更好的特征</a:t>
            </a:r>
          </a:p>
        </p:txBody>
      </p:sp>
    </p:spTree>
    <p:extLst>
      <p:ext uri="{BB962C8B-B14F-4D97-AF65-F5344CB8AC3E}">
        <p14:creationId xmlns:p14="http://schemas.microsoft.com/office/powerpoint/2010/main" val="13212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204" y="2564904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人工神经网络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神经元模型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感知机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多层神经网络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深度学习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EC1526-2A89-4E40-AE07-520E97DDD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208962" cy="154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人工神经网络（</a:t>
            </a:r>
            <a:r>
              <a:rPr lang="en-US" altLang="zh-CN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Artificial Neural Network, ANN</a:t>
            </a: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）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>
                <a:latin typeface="黑体" pitchFamily="2" charset="-122"/>
              </a:rPr>
              <a:t>抽象人脑神经元 </a:t>
            </a:r>
            <a:r>
              <a:rPr lang="zh-CN" altLang="en-US" sz="2000" b="0" dirty="0">
                <a:cs typeface="Times New Roman" panose="02020603050405020304" pitchFamily="18" charset="0"/>
              </a:rPr>
              <a:t>→  构建人工神经元</a:t>
            </a:r>
            <a:r>
              <a:rPr lang="zh-CN" altLang="en-US" sz="2000" b="0" dirty="0">
                <a:latin typeface="黑体" pitchFamily="2" charset="-122"/>
              </a:rPr>
              <a:t>。</a:t>
            </a:r>
            <a:endParaRPr lang="en-US" altLang="zh-CN" sz="2000" b="0" dirty="0"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>
                <a:latin typeface="黑体" pitchFamily="2" charset="-122"/>
              </a:rPr>
              <a:t>连接人工神经元 </a:t>
            </a:r>
            <a:r>
              <a:rPr lang="zh-CN" altLang="en-US" sz="2000" b="0" dirty="0">
                <a:cs typeface="Times New Roman" panose="02020603050405020304" pitchFamily="18" charset="0"/>
              </a:rPr>
              <a:t>→  模拟人脑神经网络</a:t>
            </a:r>
            <a:r>
              <a:rPr lang="zh-CN" altLang="en-US" sz="2000" b="0" dirty="0">
                <a:latin typeface="黑体" pitchFamily="2" charset="-122"/>
              </a:rPr>
              <a:t>。</a:t>
            </a:r>
            <a:endParaRPr lang="zh-CN" altLang="en-US" sz="2000" b="0" dirty="0">
              <a:solidFill>
                <a:srgbClr val="FF0000"/>
              </a:solidFill>
              <a:latin typeface="黑体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200" b="0" dirty="0">
              <a:latin typeface="黑体" pitchFamily="2" charset="-122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3153C1D-8D56-47BA-AFA9-DCDD071E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195646"/>
            <a:ext cx="1728192" cy="728556"/>
          </a:xfrm>
          <a:prstGeom prst="cloudCallout">
            <a:avLst>
              <a:gd name="adj1" fmla="val -60374"/>
              <a:gd name="adj2" fmla="val -627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数学模型</a:t>
            </a:r>
            <a:endParaRPr lang="en-US" altLang="zh-CN" sz="18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65F5456-C893-4D5B-9A31-CF4E221B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17032"/>
            <a:ext cx="8208962" cy="52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应用广泛</a:t>
            </a:r>
            <a:endParaRPr lang="en-US" altLang="zh-CN" sz="2200" b="0" dirty="0">
              <a:latin typeface="黑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33EAE-F731-4565-9195-E711230E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07" y="4594405"/>
            <a:ext cx="2109667" cy="122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810877-0B13-4619-B773-68D91D1B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4" y="4365104"/>
            <a:ext cx="1657310" cy="14584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1E8E29-1D3D-4E00-94E4-9990060EC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594337"/>
            <a:ext cx="3456642" cy="1224136"/>
          </a:xfrm>
          <a:prstGeom prst="rect">
            <a:avLst/>
          </a:prstGeom>
        </p:spPr>
      </p:pic>
      <p:sp>
        <p:nvSpPr>
          <p:cNvPr id="18" name="矩形 7">
            <a:extLst>
              <a:ext uri="{FF2B5EF4-FFF2-40B4-BE49-F238E27FC236}">
                <a16:creationId xmlns:a16="http://schemas.microsoft.com/office/drawing/2014/main" id="{776ACCD3-23B6-4700-80E2-980979C9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74" y="5949280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自然语言处理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9" name="矩形 7">
            <a:extLst>
              <a:ext uri="{FF2B5EF4-FFF2-40B4-BE49-F238E27FC236}">
                <a16:creationId xmlns:a16="http://schemas.microsoft.com/office/drawing/2014/main" id="{FE84A33D-F9AD-4BED-BFF6-450EF2FE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949280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目标检测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E0099FED-C2EA-464C-9487-C86A84F5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62" y="5949280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图分析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B9F3436-BCF9-E51A-41EF-702829AC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75" y="3974205"/>
            <a:ext cx="4092386" cy="1903067"/>
          </a:xfrm>
          <a:prstGeom prst="rect">
            <a:avLst/>
          </a:prstGeom>
          <a:noFill/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208962" cy="154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神经元模型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接收 </a:t>
            </a:r>
            <a:r>
              <a:rPr lang="en-US" altLang="zh-CN" sz="2000" b="0" i="1" dirty="0"/>
              <a:t>d </a:t>
            </a:r>
            <a:r>
              <a:rPr lang="zh-CN" altLang="en-US" sz="2000" b="0" dirty="0"/>
              <a:t>个输入信号 </a:t>
            </a:r>
            <a:r>
              <a:rPr lang="en-US" altLang="zh-CN" sz="2000" dirty="0"/>
              <a:t>x</a:t>
            </a:r>
            <a:r>
              <a:rPr lang="en-US" altLang="zh-CN" sz="2000" b="0" dirty="0"/>
              <a:t> = [</a:t>
            </a:r>
            <a:r>
              <a:rPr lang="en-US" altLang="zh-CN" sz="2000" b="0" i="1" dirty="0"/>
              <a:t>x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; </a:t>
            </a:r>
            <a:r>
              <a:rPr lang="en-US" altLang="zh-CN" sz="2000" b="0" i="1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; …; </a:t>
            </a:r>
            <a:r>
              <a:rPr lang="en-US" altLang="zh-CN" sz="2000" b="0" i="1" dirty="0" err="1"/>
              <a:t>x</a:t>
            </a:r>
            <a:r>
              <a:rPr lang="en-US" altLang="zh-CN" sz="2000" b="0" i="1" baseline="-25000" dirty="0" err="1"/>
              <a:t>d</a:t>
            </a:r>
            <a:r>
              <a:rPr lang="en-US" altLang="zh-CN" sz="2000" b="0" dirty="0"/>
              <a:t>] </a:t>
            </a:r>
            <a:r>
              <a:rPr lang="zh-CN" altLang="en-US" sz="2000" b="0" dirty="0"/>
              <a:t>。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对信号加权求和，再通过激活函数输出。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endParaRPr lang="en-US" altLang="zh-CN" sz="2200" b="0" dirty="0">
              <a:latin typeface="黑体" pitchFamily="2" charset="-122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812FB08D-2117-42CA-B65C-98B713FB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894" y="3068960"/>
            <a:ext cx="2346554" cy="936104"/>
          </a:xfrm>
          <a:prstGeom prst="cloudCallout">
            <a:avLst>
              <a:gd name="adj1" fmla="val -101812"/>
              <a:gd name="adj2" fmla="val 862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激活函数𝜎为阶跃函数</a:t>
            </a:r>
            <a:endParaRPr lang="en-US" altLang="zh-CN" sz="18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3EAFC8-28CC-4B4F-ABE4-5A619833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71" y="4190229"/>
            <a:ext cx="1968709" cy="1152129"/>
          </a:xfrm>
          <a:prstGeom prst="rect">
            <a:avLst/>
          </a:prstGeom>
          <a:noFill/>
        </p:spPr>
      </p:pic>
      <p:sp>
        <p:nvSpPr>
          <p:cNvPr id="24" name="矩形 7">
            <a:extLst>
              <a:ext uri="{FF2B5EF4-FFF2-40B4-BE49-F238E27FC236}">
                <a16:creationId xmlns:a16="http://schemas.microsoft.com/office/drawing/2014/main" id="{C7E2919D-15A7-4038-837E-6A494EB0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5898758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MP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神经元模型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8DA18C50-D973-494E-A7F9-61243616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670" y="5603292"/>
            <a:ext cx="165731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：神经元兴奋</a:t>
            </a:r>
            <a:endParaRPr lang="en-US" altLang="zh-CN" sz="1600" b="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：神经元抑制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208962" cy="10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</a:rPr>
              <a:t>MP</a:t>
            </a:r>
            <a:r>
              <a:rPr lang="zh-CN" altLang="en-US" sz="2200" dirty="0">
                <a:solidFill>
                  <a:srgbClr val="0000FF"/>
                </a:solidFill>
              </a:rPr>
              <a:t>神经元模型的数学表示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权重参数：</a:t>
            </a:r>
            <a:r>
              <a:rPr lang="en-US" altLang="zh-CN" sz="2000" dirty="0"/>
              <a:t>w</a:t>
            </a:r>
            <a:r>
              <a:rPr lang="en-US" altLang="zh-CN" sz="2000" b="0" dirty="0"/>
              <a:t> = [</a:t>
            </a:r>
            <a:r>
              <a:rPr lang="en-US" altLang="zh-CN" sz="2000" b="0" i="1" dirty="0"/>
              <a:t>w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; </a:t>
            </a:r>
            <a:r>
              <a:rPr lang="en-US" altLang="zh-CN" sz="2000" b="0" i="1" dirty="0"/>
              <a:t>w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; …; </a:t>
            </a:r>
            <a:r>
              <a:rPr lang="en-US" altLang="zh-CN" sz="2000" b="0" i="1" dirty="0"/>
              <a:t>w</a:t>
            </a:r>
            <a:r>
              <a:rPr lang="en-US" altLang="zh-CN" sz="2000" b="0" i="1" baseline="-25000" dirty="0"/>
              <a:t>d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，偏置：</a:t>
            </a:r>
            <a:r>
              <a:rPr lang="en-US" altLang="zh-CN" sz="2000" b="0" i="1" dirty="0"/>
              <a:t>b</a:t>
            </a:r>
            <a:endParaRPr lang="en-US" altLang="zh-CN" sz="2000" b="0" dirty="0"/>
          </a:p>
          <a:p>
            <a:pPr>
              <a:lnSpc>
                <a:spcPts val="2600"/>
              </a:lnSpc>
            </a:pPr>
            <a:endParaRPr lang="en-US" altLang="zh-CN" sz="2200" b="0" dirty="0">
              <a:latin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/>
              <p:nvPr/>
            </p:nvSpPr>
            <p:spPr>
              <a:xfrm>
                <a:off x="1187624" y="3005171"/>
                <a:ext cx="684076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005171"/>
                <a:ext cx="684076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D14FDAFB-FC3F-4E8A-9368-9AA6DEE40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064"/>
            <a:ext cx="8208962" cy="10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</a:rPr>
              <a:t>MP</a:t>
            </a:r>
            <a:r>
              <a:rPr lang="zh-CN" altLang="en-US" sz="2200" dirty="0">
                <a:solidFill>
                  <a:srgbClr val="0000FF"/>
                </a:solidFill>
              </a:rPr>
              <a:t>神经元模型的数学理解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对复杂函数 </a:t>
            </a:r>
            <a:r>
              <a:rPr lang="en-US" altLang="zh-CN" sz="2000" b="0" i="1" dirty="0"/>
              <a:t>y</a:t>
            </a:r>
            <a:r>
              <a:rPr lang="en-US" altLang="zh-CN" sz="2000" b="0" dirty="0"/>
              <a:t> = </a:t>
            </a:r>
            <a:r>
              <a:rPr lang="en-US" altLang="zh-CN" sz="2000" b="0" i="1" dirty="0"/>
              <a:t>f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x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, …, </a:t>
            </a:r>
            <a:r>
              <a:rPr lang="en-US" altLang="zh-CN" sz="2000" b="0" i="1" dirty="0" err="1"/>
              <a:t>x</a:t>
            </a:r>
            <a:r>
              <a:rPr lang="en-US" altLang="zh-CN" sz="2000" b="0" i="1" baseline="-25000" dirty="0" err="1"/>
              <a:t>d</a:t>
            </a:r>
            <a:r>
              <a:rPr lang="en-US" altLang="zh-CN" sz="2000" b="0" dirty="0"/>
              <a:t>) </a:t>
            </a:r>
            <a:r>
              <a:rPr lang="zh-CN" altLang="en-US" sz="2000" b="0" dirty="0"/>
              <a:t>的一阶泰勒近似</a:t>
            </a:r>
            <a:endParaRPr lang="en-US" altLang="zh-CN" sz="2200" b="0" dirty="0">
              <a:latin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716DC7-49C9-4F08-96F3-3878A2D5EC74}"/>
                  </a:ext>
                </a:extLst>
              </p:cNvPr>
              <p:cNvSpPr txBox="1"/>
              <p:nvPr/>
            </p:nvSpPr>
            <p:spPr>
              <a:xfrm>
                <a:off x="1151620" y="4941168"/>
                <a:ext cx="6840760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0,…,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716DC7-49C9-4F08-96F3-3878A2D5E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941168"/>
                <a:ext cx="6840760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006D97E-0965-4EBA-A285-0249271C521C}"/>
              </a:ext>
            </a:extLst>
          </p:cNvPr>
          <p:cNvSpPr/>
          <p:nvPr/>
        </p:nvSpPr>
        <p:spPr bwMode="auto">
          <a:xfrm>
            <a:off x="5508104" y="4963669"/>
            <a:ext cx="1512168" cy="7855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989867-A4CC-4CF3-9E5A-9FD351745171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6264188" y="5749212"/>
            <a:ext cx="252028" cy="2558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3912310-9218-4B7D-B39A-27650358984D}"/>
              </a:ext>
            </a:extLst>
          </p:cNvPr>
          <p:cNvSpPr/>
          <p:nvPr/>
        </p:nvSpPr>
        <p:spPr bwMode="auto">
          <a:xfrm>
            <a:off x="3419872" y="5114416"/>
            <a:ext cx="1152128" cy="4699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7ECAE6-AE4D-4AF1-B917-9E15E5A9B79A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 bwMode="auto">
          <a:xfrm>
            <a:off x="3995936" y="5584342"/>
            <a:ext cx="288032" cy="4206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7">
            <a:extLst>
              <a:ext uri="{FF2B5EF4-FFF2-40B4-BE49-F238E27FC236}">
                <a16:creationId xmlns:a16="http://schemas.microsoft.com/office/drawing/2014/main" id="{ECF16C53-052B-4E01-ACE0-C7DD06A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313" y="6005028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偏置 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b</a:t>
            </a:r>
            <a:endParaRPr lang="en-GB" altLang="zh-CN" sz="16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F6418D2C-2D2A-4F1C-AE6D-7901A6C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6005028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权重参数 </a:t>
            </a:r>
            <a:r>
              <a:rPr lang="en-US" altLang="zh-CN" sz="1600" b="0" i="1" dirty="0" err="1"/>
              <a:t>w</a:t>
            </a:r>
            <a:r>
              <a:rPr lang="en-US" altLang="zh-CN" sz="1600" b="0" i="1" baseline="-25000" dirty="0" err="1"/>
              <a:t>i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(4)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208962" cy="13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感知机（</a:t>
            </a:r>
            <a:r>
              <a:rPr lang="en-US" altLang="zh-CN" sz="2200" dirty="0">
                <a:solidFill>
                  <a:srgbClr val="0000FF"/>
                </a:solidFill>
              </a:rPr>
              <a:t>Perceptron</a:t>
            </a:r>
            <a:r>
              <a:rPr lang="zh-CN" altLang="en-US" sz="2200" dirty="0">
                <a:solidFill>
                  <a:srgbClr val="0000FF"/>
                </a:solidFill>
              </a:rPr>
              <a:t>）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输入：实例的特征向量 </a:t>
            </a:r>
            <a:r>
              <a:rPr lang="en-US" altLang="zh-CN" sz="2000" dirty="0"/>
              <a:t>x</a:t>
            </a:r>
            <a:r>
              <a:rPr lang="en-US" altLang="zh-CN" sz="2000" b="0" dirty="0"/>
              <a:t> = [</a:t>
            </a:r>
            <a:r>
              <a:rPr lang="en-US" altLang="zh-CN" sz="2000" b="0" i="1" dirty="0"/>
              <a:t>x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; …; </a:t>
            </a:r>
            <a:r>
              <a:rPr lang="en-US" altLang="zh-CN" sz="2000" b="0" i="1" dirty="0" err="1"/>
              <a:t>x</a:t>
            </a:r>
            <a:r>
              <a:rPr lang="en-US" altLang="zh-CN" sz="2000" b="0" i="1" baseline="-25000" dirty="0" err="1"/>
              <a:t>d</a:t>
            </a:r>
            <a:r>
              <a:rPr lang="en-US" altLang="zh-CN" sz="2000" b="0" dirty="0"/>
              <a:t>]</a:t>
            </a: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输出：</a:t>
            </a:r>
            <a:r>
              <a:rPr lang="en-US" altLang="zh-CN" sz="2000" b="0" dirty="0"/>
              <a:t>+1 </a:t>
            </a:r>
            <a:r>
              <a:rPr lang="zh-CN" altLang="en-US" sz="2000" b="0" dirty="0"/>
              <a:t>或 −</a:t>
            </a:r>
            <a:r>
              <a:rPr lang="en-US" altLang="zh-CN" sz="2000" b="0" dirty="0"/>
              <a:t>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/>
              <p:nvPr/>
            </p:nvSpPr>
            <p:spPr>
              <a:xfrm>
                <a:off x="2195736" y="3430099"/>
                <a:ext cx="3636404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430099"/>
                <a:ext cx="3636404" cy="439736"/>
              </a:xfrm>
              <a:prstGeom prst="rect">
                <a:avLst/>
              </a:prstGeom>
              <a:blipFill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3969B3-20FA-470F-8EE9-26AB4D5C6409}"/>
                  </a:ext>
                </a:extLst>
              </p:cNvPr>
              <p:cNvSpPr txBox="1"/>
              <p:nvPr/>
            </p:nvSpPr>
            <p:spPr>
              <a:xfrm>
                <a:off x="5868144" y="3294870"/>
                <a:ext cx="273630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3969B3-20FA-470F-8EE9-26AB4D5C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294870"/>
                <a:ext cx="273630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4">
            <a:extLst>
              <a:ext uri="{FF2B5EF4-FFF2-40B4-BE49-F238E27FC236}">
                <a16:creationId xmlns:a16="http://schemas.microsoft.com/office/drawing/2014/main" id="{8D64FAE2-4E20-44C7-9B19-01FF5CF9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95" y="2266698"/>
            <a:ext cx="2808061" cy="930187"/>
          </a:xfrm>
          <a:prstGeom prst="cloudCallout">
            <a:avLst>
              <a:gd name="adj1" fmla="val -74881"/>
              <a:gd name="adj2" fmla="val 794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w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为模型参数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sign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为符号函数</a:t>
            </a:r>
            <a:endParaRPr lang="en-US" altLang="zh-CN" sz="18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8B367F2-F025-4BD4-928C-CAB13610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54562"/>
            <a:ext cx="8208962" cy="100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被广泛使用的二分类模型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输入：数据集 </a:t>
            </a:r>
            <a:r>
              <a:rPr lang="en-US" altLang="zh-CN" sz="2000" b="0" i="1" dirty="0"/>
              <a:t>D</a:t>
            </a:r>
            <a:r>
              <a:rPr lang="en-US" altLang="zh-CN" sz="2000" b="0" dirty="0"/>
              <a:t> = {(</a:t>
            </a:r>
            <a:r>
              <a:rPr lang="en-US" altLang="zh-CN" sz="2000" dirty="0"/>
              <a:t>x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, </a:t>
            </a:r>
            <a:r>
              <a:rPr lang="en-US" altLang="zh-CN" sz="2000" b="0" i="1" dirty="0"/>
              <a:t>y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), …, (</a:t>
            </a:r>
            <a:r>
              <a:rPr lang="en-US" altLang="zh-CN" sz="2000" dirty="0" err="1"/>
              <a:t>x</a:t>
            </a:r>
            <a:r>
              <a:rPr lang="en-US" altLang="zh-CN" sz="2000" b="0" i="1" baseline="-25000" dirty="0" err="1"/>
              <a:t>n</a:t>
            </a:r>
            <a:r>
              <a:rPr lang="en-US" altLang="zh-CN" sz="2000" b="0" dirty="0"/>
              <a:t>, </a:t>
            </a:r>
            <a:r>
              <a:rPr lang="en-US" altLang="zh-CN" sz="2000" b="0" i="1" dirty="0" err="1"/>
              <a:t>y</a:t>
            </a:r>
            <a:r>
              <a:rPr lang="en-US" altLang="zh-CN" sz="2000" b="0" i="1" baseline="-25000" dirty="0" err="1"/>
              <a:t>n</a:t>
            </a:r>
            <a:r>
              <a:rPr lang="en-US" altLang="zh-CN" sz="2000" b="0" dirty="0"/>
              <a:t>)}</a:t>
            </a:r>
          </a:p>
        </p:txBody>
      </p:sp>
      <p:sp>
        <p:nvSpPr>
          <p:cNvPr id="19" name="矩形 7">
            <a:extLst>
              <a:ext uri="{FF2B5EF4-FFF2-40B4-BE49-F238E27FC236}">
                <a16:creationId xmlns:a16="http://schemas.microsoft.com/office/drawing/2014/main" id="{8893DAF8-B863-468F-921C-F46F639E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517232"/>
            <a:ext cx="64807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1" dirty="0">
                <a:solidFill>
                  <a:srgbClr val="002060"/>
                </a:solidFill>
                <a:cs typeface="Times New Roman" pitchFamily="18" charset="0"/>
              </a:rPr>
              <a:t>D</a:t>
            </a:r>
            <a:endParaRPr lang="en-GB" altLang="zh-CN" sz="20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2AE0B5F0-03B2-4D94-B5DC-28784CBB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517232"/>
            <a:ext cx="216024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0" dirty="0">
                <a:solidFill>
                  <a:srgbClr val="002060"/>
                </a:solidFill>
                <a:cs typeface="Times New Roman" pitchFamily="18" charset="0"/>
              </a:rPr>
              <a:t>超平面 </a:t>
            </a:r>
            <a:r>
              <a:rPr lang="en-US" altLang="zh-CN" sz="2000" dirty="0" err="1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2000" b="0" i="1" baseline="30000" dirty="0" err="1">
                <a:solidFill>
                  <a:srgbClr val="002060"/>
                </a:solidFill>
                <a:cs typeface="Times New Roman" pitchFamily="18" charset="0"/>
              </a:rPr>
              <a:t>T</a:t>
            </a:r>
            <a:r>
              <a:rPr lang="en-US" altLang="zh-CN" sz="2000" dirty="0" err="1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altLang="zh-CN" sz="2000" b="0" dirty="0">
                <a:solidFill>
                  <a:srgbClr val="002060"/>
                </a:solidFill>
                <a:cs typeface="Times New Roman" pitchFamily="18" charset="0"/>
              </a:rPr>
              <a:t> + </a:t>
            </a:r>
            <a:r>
              <a:rPr lang="en-US" altLang="zh-CN" sz="2000" b="0" i="1" dirty="0">
                <a:solidFill>
                  <a:srgbClr val="002060"/>
                </a:solidFill>
                <a:cs typeface="Times New Roman" pitchFamily="18" charset="0"/>
              </a:rPr>
              <a:t>b</a:t>
            </a:r>
            <a:endParaRPr lang="en-GB" altLang="zh-CN" sz="20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D2FC6EA-75DF-4006-8A2F-9D3E118D390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>
            <a:off x="2051720" y="5717287"/>
            <a:ext cx="14401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7">
            <a:extLst>
              <a:ext uri="{FF2B5EF4-FFF2-40B4-BE49-F238E27FC236}">
                <a16:creationId xmlns:a16="http://schemas.microsoft.com/office/drawing/2014/main" id="{98609791-1919-476B-A222-716FDD35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357962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学习算法</a:t>
            </a:r>
            <a:endParaRPr lang="en-GB" altLang="zh-CN" sz="16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DCDA184B-A283-4C87-BCB0-C155DA99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5117122"/>
            <a:ext cx="1224136" cy="40011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1" dirty="0" err="1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altLang="zh-CN" sz="2000" b="0" i="1" baseline="-25000" dirty="0" err="1">
                <a:solidFill>
                  <a:srgbClr val="002060"/>
                </a:solidFill>
                <a:cs typeface="Times New Roman" pitchFamily="18" charset="0"/>
              </a:rPr>
              <a:t>i</a:t>
            </a:r>
            <a:r>
              <a:rPr lang="en-US" altLang="zh-CN" sz="2000" b="0" i="1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  <a:cs typeface="Times New Roman" pitchFamily="18" charset="0"/>
              </a:rPr>
              <a:t>= +1</a:t>
            </a:r>
            <a:endParaRPr lang="en-GB" altLang="zh-CN" sz="20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012741-A25D-4842-92A9-E0B22F7FAA9A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 bwMode="auto">
          <a:xfrm flipV="1">
            <a:off x="5652120" y="5317177"/>
            <a:ext cx="1296144" cy="400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矩形 7">
            <a:extLst>
              <a:ext uri="{FF2B5EF4-FFF2-40B4-BE49-F238E27FC236}">
                <a16:creationId xmlns:a16="http://schemas.microsoft.com/office/drawing/2014/main" id="{B320C56C-2EE9-43CB-8545-F7766F57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5733256"/>
            <a:ext cx="1224136" cy="40011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1" dirty="0" err="1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altLang="zh-CN" sz="2000" b="0" i="1" baseline="-25000" dirty="0" err="1">
                <a:solidFill>
                  <a:srgbClr val="002060"/>
                </a:solidFill>
                <a:cs typeface="Times New Roman" pitchFamily="18" charset="0"/>
              </a:rPr>
              <a:t>i</a:t>
            </a:r>
            <a:r>
              <a:rPr lang="en-US" altLang="zh-CN" sz="2000" b="0" i="1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  <a:cs typeface="Times New Roman" pitchFamily="18" charset="0"/>
              </a:rPr>
              <a:t>= −1</a:t>
            </a:r>
            <a:endParaRPr lang="en-GB" altLang="zh-CN" sz="20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2F98928-2265-4C7B-A93C-0147438F21AE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 bwMode="auto">
          <a:xfrm>
            <a:off x="5652120" y="5717287"/>
            <a:ext cx="1296144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7">
            <a:extLst>
              <a:ext uri="{FF2B5EF4-FFF2-40B4-BE49-F238E27FC236}">
                <a16:creationId xmlns:a16="http://schemas.microsoft.com/office/drawing/2014/main" id="{4140CE31-82B1-48B2-B2B9-6B8FA2D3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5085184"/>
            <a:ext cx="1296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1600" b="0" i="1" baseline="30000" dirty="0" err="1">
                <a:solidFill>
                  <a:srgbClr val="002060"/>
                </a:solidFill>
                <a:cs typeface="Times New Roman" pitchFamily="18" charset="0"/>
              </a:rPr>
              <a:t>T</a:t>
            </a:r>
            <a:r>
              <a:rPr lang="en-US" altLang="zh-CN" sz="1600" dirty="0" err="1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altLang="zh-CN" sz="1600" b="0" i="1" baseline="-25000" dirty="0" err="1">
                <a:solidFill>
                  <a:srgbClr val="002060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 + 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b 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&gt; 0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98A09C49-E545-4597-8615-0944F4DA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5949280"/>
            <a:ext cx="1296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en-US" altLang="zh-CN" sz="1600" b="0" i="1" baseline="30000" dirty="0" err="1">
                <a:solidFill>
                  <a:srgbClr val="002060"/>
                </a:solidFill>
                <a:cs typeface="Times New Roman" pitchFamily="18" charset="0"/>
              </a:rPr>
              <a:t>T</a:t>
            </a:r>
            <a:r>
              <a:rPr lang="en-US" altLang="zh-CN" sz="1600" dirty="0" err="1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altLang="zh-CN" sz="1600" b="0" i="1" baseline="-25000" dirty="0" err="1">
                <a:solidFill>
                  <a:srgbClr val="002060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 + 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b ≤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 0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矩形 7">
            <a:extLst>
              <a:ext uri="{FF2B5EF4-FFF2-40B4-BE49-F238E27FC236}">
                <a16:creationId xmlns:a16="http://schemas.microsoft.com/office/drawing/2014/main" id="{70D258DD-25EA-4FA6-9949-B630802A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622" y="5742204"/>
            <a:ext cx="1657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找到参数</a:t>
            </a:r>
            <a:r>
              <a:rPr lang="en-US" altLang="zh-CN" sz="1600" dirty="0">
                <a:solidFill>
                  <a:srgbClr val="002060"/>
                </a:solidFill>
                <a:cs typeface="Times New Roman" pitchFamily="18" charset="0"/>
              </a:rPr>
              <a:t>w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和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b</a:t>
            </a:r>
            <a:endParaRPr lang="en-GB" altLang="zh-CN" sz="1600" b="0" i="1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(5)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226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感知机学习算法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求解参数</a:t>
            </a:r>
            <a:r>
              <a:rPr lang="en-US" altLang="zh-CN" sz="2000" dirty="0"/>
              <a:t>w</a:t>
            </a:r>
            <a:r>
              <a:rPr lang="zh-CN" altLang="en-US" sz="2000" b="0" dirty="0"/>
              <a:t>和</a:t>
            </a:r>
            <a:r>
              <a:rPr lang="en-US" altLang="zh-CN" sz="2000" b="0" i="1" dirty="0"/>
              <a:t>b</a:t>
            </a:r>
            <a:r>
              <a:rPr lang="zh-CN" altLang="en-US" sz="2000" b="0" dirty="0"/>
              <a:t>的损失函数：</a:t>
            </a:r>
            <a:endParaRPr lang="en-US" altLang="zh-CN" sz="2000" b="0" i="1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0" i="1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梯度下降求解：</a:t>
            </a:r>
            <a:endParaRPr lang="en-US" altLang="zh-CN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/>
              <p:nvPr/>
            </p:nvSpPr>
            <p:spPr>
              <a:xfrm>
                <a:off x="2195736" y="2889750"/>
                <a:ext cx="4752528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9"/>
                                </m:rP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845903-6E80-4529-9B9F-1A672FE0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89750"/>
                <a:ext cx="4752528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utoShape 4">
            <a:extLst>
              <a:ext uri="{FF2B5EF4-FFF2-40B4-BE49-F238E27FC236}">
                <a16:creationId xmlns:a16="http://schemas.microsoft.com/office/drawing/2014/main" id="{7C719D55-5220-4B2D-9AAA-007957E2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40" y="2358065"/>
            <a:ext cx="2230160" cy="1033732"/>
          </a:xfrm>
          <a:prstGeom prst="cloudCallout">
            <a:avLst>
              <a:gd name="adj1" fmla="val -65428"/>
              <a:gd name="adj2" fmla="val 5787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为误分类的样本集合</a:t>
            </a:r>
            <a:endParaRPr lang="en-US" altLang="zh-CN" sz="18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6E6C709-DD7E-46E4-BB01-B1047611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777" y="4071669"/>
            <a:ext cx="5743575" cy="25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随机初始化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在训练集中随机选取一个样本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800" b="0" i="1" kern="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≤ 0 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l-GR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η</a:t>
            </a:r>
            <a:r>
              <a:rPr lang="en-US" altLang="zh-CN" sz="1800" b="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l-GR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η</a:t>
            </a:r>
            <a:r>
              <a:rPr lang="en-US" altLang="zh-CN" sz="1800" b="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b="0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20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没有误分类的样本</a:t>
            </a:r>
            <a:endParaRPr lang="en-US" altLang="zh-CN" sz="1800" b="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20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1800" b="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  </a:t>
            </a:r>
            <a:endParaRPr lang="en-US" altLang="zh-CN" sz="2000" b="1" kern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0FBE58-1F73-4C54-84B3-4DC6353D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5563620"/>
            <a:ext cx="2445836" cy="1033732"/>
          </a:xfrm>
          <a:prstGeom prst="cloudCallout">
            <a:avLst>
              <a:gd name="adj1" fmla="val -77160"/>
              <a:gd name="adj2" fmla="val -145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复杂度为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td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t 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：迭代次数</a:t>
            </a:r>
            <a:endParaRPr lang="en-US" altLang="zh-CN" sz="18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(6)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421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感知机的主要贡献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提供了一个通用的机器学习框架</a:t>
            </a:r>
            <a:endParaRPr lang="en-US" altLang="zh-CN" sz="2000" b="0" dirty="0"/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给定数据集</a:t>
            </a:r>
            <a:r>
              <a:rPr lang="en-US" altLang="zh-CN" sz="1800" b="0" i="1" dirty="0">
                <a:solidFill>
                  <a:srgbClr val="000000"/>
                </a:solidFill>
              </a:rPr>
              <a:t>D</a:t>
            </a:r>
            <a:r>
              <a:rPr lang="zh-CN" altLang="en-US" sz="1800" b="0" dirty="0">
                <a:solidFill>
                  <a:srgbClr val="000000"/>
                </a:solidFill>
              </a:rPr>
              <a:t>，寻找函数 </a:t>
            </a:r>
            <a:r>
              <a:rPr lang="en-US" altLang="zh-CN" sz="1800" b="0" i="1" dirty="0">
                <a:solidFill>
                  <a:srgbClr val="000000"/>
                </a:solidFill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</a:rPr>
              <a:t> = </a:t>
            </a:r>
            <a:r>
              <a:rPr lang="en-US" altLang="zh-CN" sz="1800" b="0" i="1" dirty="0">
                <a:solidFill>
                  <a:srgbClr val="000000"/>
                </a:solidFill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</a:rPr>
              <a:t>, </a:t>
            </a:r>
            <a:r>
              <a:rPr lang="el-GR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sz="1800" b="0" dirty="0">
                <a:solidFill>
                  <a:srgbClr val="000000"/>
                </a:solidFill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</a:rPr>
              <a:t>，预测新样本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</a:rPr>
              <a:t>’</a:t>
            </a:r>
            <a:r>
              <a:rPr lang="zh-CN" altLang="en-US" sz="1800" b="0" dirty="0">
                <a:solidFill>
                  <a:srgbClr val="000000"/>
                </a:solidFill>
              </a:rPr>
              <a:t>对应的</a:t>
            </a:r>
            <a:r>
              <a:rPr lang="en-US" altLang="zh-CN" sz="1800" b="0" i="1" dirty="0">
                <a:solidFill>
                  <a:srgbClr val="000000"/>
                </a:solidFill>
              </a:rPr>
              <a:t>y</a:t>
            </a:r>
            <a:r>
              <a:rPr lang="en-US" altLang="zh-CN" sz="1800" b="0" dirty="0">
                <a:solidFill>
                  <a:srgbClr val="000000"/>
                </a:solidFill>
              </a:rPr>
              <a:t>’ = </a:t>
            </a:r>
            <a:r>
              <a:rPr lang="en-US" altLang="zh-CN" sz="1800" b="0" i="1" dirty="0">
                <a:solidFill>
                  <a:srgbClr val="000000"/>
                </a:solidFill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</a:rPr>
              <a:t>’, </a:t>
            </a:r>
            <a:r>
              <a:rPr lang="el-GR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sz="1800" b="0" dirty="0">
                <a:solidFill>
                  <a:srgbClr val="000000"/>
                </a:solidFill>
              </a:rPr>
              <a:t>)</a:t>
            </a: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感知机：</a:t>
            </a:r>
            <a:r>
              <a:rPr lang="el-GR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 θ</a:t>
            </a:r>
            <a:r>
              <a:rPr lang="zh-CN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</a:rPr>
              <a:t>= (</a:t>
            </a:r>
            <a:r>
              <a:rPr lang="en-US" altLang="zh-CN" sz="1800" dirty="0">
                <a:solidFill>
                  <a:srgbClr val="000000"/>
                </a:solidFill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</a:rPr>
              <a:t>, </a:t>
            </a:r>
            <a:r>
              <a:rPr lang="en-US" altLang="zh-CN" sz="1800" b="0" i="1" dirty="0">
                <a:solidFill>
                  <a:srgbClr val="000000"/>
                </a:solidFill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</a:rPr>
              <a:t>，</a:t>
            </a:r>
            <a:r>
              <a:rPr lang="en-US" altLang="zh-CN" sz="1800" b="0" i="1" dirty="0">
                <a:solidFill>
                  <a:srgbClr val="000000"/>
                </a:solidFill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</a:rPr>
              <a:t>, </a:t>
            </a:r>
            <a:r>
              <a:rPr lang="el-GR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sz="1800" b="0" dirty="0">
                <a:solidFill>
                  <a:srgbClr val="000000"/>
                </a:solidFill>
              </a:rPr>
              <a:t>) = sign(</a:t>
            </a:r>
            <a:r>
              <a:rPr lang="en-US" altLang="zh-CN" sz="1800" dirty="0" err="1">
                <a:solidFill>
                  <a:srgbClr val="000000"/>
                </a:solidFill>
              </a:rPr>
              <a:t>w</a:t>
            </a:r>
            <a:r>
              <a:rPr lang="en-US" altLang="zh-CN" sz="1800" b="0" i="1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sz="1800" dirty="0" err="1">
                <a:solidFill>
                  <a:srgbClr val="000000"/>
                </a:solidFill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</a:rPr>
              <a:t> + </a:t>
            </a:r>
            <a:r>
              <a:rPr lang="en-US" altLang="zh-CN" sz="1800" b="0" i="1" dirty="0">
                <a:solidFill>
                  <a:srgbClr val="000000"/>
                </a:solidFill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</a:rPr>
              <a:t>)</a:t>
            </a:r>
          </a:p>
          <a:p>
            <a:pPr marL="800100" lvl="1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占用计算和存储资源较少</a:t>
            </a:r>
            <a:endParaRPr lang="en-US" altLang="zh-CN" sz="2000" b="0" dirty="0"/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仅存储参数 </a:t>
            </a:r>
            <a:r>
              <a:rPr lang="en-US" altLang="zh-CN" sz="1800" dirty="0">
                <a:solidFill>
                  <a:srgbClr val="000000"/>
                </a:solidFill>
              </a:rPr>
              <a:t>w </a:t>
            </a:r>
            <a:r>
              <a:rPr lang="zh-CN" altLang="en-US" sz="1800" b="0" dirty="0">
                <a:solidFill>
                  <a:srgbClr val="000000"/>
                </a:solidFill>
              </a:rPr>
              <a:t>和 </a:t>
            </a:r>
            <a:r>
              <a:rPr lang="en-US" altLang="zh-CN" sz="1800" b="0" i="1" dirty="0">
                <a:solidFill>
                  <a:srgbClr val="000000"/>
                </a:solidFill>
              </a:rPr>
              <a:t>b</a:t>
            </a: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每次更新只选择一小部分训练样本进行计算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C65A1BA-CA6C-4A43-97F6-33EF7435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人工神经网络 </a:t>
            </a:r>
            <a:r>
              <a:rPr lang="en-US" altLang="zh-CN" dirty="0">
                <a:ea typeface="黑体" pitchFamily="2" charset="-122"/>
              </a:rPr>
              <a:t>(7)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A5D2D11-D13C-469F-9609-B8CA643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8208962" cy="269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多层神经网络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按一定结构连接多个神经元，可处理非线性可分问题</a:t>
            </a:r>
            <a:endParaRPr lang="en-US" altLang="zh-CN" sz="1800" b="0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多层前馈神经网络（</a:t>
            </a:r>
            <a:r>
              <a:rPr lang="en-US" altLang="zh-CN" sz="2000" b="0" dirty="0"/>
              <a:t>Multi-layer Feedforward Neural Network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</a:rPr>
              <a:t>个输入层、</a:t>
            </a: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</a:rPr>
              <a:t>个隐藏层、</a:t>
            </a: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</a:rPr>
              <a:t>个输出层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每层包含多个神经元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800" b="0" dirty="0">
                <a:solidFill>
                  <a:srgbClr val="000000"/>
                </a:solidFill>
              </a:rPr>
              <a:t>每层神经元与下一层神经元全连接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FC21C-DEC1-4D0D-8A45-13C082BD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08" y="4406599"/>
            <a:ext cx="3123184" cy="161468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9A283C-2BD4-4C3F-B844-4FD98139600B}"/>
                  </a:ext>
                </a:extLst>
              </p:cNvPr>
              <p:cNvSpPr txBox="1"/>
              <p:nvPr/>
            </p:nvSpPr>
            <p:spPr>
              <a:xfrm>
                <a:off x="5408384" y="4699920"/>
                <a:ext cx="3483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9A283C-2BD4-4C3F-B844-4FD981396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84" y="4699920"/>
                <a:ext cx="3483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B7E2D9-88A3-45CB-B938-D53DD913C575}"/>
                  </a:ext>
                </a:extLst>
              </p:cNvPr>
              <p:cNvSpPr txBox="1"/>
              <p:nvPr/>
            </p:nvSpPr>
            <p:spPr>
              <a:xfrm>
                <a:off x="5409262" y="5172618"/>
                <a:ext cx="3483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B7E2D9-88A3-45CB-B938-D53DD913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262" y="5172618"/>
                <a:ext cx="348321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D8E49A-05A0-4401-85F4-237255CD844D}"/>
                  </a:ext>
                </a:extLst>
              </p:cNvPr>
              <p:cNvSpPr txBox="1"/>
              <p:nvPr/>
            </p:nvSpPr>
            <p:spPr>
              <a:xfrm>
                <a:off x="5327477" y="5645316"/>
                <a:ext cx="3483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D8E49A-05A0-4401-85F4-237255CD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77" y="5645316"/>
                <a:ext cx="3483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19EDC5CA-E841-4AA1-9AD5-E798269D0C21}"/>
              </a:ext>
            </a:extLst>
          </p:cNvPr>
          <p:cNvSpPr/>
          <p:nvPr/>
        </p:nvSpPr>
        <p:spPr bwMode="auto">
          <a:xfrm>
            <a:off x="4499992" y="5254424"/>
            <a:ext cx="761731" cy="288032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D457D60-7E27-4340-AFC7-3A61CE27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206" y="3777180"/>
            <a:ext cx="2304256" cy="853890"/>
          </a:xfrm>
          <a:prstGeom prst="cloudCallout">
            <a:avLst>
              <a:gd name="adj1" fmla="val -84106"/>
              <a:gd name="adj2" fmla="val 115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+mn-lt"/>
                <a:ea typeface="黑体" panose="02010609060101010101" pitchFamily="49" charset="-122"/>
              </a:rPr>
              <a:t>输出：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v</a:t>
            </a:r>
            <a:r>
              <a:rPr lang="en-US" altLang="zh-CN" sz="1800" b="0" baseline="-25000" dirty="0">
                <a:latin typeface="+mn-lt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798001FC-99D8-4DB7-9EE4-049BA5B1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26" y="6165304"/>
            <a:ext cx="6911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solidFill>
                  <a:srgbClr val="0000FF"/>
                </a:solidFill>
                <a:cs typeface="Times New Roman" pitchFamily="18" charset="0"/>
              </a:rPr>
              <a:t>训练网络：</a:t>
            </a:r>
            <a:r>
              <a:rPr lang="zh-CN" altLang="en-US" sz="1800" b="0" dirty="0">
                <a:solidFill>
                  <a:srgbClr val="000000"/>
                </a:solidFill>
                <a:cs typeface="Times New Roman" pitchFamily="18" charset="0"/>
              </a:rPr>
              <a:t>确定参数 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 = [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11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12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21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22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] </a:t>
            </a:r>
            <a:r>
              <a:rPr lang="zh-CN" altLang="en-US" sz="1800" b="0" dirty="0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 = [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1800" b="0" baseline="-25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endParaRPr lang="en-GB" altLang="zh-CN" sz="18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8998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3901</TotalTime>
  <Words>1054</Words>
  <Application>Microsoft Office PowerPoint</Application>
  <PresentationFormat>全屏显示(4:3)</PresentationFormat>
  <Paragraphs>207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宋体</vt:lpstr>
      <vt:lpstr>Cambria Math</vt:lpstr>
      <vt:lpstr>Times New Roman</vt:lpstr>
      <vt:lpstr>Wingdings</vt:lpstr>
      <vt:lpstr>Straight Edge</vt:lpstr>
      <vt:lpstr>第14章 人工神经网络和深度学习 概述 </vt:lpstr>
      <vt:lpstr>提纲</vt:lpstr>
      <vt:lpstr>人工神经网络 (1)</vt:lpstr>
      <vt:lpstr>人工神经网络 (2)</vt:lpstr>
      <vt:lpstr>人工神经网络 (3)</vt:lpstr>
      <vt:lpstr>人工神经网络 (4)</vt:lpstr>
      <vt:lpstr>人工神经网络 (5)</vt:lpstr>
      <vt:lpstr>人工神经网络 (6)</vt:lpstr>
      <vt:lpstr>人工神经网络 (7)</vt:lpstr>
      <vt:lpstr>人工神经网络 (8)</vt:lpstr>
      <vt:lpstr>人工神经网络 (9)</vt:lpstr>
      <vt:lpstr>人工神经网络 (10)</vt:lpstr>
      <vt:lpstr>人工神经网络 (11)</vt:lpstr>
      <vt:lpstr>提纲</vt:lpstr>
      <vt:lpstr>深度学习 (1)</vt:lpstr>
      <vt:lpstr>深度学习 (2)</vt:lpstr>
      <vt:lpstr>深度学习 (3)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171</cp:revision>
  <dcterms:created xsi:type="dcterms:W3CDTF">1601-01-01T00:00:00Z</dcterms:created>
  <dcterms:modified xsi:type="dcterms:W3CDTF">2022-07-19T01:32:30Z</dcterms:modified>
</cp:coreProperties>
</file>