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317" r:id="rId4"/>
    <p:sldId id="258" r:id="rId5"/>
    <p:sldId id="300" r:id="rId6"/>
    <p:sldId id="329" r:id="rId7"/>
    <p:sldId id="331" r:id="rId8"/>
    <p:sldId id="352" r:id="rId9"/>
    <p:sldId id="355" r:id="rId10"/>
    <p:sldId id="301" r:id="rId11"/>
    <p:sldId id="354" r:id="rId12"/>
    <p:sldId id="345" r:id="rId13"/>
    <p:sldId id="336" r:id="rId14"/>
    <p:sldId id="346" r:id="rId15"/>
    <p:sldId id="342" r:id="rId16"/>
    <p:sldId id="332" r:id="rId17"/>
    <p:sldId id="337" r:id="rId18"/>
    <p:sldId id="263" r:id="rId19"/>
    <p:sldId id="339" r:id="rId20"/>
    <p:sldId id="302" r:id="rId21"/>
    <p:sldId id="343" r:id="rId22"/>
    <p:sldId id="320" r:id="rId23"/>
    <p:sldId id="349" r:id="rId24"/>
    <p:sldId id="351" r:id="rId25"/>
    <p:sldId id="353" r:id="rId26"/>
    <p:sldId id="347" r:id="rId27"/>
    <p:sldId id="348" r:id="rId28"/>
    <p:sldId id="325" r:id="rId29"/>
    <p:sldId id="328" r:id="rId30"/>
    <p:sldId id="29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itchFamily="2" charset="2"/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61" autoAdjust="0"/>
    <p:restoredTop sz="86449" autoAdjust="0"/>
  </p:normalViewPr>
  <p:slideViewPr>
    <p:cSldViewPr>
      <p:cViewPr varScale="1">
        <p:scale>
          <a:sx n="67" d="100"/>
          <a:sy n="67" d="100"/>
        </p:scale>
        <p:origin x="934" y="26"/>
      </p:cViewPr>
      <p:guideLst>
        <p:guide orient="horz" pos="3748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25.xml"/><Relationship Id="rId18" Type="http://schemas.openxmlformats.org/officeDocument/2006/relationships/slide" Target="slides/slide30.xml"/><Relationship Id="rId3" Type="http://schemas.openxmlformats.org/officeDocument/2006/relationships/slide" Target="slides/slide3.xml"/><Relationship Id="rId7" Type="http://schemas.openxmlformats.org/officeDocument/2006/relationships/slide" Target="slides/slide16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28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11" Type="http://schemas.openxmlformats.org/officeDocument/2006/relationships/slide" Target="slides/slide23.xml"/><Relationship Id="rId5" Type="http://schemas.openxmlformats.org/officeDocument/2006/relationships/slide" Target="slides/slide5.xml"/><Relationship Id="rId15" Type="http://schemas.openxmlformats.org/officeDocument/2006/relationships/slide" Target="slides/slide27.xml"/><Relationship Id="rId10" Type="http://schemas.openxmlformats.org/officeDocument/2006/relationships/slide" Target="slides/slide22.xml"/><Relationship Id="rId4" Type="http://schemas.openxmlformats.org/officeDocument/2006/relationships/slide" Target="slides/slide4.xml"/><Relationship Id="rId9" Type="http://schemas.openxmlformats.org/officeDocument/2006/relationships/slide" Target="slides/slide21.xml"/><Relationship Id="rId14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>
              <a:grpSpLocks/>
            </p:cNvGrpSpPr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>
              <a:grpSpLocks/>
            </p:cNvGrpSpPr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>
              <a:grpSpLocks/>
            </p:cNvGrpSpPr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1" Type="http://schemas.openxmlformats.org/officeDocument/2006/relationships/image" Target="../media/image39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9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2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9" Type="http://schemas.openxmlformats.org/officeDocument/2006/relationships/image" Target="../media/image3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1" Type="http://schemas.openxmlformats.org/officeDocument/2006/relationships/image" Target="../media/image52.png"/><Relationship Id="rId12" Type="http://schemas.openxmlformats.org/officeDocument/2006/relationships/image" Target="../media/image431.png"/><Relationship Id="rId17" Type="http://schemas.openxmlformats.org/officeDocument/2006/relationships/image" Target="../media/image48.png"/><Relationship Id="rId2" Type="http://schemas.openxmlformats.org/officeDocument/2006/relationships/image" Target="../media/image4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15" Type="http://schemas.openxmlformats.org/officeDocument/2006/relationships/image" Target="../media/image46.png"/><Relationship Id="rId10" Type="http://schemas.openxmlformats.org/officeDocument/2006/relationships/image" Target="../media/image380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22" Type="http://schemas.openxmlformats.org/officeDocument/2006/relationships/image" Target="../media/image43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2" Type="http://schemas.openxmlformats.org/officeDocument/2006/relationships/image" Target="../media/image480.png"/><Relationship Id="rId17" Type="http://schemas.openxmlformats.org/officeDocument/2006/relationships/image" Target="../media/image58.png"/><Relationship Id="rId2" Type="http://schemas.openxmlformats.org/officeDocument/2006/relationships/image" Target="../media/image5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9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12" Type="http://schemas.openxmlformats.org/officeDocument/2006/relationships/image" Target="../media/image89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21.emf"/><Relationship Id="rId5" Type="http://schemas.openxmlformats.org/officeDocument/2006/relationships/image" Target="../media/image820.png"/><Relationship Id="rId10" Type="http://schemas.openxmlformats.org/officeDocument/2006/relationships/image" Target="../media/image870.png"/><Relationship Id="rId4" Type="http://schemas.openxmlformats.org/officeDocument/2006/relationships/image" Target="../media/image810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em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5" Type="http://schemas.openxmlformats.org/officeDocument/2006/relationships/image" Target="../media/image21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第</a:t>
            </a:r>
            <a:r>
              <a:rPr lang="en-US" altLang="zh-CN" dirty="0">
                <a:ea typeface="黑体" pitchFamily="2" charset="-122"/>
              </a:rPr>
              <a:t>18</a:t>
            </a:r>
            <a:r>
              <a:rPr lang="zh-CN" altLang="en-US" dirty="0">
                <a:ea typeface="黑体" pitchFamily="2" charset="-122"/>
              </a:rPr>
              <a:t>章</a:t>
            </a:r>
            <a:r>
              <a:rPr lang="en-US" altLang="zh-CN" dirty="0">
                <a:ea typeface="黑体" pitchFamily="2" charset="-122"/>
              </a:rPr>
              <a:t> </a:t>
            </a:r>
            <a:r>
              <a:rPr lang="zh-CN" altLang="en-US" dirty="0">
                <a:ea typeface="黑体" pitchFamily="2" charset="-122"/>
              </a:rPr>
              <a:t>图分析算法 </a:t>
            </a:r>
            <a:endParaRPr lang="en-US" altLang="zh-CN" dirty="0">
              <a:ea typeface="黑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F40839-1418-4C02-8849-ED2BBE77E956}"/>
              </a:ext>
            </a:extLst>
          </p:cNvPr>
          <p:cNvSpPr/>
          <p:nvPr/>
        </p:nvSpPr>
        <p:spPr>
          <a:xfrm>
            <a:off x="2843808" y="3212976"/>
            <a:ext cx="4301177" cy="2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49" charset="-122"/>
              </a:rPr>
              <a:t>《</a:t>
            </a:r>
            <a:r>
              <a:rPr lang="zh-CN" altLang="en-US" sz="4000" dirty="0">
                <a:ea typeface="黑体" panose="02010609060101010101" pitchFamily="49" charset="-122"/>
              </a:rPr>
              <a:t>人工智能算法</a:t>
            </a:r>
            <a:r>
              <a:rPr lang="en-US" altLang="zh-CN" sz="4000" dirty="0">
                <a:ea typeface="黑体" panose="02010609060101010101" pitchFamily="49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49" charset="-122"/>
              </a:rPr>
              <a:t>清华大学出版社</a:t>
            </a:r>
            <a:endParaRPr lang="en-US" altLang="zh-CN" dirty="0"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49" charset="-122"/>
              </a:rPr>
              <a:t>2022</a:t>
            </a:r>
            <a:r>
              <a:rPr lang="zh-CN" altLang="en-US" dirty="0">
                <a:ea typeface="黑体" panose="02010609060101010101" pitchFamily="49" charset="-122"/>
              </a:rPr>
              <a:t>年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月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2214563"/>
            <a:ext cx="62531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2060"/>
                </a:solidFill>
                <a:ea typeface="黑体" pitchFamily="2" charset="-122"/>
              </a:rPr>
              <a:t>图分析概述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FF0000"/>
                </a:solidFill>
                <a:ea typeface="黑体" pitchFamily="2" charset="-122"/>
              </a:rPr>
              <a:t>图神经网络</a:t>
            </a:r>
            <a:endParaRPr lang="en-US" altLang="zh-CN" sz="2200" b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ea typeface="黑体" pitchFamily="2" charset="-122"/>
              </a:rPr>
              <a:t>图卷积网络</a:t>
            </a:r>
            <a:endParaRPr lang="en-US" altLang="zh-CN" sz="2200" b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ea typeface="黑体" pitchFamily="2" charset="-122"/>
              </a:rPr>
              <a:t>基于图卷积网络的图节点分类</a:t>
            </a:r>
            <a:endParaRPr lang="en-US" altLang="zh-CN" sz="2200" b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ea typeface="黑体" pitchFamily="2" charset="-122"/>
              </a:rPr>
              <a:t>总结</a:t>
            </a:r>
            <a:endParaRPr lang="en-US" altLang="zh-CN" sz="2200" b="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600"/>
              </a:lnSpc>
            </a:pP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图神经网络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9592" y="2057400"/>
            <a:ext cx="813467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kern="0" dirty="0">
                <a:solidFill>
                  <a:srgbClr val="0000FF"/>
                </a:solidFill>
                <a:ea typeface="黑体" pitchFamily="2" charset="-122"/>
              </a:rPr>
              <a:t>图神经网络（</a:t>
            </a:r>
            <a:r>
              <a:rPr lang="en-US" altLang="zh-CN" sz="2400" kern="0" dirty="0">
                <a:solidFill>
                  <a:srgbClr val="0000FF"/>
                </a:solidFill>
                <a:ea typeface="黑体" pitchFamily="2" charset="-122"/>
              </a:rPr>
              <a:t>Graph Neural Network, </a:t>
            </a:r>
            <a:r>
              <a:rPr lang="en-US" altLang="zh-CN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GNN</a:t>
            </a:r>
            <a:r>
              <a:rPr lang="zh-CN" altLang="en-US" sz="24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40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概述</a:t>
            </a:r>
            <a:endParaRPr lang="en-US" altLang="zh-CN" sz="2000" b="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一类用于图数据建模与分析的神经网络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利用图卷积操作聚合信息，得到节点、边和图的特征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分类</a:t>
            </a:r>
            <a:endParaRPr lang="en-US" altLang="zh-CN" sz="2000" b="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消息传播神经网络（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Message Passing Neural Network, MPNN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非局部神经网络（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Non-Local Neural Network,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NLNN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zh-CN" altLang="en-US" sz="2000" b="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归纳</a:t>
            </a:r>
            <a:endParaRPr lang="en-US" altLang="zh-CN" sz="2000" b="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图网络（</a:t>
            </a:r>
            <a:r>
              <a:rPr lang="en-US" altLang="zh-CN" sz="1800" b="0" kern="0" dirty="0">
                <a:solidFill>
                  <a:srgbClr val="002060"/>
                </a:solidFill>
                <a:ea typeface="黑体" pitchFamily="2" charset="-122"/>
              </a:rPr>
              <a:t> Graph Network,</a:t>
            </a:r>
            <a:r>
              <a:rPr lang="zh-CN" altLang="en-US" sz="1800" b="0" kern="0" dirty="0">
                <a:solidFill>
                  <a:srgbClr val="002060"/>
                </a:solidFill>
                <a:ea typeface="黑体" pitchFamily="2" charset="-122"/>
              </a:rPr>
              <a:t> 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）是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GNN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结构的一般化总结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6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图神经网络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/>
              <p:cNvSpPr txBox="1">
                <a:spLocks noChangeArrowheads="1"/>
              </p:cNvSpPr>
              <p:nvPr/>
            </p:nvSpPr>
            <p:spPr>
              <a:xfrm>
                <a:off x="715962" y="2060848"/>
                <a:ext cx="7958138" cy="468396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2200" kern="0" dirty="0">
                    <a:solidFill>
                      <a:srgbClr val="0000FF"/>
                    </a:solidFill>
                    <a:ea typeface="黑体" pitchFamily="2" charset="-122"/>
                  </a:rPr>
                  <a:t>图网络的操作</a:t>
                </a:r>
                <a:endParaRPr lang="en-US" altLang="zh-CN" sz="22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Char char="-"/>
                </a:pPr>
                <a:r>
                  <a:rPr lang="zh-CN" altLang="en-US" sz="2000" kern="0" dirty="0">
                    <a:solidFill>
                      <a:srgbClr val="0000FF"/>
                    </a:solidFill>
                    <a:ea typeface="黑体" pitchFamily="2" charset="-122"/>
                  </a:rPr>
                  <a:t>边更新</a:t>
                </a:r>
                <a:endParaRPr lang="en-US" altLang="zh-CN" sz="20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输入边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、全图特征</a:t>
                </a:r>
                <a:r>
                  <a:rPr lang="en-US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u</a:t>
                </a:r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、节点特征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更新函数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得到新的边特征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altLang="zh-CN" sz="1800" b="0" kern="0" dirty="0">
                  <a:solidFill>
                    <a:srgbClr val="002060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endParaRPr lang="en-US" altLang="zh-CN" sz="2400" b="0" kern="0" dirty="0">
                  <a:solidFill>
                    <a:srgbClr val="002060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solidFill>
                      <a:srgbClr val="002060"/>
                    </a:solidFill>
                  </a:rPr>
                  <a:t>例如，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图中的边特征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</m:oMath>
                </a14:m>
                <a:r>
                  <a:rPr lang="zh-CN" altLang="en-US" sz="1800" b="0" kern="0" dirty="0">
                    <a:ea typeface="黑体" pitchFamily="2" charset="-122"/>
                  </a:rPr>
                  <a:t>。</a:t>
                </a:r>
                <a:endParaRPr lang="en-US" altLang="zh-CN" sz="1800" b="0" kern="0" dirty="0">
                  <a:ea typeface="黑体" pitchFamily="2" charset="-122"/>
                </a:endParaRPr>
              </a:p>
              <a:p>
                <a:pPr eaLnBrk="1" hangingPunct="1"/>
                <a:endParaRPr lang="en-US" altLang="zh-CN" sz="2400" b="0" kern="0" dirty="0">
                  <a:ea typeface="黑体" pitchFamily="2" charset="-122"/>
                </a:endParaRPr>
              </a:p>
              <a:p>
                <a:pPr marL="0" indent="0" eaLnBrk="1" hangingPunct="1">
                  <a:buNone/>
                </a:pPr>
                <a:endParaRPr lang="en-US" altLang="zh-CN" sz="2400" b="0" kern="0" dirty="0">
                  <a:ea typeface="黑体" pitchFamily="2" charset="-122"/>
                </a:endParaRPr>
              </a:p>
              <a:p>
                <a:pPr eaLnBrk="1" hangingPunct="1">
                  <a:buNone/>
                </a:pPr>
                <a:r>
                  <a:rPr lang="zh-CN" altLang="en-US" sz="2400" b="0" kern="0" dirty="0">
                    <a:ea typeface="黑体" pitchFamily="2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5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2" y="2060848"/>
                <a:ext cx="7958138" cy="4683968"/>
              </a:xfrm>
              <a:prstGeom prst="rect">
                <a:avLst/>
              </a:prstGeom>
              <a:blipFill>
                <a:blip r:embed="rId2"/>
                <a:stretch>
                  <a:fillRect l="-842" t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/>
              <p:cNvSpPr txBox="1"/>
              <p:nvPr/>
            </p:nvSpPr>
            <p:spPr>
              <a:xfrm>
                <a:off x="8064491" y="3978043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1" name="文本框 2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91" y="3978043"/>
                <a:ext cx="1008112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5021D07-0C4B-493E-BD6F-31654F55986F}"/>
              </a:ext>
            </a:extLst>
          </p:cNvPr>
          <p:cNvGrpSpPr/>
          <p:nvPr/>
        </p:nvGrpSpPr>
        <p:grpSpPr>
          <a:xfrm>
            <a:off x="5796136" y="2458222"/>
            <a:ext cx="3282808" cy="3563065"/>
            <a:chOff x="6064308" y="2636874"/>
            <a:chExt cx="2694090" cy="28945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/>
                <p:cNvSpPr txBox="1"/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文本框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椭圆 191"/>
            <p:cNvSpPr/>
            <p:nvPr/>
          </p:nvSpPr>
          <p:spPr bwMode="auto">
            <a:xfrm>
              <a:off x="7201523" y="285894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193" name="椭圆 192"/>
            <p:cNvSpPr/>
            <p:nvPr/>
          </p:nvSpPr>
          <p:spPr bwMode="auto">
            <a:xfrm>
              <a:off x="6612997" y="342031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7159342" y="391975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6460293" y="4586320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7166520" y="491653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 bwMode="auto">
            <a:xfrm>
              <a:off x="7865569" y="4730336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8153601" y="3923044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cxnSp>
          <p:nvCxnSpPr>
            <p:cNvPr id="199" name="直接连接符 198"/>
            <p:cNvCxnSpPr>
              <a:stCxn id="192" idx="3"/>
              <a:endCxn id="193" idx="7"/>
            </p:cNvCxnSpPr>
            <p:nvPr/>
          </p:nvCxnSpPr>
          <p:spPr bwMode="auto">
            <a:xfrm flipH="1">
              <a:off x="6858848" y="3104799"/>
              <a:ext cx="384856" cy="3576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直接连接符 199"/>
            <p:cNvCxnSpPr>
              <a:stCxn id="194" idx="3"/>
              <a:endCxn id="195" idx="7"/>
            </p:cNvCxnSpPr>
            <p:nvPr/>
          </p:nvCxnSpPr>
          <p:spPr bwMode="auto">
            <a:xfrm flipH="1">
              <a:off x="6706144" y="4165609"/>
              <a:ext cx="495379" cy="4628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直接连接符 200"/>
            <p:cNvCxnSpPr>
              <a:stCxn id="193" idx="5"/>
              <a:endCxn id="194" idx="1"/>
            </p:cNvCxnSpPr>
            <p:nvPr/>
          </p:nvCxnSpPr>
          <p:spPr bwMode="auto">
            <a:xfrm>
              <a:off x="6858848" y="3666166"/>
              <a:ext cx="342675" cy="2957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直接连接符 201"/>
            <p:cNvCxnSpPr>
              <a:stCxn id="194" idx="4"/>
              <a:endCxn id="196" idx="0"/>
            </p:cNvCxnSpPr>
            <p:nvPr/>
          </p:nvCxnSpPr>
          <p:spPr bwMode="auto">
            <a:xfrm>
              <a:off x="7303358" y="4207790"/>
              <a:ext cx="7178" cy="708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>
              <a:stCxn id="194" idx="5"/>
              <a:endCxn id="197" idx="1"/>
            </p:cNvCxnSpPr>
            <p:nvPr/>
          </p:nvCxnSpPr>
          <p:spPr bwMode="auto">
            <a:xfrm>
              <a:off x="7405193" y="4165609"/>
              <a:ext cx="502557" cy="60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>
              <a:stCxn id="194" idx="6"/>
              <a:endCxn id="198" idx="2"/>
            </p:cNvCxnSpPr>
            <p:nvPr/>
          </p:nvCxnSpPr>
          <p:spPr bwMode="auto">
            <a:xfrm>
              <a:off x="7447374" y="4063774"/>
              <a:ext cx="706227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5" name="文本框 204"/>
            <p:cNvSpPr txBox="1"/>
            <p:nvPr/>
          </p:nvSpPr>
          <p:spPr>
            <a:xfrm>
              <a:off x="7189921" y="2825129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1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6599147" y="338601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2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7143258" y="3909886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3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439708" y="4566915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4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7143258" y="4896788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5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7848972" y="472080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6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8153601" y="3889894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7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7656471" y="5246170"/>
              <a:ext cx="253712" cy="28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u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本框 212"/>
                <p:cNvSpPr txBox="1"/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文本框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文本框 213"/>
                <p:cNvSpPr txBox="1"/>
                <p:nvPr/>
              </p:nvSpPr>
              <p:spPr>
                <a:xfrm>
                  <a:off x="6274156" y="4097216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文本框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156" y="4097216"/>
                  <a:ext cx="1008112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/>
                <p:cNvSpPr txBox="1"/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文本框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/>
                <p:cNvSpPr txBox="1"/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文本框 2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文本框 216"/>
                <p:cNvSpPr txBox="1"/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文本框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/>
                <p:cNvSpPr txBox="1"/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文本框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/>
                <p:cNvSpPr txBox="1"/>
                <p:nvPr/>
              </p:nvSpPr>
              <p:spPr>
                <a:xfrm>
                  <a:off x="6223388" y="3110711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文本框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388" y="3110711"/>
                  <a:ext cx="1008112" cy="27276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/>
                <p:cNvSpPr txBox="1"/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文本框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/>
                <p:cNvSpPr txBox="1"/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文本框 2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/>
                <p:cNvSpPr txBox="1"/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文本框 2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/>
                <p:cNvSpPr txBox="1"/>
                <p:nvPr/>
              </p:nvSpPr>
              <p:spPr>
                <a:xfrm>
                  <a:off x="6064308" y="4554286"/>
                  <a:ext cx="503137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文本框 2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308" y="4554286"/>
                  <a:ext cx="503137" cy="27276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1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图神经网络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/>
              <p:cNvSpPr txBox="1">
                <a:spLocks noChangeArrowheads="1"/>
              </p:cNvSpPr>
              <p:nvPr/>
            </p:nvSpPr>
            <p:spPr>
              <a:xfrm>
                <a:off x="685800" y="2057400"/>
                <a:ext cx="7958138" cy="468396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2000" kern="0" dirty="0">
                    <a:solidFill>
                      <a:srgbClr val="0000FF"/>
                    </a:solidFill>
                    <a:ea typeface="黑体" pitchFamily="2" charset="-122"/>
                  </a:rPr>
                  <a:t>节点更新</a:t>
                </a:r>
                <a:endParaRPr lang="en-US" altLang="zh-CN" sz="20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边更新后，输入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与</a:t>
                </a:r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节点</a:t>
                </a:r>
                <a:r>
                  <a:rPr lang="en-US" altLang="zh-CN" sz="1800" b="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1800" b="0" i="1" baseline="-250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相关的边特征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altLang="zh-CN" sz="1800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利用聚合函数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聚合与节点</a:t>
                </a:r>
                <a:r>
                  <a:rPr lang="en-US" altLang="zh-CN" sz="1800" b="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v</a:t>
                </a:r>
                <a:r>
                  <a:rPr lang="en-US" altLang="zh-CN" sz="1800" b="0" i="1" baseline="-250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相关的边特征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</m:oMath>
                </a14:m>
                <a:endPara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,∀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8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利用更新函数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得到新的节点特征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例如，图中</a:t>
                </a:r>
                <a:endParaRPr lang="en-US" altLang="zh-CN" sz="180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kern="0" dirty="0">
                    <a:solidFill>
                      <a:srgbClr val="002060"/>
                    </a:solidFill>
                    <a:ea typeface="黑体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</m:acc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b="0" kern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。</a:t>
                </a:r>
                <a:endParaRPr lang="en-US" altLang="zh-CN" sz="1800" b="0" kern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zh-CN" sz="1800" b="0" kern="0" dirty="0">
                  <a:solidFill>
                    <a:srgbClr val="000000"/>
                  </a:solidFill>
                  <a:ea typeface="黑体" pitchFamily="2" charset="-122"/>
                </a:endParaRPr>
              </a:p>
              <a:p>
                <a:pPr eaLnBrk="1" hangingPunct="1">
                  <a:buNone/>
                </a:pPr>
                <a:r>
                  <a:rPr lang="zh-CN" altLang="en-US" sz="2400" b="0" kern="0" dirty="0">
                    <a:ea typeface="黑体" pitchFamily="2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5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7958138" cy="4683968"/>
              </a:xfrm>
              <a:prstGeom prst="rect">
                <a:avLst/>
              </a:prstGeom>
              <a:blipFill>
                <a:blip r:embed="rId2"/>
                <a:stretch>
                  <a:fillRect l="-690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6274156" y="4097216"/>
                <a:ext cx="1008112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56" y="4097216"/>
                <a:ext cx="1008112" cy="2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6223388" y="3110711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388" y="3110711"/>
                <a:ext cx="1008112" cy="2727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8064491" y="3958880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91" y="3958880"/>
                <a:ext cx="1008112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9739A34-0330-487E-BB03-A8CADE84B10B}"/>
              </a:ext>
            </a:extLst>
          </p:cNvPr>
          <p:cNvGrpSpPr/>
          <p:nvPr/>
        </p:nvGrpSpPr>
        <p:grpSpPr>
          <a:xfrm>
            <a:off x="6156176" y="2636874"/>
            <a:ext cx="2808312" cy="3672446"/>
            <a:chOff x="6354792" y="2636874"/>
            <a:chExt cx="2403606" cy="28822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/>
            <p:cNvSpPr/>
            <p:nvPr/>
          </p:nvSpPr>
          <p:spPr bwMode="auto">
            <a:xfrm>
              <a:off x="7201523" y="285894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6612997" y="342031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7159342" y="391975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6460293" y="4586320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7166520" y="491653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7865569" y="4730336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8153601" y="3923044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直接连接符 34"/>
            <p:cNvCxnSpPr>
              <a:stCxn id="28" idx="3"/>
              <a:endCxn id="29" idx="7"/>
            </p:cNvCxnSpPr>
            <p:nvPr/>
          </p:nvCxnSpPr>
          <p:spPr bwMode="auto">
            <a:xfrm flipH="1">
              <a:off x="6858848" y="3104799"/>
              <a:ext cx="384856" cy="3576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30" idx="3"/>
              <a:endCxn id="31" idx="7"/>
            </p:cNvCxnSpPr>
            <p:nvPr/>
          </p:nvCxnSpPr>
          <p:spPr bwMode="auto">
            <a:xfrm flipH="1">
              <a:off x="6706144" y="4165609"/>
              <a:ext cx="495379" cy="4628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9" idx="5"/>
              <a:endCxn id="30" idx="1"/>
            </p:cNvCxnSpPr>
            <p:nvPr/>
          </p:nvCxnSpPr>
          <p:spPr bwMode="auto">
            <a:xfrm>
              <a:off x="6858848" y="3666166"/>
              <a:ext cx="342675" cy="2957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>
              <a:stCxn id="30" idx="4"/>
              <a:endCxn id="32" idx="0"/>
            </p:cNvCxnSpPr>
            <p:nvPr/>
          </p:nvCxnSpPr>
          <p:spPr bwMode="auto">
            <a:xfrm>
              <a:off x="7303358" y="4207790"/>
              <a:ext cx="7178" cy="708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30" idx="5"/>
              <a:endCxn id="33" idx="1"/>
            </p:cNvCxnSpPr>
            <p:nvPr/>
          </p:nvCxnSpPr>
          <p:spPr bwMode="auto">
            <a:xfrm>
              <a:off x="7405193" y="4165609"/>
              <a:ext cx="502557" cy="60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stCxn id="30" idx="6"/>
              <a:endCxn id="34" idx="2"/>
            </p:cNvCxnSpPr>
            <p:nvPr/>
          </p:nvCxnSpPr>
          <p:spPr bwMode="auto">
            <a:xfrm>
              <a:off x="7447374" y="4063774"/>
              <a:ext cx="706227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文本框 40"/>
            <p:cNvSpPr txBox="1"/>
            <p:nvPr/>
          </p:nvSpPr>
          <p:spPr>
            <a:xfrm>
              <a:off x="7189921" y="2825129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1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99147" y="338601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2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143258" y="3909886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3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439708" y="4566915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4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143258" y="4896788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5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848972" y="472080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6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53601" y="3889894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7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689999" y="5233876"/>
              <a:ext cx="253712" cy="28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u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1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/>
                <p:cNvSpPr txBox="1"/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0" i="1" baseline="-250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5830747" y="4540460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47" y="4540460"/>
                <a:ext cx="1008112" cy="27276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8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图神经网络 </a:t>
            </a:r>
            <a:r>
              <a:rPr lang="en-US" altLang="zh-CN" dirty="0">
                <a:ea typeface="黑体" pitchFamily="2" charset="-122"/>
              </a:rPr>
              <a:t>(4)</a:t>
            </a:r>
            <a:endParaRPr lang="zh-CN" altLang="en-US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/>
              <p:cNvSpPr txBox="1">
                <a:spLocks noChangeArrowheads="1"/>
              </p:cNvSpPr>
              <p:nvPr/>
            </p:nvSpPr>
            <p:spPr>
              <a:xfrm>
                <a:off x="685800" y="2057400"/>
                <a:ext cx="7958138" cy="468396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2000" kern="0" dirty="0">
                    <a:solidFill>
                      <a:srgbClr val="0000FF"/>
                    </a:solidFill>
                    <a:ea typeface="黑体" pitchFamily="2" charset="-122"/>
                  </a:rPr>
                  <a:t>图更新</a:t>
                </a:r>
                <a:endParaRPr lang="en-US" altLang="zh-CN" sz="20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边更新以及节点更新后，输入全图的边特征和节点特征</a:t>
                </a:r>
                <a:endParaRPr lang="en-US" altLang="zh-CN" sz="1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利用聚合函数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聚合所有的边特征</a:t>
                </a:r>
                <a:endParaRPr lang="en-US" altLang="zh-CN" sz="1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altLang="zh-CN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,∀&lt;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利用聚合函数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聚合所有节点特征</a:t>
                </a:r>
                <a:endParaRPr lang="en-US" altLang="zh-CN" sz="1800" b="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acc>
                    <m:r>
                      <a:rPr lang="en-US" altLang="zh-CN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([</m:t>
                    </m:r>
                    <m:sSub>
                      <m:sSub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zh-CN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altLang="zh-CN" sz="1800" dirty="0">
                    <a:solidFill>
                      <a:srgbClr val="002060"/>
                    </a:solidFill>
                  </a:rPr>
                  <a:t>  </a:t>
                </a:r>
                <a:endParaRPr lang="en-US" altLang="zh-CN" sz="1800" b="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利用更新函数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得到新的全图</a:t>
                </a:r>
                <a:r>
                  <a:rPr lang="zh-CN" altLang="zh-CN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特征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400" b="0" kern="0" dirty="0">
                  <a:solidFill>
                    <a:srgbClr val="002060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0" i="1" kern="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黑体" pitchFamily="2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</m:acc>
                    <m:r>
                      <a:rPr lang="en-US" altLang="zh-CN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′,</m:t>
                    </m:r>
                    <m:acc>
                      <m:accPr>
                        <m:chr m:val="̅"/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</m:acc>
                    <m:r>
                      <a:rPr lang="en-US" altLang="zh-CN" sz="1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例如，图中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800" b="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1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zh-CN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altLang="zh-CN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zh-CN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	</a:t>
                </a:r>
                <a:endParaRPr lang="en-US" altLang="zh-CN" sz="1800" b="0" kern="0" dirty="0">
                  <a:solidFill>
                    <a:srgbClr val="000000"/>
                  </a:solidFill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5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7958138" cy="4683968"/>
              </a:xfrm>
              <a:prstGeom prst="rect">
                <a:avLst/>
              </a:prstGeom>
              <a:blipFill>
                <a:blip r:embed="rId2"/>
                <a:stretch>
                  <a:fillRect l="-690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/>
              <p:cNvSpPr txBox="1"/>
              <p:nvPr/>
            </p:nvSpPr>
            <p:spPr>
              <a:xfrm>
                <a:off x="8064491" y="3957260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12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491" y="3957260"/>
                <a:ext cx="1008112" cy="2727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6E329D75-1B3C-463E-BFAD-308AF60E80E5}"/>
              </a:ext>
            </a:extLst>
          </p:cNvPr>
          <p:cNvGrpSpPr/>
          <p:nvPr/>
        </p:nvGrpSpPr>
        <p:grpSpPr>
          <a:xfrm>
            <a:off x="6223387" y="2636874"/>
            <a:ext cx="2849215" cy="3312406"/>
            <a:chOff x="6223388" y="2636874"/>
            <a:chExt cx="2535010" cy="2803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013" y="3204914"/>
                  <a:ext cx="100811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椭圆 26"/>
            <p:cNvSpPr/>
            <p:nvPr/>
          </p:nvSpPr>
          <p:spPr bwMode="auto">
            <a:xfrm>
              <a:off x="7201523" y="285894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6612997" y="3420315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159342" y="3919758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6460293" y="4586320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7166520" y="4916533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auto">
            <a:xfrm>
              <a:off x="7865569" y="4730336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000000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8153601" y="3923044"/>
              <a:ext cx="288032" cy="28803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 sz="1200" b="0" i="1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接连接符 33"/>
            <p:cNvCxnSpPr>
              <a:stCxn id="27" idx="3"/>
              <a:endCxn id="28" idx="7"/>
            </p:cNvCxnSpPr>
            <p:nvPr/>
          </p:nvCxnSpPr>
          <p:spPr bwMode="auto">
            <a:xfrm flipH="1">
              <a:off x="6858848" y="3104799"/>
              <a:ext cx="384856" cy="3576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29" idx="3"/>
              <a:endCxn id="30" idx="7"/>
            </p:cNvCxnSpPr>
            <p:nvPr/>
          </p:nvCxnSpPr>
          <p:spPr bwMode="auto">
            <a:xfrm flipH="1">
              <a:off x="6706144" y="4165609"/>
              <a:ext cx="495379" cy="4628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28" idx="5"/>
              <a:endCxn id="29" idx="1"/>
            </p:cNvCxnSpPr>
            <p:nvPr/>
          </p:nvCxnSpPr>
          <p:spPr bwMode="auto">
            <a:xfrm>
              <a:off x="6858848" y="3666166"/>
              <a:ext cx="342675" cy="2957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>
              <a:stCxn id="29" idx="4"/>
              <a:endCxn id="31" idx="0"/>
            </p:cNvCxnSpPr>
            <p:nvPr/>
          </p:nvCxnSpPr>
          <p:spPr bwMode="auto">
            <a:xfrm>
              <a:off x="7303358" y="4207790"/>
              <a:ext cx="7178" cy="708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>
              <a:stCxn id="29" idx="5"/>
              <a:endCxn id="32" idx="1"/>
            </p:cNvCxnSpPr>
            <p:nvPr/>
          </p:nvCxnSpPr>
          <p:spPr bwMode="auto">
            <a:xfrm>
              <a:off x="7405193" y="4165609"/>
              <a:ext cx="502557" cy="60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>
              <a:stCxn id="29" idx="6"/>
              <a:endCxn id="33" idx="2"/>
            </p:cNvCxnSpPr>
            <p:nvPr/>
          </p:nvCxnSpPr>
          <p:spPr bwMode="auto">
            <a:xfrm>
              <a:off x="7447374" y="4063774"/>
              <a:ext cx="706227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文本框 39"/>
            <p:cNvSpPr txBox="1"/>
            <p:nvPr/>
          </p:nvSpPr>
          <p:spPr>
            <a:xfrm>
              <a:off x="7189921" y="2825129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1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599147" y="338601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2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3258" y="3909886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3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439708" y="4566915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4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143258" y="4896788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5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848972" y="4720803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6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142777" y="3909885"/>
              <a:ext cx="431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00"/>
                  </a:solidFill>
                </a:rPr>
                <a:t>v</a:t>
              </a:r>
              <a:r>
                <a:rPr lang="en-US" altLang="zh-CN" sz="1400" b="0" baseline="-25000" dirty="0">
                  <a:solidFill>
                    <a:srgbClr val="000000"/>
                  </a:solidFill>
                </a:rPr>
                <a:t>7</a:t>
              </a:r>
              <a:endParaRPr lang="zh-CN" altLang="en-US" sz="14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23430" y="5155281"/>
              <a:ext cx="253712" cy="28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u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792" y="3727233"/>
                  <a:ext cx="100811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6274156" y="4097216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156" y="4097216"/>
                  <a:ext cx="1008112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/>
                <p:cNvSpPr txBox="1"/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7868" y="4505303"/>
                  <a:ext cx="100811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972" y="4382458"/>
                  <a:ext cx="100811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𝐞</m:t>
                            </m:r>
                            <m:r>
                              <a:rPr lang="en-US" altLang="zh-C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358" y="3746978"/>
                  <a:ext cx="1008112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865" y="2636874"/>
                  <a:ext cx="1008112" cy="27276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6223388" y="3110711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388" y="3110711"/>
                  <a:ext cx="1008112" cy="27276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75" y="3679345"/>
                  <a:ext cx="1008112" cy="27276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286" y="4872960"/>
                  <a:ext cx="1008112" cy="27276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/>
                <p:cNvSpPr txBox="1"/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altLang="zh-CN" sz="1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2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24" y="5060187"/>
                  <a:ext cx="1008112" cy="27276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830747" y="4540460"/>
                <a:ext cx="1008112" cy="27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1200" b="0" i="1" baseline="-25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sz="1200" b="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747" y="4540460"/>
                <a:ext cx="1008112" cy="27276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5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itchFamily="2" charset="-122"/>
              </a:rPr>
              <a:t>图神经网络 </a:t>
            </a:r>
            <a:r>
              <a:rPr lang="en-US" altLang="zh-CN" dirty="0">
                <a:ea typeface="黑体" pitchFamily="2" charset="-122"/>
              </a:rPr>
              <a:t>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2204864"/>
            <a:ext cx="7816354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GNN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进行图分析处理的基本步骤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定义损失函数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根据具体图分析任务类别定义损失函数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搭建模型结构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根据任务输入和目标输出搭建模型结构，包括输入层、图卷积层和输出层</a:t>
            </a: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训练模型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基于损失函数和梯度下降法设计模型训练算法，更新图卷积层的参数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实现图分析任务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基于训练好的</a:t>
            </a: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GNN</a:t>
            </a:r>
            <a:r>
              <a:rPr lang="zh-CN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模型实现具体的图分析任务</a:t>
            </a:r>
            <a:endParaRPr lang="zh-CN" altLang="en-US" sz="1800" b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8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4600" y="2214563"/>
            <a:ext cx="62531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图分析概述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图神经网络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FF0000"/>
                </a:solidFill>
                <a:ea typeface="黑体" pitchFamily="2" charset="-122"/>
              </a:rPr>
              <a:t>图卷积神经网络</a:t>
            </a:r>
            <a:endParaRPr lang="en-US" altLang="zh-CN" sz="2200" b="0" kern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基于图卷积网络的图节点分类</a:t>
            </a:r>
            <a:endParaRPr lang="en-US" altLang="zh-CN" sz="2200" b="0" kern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总结</a:t>
            </a:r>
            <a:endParaRPr lang="en-US" altLang="zh-CN" sz="2200" b="0" kern="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02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图卷积神经网络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685800" y="2057400"/>
            <a:ext cx="7958138" cy="47559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图卷积神经网络（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Graph Convolution Network, GCN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）是一类基于</a:t>
            </a:r>
            <a:r>
              <a:rPr lang="en-US" altLang="zh-CN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MPNN</a:t>
            </a:r>
            <a:r>
              <a:rPr lang="zh-CN" altLang="en-US" sz="1800" b="0" kern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框架的图神经网络，其核心是将卷积神经网络的卷积操作拓展在图数据上。</a:t>
            </a:r>
            <a:endParaRPr lang="en-US" altLang="zh-CN" sz="1800" b="0" kern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传统卷积神经网络</a:t>
            </a:r>
            <a:endParaRPr lang="en-US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1800" b="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400" b="0" kern="0" dirty="0">
              <a:latin typeface="+mn-ea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2A42C41-95F6-FBDA-C144-52C4E0EB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92657"/>
              </p:ext>
            </p:extLst>
          </p:nvPr>
        </p:nvGraphicFramePr>
        <p:xfrm>
          <a:off x="1547664" y="4082333"/>
          <a:ext cx="17518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3986576031"/>
                    </a:ext>
                  </a:extLst>
                </a:gridCol>
                <a:gridCol w="389046">
                  <a:extLst>
                    <a:ext uri="{9D8B030D-6E8A-4147-A177-3AD203B41FA5}">
                      <a16:colId xmlns:a16="http://schemas.microsoft.com/office/drawing/2014/main" val="1290995515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val="2145990240"/>
                    </a:ext>
                  </a:extLst>
                </a:gridCol>
                <a:gridCol w="412412">
                  <a:extLst>
                    <a:ext uri="{9D8B030D-6E8A-4147-A177-3AD203B41FA5}">
                      <a16:colId xmlns:a16="http://schemas.microsoft.com/office/drawing/2014/main" val="173980769"/>
                    </a:ext>
                  </a:extLst>
                </a:gridCol>
                <a:gridCol w="288330">
                  <a:extLst>
                    <a:ext uri="{9D8B030D-6E8A-4147-A177-3AD203B41FA5}">
                      <a16:colId xmlns:a16="http://schemas.microsoft.com/office/drawing/2014/main" val="2234788407"/>
                    </a:ext>
                  </a:extLst>
                </a:gridCol>
              </a:tblGrid>
              <a:tr h="364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5924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9324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25564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2952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08083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6F4A072-E269-F6AC-F085-73624013B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5278"/>
              </p:ext>
            </p:extLst>
          </p:nvPr>
        </p:nvGraphicFramePr>
        <p:xfrm>
          <a:off x="2641577" y="4411269"/>
          <a:ext cx="105111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96">
                  <a:extLst>
                    <a:ext uri="{9D8B030D-6E8A-4147-A177-3AD203B41FA5}">
                      <a16:colId xmlns:a16="http://schemas.microsoft.com/office/drawing/2014/main" val="2188768637"/>
                    </a:ext>
                  </a:extLst>
                </a:gridCol>
                <a:gridCol w="389046">
                  <a:extLst>
                    <a:ext uri="{9D8B030D-6E8A-4147-A177-3AD203B41FA5}">
                      <a16:colId xmlns:a16="http://schemas.microsoft.com/office/drawing/2014/main" val="154786019"/>
                    </a:ext>
                  </a:extLst>
                </a:gridCol>
                <a:gridCol w="350371">
                  <a:extLst>
                    <a:ext uri="{9D8B030D-6E8A-4147-A177-3AD203B41FA5}">
                      <a16:colId xmlns:a16="http://schemas.microsoft.com/office/drawing/2014/main" val="3309416579"/>
                    </a:ext>
                  </a:extLst>
                </a:gridCol>
              </a:tblGrid>
              <a:tr h="364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15065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0638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163902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0121C8F-CD08-E785-896C-14E150EAA4FB}"/>
              </a:ext>
            </a:extLst>
          </p:cNvPr>
          <p:cNvCxnSpPr>
            <a:cxnSpLocks/>
          </p:cNvCxnSpPr>
          <p:nvPr/>
        </p:nvCxnSpPr>
        <p:spPr bwMode="auto">
          <a:xfrm>
            <a:off x="2565628" y="4077072"/>
            <a:ext cx="1127062" cy="3341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9DF9C3-EFA2-16BF-03CD-7E53FADF17D7}"/>
              </a:ext>
            </a:extLst>
          </p:cNvPr>
          <p:cNvCxnSpPr>
            <a:cxnSpLocks/>
          </p:cNvCxnSpPr>
          <p:nvPr/>
        </p:nvCxnSpPr>
        <p:spPr bwMode="auto">
          <a:xfrm>
            <a:off x="1547664" y="4087989"/>
            <a:ext cx="1093913" cy="328541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6E2F400-BFE8-BA7D-FBD2-5205BE8AF93D}"/>
              </a:ext>
            </a:extLst>
          </p:cNvPr>
          <p:cNvCxnSpPr>
            <a:cxnSpLocks/>
          </p:cNvCxnSpPr>
          <p:nvPr/>
        </p:nvCxnSpPr>
        <p:spPr bwMode="auto">
          <a:xfrm>
            <a:off x="1547664" y="5184513"/>
            <a:ext cx="1165921" cy="32403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FF17839-86F7-9516-1F61-4F0946DF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893371"/>
              </p:ext>
            </p:extLst>
          </p:nvPr>
        </p:nvGraphicFramePr>
        <p:xfrm>
          <a:off x="5986400" y="4614990"/>
          <a:ext cx="524676" cy="478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76">
                  <a:extLst>
                    <a:ext uri="{9D8B030D-6E8A-4147-A177-3AD203B41FA5}">
                      <a16:colId xmlns:a16="http://schemas.microsoft.com/office/drawing/2014/main" val="1966085230"/>
                    </a:ext>
                  </a:extLst>
                </a:gridCol>
              </a:tblGrid>
              <a:tr h="478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990172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05AEEC-B4A3-D14E-192C-099AFC116FFC}"/>
              </a:ext>
            </a:extLst>
          </p:cNvPr>
          <p:cNvCxnSpPr>
            <a:cxnSpLocks/>
          </p:cNvCxnSpPr>
          <p:nvPr/>
        </p:nvCxnSpPr>
        <p:spPr bwMode="auto">
          <a:xfrm>
            <a:off x="3815127" y="4917954"/>
            <a:ext cx="5129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58E1F68-C57A-0BB0-4B38-E8FF46316A22}"/>
              </a:ext>
            </a:extLst>
          </p:cNvPr>
          <p:cNvSpPr txBox="1"/>
          <p:nvPr/>
        </p:nvSpPr>
        <p:spPr>
          <a:xfrm>
            <a:off x="3728247" y="4963009"/>
            <a:ext cx="66736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zh-CN" altLang="en-US" sz="1600" dirty="0">
                <a:latin typeface="黑体" pitchFamily="2" charset="-122"/>
              </a:rPr>
              <a:t>卷积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38610D8-905D-A65A-EF55-1663384161CB}"/>
              </a:ext>
            </a:extLst>
          </p:cNvPr>
          <p:cNvSpPr txBox="1"/>
          <p:nvPr/>
        </p:nvSpPr>
        <p:spPr>
          <a:xfrm>
            <a:off x="5528447" y="4686997"/>
            <a:ext cx="288032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zh-CN" sz="1800" dirty="0"/>
              <a:t>+</a:t>
            </a:r>
            <a:endParaRPr lang="zh-CN" altLang="en-US" sz="1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78052F-92B8-0372-5A6E-4E3F81BC4F15}"/>
              </a:ext>
            </a:extLst>
          </p:cNvPr>
          <p:cNvSpPr txBox="1"/>
          <p:nvPr/>
        </p:nvSpPr>
        <p:spPr>
          <a:xfrm>
            <a:off x="5888487" y="5118013"/>
            <a:ext cx="811217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0" lang="zh-CN" altLang="en-US" sz="1600" dirty="0">
                <a:latin typeface="黑体" pitchFamily="2" charset="-122"/>
              </a:rPr>
              <a:t>偏置项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52B6A2-BA70-9A3F-CC75-8D5341292FF6}"/>
              </a:ext>
            </a:extLst>
          </p:cNvPr>
          <p:cNvCxnSpPr>
            <a:cxnSpLocks/>
          </p:cNvCxnSpPr>
          <p:nvPr/>
        </p:nvCxnSpPr>
        <p:spPr bwMode="auto">
          <a:xfrm>
            <a:off x="6670557" y="4917954"/>
            <a:ext cx="370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827F96C-B9F6-DD50-1086-D45B097FE9F3}"/>
              </a:ext>
            </a:extLst>
          </p:cNvPr>
          <p:cNvCxnSpPr>
            <a:cxnSpLocks/>
          </p:cNvCxnSpPr>
          <p:nvPr/>
        </p:nvCxnSpPr>
        <p:spPr bwMode="auto">
          <a:xfrm>
            <a:off x="3361215" y="5508549"/>
            <a:ext cx="123408" cy="360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136EF5-8118-8514-0D55-1060C015F421}"/>
              </a:ext>
            </a:extLst>
          </p:cNvPr>
          <p:cNvCxnSpPr>
            <a:cxnSpLocks/>
          </p:cNvCxnSpPr>
          <p:nvPr/>
        </p:nvCxnSpPr>
        <p:spPr bwMode="auto">
          <a:xfrm>
            <a:off x="3484623" y="5868812"/>
            <a:ext cx="5413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1456C58-5FC2-D732-CF2D-8164D2B931BE}"/>
              </a:ext>
            </a:extLst>
          </p:cNvPr>
          <p:cNvSpPr txBox="1"/>
          <p:nvPr/>
        </p:nvSpPr>
        <p:spPr>
          <a:xfrm>
            <a:off x="3368207" y="5561500"/>
            <a:ext cx="93970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kumimoji="0" lang="zh-CN" altLang="en-US" sz="1600" dirty="0">
                <a:latin typeface="黑体" pitchFamily="2" charset="-122"/>
              </a:rPr>
              <a:t>卷积核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5B91751-FBE5-FC8B-4245-93C87D2DEE88}"/>
              </a:ext>
            </a:extLst>
          </p:cNvPr>
          <p:cNvCxnSpPr>
            <a:cxnSpLocks/>
          </p:cNvCxnSpPr>
          <p:nvPr/>
        </p:nvCxnSpPr>
        <p:spPr bwMode="auto">
          <a:xfrm>
            <a:off x="5065248" y="5868812"/>
            <a:ext cx="6822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D31A512-8CF2-7011-8B8C-01CFB851C307}"/>
              </a:ext>
            </a:extLst>
          </p:cNvPr>
          <p:cNvSpPr txBox="1"/>
          <p:nvPr/>
        </p:nvSpPr>
        <p:spPr>
          <a:xfrm>
            <a:off x="5024391" y="5561500"/>
            <a:ext cx="105111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0" lang="zh-CN" altLang="en-US" sz="1600" dirty="0">
                <a:latin typeface="黑体" pitchFamily="2" charset="-122"/>
              </a:rPr>
              <a:t>卷积结果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A09CBE1-7CE7-4801-9218-92D5A4FDA537}"/>
              </a:ext>
            </a:extLst>
          </p:cNvPr>
          <p:cNvSpPr txBox="1"/>
          <p:nvPr/>
        </p:nvSpPr>
        <p:spPr>
          <a:xfrm>
            <a:off x="1383716" y="6024653"/>
            <a:ext cx="698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</a:rPr>
              <a:t>0×5+3×3+2×3+1×2+2×1+1×4+3×2+3×1+0×9 +3 = 35</a:t>
            </a:r>
            <a:endParaRPr lang="zh-CN" altLang="en-US" sz="2000" b="0" dirty="0">
              <a:solidFill>
                <a:srgbClr val="FF0000"/>
              </a:solidFill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2912EA77-F308-440B-BBA9-625C9F198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19902"/>
              </p:ext>
            </p:extLst>
          </p:nvPr>
        </p:nvGraphicFramePr>
        <p:xfrm>
          <a:off x="7291363" y="4449902"/>
          <a:ext cx="951275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188768637"/>
                    </a:ext>
                  </a:extLst>
                </a:gridCol>
                <a:gridCol w="447219">
                  <a:extLst>
                    <a:ext uri="{9D8B030D-6E8A-4147-A177-3AD203B41FA5}">
                      <a16:colId xmlns:a16="http://schemas.microsoft.com/office/drawing/2014/main" val="154786019"/>
                    </a:ext>
                  </a:extLst>
                </a:gridCol>
              </a:tblGrid>
              <a:tr h="466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15065"/>
                  </a:ext>
                </a:extLst>
              </a:tr>
              <a:tr h="46934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0638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50DA6529-EA76-46C0-8602-81BE6B41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39342"/>
              </p:ext>
            </p:extLst>
          </p:nvPr>
        </p:nvGraphicFramePr>
        <p:xfrm>
          <a:off x="4433156" y="4398965"/>
          <a:ext cx="951275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188768637"/>
                    </a:ext>
                  </a:extLst>
                </a:gridCol>
                <a:gridCol w="447219">
                  <a:extLst>
                    <a:ext uri="{9D8B030D-6E8A-4147-A177-3AD203B41FA5}">
                      <a16:colId xmlns:a16="http://schemas.microsoft.com/office/drawing/2014/main" val="154786019"/>
                    </a:ext>
                  </a:extLst>
                </a:gridCol>
              </a:tblGrid>
              <a:tr h="466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415065"/>
                  </a:ext>
                </a:extLst>
              </a:tr>
              <a:tr h="46934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50638"/>
                  </a:ext>
                </a:extLst>
              </a:tr>
            </a:tbl>
          </a:graphicData>
        </a:graphic>
      </p:graphicFrame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EC9D15F-14E0-3ABA-F108-734734B0CA90}"/>
              </a:ext>
            </a:extLst>
          </p:cNvPr>
          <p:cNvCxnSpPr>
            <a:cxnSpLocks/>
          </p:cNvCxnSpPr>
          <p:nvPr/>
        </p:nvCxnSpPr>
        <p:spPr bwMode="auto">
          <a:xfrm>
            <a:off x="4664351" y="4867017"/>
            <a:ext cx="423506" cy="9855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82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图卷积神经网络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685800" y="2057400"/>
            <a:ext cx="7958138" cy="47559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图卷积</a:t>
            </a:r>
            <a:endParaRPr lang="en-US" altLang="zh-CN" sz="2200" kern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将卷积操作拓展到图上</a:t>
            </a:r>
            <a:endParaRPr lang="en-US" altLang="zh-CN" sz="2000" b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400" b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endParaRPr lang="en-US" altLang="zh-CN" sz="2000" b="0" kern="0" dirty="0">
              <a:latin typeface="+mn-ea"/>
            </a:endParaRPr>
          </a:p>
          <a:p>
            <a:pPr eaLnBrk="1" hangingPunct="1"/>
            <a:endParaRPr lang="en-US" altLang="zh-CN" sz="2000" b="0" kern="0" dirty="0">
              <a:latin typeface="+mn-ea"/>
            </a:endParaRPr>
          </a:p>
          <a:p>
            <a:pPr eaLnBrk="1" hangingPunct="1"/>
            <a:endParaRPr lang="en-US" altLang="zh-CN" sz="2000" b="0" kern="0" dirty="0">
              <a:latin typeface="+mn-ea"/>
            </a:endParaRPr>
          </a:p>
          <a:p>
            <a:pPr eaLnBrk="1" hangingPunct="1"/>
            <a:endParaRPr lang="en-US" altLang="zh-CN" sz="2000" b="0" kern="0" dirty="0">
              <a:latin typeface="+mn-ea"/>
            </a:endParaRPr>
          </a:p>
          <a:p>
            <a:pPr eaLnBrk="1" hangingPunct="1"/>
            <a:endParaRPr lang="en-US" altLang="zh-CN" sz="2000" b="0" kern="0" dirty="0">
              <a:latin typeface="+mn-ea"/>
            </a:endParaRPr>
          </a:p>
          <a:p>
            <a:pPr eaLnBrk="1" hangingPunct="1">
              <a:buFontTx/>
              <a:buChar char="-"/>
            </a:pPr>
            <a:endParaRPr lang="en-US" altLang="zh-CN" sz="2000" b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     操作过程：消息传播 </a:t>
            </a:r>
            <a:r>
              <a:rPr lang="en-US" altLang="zh-CN" sz="2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zh-CN" altLang="en-US" sz="2000" b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节点更新</a:t>
            </a:r>
          </a:p>
          <a:p>
            <a:pPr eaLnBrk="1" hangingPunct="1">
              <a:buFontTx/>
              <a:buChar char="-"/>
            </a:pPr>
            <a:endParaRPr lang="en-US" altLang="zh-CN" sz="2000" b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2538179" y="3061695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1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2130904" y="3453460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677249" y="3952903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011661" y="4397174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2684427" y="4850491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246638" y="4573707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81701" y="3949687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cxnSp>
        <p:nvCxnSpPr>
          <p:cNvPr id="16" name="直接连接符 15"/>
          <p:cNvCxnSpPr>
            <a:stCxn id="14" idx="3"/>
            <a:endCxn id="69" idx="7"/>
          </p:cNvCxnSpPr>
          <p:nvPr/>
        </p:nvCxnSpPr>
        <p:spPr bwMode="auto">
          <a:xfrm flipH="1">
            <a:off x="2376755" y="3307546"/>
            <a:ext cx="203605" cy="1880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70" idx="3"/>
            <a:endCxn id="71" idx="7"/>
          </p:cNvCxnSpPr>
          <p:nvPr/>
        </p:nvCxnSpPr>
        <p:spPr bwMode="auto">
          <a:xfrm flipH="1">
            <a:off x="2257512" y="4198754"/>
            <a:ext cx="461918" cy="240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69" idx="5"/>
            <a:endCxn id="70" idx="1"/>
          </p:cNvCxnSpPr>
          <p:nvPr/>
        </p:nvCxnSpPr>
        <p:spPr bwMode="auto">
          <a:xfrm>
            <a:off x="2376755" y="3699311"/>
            <a:ext cx="342675" cy="295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70" idx="4"/>
            <a:endCxn id="72" idx="0"/>
          </p:cNvCxnSpPr>
          <p:nvPr/>
        </p:nvCxnSpPr>
        <p:spPr bwMode="auto">
          <a:xfrm>
            <a:off x="2821265" y="4240935"/>
            <a:ext cx="7178" cy="6095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70" idx="5"/>
            <a:endCxn id="73" idx="1"/>
          </p:cNvCxnSpPr>
          <p:nvPr/>
        </p:nvCxnSpPr>
        <p:spPr bwMode="auto">
          <a:xfrm>
            <a:off x="2923100" y="4198754"/>
            <a:ext cx="365719" cy="4171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70" idx="6"/>
            <a:endCxn id="74" idx="2"/>
          </p:cNvCxnSpPr>
          <p:nvPr/>
        </p:nvCxnSpPr>
        <p:spPr bwMode="auto">
          <a:xfrm flipV="1">
            <a:off x="2965281" y="4093703"/>
            <a:ext cx="516420" cy="32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椭圆 117"/>
          <p:cNvSpPr/>
          <p:nvPr/>
        </p:nvSpPr>
        <p:spPr bwMode="auto">
          <a:xfrm>
            <a:off x="6143504" y="2959860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5736229" y="3351625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20" name="椭圆 119"/>
          <p:cNvSpPr/>
          <p:nvPr/>
        </p:nvSpPr>
        <p:spPr bwMode="auto">
          <a:xfrm>
            <a:off x="6282574" y="3851068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5592213" y="4295339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22" name="椭圆 121"/>
          <p:cNvSpPr/>
          <p:nvPr/>
        </p:nvSpPr>
        <p:spPr bwMode="auto">
          <a:xfrm>
            <a:off x="6289752" y="4748656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23" name="椭圆 122"/>
          <p:cNvSpPr/>
          <p:nvPr/>
        </p:nvSpPr>
        <p:spPr bwMode="auto">
          <a:xfrm>
            <a:off x="6851963" y="4471872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6948143" y="3781685"/>
            <a:ext cx="288032" cy="28803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 sz="1200" b="0" i="1" dirty="0">
              <a:solidFill>
                <a:srgbClr val="000000"/>
              </a:solidFill>
            </a:endParaRPr>
          </a:p>
        </p:txBody>
      </p:sp>
      <p:cxnSp>
        <p:nvCxnSpPr>
          <p:cNvPr id="125" name="直接连接符 124"/>
          <p:cNvCxnSpPr>
            <a:stCxn id="118" idx="3"/>
            <a:endCxn id="119" idx="7"/>
          </p:cNvCxnSpPr>
          <p:nvPr/>
        </p:nvCxnSpPr>
        <p:spPr bwMode="auto">
          <a:xfrm flipH="1">
            <a:off x="5982080" y="3205711"/>
            <a:ext cx="203605" cy="1880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0" idx="3"/>
            <a:endCxn id="121" idx="7"/>
          </p:cNvCxnSpPr>
          <p:nvPr/>
        </p:nvCxnSpPr>
        <p:spPr bwMode="auto">
          <a:xfrm flipH="1">
            <a:off x="5838064" y="4096919"/>
            <a:ext cx="486691" cy="2406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9" idx="5"/>
            <a:endCxn id="120" idx="1"/>
          </p:cNvCxnSpPr>
          <p:nvPr/>
        </p:nvCxnSpPr>
        <p:spPr bwMode="auto">
          <a:xfrm>
            <a:off x="5982080" y="3597476"/>
            <a:ext cx="342675" cy="295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20" idx="4"/>
            <a:endCxn id="122" idx="0"/>
          </p:cNvCxnSpPr>
          <p:nvPr/>
        </p:nvCxnSpPr>
        <p:spPr bwMode="auto">
          <a:xfrm>
            <a:off x="6426590" y="4139100"/>
            <a:ext cx="7178" cy="6095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20" idx="5"/>
            <a:endCxn id="123" idx="1"/>
          </p:cNvCxnSpPr>
          <p:nvPr/>
        </p:nvCxnSpPr>
        <p:spPr bwMode="auto">
          <a:xfrm>
            <a:off x="6528425" y="4096919"/>
            <a:ext cx="365719" cy="4171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120" idx="6"/>
            <a:endCxn id="124" idx="2"/>
          </p:cNvCxnSpPr>
          <p:nvPr/>
        </p:nvCxnSpPr>
        <p:spPr bwMode="auto">
          <a:xfrm flipV="1">
            <a:off x="6570606" y="3925701"/>
            <a:ext cx="377537" cy="693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箭头连接符 62"/>
          <p:cNvCxnSpPr>
            <a:stCxn id="14" idx="6"/>
            <a:endCxn id="119" idx="2"/>
          </p:cNvCxnSpPr>
          <p:nvPr/>
        </p:nvCxnSpPr>
        <p:spPr bwMode="auto">
          <a:xfrm>
            <a:off x="2826211" y="3205711"/>
            <a:ext cx="2910018" cy="2899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>
            <a:stCxn id="70" idx="7"/>
            <a:endCxn id="119" idx="2"/>
          </p:cNvCxnSpPr>
          <p:nvPr/>
        </p:nvCxnSpPr>
        <p:spPr bwMode="auto">
          <a:xfrm flipV="1">
            <a:off x="2923100" y="3495641"/>
            <a:ext cx="2813129" cy="4994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77" name="文本框 76"/>
          <p:cNvSpPr txBox="1"/>
          <p:nvPr/>
        </p:nvSpPr>
        <p:spPr>
          <a:xfrm>
            <a:off x="2538179" y="3039094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1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2130904" y="3419998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2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2665680" y="3914442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3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1995811" y="4360164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4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2674921" y="4828648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/>
              <a:t>v</a:t>
            </a:r>
            <a:r>
              <a:rPr lang="en-US" altLang="zh-CN" sz="1400" b="0" baseline="-25000" dirty="0"/>
              <a:t>5</a:t>
            </a:r>
            <a:endParaRPr lang="zh-CN" altLang="en-US" sz="1400" b="0" baseline="-25000" dirty="0"/>
          </a:p>
        </p:txBody>
      </p:sp>
      <p:sp>
        <p:nvSpPr>
          <p:cNvPr id="173" name="文本框 172"/>
          <p:cNvSpPr txBox="1"/>
          <p:nvPr/>
        </p:nvSpPr>
        <p:spPr>
          <a:xfrm>
            <a:off x="3231115" y="4550958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6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465420" y="3916589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7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132443" y="2924944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1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724380" y="3322634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/>
              <a:t>¯</a:t>
            </a:r>
            <a:endParaRPr lang="zh-CN" altLang="en-US" sz="1400" b="0" baseline="-25000" dirty="0"/>
          </a:p>
        </p:txBody>
      </p:sp>
      <p:sp>
        <p:nvSpPr>
          <p:cNvPr id="177" name="文本框 176"/>
          <p:cNvSpPr txBox="1"/>
          <p:nvPr/>
        </p:nvSpPr>
        <p:spPr>
          <a:xfrm>
            <a:off x="6275994" y="3816210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3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5592439" y="4253432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4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6275994" y="4704846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5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6829399" y="4452127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6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947797" y="3744690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7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5736229" y="3328554"/>
            <a:ext cx="431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1" dirty="0">
                <a:solidFill>
                  <a:srgbClr val="000000"/>
                </a:solidFill>
              </a:rPr>
              <a:t>v</a:t>
            </a:r>
            <a:r>
              <a:rPr lang="en-US" altLang="zh-CN" sz="1400" b="0" baseline="-25000" dirty="0">
                <a:solidFill>
                  <a:srgbClr val="000000"/>
                </a:solidFill>
              </a:rPr>
              <a:t>2</a:t>
            </a:r>
            <a:endParaRPr lang="zh-CN" altLang="en-US" sz="1400" b="0" baseline="-25000" dirty="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0" y="213285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299693" y="293785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x</a:t>
            </a:r>
            <a:r>
              <a:rPr lang="en-US" altLang="zh-CN" sz="1400" baseline="-25000" dirty="0"/>
              <a:t>1</a:t>
            </a:r>
            <a:endParaRPr lang="zh-CN" altLang="en-US" sz="1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811389" y="34739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2060"/>
                </a:solidFill>
              </a:rPr>
              <a:t>x</a:t>
            </a:r>
            <a:r>
              <a:rPr lang="en-US" altLang="zh-CN" sz="1400" baseline="-25000" dirty="0">
                <a:solidFill>
                  <a:srgbClr val="002060"/>
                </a:solidFill>
              </a:rPr>
              <a:t>2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710926" y="46424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x</a:t>
            </a:r>
            <a:r>
              <a:rPr lang="en-US" altLang="zh-CN" sz="1400" baseline="-25000" dirty="0"/>
              <a:t>4</a:t>
            </a:r>
            <a:endParaRPr lang="zh-CN" altLang="en-US" sz="1400" dirty="0"/>
          </a:p>
        </p:txBody>
      </p:sp>
      <p:sp>
        <p:nvSpPr>
          <p:cNvPr id="59" name="文本框 58"/>
          <p:cNvSpPr txBox="1"/>
          <p:nvPr/>
        </p:nvSpPr>
        <p:spPr>
          <a:xfrm>
            <a:off x="2376638" y="487077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solidFill>
                  <a:srgbClr val="000000"/>
                </a:solidFill>
              </a:rPr>
              <a:t>x</a:t>
            </a:r>
            <a:r>
              <a:rPr lang="en-US" altLang="zh-CN" sz="1400" baseline="-25000" dirty="0">
                <a:solidFill>
                  <a:srgbClr val="000000"/>
                </a:solidFill>
              </a:rPr>
              <a:t>5</a:t>
            </a:r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591365" y="36219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x</a:t>
            </a:r>
            <a:r>
              <a:rPr lang="en-US" altLang="zh-CN" sz="1400" baseline="-25000" dirty="0"/>
              <a:t>3</a:t>
            </a:r>
            <a:endParaRPr lang="zh-CN" altLang="en-US" sz="1400" dirty="0"/>
          </a:p>
        </p:txBody>
      </p:sp>
      <p:sp>
        <p:nvSpPr>
          <p:cNvPr id="61" name="文本框 60"/>
          <p:cNvSpPr txBox="1"/>
          <p:nvPr/>
        </p:nvSpPr>
        <p:spPr>
          <a:xfrm>
            <a:off x="3809591" y="40044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x</a:t>
            </a:r>
            <a:r>
              <a:rPr lang="en-US" altLang="zh-CN" sz="1400" baseline="-25000" dirty="0"/>
              <a:t>7</a:t>
            </a:r>
            <a:endParaRPr lang="zh-CN" altLang="en-US" sz="1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499929" y="464531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x</a:t>
            </a:r>
            <a:r>
              <a:rPr lang="en-US" altLang="zh-CN" sz="1400" baseline="-25000" dirty="0"/>
              <a:t>6</a:t>
            </a:r>
            <a:endParaRPr lang="zh-CN" altLang="en-US" sz="1400" dirty="0"/>
          </a:p>
        </p:txBody>
      </p:sp>
      <p:sp>
        <p:nvSpPr>
          <p:cNvPr id="64" name="文本框 63"/>
          <p:cNvSpPr txBox="1"/>
          <p:nvPr/>
        </p:nvSpPr>
        <p:spPr>
          <a:xfrm>
            <a:off x="5436096" y="310136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h</a:t>
            </a:r>
            <a:r>
              <a:rPr lang="en-US" altLang="zh-CN" sz="1400" baseline="-25000" dirty="0"/>
              <a:t>2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4400" b="0">
              <a:solidFill>
                <a:schemeClr val="tx2"/>
              </a:solidFill>
            </a:endParaRPr>
          </a:p>
        </p:txBody>
      </p:sp>
      <p:sp>
        <p:nvSpPr>
          <p:cNvPr id="16389" name="Rectangle 52"/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609600"/>
            <a:ext cx="73787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图卷积神经网络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/>
              <p:cNvSpPr txBox="1">
                <a:spLocks noChangeArrowheads="1"/>
              </p:cNvSpPr>
              <p:nvPr/>
            </p:nvSpPr>
            <p:spPr>
              <a:xfrm>
                <a:off x="685800" y="2057400"/>
                <a:ext cx="5666654" cy="45090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ea typeface="黑体" pitchFamily="2" charset="-122"/>
                  </a:rPr>
                  <a:t>消息传播</a:t>
                </a:r>
                <a:r>
                  <a:rPr lang="zh-CN" altLang="en-US" sz="2200" dirty="0">
                    <a:solidFill>
                      <a:srgbClr val="0000FF"/>
                    </a:solidFill>
                  </a:rPr>
                  <a:t>①</a:t>
                </a:r>
                <a:endParaRPr lang="en-US" altLang="zh-CN" sz="22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黑体" pitchFamily="2" charset="-122"/>
                    <a:ea typeface="黑体" pitchFamily="2" charset="-122"/>
                  </a:rPr>
                  <a:t>利用消息传播函数</a:t>
                </a:r>
                <a:r>
                  <a:rPr lang="en-US" altLang="zh-CN" sz="1800" b="0" i="1" dirty="0">
                    <a:solidFill>
                      <a:srgbClr val="002060"/>
                    </a:solidFill>
                    <a:ea typeface="黑体" pitchFamily="2" charset="-122"/>
                  </a:rPr>
                  <a:t>M 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itchFamily="2" charset="-122"/>
                    <a:ea typeface="黑体" pitchFamily="2" charset="-122"/>
                  </a:rPr>
                  <a:t>接收第</a:t>
                </a:r>
                <a:r>
                  <a:rPr lang="en-US" altLang="zh-CN" sz="1800" b="0" i="1" dirty="0">
                    <a:solidFill>
                      <a:srgbClr val="002060"/>
                    </a:solidFill>
                    <a:ea typeface="黑体" pitchFamily="2" charset="-122"/>
                  </a:rPr>
                  <a:t>l</a:t>
                </a:r>
                <a:r>
                  <a:rPr lang="zh-CN" altLang="en-US" sz="1800" b="0" dirty="0">
                    <a:solidFill>
                      <a:srgbClr val="002060"/>
                    </a:solidFill>
                    <a:ea typeface="黑体" pitchFamily="2" charset="-122"/>
                  </a:rPr>
                  <a:t>层</a:t>
                </a:r>
                <a:r>
                  <a:rPr lang="en-US" altLang="zh-CN" sz="1800" b="0" dirty="0">
                    <a:solidFill>
                      <a:srgbClr val="002060"/>
                    </a:solidFill>
                    <a:ea typeface="黑体" pitchFamily="2" charset="-122"/>
                  </a:rPr>
                  <a:t>GCN</a:t>
                </a:r>
                <a:r>
                  <a:rPr lang="zh-CN" altLang="en-US" sz="1800" b="0" dirty="0">
                    <a:solidFill>
                      <a:srgbClr val="002060"/>
                    </a:solidFill>
                    <a:ea typeface="黑体" pitchFamily="2" charset="-122"/>
                  </a:rPr>
                  <a:t>的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itchFamily="2" charset="-122"/>
                    <a:ea typeface="黑体" pitchFamily="2" charset="-122"/>
                  </a:rPr>
                  <a:t>邻居的信息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8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黑体" pitchFamily="2" charset="-122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altLang="zh-CN" sz="1800" b="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i="1" dirty="0">
                    <a:solidFill>
                      <a:srgbClr val="002060"/>
                    </a:solidFill>
                    <a:ea typeface="黑体" pitchFamily="2" charset="-122"/>
                  </a:rPr>
                  <a:t>	</a:t>
                </a: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0" i="1" dirty="0">
                    <a:solidFill>
                      <a:srgbClr val="0070C0"/>
                    </a:solidFill>
                    <a:ea typeface="黑体" pitchFamily="2" charset="-122"/>
                  </a:rPr>
                  <a:t>	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例如，图中</a:t>
                </a:r>
                <a:r>
                  <a:rPr lang="en-US" altLang="zh-CN" sz="1800" b="0" i="1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en-US" altLang="zh-CN" sz="1800" b="0" baseline="-25000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1800" b="0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接收的邻居信息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1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  <a:ea typeface="黑体" pitchFamily="2" charset="-122"/>
                  </a:rPr>
                  <a:t>节点更新②</a:t>
                </a:r>
                <a:endParaRPr lang="en-US" altLang="zh-CN" sz="22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Tx/>
                  <a:buChar char="-"/>
                </a:pPr>
                <a:r>
                  <a:rPr lang="zh-CN" altLang="en-US" sz="1800" b="0" dirty="0">
                    <a:solidFill>
                      <a:srgbClr val="002060"/>
                    </a:solidFill>
                    <a:latin typeface="黑体" pitchFamily="2" charset="-122"/>
                    <a:ea typeface="黑体" pitchFamily="2" charset="-122"/>
                  </a:rPr>
                  <a:t>利用更新函数</a:t>
                </a:r>
                <a:r>
                  <a:rPr lang="en-US" altLang="zh-CN" sz="1800" b="0" i="1" dirty="0">
                    <a:solidFill>
                      <a:srgbClr val="002060"/>
                    </a:solidFill>
                    <a:ea typeface="黑体" pitchFamily="2" charset="-122"/>
                  </a:rPr>
                  <a:t>U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itchFamily="2" charset="-122"/>
                    <a:ea typeface="黑体" pitchFamily="2" charset="-122"/>
                  </a:rPr>
                  <a:t>更新第</a:t>
                </a:r>
                <a:r>
                  <a:rPr lang="en-US" altLang="zh-CN" sz="1800" b="0" i="1" dirty="0">
                    <a:solidFill>
                      <a:srgbClr val="002060"/>
                    </a:solidFill>
                    <a:ea typeface="黑体" pitchFamily="2" charset="-122"/>
                  </a:rPr>
                  <a:t>l</a:t>
                </a:r>
                <a:r>
                  <a:rPr lang="zh-CN" altLang="en-US" sz="1800" b="0" dirty="0">
                    <a:solidFill>
                      <a:srgbClr val="002060"/>
                    </a:solidFill>
                    <a:ea typeface="黑体" pitchFamily="2" charset="-122"/>
                  </a:rPr>
                  <a:t>层节点特征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altLang="zh-CN" sz="180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𝐨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altLang="zh-CN" sz="18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1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       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例如，图中</a:t>
                </a:r>
                <a:r>
                  <a:rPr lang="en-US" altLang="zh-CN" sz="1800" b="0" i="1" dirty="0">
                    <a:solidFill>
                      <a:schemeClr val="accent6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en-US" altLang="zh-CN" sz="1800" b="0" baseline="-25000" dirty="0">
                    <a:solidFill>
                      <a:schemeClr val="accent6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1800" b="0" dirty="0">
                    <a:solidFill>
                      <a:schemeClr val="accent6"/>
                    </a:solidFill>
                    <a:ea typeface="黑体" panose="02010609060101010101" pitchFamily="49" charset="-122"/>
                  </a:rPr>
                  <a:t>的节点特征</a:t>
                </a:r>
                <a:r>
                  <a:rPr lang="en-US" altLang="zh-CN" sz="1800" b="0" baseline="-25000" dirty="0">
                    <a:solidFill>
                      <a:schemeClr val="accent6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5666654" cy="4509001"/>
              </a:xfrm>
              <a:prstGeom prst="rect">
                <a:avLst/>
              </a:prstGeom>
              <a:blipFill>
                <a:blip r:embed="rId2"/>
                <a:stretch>
                  <a:fillRect l="-1184"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DB3CE02-7495-4E6C-83B7-C158A9279022}"/>
              </a:ext>
            </a:extLst>
          </p:cNvPr>
          <p:cNvGrpSpPr/>
          <p:nvPr/>
        </p:nvGrpSpPr>
        <p:grpSpPr>
          <a:xfrm>
            <a:off x="5724128" y="2996952"/>
            <a:ext cx="3286769" cy="3384376"/>
            <a:chOff x="6228184" y="3789040"/>
            <a:chExt cx="2998737" cy="302525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3053694-D8BE-4140-90F3-56BC0CF80305}"/>
                </a:ext>
              </a:extLst>
            </p:cNvPr>
            <p:cNvGrpSpPr/>
            <p:nvPr/>
          </p:nvGrpSpPr>
          <p:grpSpPr>
            <a:xfrm>
              <a:off x="6228184" y="3789040"/>
              <a:ext cx="2998737" cy="3025259"/>
              <a:chOff x="6469807" y="3860125"/>
              <a:chExt cx="2998737" cy="30252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7164180" y="4428165"/>
                    <a:ext cx="1008112" cy="29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4180" y="4428165"/>
                    <a:ext cx="1008112" cy="2994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椭圆 31"/>
              <p:cNvSpPr/>
              <p:nvPr/>
            </p:nvSpPr>
            <p:spPr bwMode="auto">
              <a:xfrm>
                <a:off x="7608690" y="408219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1" lang="zh-CN" altLang="en-US" sz="10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 bwMode="auto">
              <a:xfrm>
                <a:off x="7020164" y="4643566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 bwMode="auto">
              <a:xfrm>
                <a:off x="7566509" y="5143009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 bwMode="auto">
              <a:xfrm>
                <a:off x="6867460" y="5809571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 bwMode="auto">
              <a:xfrm>
                <a:off x="7573687" y="6139784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 bwMode="auto">
              <a:xfrm>
                <a:off x="8272736" y="5953587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 bwMode="auto">
              <a:xfrm>
                <a:off x="8560768" y="5146295"/>
                <a:ext cx="288032" cy="28803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/>
                <a:endParaRPr lang="zh-CN" altLang="en-US" sz="1200" b="0" i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9" name="直接连接符 38"/>
              <p:cNvCxnSpPr>
                <a:stCxn id="32" idx="3"/>
                <a:endCxn id="33" idx="7"/>
              </p:cNvCxnSpPr>
              <p:nvPr/>
            </p:nvCxnSpPr>
            <p:spPr bwMode="auto">
              <a:xfrm flipH="1">
                <a:off x="7266015" y="4328050"/>
                <a:ext cx="384856" cy="35769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直接连接符 39"/>
              <p:cNvCxnSpPr>
                <a:stCxn id="34" idx="3"/>
                <a:endCxn id="35" idx="7"/>
              </p:cNvCxnSpPr>
              <p:nvPr/>
            </p:nvCxnSpPr>
            <p:spPr bwMode="auto">
              <a:xfrm flipH="1">
                <a:off x="7113311" y="5388860"/>
                <a:ext cx="495379" cy="4628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接连接符 40"/>
              <p:cNvCxnSpPr>
                <a:stCxn id="33" idx="5"/>
                <a:endCxn id="34" idx="1"/>
              </p:cNvCxnSpPr>
              <p:nvPr/>
            </p:nvCxnSpPr>
            <p:spPr bwMode="auto">
              <a:xfrm>
                <a:off x="7266015" y="4889417"/>
                <a:ext cx="342675" cy="2957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41"/>
              <p:cNvCxnSpPr>
                <a:stCxn id="34" idx="4"/>
                <a:endCxn id="36" idx="0"/>
              </p:cNvCxnSpPr>
              <p:nvPr/>
            </p:nvCxnSpPr>
            <p:spPr bwMode="auto">
              <a:xfrm>
                <a:off x="7710525" y="5431041"/>
                <a:ext cx="7178" cy="7087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>
                <a:stCxn id="34" idx="5"/>
                <a:endCxn id="37" idx="1"/>
              </p:cNvCxnSpPr>
              <p:nvPr/>
            </p:nvCxnSpPr>
            <p:spPr bwMode="auto">
              <a:xfrm>
                <a:off x="7812360" y="5388860"/>
                <a:ext cx="502557" cy="60690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>
                <a:stCxn id="34" idx="6"/>
                <a:endCxn id="38" idx="2"/>
              </p:cNvCxnSpPr>
              <p:nvPr/>
            </p:nvCxnSpPr>
            <p:spPr bwMode="auto">
              <a:xfrm>
                <a:off x="7854541" y="5287025"/>
                <a:ext cx="706227" cy="32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5" name="文本框 44"/>
              <p:cNvSpPr txBox="1"/>
              <p:nvPr/>
            </p:nvSpPr>
            <p:spPr>
              <a:xfrm>
                <a:off x="7597088" y="4048380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1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006314" y="4609264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2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7550425" y="5133137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3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6846875" y="5790166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4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7550425" y="6120039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5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8256139" y="5944054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6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8560768" y="5113145"/>
                <a:ext cx="4310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0" i="1" dirty="0">
                    <a:solidFill>
                      <a:srgbClr val="000000"/>
                    </a:solidFill>
                  </a:rPr>
                  <a:t>v</a:t>
                </a:r>
                <a:r>
                  <a:rPr lang="en-US" altLang="zh-CN" sz="1400" b="0" baseline="-25000" dirty="0">
                    <a:solidFill>
                      <a:srgbClr val="000000"/>
                    </a:solidFill>
                  </a:rPr>
                  <a:t>7</a:t>
                </a:r>
                <a:endParaRPr lang="zh-CN" altLang="en-US" sz="1400" b="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8709998" y="6600178"/>
                <a:ext cx="253712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FF0000"/>
                    </a:solidFill>
                  </a:rPr>
                  <a:t>u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7035131" y="4730989"/>
                    <a:ext cx="1008112" cy="294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131" y="4730989"/>
                    <a:ext cx="1008112" cy="29437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681323" y="5320467"/>
                    <a:ext cx="1008112" cy="294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1323" y="5320467"/>
                    <a:ext cx="1008112" cy="2943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/>
                  <p:cNvSpPr txBox="1"/>
                  <p:nvPr/>
                </p:nvSpPr>
                <p:spPr>
                  <a:xfrm>
                    <a:off x="7005035" y="5728554"/>
                    <a:ext cx="1008112" cy="294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35" y="5728554"/>
                    <a:ext cx="1008112" cy="29437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7873139" y="5605709"/>
                    <a:ext cx="1008112" cy="294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139" y="5605709"/>
                    <a:ext cx="1008112" cy="29437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7710525" y="4970229"/>
                    <a:ext cx="1008112" cy="2943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CN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文本框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0525" y="4970229"/>
                    <a:ext cx="1008112" cy="29437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/>
                  <p:cNvSpPr txBox="1"/>
                  <p:nvPr/>
                </p:nvSpPr>
                <p:spPr>
                  <a:xfrm>
                    <a:off x="7093032" y="3860125"/>
                    <a:ext cx="1008112" cy="2838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文本框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3032" y="3860125"/>
                    <a:ext cx="1008112" cy="2838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6616214" y="4599789"/>
                    <a:ext cx="593472" cy="2791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文本框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6214" y="4599789"/>
                    <a:ext cx="593472" cy="27917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/>
                  <p:cNvSpPr txBox="1"/>
                  <p:nvPr/>
                </p:nvSpPr>
                <p:spPr>
                  <a:xfrm>
                    <a:off x="7293086" y="4932132"/>
                    <a:ext cx="1008112" cy="2800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086" y="4932132"/>
                    <a:ext cx="1008112" cy="2800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文本框 87"/>
                  <p:cNvSpPr txBox="1"/>
                  <p:nvPr/>
                </p:nvSpPr>
                <p:spPr>
                  <a:xfrm>
                    <a:off x="8460432" y="5114181"/>
                    <a:ext cx="1008112" cy="2787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432" y="5114181"/>
                    <a:ext cx="1008112" cy="2787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8157453" y="6096211"/>
                    <a:ext cx="1008112" cy="280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7453" y="6096211"/>
                    <a:ext cx="1008112" cy="28033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/>
                  <p:cNvSpPr txBox="1"/>
                  <p:nvPr/>
                </p:nvSpPr>
                <p:spPr>
                  <a:xfrm>
                    <a:off x="7007191" y="6283438"/>
                    <a:ext cx="1008112" cy="2829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sz="12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200" b="0" i="1" baseline="-250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文本框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7191" y="6283438"/>
                    <a:ext cx="1008112" cy="28296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>
                <a:cxnSpLocks/>
              </p:cNvCxnSpPr>
              <p:nvPr/>
            </p:nvCxnSpPr>
            <p:spPr bwMode="auto">
              <a:xfrm flipH="1">
                <a:off x="7240040" y="4260914"/>
                <a:ext cx="324689" cy="31252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2" name="直接箭头连接符 91"/>
              <p:cNvCxnSpPr>
                <a:cxnSpLocks/>
              </p:cNvCxnSpPr>
              <p:nvPr/>
            </p:nvCxnSpPr>
            <p:spPr bwMode="auto">
              <a:xfrm flipH="1" flipV="1">
                <a:off x="7235805" y="4944777"/>
                <a:ext cx="306578" cy="2816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3" name="文本框 92"/>
              <p:cNvSpPr txBox="1"/>
              <p:nvPr/>
            </p:nvSpPr>
            <p:spPr>
              <a:xfrm>
                <a:off x="7153854" y="4112574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FF"/>
                    </a:solidFill>
                  </a:rPr>
                  <a:t>①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7124975" y="5027943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CC"/>
                    </a:solidFill>
                  </a:rPr>
                  <a:t>①</a:t>
                </a:r>
              </a:p>
            </p:txBody>
          </p:sp>
          <p:cxnSp>
            <p:nvCxnSpPr>
              <p:cNvPr id="95" name="曲线连接符 94"/>
              <p:cNvCxnSpPr/>
              <p:nvPr/>
            </p:nvCxnSpPr>
            <p:spPr bwMode="auto">
              <a:xfrm rot="5400000" flipH="1">
                <a:off x="7012681" y="4778317"/>
                <a:ext cx="288032" cy="12700"/>
              </a:xfrm>
              <a:prstGeom prst="curvedConnector5">
                <a:avLst>
                  <a:gd name="adj1" fmla="val -26455"/>
                  <a:gd name="adj2" fmla="val 2933984"/>
                  <a:gd name="adj3" fmla="val 141270"/>
                </a:avLst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Dot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6" name="文本框 95"/>
              <p:cNvSpPr txBox="1"/>
              <p:nvPr/>
            </p:nvSpPr>
            <p:spPr>
              <a:xfrm>
                <a:off x="6469807" y="4637518"/>
                <a:ext cx="50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0000FF"/>
                    </a:solidFill>
                  </a:rPr>
                  <a:t>②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/>
                <p:cNvSpPr txBox="1"/>
                <p:nvPr/>
              </p:nvSpPr>
              <p:spPr>
                <a:xfrm>
                  <a:off x="6342819" y="6023949"/>
                  <a:ext cx="1008112" cy="282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2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b="0" i="1" baseline="-25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文本框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819" y="6023949"/>
                  <a:ext cx="1008112" cy="28296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260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引例</a:t>
            </a:r>
            <a:endParaRPr lang="en-US" altLang="zh-CN" sz="220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图分析概述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图神经网络</a:t>
            </a:r>
            <a:endParaRPr lang="en-US" altLang="zh-CN" sz="220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图卷积网络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基于图卷积网络的图节点分类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4600" y="2214563"/>
            <a:ext cx="62531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图分析概述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2060"/>
                </a:solidFill>
                <a:ea typeface="黑体" pitchFamily="2" charset="-122"/>
              </a:rPr>
              <a:t>图神经网络</a:t>
            </a:r>
            <a:endParaRPr lang="zh-CN" altLang="en-US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图卷积网络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FF0000"/>
                </a:solidFill>
                <a:ea typeface="黑体" pitchFamily="2" charset="-122"/>
              </a:rPr>
              <a:t>基于图卷积网络的图节点分类</a:t>
            </a:r>
            <a:endParaRPr lang="en-US" altLang="zh-CN" sz="2200" b="0" kern="0" dirty="0">
              <a:solidFill>
                <a:srgbClr val="FF000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总结</a:t>
            </a:r>
            <a:endParaRPr lang="en-US" altLang="zh-CN" sz="2200" b="0" kern="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2057400"/>
            <a:ext cx="8494712" cy="47559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问题描述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给定图网络，其中包含部分已标注类别的节点，对未标注的节点进行标注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600"/>
              </a:lnSpc>
              <a:buNone/>
            </a:pP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形式化描述</a:t>
            </a:r>
            <a:endParaRPr lang="en-US" altLang="zh-CN" sz="2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endParaRPr lang="en-US" altLang="zh-CN" sz="2000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1800" b="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图网络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G=(</a:t>
            </a:r>
            <a:r>
              <a:rPr lang="pt-BR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pt-BR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pt-BR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pt-BR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pt-BR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pt-BR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；部分节点类别</a:t>
            </a:r>
            <a:r>
              <a:rPr lang="en-US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,…</a:t>
            </a:r>
            <a:r>
              <a:rPr lang="en-US" altLang="zh-CN" sz="1800" b="0" i="1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1800" b="0" i="1" baseline="-25000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；节点属性</a:t>
            </a:r>
            <a:r>
              <a:rPr lang="en-US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sz="180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180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,…</a:t>
            </a:r>
            <a:r>
              <a:rPr lang="en-US" altLang="zh-CN" sz="1800" i="1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1800" b="0" i="1" baseline="-25000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000" b="0" dirty="0">
              <a:solidFill>
                <a:schemeClr val="accent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FontTx/>
              <a:buChar char="-"/>
            </a:pPr>
            <a:r>
              <a:rPr lang="zh-CN" altLang="en-US" sz="200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endParaRPr lang="en-US" altLang="zh-CN" sz="2000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1800" b="0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全部节点类别</a:t>
            </a:r>
            <a:r>
              <a:rPr lang="en-US" altLang="zh-CN" sz="18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1800" b="0" i="1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1800" b="0" baseline="-2500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,…</a:t>
            </a:r>
            <a:r>
              <a:rPr lang="en-US" altLang="zh-CN" sz="1800" b="0" i="1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1800" b="0" i="1" baseline="-25000" dirty="0" err="1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1800" b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0" indent="0">
              <a:buNone/>
            </a:pPr>
            <a:endParaRPr lang="zh-CN" altLang="en-US" sz="2400" b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609600"/>
            <a:ext cx="7884368" cy="1143000"/>
          </a:xfrm>
        </p:spPr>
        <p:txBody>
          <a:bodyPr lIns="0" rIns="0"/>
          <a:lstStyle/>
          <a:p>
            <a:pPr eaLnBrk="1" hangingPunct="1"/>
            <a:r>
              <a:rPr lang="zh-CN" altLang="en-US" sz="4200" dirty="0">
                <a:latin typeface="+mn-lt"/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latin typeface="+mn-lt"/>
                <a:ea typeface="黑体" panose="02010609060101010101" pitchFamily="49" charset="-122"/>
              </a:rPr>
              <a:t>(1)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924944"/>
            <a:ext cx="529280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450" y="623625"/>
            <a:ext cx="7848872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(2)</a:t>
            </a:r>
            <a:endParaRPr lang="en-US" altLang="zh-CN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2060575"/>
                <a:ext cx="8137525" cy="3349625"/>
              </a:xfrm>
            </p:spPr>
            <p:txBody>
              <a:bodyPr/>
              <a:lstStyle/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2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损失函数</a:t>
                </a:r>
                <a:endParaRPr lang="en-US" altLang="zh-CN" sz="22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Euclid Math One" panose="05050601010101010101" pitchFamily="18" charset="2"/>
                      </a:rPr>
                      <m:t>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</m:d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CN" sz="1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algn="ctr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其中，</a:t>
                </a: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C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为节点类别数，</a:t>
                </a:r>
                <a:r>
                  <a:rPr lang="en-US" altLang="zh-C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Y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为节点类别矩阵，</a:t>
                </a:r>
                <a:r>
                  <a:rPr lang="en-US" altLang="zh-C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P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为预测的节点类别矩阵，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𝐘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为节点</a:t>
                </a:r>
                <a:r>
                  <a:rPr lang="en-US" altLang="zh-CN" sz="1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属于类别</a:t>
                </a: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j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的情况，</a:t>
                </a:r>
                <a:r>
                  <a:rPr lang="en-US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|Y|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表示样本数，</a:t>
                </a:r>
                <a14:m>
                  <m:oMath xmlns:m="http://schemas.openxmlformats.org/officeDocument/2006/math">
                    <m:r>
                      <a:rPr lang="zh-CN" altLang="zh-CN" sz="1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表示节点</a:t>
                </a:r>
                <a:r>
                  <a:rPr lang="en-US" altLang="zh-CN" sz="1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i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属于类别</a:t>
                </a: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j</a:t>
                </a:r>
                <a:r>
                  <a:rPr lang="zh-CN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的概率</a:t>
                </a:r>
                <a:endPara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2060575"/>
                <a:ext cx="8137525" cy="3349625"/>
              </a:xfrm>
              <a:blipFill>
                <a:blip r:embed="rId2"/>
                <a:stretch>
                  <a:fillRect l="-824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3614194" y="3878794"/>
                <a:ext cx="513539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94" y="3878794"/>
                <a:ext cx="513539" cy="743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2446327" y="3929618"/>
            <a:ext cx="1215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真实节点类别矩阵</a:t>
            </a:r>
            <a:r>
              <a:rPr lang="en-US" altLang="zh-CN" sz="1600" dirty="0" err="1">
                <a:solidFill>
                  <a:srgbClr val="00B05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1600" b="0" baseline="30000" dirty="0" err="1">
                <a:solidFill>
                  <a:srgbClr val="00B050"/>
                </a:solidFill>
                <a:ea typeface="宋体" panose="02010600030101010101" pitchFamily="2" charset="-122"/>
              </a:rPr>
              <a:t>tr</a:t>
            </a:r>
            <a:endParaRPr lang="zh-CN" altLang="en-US" sz="1600" b="0" baseline="30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4405354" y="4122045"/>
            <a:ext cx="563760" cy="2728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131840" y="4596847"/>
                <a:ext cx="4336893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Euclid Math One" panose="05050601010101010101" pitchFamily="18" charset="2"/>
                        </a:rPr>
                        <m:t>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  <m:r>
                            <a:rPr lang="en-US" altLang="zh-CN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</m:d>
                      <m:r>
                        <a:rPr lang="en-US" altLang="zh-CN" sz="18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zh-CN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≈0.12</m:t>
                      </m:r>
                    </m:oMath>
                  </m:oMathPara>
                </a14:m>
                <a:endParaRPr lang="zh-CN" altLang="en-US" sz="18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96847"/>
                <a:ext cx="4336893" cy="902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5070695" y="3874994"/>
                <a:ext cx="1151534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95" y="3874994"/>
                <a:ext cx="1151534" cy="743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084168" y="3962630"/>
            <a:ext cx="1081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真实概率矩阵</a:t>
            </a:r>
            <a:r>
              <a:rPr lang="en-US" altLang="zh-CN" sz="1600" dirty="0" err="1">
                <a:solidFill>
                  <a:srgbClr val="00B05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1600" b="0" baseline="30000" dirty="0" err="1">
                <a:solidFill>
                  <a:srgbClr val="00B050"/>
                </a:solidFill>
                <a:ea typeface="宋体" panose="02010600030101010101" pitchFamily="2" charset="-122"/>
              </a:rPr>
              <a:t>tr</a:t>
            </a:r>
            <a:endParaRPr lang="zh-CN" altLang="en-US" sz="1600" b="0" baseline="30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5275164" y="5410989"/>
                <a:ext cx="1618007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164" y="5410989"/>
                <a:ext cx="1618007" cy="743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776136" y="5490369"/>
            <a:ext cx="9426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预测概率矩阵</a:t>
            </a:r>
            <a:r>
              <a:rPr lang="en-US" altLang="zh-CN" sz="1600" dirty="0">
                <a:solidFill>
                  <a:srgbClr val="00B050"/>
                </a:solidFill>
                <a:ea typeface="宋体" panose="02010600030101010101" pitchFamily="2" charset="-122"/>
              </a:rPr>
              <a:t>P</a:t>
            </a:r>
            <a:endParaRPr lang="zh-CN" altLang="en-US" sz="1600" b="0" baseline="30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3907935" y="5370618"/>
                <a:ext cx="513538" cy="741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5" y="5370618"/>
                <a:ext cx="513538" cy="741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751459" y="5497396"/>
            <a:ext cx="136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预测节点类别矩阵</a:t>
            </a:r>
            <a:r>
              <a:rPr lang="en-US" altLang="zh-CN" sz="1600" dirty="0" err="1">
                <a:solidFill>
                  <a:srgbClr val="00B050"/>
                </a:solidFill>
                <a:ea typeface="宋体" panose="02010600030101010101" pitchFamily="2" charset="-122"/>
              </a:rPr>
              <a:t>P</a:t>
            </a:r>
            <a:r>
              <a:rPr lang="en-US" altLang="zh-CN" sz="1600" b="0" baseline="30000" dirty="0" err="1">
                <a:solidFill>
                  <a:srgbClr val="00B050"/>
                </a:solidFill>
                <a:ea typeface="宋体" panose="02010600030101010101" pitchFamily="2" charset="-122"/>
              </a:rPr>
              <a:t>tr</a:t>
            </a:r>
            <a:endParaRPr lang="zh-CN" altLang="en-US" sz="1600" b="0" baseline="30000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4524283" y="5581728"/>
            <a:ext cx="648072" cy="27453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2484479" y="4932425"/>
            <a:ext cx="648072" cy="2728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/>
            <a:endParaRPr kumimoji="1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307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736904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(3)</a:t>
            </a:r>
            <a:endParaRPr lang="en-US" altLang="zh-CN" sz="42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988840"/>
            <a:ext cx="8137525" cy="4464769"/>
          </a:xfrm>
        </p:spPr>
        <p:txBody>
          <a:bodyPr/>
          <a:lstStyle/>
          <a:p>
            <a:pPr eaLnBrk="1" hangingPunct="1"/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模型结构搭建</a:t>
            </a:r>
            <a:endParaRPr lang="en-US" altLang="zh-CN" sz="2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endParaRPr lang="en-US" altLang="zh-CN" sz="1800" dirty="0"/>
          </a:p>
          <a:p>
            <a:pPr lvl="0" algn="just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zh-CN" altLang="zh-CN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输入层</a:t>
            </a: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接收图的邻接矩阵</a:t>
            </a:r>
            <a:r>
              <a:rPr lang="en-US" altLang="zh-CN" sz="1800" dirty="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1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和节点特征矩阵</a:t>
            </a:r>
            <a:r>
              <a:rPr lang="en-US" altLang="zh-CN" sz="1800" dirty="0">
                <a:ea typeface="黑体" panose="02010609060101010101" pitchFamily="49" charset="-122"/>
              </a:rPr>
              <a:t>X</a:t>
            </a:r>
            <a:endParaRPr lang="en-US" altLang="zh-CN" sz="1800" kern="1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7675020" cy="21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7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09600"/>
            <a:ext cx="7704856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(4)</a:t>
            </a:r>
            <a:endParaRPr lang="en-US" altLang="zh-CN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8405" y="1961183"/>
                <a:ext cx="8352853" cy="4896817"/>
              </a:xfrm>
            </p:spPr>
            <p:txBody>
              <a:bodyPr/>
              <a:lstStyle/>
              <a:p>
                <a:pPr lvl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zh-CN" altLang="en-US" sz="2000" b="1" kern="1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图卷积层</a:t>
                </a:r>
                <a:endParaRPr lang="en-US" altLang="zh-CN" sz="2000" b="1" dirty="0">
                  <a:solidFill>
                    <a:srgbClr val="0000FF"/>
                  </a:solidFill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根据消息传播和节点更新操作</a:t>
                </a:r>
                <a:r>
                  <a:rPr lang="zh-CN" altLang="zh-CN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更新节点特征</a:t>
                </a:r>
                <a:r>
                  <a:rPr lang="zh-CN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，这里以矩阵的形式进行更新</a:t>
                </a:r>
                <a:endParaRPr lang="en-US" altLang="zh-CN" sz="1800" b="1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zh-CN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表示第</a:t>
                </a:r>
                <a:r>
                  <a:rPr lang="en-US" altLang="zh-CN" sz="180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个图卷积层输出的节点特征矩阵</a:t>
                </a:r>
                <a:endParaRPr lang="en-US" altLang="zh-CN" sz="1800" dirty="0">
                  <a:solidFill>
                    <a:schemeClr val="accent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表示第</a:t>
                </a:r>
                <a:r>
                  <a:rPr lang="en-US" altLang="zh-CN" sz="1800" i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个图卷积层待学习的权重矩阵</a:t>
                </a:r>
                <a:endParaRPr lang="en-US" altLang="zh-CN" sz="1800" i="1" dirty="0">
                  <a:solidFill>
                    <a:schemeClr val="accent6"/>
                  </a:solidFill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表示形如</a:t>
                </a:r>
                <a:r>
                  <a:rPr lang="en-US" altLang="zh-CN" sz="1800" dirty="0" err="1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ReLU</a:t>
                </a:r>
                <a:r>
                  <a:rPr lang="zh-CN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的非线性激活函数</a:t>
                </a:r>
                <a:endParaRPr lang="en-US" altLang="zh-CN" sz="1800" dirty="0">
                  <a:solidFill>
                    <a:schemeClr val="accent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18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zh-CN" altLang="en-US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表示邻接矩阵，通常用归一化操作防止</a:t>
                </a:r>
                <a:endParaRPr lang="en-US" altLang="zh-CN" sz="1800" dirty="0">
                  <a:solidFill>
                    <a:schemeClr val="accent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</a:t>
                </a:r>
                <a:r>
                  <a:rPr lang="zh-CN" altLang="en-US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梯度爆炸或者梯度消失，归一化包括随机</a:t>
                </a:r>
                <a:endParaRPr lang="en-US" altLang="zh-CN" sz="1800" dirty="0">
                  <a:solidFill>
                    <a:schemeClr val="accent6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     </a:t>
                </a:r>
                <a:r>
                  <a:rPr lang="zh-CN" altLang="en-US" sz="1800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游走归一化、对称归一化、自循环归一化</a:t>
                </a:r>
                <a:endParaRPr lang="zh-CN" altLang="en-US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8405" y="1961183"/>
                <a:ext cx="8352853" cy="4896817"/>
              </a:xfrm>
              <a:blipFill>
                <a:blip r:embed="rId2"/>
                <a:stretch>
                  <a:fillRect l="-438" t="-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75" y="3717032"/>
            <a:ext cx="383475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3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09600"/>
            <a:ext cx="7704856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(5)</a:t>
            </a:r>
            <a:endParaRPr lang="en-US" altLang="zh-CN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5650" y="2060575"/>
                <a:ext cx="8137525" cy="4248745"/>
              </a:xfrm>
            </p:spPr>
            <p:txBody>
              <a:bodyPr/>
              <a:lstStyle/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eaLnBrk="1" hangingPunct="1">
                  <a:buNone/>
                </a:pPr>
                <a:endParaRPr lang="en-US" altLang="zh-CN" sz="1800" dirty="0"/>
              </a:p>
              <a:p>
                <a:pPr lvl="0" algn="just">
                  <a:lnSpc>
                    <a:spcPct val="150000"/>
                  </a:lnSpc>
                  <a:spcAft>
                    <a:spcPts val="0"/>
                  </a:spcAft>
                  <a:buFontTx/>
                  <a:buChar char="-"/>
                </a:pPr>
                <a:r>
                  <a:rPr lang="zh-CN" altLang="en-US" sz="2000" b="1" kern="1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输出</a:t>
                </a:r>
                <a:r>
                  <a:rPr lang="zh-CN" altLang="zh-CN" sz="2000" b="1" kern="1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层</a:t>
                </a:r>
                <a:endParaRPr lang="en-US" altLang="zh-CN" sz="2000" b="1" kern="1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zh-CN" altLang="zh-CN" sz="18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利用</a:t>
                </a:r>
                <a:r>
                  <a:rPr lang="en-US" altLang="zh-CN" sz="1800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Softmax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函数将卷积层</a:t>
                </a:r>
                <a:r>
                  <a:rPr lang="en-US" altLang="zh-CN" sz="1800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L</a:t>
                </a:r>
                <a:r>
                  <a:rPr lang="zh-CN" altLang="zh-CN" sz="18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输出的节点特征矩阵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zh-CN" sz="18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映射为节点类别矩阵</a:t>
                </a:r>
                <a:r>
                  <a:rPr lang="en-US" altLang="zh-CN" sz="1800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aseline="30000" dirty="0" err="1">
                    <a:latin typeface="Times New Roman" panose="02020603050405020304" pitchFamily="18" charset="0"/>
                    <a:ea typeface="黑体" panose="02010609060101010101" pitchFamily="49" charset="-122"/>
                  </a:rPr>
                  <a:t>tr</a:t>
                </a:r>
                <a:endParaRPr lang="zh-CN" altLang="zh-CN" sz="1800" kern="100" baseline="30000" dirty="0">
                  <a:latin typeface="Times New Roman" panose="02020603050405020304" pitchFamily="18" charset="0"/>
                  <a:ea typeface="黑体" panose="02010609060101010101" pitchFamily="49" charset="-122"/>
                  <a:cs typeface="宋体" panose="02010600030101010101" pitchFamily="2" charset="-122"/>
                </a:endParaRPr>
              </a:p>
              <a:p>
                <a:pPr eaLnBrk="1" hangingPunct="1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650" y="2060575"/>
                <a:ext cx="8137525" cy="4248745"/>
              </a:xfrm>
              <a:blipFill>
                <a:blip r:embed="rId2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02" y="2362099"/>
            <a:ext cx="7675020" cy="21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9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27584" y="2095142"/>
            <a:ext cx="8137525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模型训练</a:t>
            </a:r>
            <a:endParaRPr lang="en-US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1800" b="1" kern="0" dirty="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062" y="640686"/>
            <a:ext cx="7732442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(6)</a:t>
            </a:r>
            <a:endParaRPr lang="en-US" altLang="zh-CN" sz="4200" dirty="0"/>
          </a:p>
        </p:txBody>
      </p:sp>
      <p:cxnSp>
        <p:nvCxnSpPr>
          <p:cNvPr id="10" name="直接箭头连接符 9"/>
          <p:cNvCxnSpPr>
            <a:cxnSpLocks/>
          </p:cNvCxnSpPr>
          <p:nvPr/>
        </p:nvCxnSpPr>
        <p:spPr>
          <a:xfrm>
            <a:off x="2195736" y="3289483"/>
            <a:ext cx="495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3203848" y="2646796"/>
                <a:ext cx="2124621" cy="1306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646796"/>
                <a:ext cx="2124621" cy="1306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530013" y="3878202"/>
                <a:ext cx="1528596" cy="282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归一化邻接矩阵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2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200" b="1" i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𝐀</m:t>
                        </m:r>
                      </m:e>
                    </m:acc>
                  </m:oMath>
                </a14:m>
                <a:endPara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13" y="3878202"/>
                <a:ext cx="1528596" cy="282129"/>
              </a:xfrm>
              <a:prstGeom prst="rect">
                <a:avLst/>
              </a:prstGeom>
              <a:blipFill>
                <a:blip r:embed="rId3"/>
                <a:stretch>
                  <a:fillRect t="-2174" r="-398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5270468" y="2675610"/>
                <a:ext cx="1401666" cy="1302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468" y="2675610"/>
                <a:ext cx="1401666" cy="1302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522873" y="3874331"/>
            <a:ext cx="910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特征矩阵</a:t>
            </a:r>
            <a:r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1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cxnSpLocks/>
          </p:cNvCxnSpPr>
          <p:nvPr/>
        </p:nvCxnSpPr>
        <p:spPr>
          <a:xfrm>
            <a:off x="6588224" y="3289483"/>
            <a:ext cx="309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12635" y="3140968"/>
            <a:ext cx="967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图卷积层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7595066" y="3554128"/>
            <a:ext cx="1270" cy="203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945027" y="3140968"/>
                <a:ext cx="1312609" cy="2821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  <m:r>
                        <a:rPr lang="en-US" altLang="zh-CN" sz="12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𝐗</m:t>
                      </m:r>
                      <m:sSup>
                        <m:sSup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27" y="3140968"/>
                <a:ext cx="1312609" cy="282129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5967759" y="5794522"/>
            <a:ext cx="85074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47564" y="5949950"/>
            <a:ext cx="843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输出层</a:t>
            </a:r>
          </a:p>
        </p:txBody>
      </p:sp>
      <p:cxnSp>
        <p:nvCxnSpPr>
          <p:cNvPr id="30" name="直接箭头连接符 29"/>
          <p:cNvCxnSpPr>
            <a:cxnSpLocks/>
          </p:cNvCxnSpPr>
          <p:nvPr/>
        </p:nvCxnSpPr>
        <p:spPr>
          <a:xfrm>
            <a:off x="3275856" y="5805264"/>
            <a:ext cx="1068571" cy="313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499992" y="5674072"/>
                <a:ext cx="1312099" cy="2769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m:rPr>
                          <m:nor/>
                        </m:rPr>
                        <a:rPr lang="en-US" altLang="zh-CN" sz="1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1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r>
                        <m:rPr>
                          <m:nor/>
                        </m:rPr>
                        <a:rPr lang="en-US" altLang="zh-CN" sz="1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altLang="zh-CN" sz="1200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1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674072"/>
                <a:ext cx="1312099" cy="276999"/>
              </a:xfrm>
              <a:prstGeom prst="rect">
                <a:avLst/>
              </a:prstGeom>
              <a:blipFill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8212635" y="5672281"/>
            <a:ext cx="967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图卷积层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945027" y="5667151"/>
                <a:ext cx="1312609" cy="2821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acc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027" y="5667151"/>
                <a:ext cx="1312609" cy="282129"/>
              </a:xfrm>
              <a:prstGeom prst="rect">
                <a:avLst/>
              </a:prstGeom>
              <a:blipFill>
                <a:blip r:embed="rId7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3851920" y="4727622"/>
            <a:ext cx="753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损失值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866358" y="4509120"/>
                <a:ext cx="70564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sym typeface="Euclid Math One" panose="05050601010101010101" pitchFamily="18" charset="2"/>
                        </a:rPr>
                        <m:t></m:t>
                      </m:r>
                      <m:r>
                        <a:rPr lang="en-US" altLang="zh-CN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altLang="zh-CN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zh-CN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358" y="4509120"/>
                <a:ext cx="705642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2645045" y="2644169"/>
                <a:ext cx="415819" cy="1302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045" y="2644169"/>
                <a:ext cx="415819" cy="1302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2169963" y="3870971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节点类别矩阵</a:t>
            </a:r>
            <a:r>
              <a:rPr lang="en-US" altLang="zh-CN" sz="1200" dirty="0" err="1">
                <a:ea typeface="宋体" panose="02010600030101010101" pitchFamily="2" charset="-122"/>
              </a:rPr>
              <a:t>Y</a:t>
            </a:r>
            <a:r>
              <a:rPr lang="en-US" altLang="zh-CN" sz="1200" b="0" baseline="30000" dirty="0" err="1">
                <a:ea typeface="宋体" panose="02010600030101010101" pitchFamily="2" charset="-122"/>
              </a:rPr>
              <a:t>tr</a:t>
            </a:r>
            <a:endParaRPr lang="zh-CN" altLang="en-US" sz="1200" b="0" baseline="30000" dirty="0">
              <a:ea typeface="宋体" panose="02010600030101010101" pitchFamily="2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3AE3582-B140-DE37-CC14-2638E4EA2CCE}"/>
              </a:ext>
            </a:extLst>
          </p:cNvPr>
          <p:cNvCxnSpPr>
            <a:cxnSpLocks/>
          </p:cNvCxnSpPr>
          <p:nvPr/>
        </p:nvCxnSpPr>
        <p:spPr bwMode="auto">
          <a:xfrm flipV="1">
            <a:off x="6588224" y="3498819"/>
            <a:ext cx="936104" cy="965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EFFDD46-B82C-D442-2492-B7482DD43B5D}"/>
                  </a:ext>
                </a:extLst>
              </p:cNvPr>
              <p:cNvSpPr txBox="1"/>
              <p:nvPr/>
            </p:nvSpPr>
            <p:spPr>
              <a:xfrm>
                <a:off x="5055497" y="4463850"/>
                <a:ext cx="2324815" cy="36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0" kern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更新权重：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1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sz="12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zh-CN" altLang="en-US" sz="1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zh-CN" altLang="en-US" sz="1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zh-CN" altLang="en-US" sz="12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2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zh-CN" altLang="en-US" sz="12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12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 b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1200" b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zh-CN" altLang="en-US" sz="1200" b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1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</m:d>
                      </m:num>
                      <m:den>
                        <m:r>
                          <a:rPr lang="zh-CN" altLang="en-US" sz="12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12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zh-CN" altLang="en-US" sz="12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EFFDD46-B82C-D442-2492-B7482DD4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97" y="4463850"/>
                <a:ext cx="2324815" cy="367537"/>
              </a:xfrm>
              <a:prstGeom prst="rect">
                <a:avLst/>
              </a:prstGeom>
              <a:blipFill>
                <a:blip r:embed="rId10"/>
                <a:stretch>
                  <a:fillRect t="-52459" r="-2618" b="-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376" y="2582625"/>
            <a:ext cx="1368518" cy="1724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/>
              <p:nvPr/>
            </p:nvSpPr>
            <p:spPr>
              <a:xfrm>
                <a:off x="2364107" y="5111111"/>
                <a:ext cx="893514" cy="1302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2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E710D8E-8615-8F4D-A682-91093F363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107" y="5111111"/>
                <a:ext cx="893514" cy="13024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矩形 42"/>
          <p:cNvSpPr/>
          <p:nvPr/>
        </p:nvSpPr>
        <p:spPr>
          <a:xfrm>
            <a:off x="2075055" y="6392361"/>
            <a:ext cx="1526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>
                <a:latin typeface="黑体" panose="02010609060101010101" pitchFamily="49" charset="-122"/>
                <a:ea typeface="黑体" panose="02010609060101010101" pitchFamily="49" charset="-122"/>
              </a:rPr>
              <a:t>节点类别概率矩阵</a:t>
            </a:r>
            <a:r>
              <a:rPr lang="en-US" altLang="zh-CN" sz="1200" dirty="0">
                <a:ea typeface="宋体" panose="02010600030101010101" pitchFamily="2" charset="-122"/>
              </a:rPr>
              <a:t>Y</a:t>
            </a:r>
            <a:endParaRPr lang="zh-CN" altLang="en-US" sz="1200" b="0" baseline="30000" dirty="0">
              <a:ea typeface="宋体" panose="02010600030101010101" pitchFamily="2" charset="-122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FF04E139-39FC-7EF6-2BEC-FC379A437BF8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 rot="16200000" flipH="1">
            <a:off x="3102088" y="3856405"/>
            <a:ext cx="504532" cy="1087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C712112-986B-A261-B63B-798EE3608C01}"/>
              </a:ext>
            </a:extLst>
          </p:cNvPr>
          <p:cNvCxnSpPr>
            <a:cxnSpLocks/>
            <a:stCxn id="41" idx="0"/>
          </p:cNvCxnSpPr>
          <p:nvPr/>
        </p:nvCxnSpPr>
        <p:spPr bwMode="auto">
          <a:xfrm rot="5400000" flipH="1" flipV="1">
            <a:off x="3122777" y="4335706"/>
            <a:ext cx="463493" cy="108731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0FFE3A4-242E-0B2B-0E44-E7E4A480D246}"/>
              </a:ext>
            </a:extLst>
          </p:cNvPr>
          <p:cNvCxnSpPr>
            <a:cxnSpLocks/>
          </p:cNvCxnSpPr>
          <p:nvPr/>
        </p:nvCxnSpPr>
        <p:spPr>
          <a:xfrm flipH="1">
            <a:off x="4572000" y="4653136"/>
            <a:ext cx="43204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9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609600"/>
            <a:ext cx="7704856" cy="1143000"/>
          </a:xfrm>
        </p:spPr>
        <p:txBody>
          <a:bodyPr/>
          <a:lstStyle/>
          <a:p>
            <a:pPr eaLnBrk="1" hangingPunct="1"/>
            <a:r>
              <a:rPr lang="zh-CN" altLang="en-US" sz="4200" dirty="0">
                <a:ea typeface="黑体" panose="02010609060101010101" pitchFamily="49" charset="-122"/>
              </a:rPr>
              <a:t>基于图卷积网络的图节点分类 </a:t>
            </a:r>
            <a:r>
              <a:rPr lang="en-US" altLang="zh-CN" sz="4200" dirty="0">
                <a:ea typeface="黑体" panose="02010609060101010101" pitchFamily="49" charset="-122"/>
              </a:rPr>
              <a:t>(7)</a:t>
            </a:r>
            <a:endParaRPr lang="en-US" altLang="zh-CN" sz="4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55650" y="2060575"/>
            <a:ext cx="8137525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模型预测</a:t>
            </a:r>
            <a:endParaRPr lang="en-US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1800" b="1" kern="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535490" cy="25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0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4600" y="2214563"/>
            <a:ext cx="6253163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图分析概述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dirty="0">
                <a:solidFill>
                  <a:srgbClr val="002060"/>
                </a:solidFill>
                <a:ea typeface="黑体" pitchFamily="2" charset="-122"/>
              </a:rPr>
              <a:t>图神经网络</a:t>
            </a:r>
            <a:endParaRPr lang="zh-CN" altLang="en-US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图卷积网络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002060"/>
                </a:solidFill>
                <a:ea typeface="黑体" pitchFamily="2" charset="-122"/>
              </a:rPr>
              <a:t>基于图卷积网络的图节点分类</a:t>
            </a:r>
            <a:endParaRPr lang="en-US" altLang="zh-CN" sz="2200" b="0" kern="0" dirty="0">
              <a:solidFill>
                <a:srgbClr val="002060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b="0" kern="0" dirty="0">
                <a:solidFill>
                  <a:srgbClr val="FF0000"/>
                </a:solidFill>
                <a:ea typeface="黑体" pitchFamily="2" charset="-122"/>
              </a:rPr>
              <a:t>总结</a:t>
            </a:r>
            <a:endParaRPr lang="en-US" altLang="zh-CN" sz="2200" b="0" kern="0" dirty="0">
              <a:solidFill>
                <a:srgbClr val="FF0000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75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71600" y="2133600"/>
            <a:ext cx="7772400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kern="0" dirty="0">
                <a:ea typeface="黑体" pitchFamily="2" charset="-122"/>
              </a:rPr>
              <a:t>图分析目的、任务和方法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kern="0" dirty="0">
                <a:ea typeface="黑体" pitchFamily="2" charset="-122"/>
              </a:rPr>
              <a:t>图神经网络的分类，节点级、边级和图级的更新操作</a:t>
            </a:r>
            <a:endParaRPr lang="en-US" altLang="zh-CN" sz="2000" b="0" kern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kern="0" dirty="0">
                <a:ea typeface="黑体" pitchFamily="2" charset="-122"/>
              </a:rPr>
              <a:t>使用图神经网络进行图分析的基本步骤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0" kern="0" dirty="0">
                <a:ea typeface="黑体" pitchFamily="2" charset="-122"/>
              </a:rPr>
              <a:t>图分析的经典实例：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b="0" kern="0" dirty="0">
                <a:ea typeface="黑体" pitchFamily="2" charset="-122"/>
              </a:rPr>
              <a:t>     - 标签传播</a:t>
            </a:r>
            <a:endParaRPr lang="en-US" altLang="zh-CN" sz="2000" b="0" kern="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sz="2000" b="0" kern="0" dirty="0">
                <a:ea typeface="黑体" pitchFamily="2" charset="-122"/>
              </a:rPr>
              <a:t>    </a:t>
            </a:r>
            <a:r>
              <a:rPr lang="zh-CN" altLang="en-US" sz="2000" b="0" kern="0" dirty="0">
                <a:ea typeface="黑体" pitchFamily="2" charset="-122"/>
              </a:rPr>
              <a:t> - 基于图卷积网络的图节点分类</a:t>
            </a:r>
          </a:p>
        </p:txBody>
      </p:sp>
    </p:spTree>
    <p:extLst>
      <p:ext uri="{BB962C8B-B14F-4D97-AF65-F5344CB8AC3E}">
        <p14:creationId xmlns:p14="http://schemas.microsoft.com/office/powerpoint/2010/main" val="338625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(1)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8278688" cy="15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论文分类</a:t>
            </a:r>
            <a:endParaRPr lang="zh-CN" altLang="en-US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以机器学习领域论文为例，论文可基于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遗传算法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理论研究</a:t>
            </a: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等主题划分为多类。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面对大量论文时，</a:t>
            </a: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标注所有论文的类别变得</a:t>
            </a:r>
            <a:r>
              <a:rPr lang="zh-CN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非常困难</a:t>
            </a: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745" y="3818352"/>
            <a:ext cx="642353" cy="6423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018" y="4748360"/>
            <a:ext cx="642282" cy="64228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618" y="4699217"/>
            <a:ext cx="642282" cy="64228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26" y="5580264"/>
            <a:ext cx="642282" cy="642282"/>
          </a:xfrm>
          <a:prstGeom prst="rect">
            <a:avLst/>
          </a:prstGeom>
        </p:spPr>
      </p:pic>
      <p:sp>
        <p:nvSpPr>
          <p:cNvPr id="17" name="云形标注 16"/>
          <p:cNvSpPr/>
          <p:nvPr/>
        </p:nvSpPr>
        <p:spPr bwMode="auto">
          <a:xfrm>
            <a:off x="2195736" y="3818352"/>
            <a:ext cx="1993670" cy="829774"/>
          </a:xfrm>
          <a:prstGeom prst="cloudCallout">
            <a:avLst>
              <a:gd name="adj1" fmla="val 8788"/>
              <a:gd name="adj2" fmla="val 802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71132" y="3915458"/>
            <a:ext cx="134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/>
              <a:t>我们应该去哪儿？</a:t>
            </a:r>
          </a:p>
        </p:txBody>
      </p:sp>
      <p:cxnSp>
        <p:nvCxnSpPr>
          <p:cNvPr id="23" name="直接箭头连接符 22"/>
          <p:cNvCxnSpPr>
            <a:stCxn id="13" idx="3"/>
            <a:endCxn id="11" idx="1"/>
          </p:cNvCxnSpPr>
          <p:nvPr/>
        </p:nvCxnSpPr>
        <p:spPr bwMode="auto">
          <a:xfrm flipV="1">
            <a:off x="3669300" y="4139529"/>
            <a:ext cx="1323445" cy="929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/>
          <p:cNvCxnSpPr>
            <a:stCxn id="13" idx="3"/>
            <a:endCxn id="20" idx="1"/>
          </p:cNvCxnSpPr>
          <p:nvPr/>
        </p:nvCxnSpPr>
        <p:spPr bwMode="auto">
          <a:xfrm flipV="1">
            <a:off x="3669300" y="5020358"/>
            <a:ext cx="1327318" cy="49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>
            <a:stCxn id="13" idx="3"/>
            <a:endCxn id="15" idx="1"/>
          </p:cNvCxnSpPr>
          <p:nvPr/>
        </p:nvCxnSpPr>
        <p:spPr bwMode="auto">
          <a:xfrm>
            <a:off x="3669300" y="5069501"/>
            <a:ext cx="1407726" cy="831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5719308" y="3988481"/>
            <a:ext cx="1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神经网络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719308" y="4781682"/>
            <a:ext cx="1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理论研究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19308" y="5716739"/>
            <a:ext cx="1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/>
              <a:t>遗传算法</a:t>
            </a:r>
          </a:p>
        </p:txBody>
      </p:sp>
      <p:cxnSp>
        <p:nvCxnSpPr>
          <p:cNvPr id="37" name="直接箭头连接符 36"/>
          <p:cNvCxnSpPr>
            <a:cxnSpLocks/>
            <a:stCxn id="13" idx="3"/>
            <a:endCxn id="40" idx="1"/>
          </p:cNvCxnSpPr>
          <p:nvPr/>
        </p:nvCxnSpPr>
        <p:spPr bwMode="auto">
          <a:xfrm>
            <a:off x="3669300" y="5069501"/>
            <a:ext cx="1478764" cy="14378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0" name="文本框 39"/>
          <p:cNvSpPr txBox="1"/>
          <p:nvPr/>
        </p:nvSpPr>
        <p:spPr>
          <a:xfrm>
            <a:off x="5148064" y="6322656"/>
            <a:ext cx="134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/>
              <a:t>……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561881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14563"/>
            <a:ext cx="7580313" cy="388143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itchFamily="2" charset="2"/>
              <a:buNone/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引例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8566720" cy="158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图分析方法</a:t>
            </a:r>
            <a:endParaRPr lang="en-US" altLang="zh-CN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通过收集论文中各词出现的情况、论文之间的引用关系以及部分论文的类别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以论文为节点，以词出现情况为节点特征、以引用关系为边构建图节点分类模型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预测其他论文的类别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F5F35C7-3CC9-B991-F227-84B56EAA3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43" y="4659275"/>
            <a:ext cx="648072" cy="71585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F5F35C7-3CC9-B991-F227-84B56EAA3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327" y="3782711"/>
            <a:ext cx="648072" cy="71585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F5F35C7-3CC9-B991-F227-84B56EAA3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29" y="5569689"/>
            <a:ext cx="648072" cy="715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F5F35C7-3CC9-B991-F227-84B56EAA3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89" y="4660008"/>
            <a:ext cx="648072" cy="715858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38" idx="0"/>
            <a:endCxn id="36" idx="1"/>
          </p:cNvCxnSpPr>
          <p:nvPr/>
        </p:nvCxnSpPr>
        <p:spPr bwMode="auto">
          <a:xfrm flipV="1">
            <a:off x="1700425" y="4140640"/>
            <a:ext cx="589902" cy="519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1878223" y="5037314"/>
            <a:ext cx="1321164" cy="49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flipH="1">
            <a:off x="2527329" y="4497377"/>
            <a:ext cx="17698" cy="1071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flipH="1">
            <a:off x="2769350" y="5372108"/>
            <a:ext cx="617994" cy="598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1328735" y="4797330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/>
              <a:t>paper1</a:t>
            </a:r>
            <a:endParaRPr lang="zh-CN" altLang="en-US" sz="1200" b="0" dirty="0"/>
          </a:p>
        </p:txBody>
      </p:sp>
      <p:sp>
        <p:nvSpPr>
          <p:cNvPr id="44" name="文本框 43"/>
          <p:cNvSpPr txBox="1"/>
          <p:nvPr/>
        </p:nvSpPr>
        <p:spPr>
          <a:xfrm>
            <a:off x="2244923" y="389905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/>
              <a:t>paper2</a:t>
            </a:r>
            <a:endParaRPr lang="zh-CN" altLang="en-US" sz="1200" b="0" dirty="0"/>
          </a:p>
        </p:txBody>
      </p:sp>
      <p:sp>
        <p:nvSpPr>
          <p:cNvPr id="45" name="文本框 44"/>
          <p:cNvSpPr txBox="1"/>
          <p:nvPr/>
        </p:nvSpPr>
        <p:spPr>
          <a:xfrm>
            <a:off x="2217216" y="5701322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/>
              <a:t>paper4</a:t>
            </a:r>
            <a:endParaRPr lang="zh-CN" altLang="en-US" sz="1200" b="0" dirty="0"/>
          </a:p>
        </p:txBody>
      </p:sp>
      <p:sp>
        <p:nvSpPr>
          <p:cNvPr id="46" name="文本框 45"/>
          <p:cNvSpPr txBox="1"/>
          <p:nvPr/>
        </p:nvSpPr>
        <p:spPr>
          <a:xfrm>
            <a:off x="3179650" y="477641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/>
              <a:t>paper3</a:t>
            </a:r>
            <a:endParaRPr lang="zh-CN" altLang="en-US" sz="1200" b="0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21" y="4136969"/>
            <a:ext cx="321216" cy="32121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5" y="5021171"/>
            <a:ext cx="320400" cy="32040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353" y="5017204"/>
            <a:ext cx="321216" cy="321216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316931" y="594437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???</a:t>
            </a:r>
            <a:endParaRPr lang="zh-CN" altLang="en-US" sz="1200" dirty="0"/>
          </a:p>
        </p:txBody>
      </p:sp>
      <p:sp>
        <p:nvSpPr>
          <p:cNvPr id="43" name="椭圆 42"/>
          <p:cNvSpPr/>
          <p:nvPr/>
        </p:nvSpPr>
        <p:spPr bwMode="auto">
          <a:xfrm>
            <a:off x="5009601" y="484015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364515" y="4840154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638362" y="421981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5648021" y="5557306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53" name="直接箭头连接符 52"/>
          <p:cNvCxnSpPr>
            <a:stCxn id="43" idx="6"/>
            <a:endCxn id="54" idx="2"/>
          </p:cNvCxnSpPr>
          <p:nvPr/>
        </p:nvCxnSpPr>
        <p:spPr bwMode="auto">
          <a:xfrm>
            <a:off x="5297633" y="4984170"/>
            <a:ext cx="10668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直接箭头连接符 57"/>
          <p:cNvCxnSpPr>
            <a:stCxn id="43" idx="7"/>
            <a:endCxn id="55" idx="3"/>
          </p:cNvCxnSpPr>
          <p:nvPr/>
        </p:nvCxnSpPr>
        <p:spPr bwMode="auto">
          <a:xfrm flipV="1">
            <a:off x="5255452" y="4465662"/>
            <a:ext cx="425091" cy="416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直接箭头连接符 59"/>
          <p:cNvCxnSpPr>
            <a:stCxn id="55" idx="4"/>
            <a:endCxn id="56" idx="0"/>
          </p:cNvCxnSpPr>
          <p:nvPr/>
        </p:nvCxnSpPr>
        <p:spPr bwMode="auto">
          <a:xfrm>
            <a:off x="5782378" y="4507843"/>
            <a:ext cx="9659" cy="1049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直接箭头连接符 61"/>
          <p:cNvCxnSpPr>
            <a:stCxn id="54" idx="3"/>
            <a:endCxn id="56" idx="7"/>
          </p:cNvCxnSpPr>
          <p:nvPr/>
        </p:nvCxnSpPr>
        <p:spPr bwMode="auto">
          <a:xfrm flipH="1">
            <a:off x="5893872" y="5086005"/>
            <a:ext cx="512824" cy="5134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/>
          <p:cNvSpPr txBox="1"/>
          <p:nvPr/>
        </p:nvSpPr>
        <p:spPr>
          <a:xfrm>
            <a:off x="4986248" y="4791238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1</a:t>
            </a:r>
            <a:endParaRPr lang="zh-CN" altLang="en-US" sz="1600" b="0" baseline="-25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5608538" y="4161656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2</a:t>
            </a:r>
            <a:endParaRPr lang="zh-CN" altLang="en-US" sz="1600" b="0" baseline="-25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357752" y="4780920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3</a:t>
            </a:r>
            <a:endParaRPr lang="zh-CN" altLang="en-US" sz="1600" b="0" baseline="-250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629943" y="5508750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4</a:t>
            </a:r>
            <a:endParaRPr lang="zh-CN" altLang="en-US" sz="1600" b="0" baseline="-25000" dirty="0"/>
          </a:p>
        </p:txBody>
      </p:sp>
      <p:sp>
        <p:nvSpPr>
          <p:cNvPr id="64" name="右箭头 63"/>
          <p:cNvSpPr/>
          <p:nvPr/>
        </p:nvSpPr>
        <p:spPr bwMode="auto">
          <a:xfrm>
            <a:off x="3995936" y="4797152"/>
            <a:ext cx="720080" cy="4803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0" name="右箭头 69"/>
          <p:cNvSpPr/>
          <p:nvPr/>
        </p:nvSpPr>
        <p:spPr bwMode="auto">
          <a:xfrm>
            <a:off x="6984517" y="4787814"/>
            <a:ext cx="720080" cy="4803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726563" y="630947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B050"/>
                </a:solidFill>
              </a:rPr>
              <a:t>论文分类问题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6031732" y="6309474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B050"/>
                </a:solidFill>
              </a:rPr>
              <a:t>图节点分类问题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62626" y="4014205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25887" y="503731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1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80373" y="5043252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566354" y="592726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???</a:t>
            </a:r>
            <a:endParaRPr lang="zh-CN" altLang="en-US" sz="1600" b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8030818" y="4816499"/>
            <a:ext cx="288032" cy="313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024077" y="4791238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4</a:t>
            </a:r>
            <a:endParaRPr lang="zh-CN" altLang="en-US" sz="1600" b="0" baseline="-25000" dirty="0"/>
          </a:p>
        </p:txBody>
      </p:sp>
      <p:sp>
        <p:nvSpPr>
          <p:cNvPr id="75" name="文本框 74"/>
          <p:cNvSpPr txBox="1"/>
          <p:nvPr/>
        </p:nvSpPr>
        <p:spPr>
          <a:xfrm>
            <a:off x="8066822" y="5067655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提纲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137" y="2132856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itchFamily="2" charset="-122"/>
              </a:rPr>
              <a:t>图分析概述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002060"/>
                </a:solidFill>
                <a:ea typeface="黑体" pitchFamily="2" charset="-122"/>
              </a:rPr>
              <a:t>图神经网络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图卷积网络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基于图卷积网络的图节点分类</a:t>
            </a:r>
            <a:endParaRPr lang="en-US" altLang="zh-CN" sz="2200" dirty="0"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itchFamily="2" charset="-122"/>
              </a:rPr>
              <a:t>总结</a:t>
            </a:r>
            <a:endParaRPr lang="en-US" altLang="zh-CN" sz="2200" dirty="0"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55576" y="2057400"/>
            <a:ext cx="8278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图分析目的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 挖掘图数据中的知识，为基于图数据的分析应用提供支撑</a:t>
            </a:r>
            <a:endParaRPr lang="en-US" altLang="zh-CN" sz="20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图分析任务</a:t>
            </a:r>
            <a:endParaRPr lang="en-US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节点级</a:t>
            </a:r>
            <a:endParaRPr lang="en-US" altLang="zh-CN" sz="2000" b="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800" b="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节点分类：论文分类</a:t>
            </a:r>
            <a:endParaRPr lang="en-US" altLang="zh-CN" sz="1800" b="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边级</a:t>
            </a:r>
            <a:endParaRPr lang="en-US" altLang="zh-CN" sz="2000" b="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800" b="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链接分类：社区发现、社交关系预测</a:t>
            </a:r>
            <a:endParaRPr lang="en-US" altLang="zh-CN" sz="1800" b="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图级</a:t>
            </a: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800" b="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图生成：蛋白质生成</a:t>
            </a:r>
            <a:endParaRPr lang="en-US" altLang="zh-CN" sz="1800" b="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1800" b="0" kern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交通路线规划</a:t>
            </a:r>
            <a:endParaRPr lang="en-US" altLang="zh-CN" sz="1800" b="0" kern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0" kern="0" dirty="0">
              <a:ea typeface="黑体" pitchFamily="2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3633192" y="2906075"/>
            <a:ext cx="2333982" cy="192021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934222" y="21058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600"/>
              </a:lnSpc>
            </a:pP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图分析概述 </a:t>
            </a:r>
            <a:r>
              <a:rPr lang="en-US" altLang="zh-CN" dirty="0">
                <a:latin typeface="+mn-lt"/>
                <a:ea typeface="黑体" pitchFamily="2" charset="-122"/>
              </a:rPr>
              <a:t>(1)</a:t>
            </a:r>
            <a:endParaRPr lang="zh-CN" altLang="en-US" dirty="0">
              <a:latin typeface="+mn-lt"/>
              <a:ea typeface="黑体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076094" y="2871795"/>
            <a:ext cx="3024336" cy="191320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54" y="3867516"/>
            <a:ext cx="360000" cy="36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12" y="3444417"/>
            <a:ext cx="360000" cy="360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896" y="3561318"/>
            <a:ext cx="360000" cy="36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594" y="3017233"/>
            <a:ext cx="360000" cy="3600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353" y="4130153"/>
            <a:ext cx="360000" cy="360000"/>
          </a:xfrm>
          <a:prstGeom prst="rect">
            <a:avLst/>
          </a:prstGeom>
        </p:spPr>
      </p:pic>
      <p:cxnSp>
        <p:nvCxnSpPr>
          <p:cNvPr id="29" name="直接连接符 28"/>
          <p:cNvCxnSpPr>
            <a:cxnSpLocks/>
            <a:stCxn id="25" idx="3"/>
            <a:endCxn id="27" idx="2"/>
          </p:cNvCxnSpPr>
          <p:nvPr/>
        </p:nvCxnSpPr>
        <p:spPr bwMode="auto">
          <a:xfrm flipV="1">
            <a:off x="6520896" y="3377233"/>
            <a:ext cx="784698" cy="36408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cxnSpLocks/>
            <a:stCxn id="28" idx="3"/>
            <a:endCxn id="22" idx="1"/>
          </p:cNvCxnSpPr>
          <p:nvPr/>
        </p:nvCxnSpPr>
        <p:spPr bwMode="auto">
          <a:xfrm flipV="1">
            <a:off x="7325353" y="4047516"/>
            <a:ext cx="1383001" cy="262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cxnSpLocks/>
            <a:stCxn id="27" idx="2"/>
            <a:endCxn id="24" idx="1"/>
          </p:cNvCxnSpPr>
          <p:nvPr/>
        </p:nvCxnSpPr>
        <p:spPr bwMode="auto">
          <a:xfrm>
            <a:off x="7305594" y="3377233"/>
            <a:ext cx="580718" cy="247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cxnSpLocks/>
            <a:stCxn id="25" idx="3"/>
            <a:endCxn id="28" idx="1"/>
          </p:cNvCxnSpPr>
          <p:nvPr/>
        </p:nvCxnSpPr>
        <p:spPr bwMode="auto">
          <a:xfrm>
            <a:off x="6520896" y="3741318"/>
            <a:ext cx="444457" cy="5688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cxnSpLocks/>
            <a:stCxn id="36" idx="0"/>
            <a:endCxn id="27" idx="2"/>
          </p:cNvCxnSpPr>
          <p:nvPr/>
        </p:nvCxnSpPr>
        <p:spPr bwMode="auto">
          <a:xfrm flipH="1" flipV="1">
            <a:off x="7305594" y="3377233"/>
            <a:ext cx="115760" cy="310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54" y="3687516"/>
            <a:ext cx="360000" cy="360000"/>
          </a:xfrm>
          <a:prstGeom prst="rect">
            <a:avLst/>
          </a:prstGeom>
        </p:spPr>
      </p:pic>
      <p:cxnSp>
        <p:nvCxnSpPr>
          <p:cNvPr id="37" name="直接连接符 36"/>
          <p:cNvCxnSpPr>
            <a:cxnSpLocks/>
            <a:stCxn id="36" idx="3"/>
            <a:endCxn id="24" idx="1"/>
          </p:cNvCxnSpPr>
          <p:nvPr/>
        </p:nvCxnSpPr>
        <p:spPr bwMode="auto">
          <a:xfrm flipV="1">
            <a:off x="7601354" y="3624417"/>
            <a:ext cx="284958" cy="2430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cxnSpLocks/>
            <a:stCxn id="36" idx="3"/>
            <a:endCxn id="22" idx="1"/>
          </p:cNvCxnSpPr>
          <p:nvPr/>
        </p:nvCxnSpPr>
        <p:spPr bwMode="auto">
          <a:xfrm>
            <a:off x="7601354" y="3867516"/>
            <a:ext cx="1107000" cy="180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52" y="3084559"/>
            <a:ext cx="360000" cy="360000"/>
          </a:xfrm>
          <a:prstGeom prst="rect">
            <a:avLst/>
          </a:prstGeom>
        </p:spPr>
      </p:pic>
      <p:cxnSp>
        <p:nvCxnSpPr>
          <p:cNvPr id="40" name="直接连接符 39"/>
          <p:cNvCxnSpPr>
            <a:cxnSpLocks/>
            <a:stCxn id="24" idx="3"/>
            <a:endCxn id="39" idx="2"/>
          </p:cNvCxnSpPr>
          <p:nvPr/>
        </p:nvCxnSpPr>
        <p:spPr bwMode="auto">
          <a:xfrm flipV="1">
            <a:off x="8246312" y="3444559"/>
            <a:ext cx="139740" cy="1798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cxnSpLocks/>
            <a:stCxn id="22" idx="1"/>
            <a:endCxn id="39" idx="2"/>
          </p:cNvCxnSpPr>
          <p:nvPr/>
        </p:nvCxnSpPr>
        <p:spPr bwMode="auto">
          <a:xfrm flipH="1" flipV="1">
            <a:off x="8386052" y="3444559"/>
            <a:ext cx="322302" cy="6029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6709400" y="33265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err="1"/>
              <a:t>fri</a:t>
            </a:r>
            <a:endParaRPr lang="zh-CN" altLang="en-US" sz="1000" b="0" dirty="0"/>
          </a:p>
        </p:txBody>
      </p:sp>
      <p:sp>
        <p:nvSpPr>
          <p:cNvPr id="43" name="文本框 42"/>
          <p:cNvSpPr txBox="1"/>
          <p:nvPr/>
        </p:nvSpPr>
        <p:spPr>
          <a:xfrm>
            <a:off x="7493322" y="353129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/>
              <a:t>tea</a:t>
            </a:r>
            <a:endParaRPr lang="zh-CN" altLang="en-US" sz="1000" b="0" dirty="0"/>
          </a:p>
        </p:txBody>
      </p:sp>
      <p:sp>
        <p:nvSpPr>
          <p:cNvPr id="44" name="文本框 43"/>
          <p:cNvSpPr txBox="1"/>
          <p:nvPr/>
        </p:nvSpPr>
        <p:spPr>
          <a:xfrm>
            <a:off x="8548699" y="364784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/>
              <a:t>tea</a:t>
            </a:r>
            <a:endParaRPr lang="zh-CN" altLang="en-US" sz="1000" b="0" dirty="0"/>
          </a:p>
        </p:txBody>
      </p:sp>
      <p:sp>
        <p:nvSpPr>
          <p:cNvPr id="45" name="文本框 44"/>
          <p:cNvSpPr txBox="1"/>
          <p:nvPr/>
        </p:nvSpPr>
        <p:spPr>
          <a:xfrm>
            <a:off x="7965826" y="3225505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/>
              <a:t>sup</a:t>
            </a:r>
            <a:endParaRPr lang="zh-CN" altLang="en-US" sz="1000" b="0" dirty="0"/>
          </a:p>
        </p:txBody>
      </p:sp>
      <p:sp>
        <p:nvSpPr>
          <p:cNvPr id="46" name="文本框 45"/>
          <p:cNvSpPr txBox="1"/>
          <p:nvPr/>
        </p:nvSpPr>
        <p:spPr>
          <a:xfrm>
            <a:off x="7543222" y="3298348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/>
              <a:t>tea</a:t>
            </a:r>
            <a:endParaRPr lang="zh-CN" altLang="en-US" sz="1000" b="0" dirty="0"/>
          </a:p>
        </p:txBody>
      </p:sp>
      <p:sp>
        <p:nvSpPr>
          <p:cNvPr id="47" name="文本框 46"/>
          <p:cNvSpPr txBox="1"/>
          <p:nvPr/>
        </p:nvSpPr>
        <p:spPr>
          <a:xfrm>
            <a:off x="7603536" y="395457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err="1"/>
              <a:t>cla</a:t>
            </a:r>
            <a:endParaRPr lang="zh-CN" altLang="en-US" sz="1000" b="0" dirty="0"/>
          </a:p>
        </p:txBody>
      </p:sp>
      <p:sp>
        <p:nvSpPr>
          <p:cNvPr id="48" name="文本框 47"/>
          <p:cNvSpPr txBox="1"/>
          <p:nvPr/>
        </p:nvSpPr>
        <p:spPr>
          <a:xfrm>
            <a:off x="6887732" y="3782744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0" dirty="0" err="1"/>
              <a:t>cla</a:t>
            </a:r>
            <a:endParaRPr lang="zh-CN" altLang="en-US" sz="1000" b="0" dirty="0"/>
          </a:p>
        </p:txBody>
      </p:sp>
      <p:sp>
        <p:nvSpPr>
          <p:cNvPr id="49" name="矩形 48"/>
          <p:cNvSpPr/>
          <p:nvPr/>
        </p:nvSpPr>
        <p:spPr>
          <a:xfrm>
            <a:off x="6813767" y="4452838"/>
            <a:ext cx="1853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zh-CN" altLang="en-US" sz="16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社交关系预测</a:t>
            </a:r>
            <a:endParaRPr lang="en-US" altLang="zh-CN" sz="16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3646052" y="5480642"/>
            <a:ext cx="5236746" cy="10966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1" y="5577687"/>
            <a:ext cx="1715158" cy="734933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739" y="5693030"/>
            <a:ext cx="1664185" cy="559800"/>
          </a:xfrm>
          <a:prstGeom prst="rect">
            <a:avLst/>
          </a:prstGeom>
        </p:spPr>
      </p:pic>
      <p:cxnSp>
        <p:nvCxnSpPr>
          <p:cNvPr id="62" name="直接箭头连接符 61"/>
          <p:cNvCxnSpPr>
            <a:cxnSpLocks/>
            <a:endCxn id="61" idx="1"/>
          </p:cNvCxnSpPr>
          <p:nvPr/>
        </p:nvCxnSpPr>
        <p:spPr bwMode="auto">
          <a:xfrm>
            <a:off x="5438834" y="5972930"/>
            <a:ext cx="29490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7542602" y="5972930"/>
            <a:ext cx="2544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5618410" y="62008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蛋白质识别</a:t>
            </a:r>
            <a:endParaRPr lang="en-US" altLang="zh-CN" sz="18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矩形 64"/>
          <p:cNvSpPr/>
          <p:nvPr/>
        </p:nvSpPr>
        <p:spPr>
          <a:xfrm flipH="1">
            <a:off x="7846658" y="5775876"/>
            <a:ext cx="11104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altLang="zh-CN" sz="16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××</a:t>
            </a:r>
            <a:r>
              <a:rPr lang="zh-CN" altLang="en-US" sz="16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蛋白</a:t>
            </a:r>
            <a:endParaRPr lang="en-US" altLang="zh-CN" sz="16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3760476" y="3624608"/>
            <a:ext cx="237912" cy="25682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514215" y="360513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4102757" y="3245099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4101132" y="4015821"/>
            <a:ext cx="288032" cy="28803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cxnSp>
        <p:nvCxnSpPr>
          <p:cNvPr id="89" name="直接箭头连接符 88"/>
          <p:cNvCxnSpPr>
            <a:stCxn id="85" idx="6"/>
            <a:endCxn id="86" idx="2"/>
          </p:cNvCxnSpPr>
          <p:nvPr/>
        </p:nvCxnSpPr>
        <p:spPr bwMode="auto">
          <a:xfrm flipV="1">
            <a:off x="3998388" y="3749155"/>
            <a:ext cx="515827" cy="3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直接箭头连接符 89"/>
          <p:cNvCxnSpPr>
            <a:stCxn id="85" idx="7"/>
            <a:endCxn id="87" idx="3"/>
          </p:cNvCxnSpPr>
          <p:nvPr/>
        </p:nvCxnSpPr>
        <p:spPr bwMode="auto">
          <a:xfrm flipV="1">
            <a:off x="3963547" y="3490950"/>
            <a:ext cx="181391" cy="1712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接箭头连接符 90"/>
          <p:cNvCxnSpPr>
            <a:stCxn id="87" idx="4"/>
            <a:endCxn id="88" idx="0"/>
          </p:cNvCxnSpPr>
          <p:nvPr/>
        </p:nvCxnSpPr>
        <p:spPr bwMode="auto">
          <a:xfrm flipH="1">
            <a:off x="4245148" y="3533131"/>
            <a:ext cx="1625" cy="482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直接箭头连接符 91"/>
          <p:cNvCxnSpPr>
            <a:stCxn id="86" idx="3"/>
            <a:endCxn id="88" idx="7"/>
          </p:cNvCxnSpPr>
          <p:nvPr/>
        </p:nvCxnSpPr>
        <p:spPr bwMode="auto">
          <a:xfrm flipH="1">
            <a:off x="4346983" y="3850990"/>
            <a:ext cx="209413" cy="207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文本框 92"/>
          <p:cNvSpPr txBox="1"/>
          <p:nvPr/>
        </p:nvSpPr>
        <p:spPr>
          <a:xfrm>
            <a:off x="3709040" y="3562415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1</a:t>
            </a:r>
            <a:endParaRPr lang="zh-CN" altLang="en-US" sz="1600" b="0" baseline="-25000" dirty="0"/>
          </a:p>
        </p:txBody>
      </p:sp>
      <p:sp>
        <p:nvSpPr>
          <p:cNvPr id="94" name="文本框 93"/>
          <p:cNvSpPr txBox="1"/>
          <p:nvPr/>
        </p:nvSpPr>
        <p:spPr>
          <a:xfrm>
            <a:off x="4064334" y="3186510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2</a:t>
            </a:r>
            <a:endParaRPr lang="zh-CN" altLang="en-US" sz="1600" b="0" baseline="-25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4500458" y="3562415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3</a:t>
            </a:r>
            <a:endParaRPr lang="zh-CN" altLang="en-US" sz="1600" b="0" baseline="-250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064334" y="3967020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4</a:t>
            </a:r>
            <a:endParaRPr lang="zh-CN" altLang="en-US" sz="1600" b="0" baseline="-25000" dirty="0"/>
          </a:p>
        </p:txBody>
      </p:sp>
      <p:sp>
        <p:nvSpPr>
          <p:cNvPr id="97" name="右箭头 96"/>
          <p:cNvSpPr/>
          <p:nvPr/>
        </p:nvSpPr>
        <p:spPr bwMode="auto">
          <a:xfrm>
            <a:off x="4922848" y="3526573"/>
            <a:ext cx="496856" cy="48031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3879432" y="3017233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646052" y="381539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1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64685" y="3781781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038898" y="42508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???</a:t>
            </a:r>
            <a:endParaRPr lang="zh-CN" altLang="en-US" sz="1600" b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5538250" y="3582910"/>
            <a:ext cx="307044" cy="31329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493657" y="3540107"/>
            <a:ext cx="505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1" dirty="0"/>
              <a:t>v</a:t>
            </a:r>
            <a:r>
              <a:rPr lang="en-US" altLang="zh-CN" sz="1600" b="0" baseline="-25000" dirty="0"/>
              <a:t>4</a:t>
            </a:r>
            <a:endParaRPr lang="zh-CN" altLang="en-US" sz="1600" b="0" baseline="-250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5561556" y="383342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1600" b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endParaRPr lang="zh-CN" altLang="en-US" sz="1600" b="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009770" y="4458751"/>
            <a:ext cx="1853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None/>
            </a:pPr>
            <a:r>
              <a:rPr lang="zh-CN" altLang="en-US" sz="16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论文分类</a:t>
            </a:r>
            <a:endParaRPr lang="en-US" altLang="zh-CN" sz="16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6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600"/>
              </a:lnSpc>
            </a:pP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图分析概述 </a:t>
            </a:r>
            <a:r>
              <a:rPr lang="en-US" altLang="zh-CN" dirty="0">
                <a:ea typeface="黑体" pitchFamily="2" charset="-122"/>
              </a:rPr>
              <a:t>(2)</a:t>
            </a:r>
            <a:endParaRPr lang="zh-CN" altLang="en-US" dirty="0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755576" y="2057400"/>
                <a:ext cx="8494824" cy="4800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/>
                <a:r>
                  <a:rPr lang="zh-CN" altLang="en-US" sz="2200" kern="0" dirty="0">
                    <a:solidFill>
                      <a:srgbClr val="0000FF"/>
                    </a:solidFill>
                    <a:ea typeface="黑体" pitchFamily="2" charset="-122"/>
                  </a:rPr>
                  <a:t>图分析</a:t>
                </a:r>
                <a:endParaRPr lang="en-US" altLang="zh-CN" sz="2200" kern="0" dirty="0">
                  <a:solidFill>
                    <a:srgbClr val="0000FF"/>
                  </a:solidFill>
                  <a:ea typeface="黑体" pitchFamily="2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传统算法</a:t>
                </a:r>
                <a:r>
                  <a:rPr lang="zh-CN" altLang="en-US" sz="2000" b="0" dirty="0">
                    <a:solidFill>
                      <a:schemeClr val="accent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：最小生成树算法、联通子图算法、标签传播算法</a:t>
                </a:r>
                <a:endParaRPr lang="en-US" altLang="zh-CN" sz="2000" b="0" dirty="0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solidFill>
                      <a:schemeClr val="accent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标签传播算法：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节点</a:t>
                </a:r>
                <a:r>
                  <a:rPr lang="en-US" altLang="zh-CN" sz="2000" b="0" i="1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v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的类别概率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P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CN" sz="20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|</m:t>
                        </m:r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  <m:r>
                          <a:rPr lang="en-US" altLang="zh-CN" sz="20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</m:d>
                  </m:oMath>
                </a14:m>
                <a:r>
                  <a:rPr lang="zh-CN" altLang="en-US" sz="20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是其邻居节点类别概率的加权平均。（假设只有</a:t>
                </a:r>
                <a:r>
                  <a:rPr lang="en-US" altLang="zh-CN" sz="2000" b="0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0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000" b="0" dirty="0">
                    <a:solidFill>
                      <a:srgbClr val="00206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两种分类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1800" b="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zh-CN" sz="1800" b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057400"/>
                <a:ext cx="8494824" cy="4800600"/>
              </a:xfrm>
              <a:prstGeom prst="rect">
                <a:avLst/>
              </a:prstGeom>
              <a:blipFill>
                <a:blip r:embed="rId2"/>
                <a:stretch>
                  <a:fillRect l="-790" t="-12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218793" y="5350311"/>
                <a:ext cx="1227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P</m:t>
                      </m:r>
                      <m:d>
                        <m:dPr>
                          <m:ctrlPr>
                            <a:rPr lang="en-US" altLang="zh-CN" sz="1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793" y="5350311"/>
                <a:ext cx="122789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BCB90BC-FC86-4853-A8D4-0BC12DA103B1}"/>
              </a:ext>
            </a:extLst>
          </p:cNvPr>
          <p:cNvGrpSpPr/>
          <p:nvPr/>
        </p:nvGrpSpPr>
        <p:grpSpPr>
          <a:xfrm>
            <a:off x="539552" y="3789040"/>
            <a:ext cx="5627737" cy="2350790"/>
            <a:chOff x="422305" y="3909519"/>
            <a:chExt cx="5627737" cy="2350790"/>
          </a:xfrm>
        </p:grpSpPr>
        <p:sp>
          <p:nvSpPr>
            <p:cNvPr id="5" name="椭圆 4"/>
            <p:cNvSpPr/>
            <p:nvPr/>
          </p:nvSpPr>
          <p:spPr bwMode="auto">
            <a:xfrm>
              <a:off x="901123" y="4825668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765219" y="4249604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1477187" y="5545748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2610647" y="5526296"/>
              <a:ext cx="288032" cy="2880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917347" y="4479667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3889802" y="5062280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899581" y="4249604"/>
              <a:ext cx="288032" cy="2880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4888580" y="5648216"/>
              <a:ext cx="288032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762010" y="4825668"/>
              <a:ext cx="288032" cy="2880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cxnSp>
          <p:nvCxnSpPr>
            <p:cNvPr id="15" name="直接连接符 14"/>
            <p:cNvCxnSpPr>
              <a:stCxn id="5" idx="7"/>
              <a:endCxn id="7" idx="2"/>
            </p:cNvCxnSpPr>
            <p:nvPr/>
          </p:nvCxnSpPr>
          <p:spPr bwMode="auto">
            <a:xfrm flipV="1">
              <a:off x="1146974" y="4393620"/>
              <a:ext cx="618245" cy="474229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8" idx="0"/>
            </p:cNvCxnSpPr>
            <p:nvPr/>
          </p:nvCxnSpPr>
          <p:spPr bwMode="auto">
            <a:xfrm flipH="1">
              <a:off x="1621203" y="4537636"/>
              <a:ext cx="28803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>
              <a:stCxn id="8" idx="7"/>
              <a:endCxn id="10" idx="3"/>
            </p:cNvCxnSpPr>
            <p:nvPr/>
          </p:nvCxnSpPr>
          <p:spPr bwMode="auto">
            <a:xfrm flipV="1">
              <a:off x="1723038" y="4725518"/>
              <a:ext cx="1236490" cy="862411"/>
            </a:xfrm>
            <a:prstGeom prst="line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7" idx="6"/>
              <a:endCxn id="10" idx="2"/>
            </p:cNvCxnSpPr>
            <p:nvPr/>
          </p:nvCxnSpPr>
          <p:spPr bwMode="auto">
            <a:xfrm>
              <a:off x="2053251" y="4393620"/>
              <a:ext cx="864096" cy="2300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>
              <a:endCxn id="9" idx="1"/>
            </p:cNvCxnSpPr>
            <p:nvPr/>
          </p:nvCxnSpPr>
          <p:spPr bwMode="auto">
            <a:xfrm>
              <a:off x="2011070" y="4499119"/>
              <a:ext cx="641758" cy="10693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8" idx="6"/>
              <a:endCxn id="9" idx="2"/>
            </p:cNvCxnSpPr>
            <p:nvPr/>
          </p:nvCxnSpPr>
          <p:spPr bwMode="auto">
            <a:xfrm flipV="1">
              <a:off x="1765219" y="5670312"/>
              <a:ext cx="845428" cy="194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>
              <a:stCxn id="10" idx="4"/>
              <a:endCxn id="9" idx="0"/>
            </p:cNvCxnSpPr>
            <p:nvPr/>
          </p:nvCxnSpPr>
          <p:spPr bwMode="auto">
            <a:xfrm flipH="1">
              <a:off x="2754663" y="4767699"/>
              <a:ext cx="306700" cy="75859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>
              <a:stCxn id="10" idx="5"/>
              <a:endCxn id="11" idx="2"/>
            </p:cNvCxnSpPr>
            <p:nvPr/>
          </p:nvCxnSpPr>
          <p:spPr bwMode="auto">
            <a:xfrm>
              <a:off x="3163198" y="4725518"/>
              <a:ext cx="726604" cy="4807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>
              <a:stCxn id="11" idx="2"/>
              <a:endCxn id="9" idx="6"/>
            </p:cNvCxnSpPr>
            <p:nvPr/>
          </p:nvCxnSpPr>
          <p:spPr bwMode="auto">
            <a:xfrm flipH="1">
              <a:off x="2898679" y="5206296"/>
              <a:ext cx="991123" cy="46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>
              <a:stCxn id="11" idx="6"/>
              <a:endCxn id="12" idx="2"/>
            </p:cNvCxnSpPr>
            <p:nvPr/>
          </p:nvCxnSpPr>
          <p:spPr bwMode="auto">
            <a:xfrm flipV="1">
              <a:off x="4177834" y="4393620"/>
              <a:ext cx="721747" cy="8126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11" idx="6"/>
              <a:endCxn id="13" idx="1"/>
            </p:cNvCxnSpPr>
            <p:nvPr/>
          </p:nvCxnSpPr>
          <p:spPr bwMode="auto">
            <a:xfrm>
              <a:off x="4177834" y="5206296"/>
              <a:ext cx="752927" cy="48410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11" idx="6"/>
              <a:endCxn id="14" idx="2"/>
            </p:cNvCxnSpPr>
            <p:nvPr/>
          </p:nvCxnSpPr>
          <p:spPr bwMode="auto">
            <a:xfrm flipV="1">
              <a:off x="4177834" y="4969684"/>
              <a:ext cx="1584176" cy="2366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12" idx="6"/>
              <a:endCxn id="14" idx="1"/>
            </p:cNvCxnSpPr>
            <p:nvPr/>
          </p:nvCxnSpPr>
          <p:spPr bwMode="auto">
            <a:xfrm>
              <a:off x="5187613" y="4393620"/>
              <a:ext cx="616578" cy="4742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14" idx="3"/>
              <a:endCxn id="13" idx="7"/>
            </p:cNvCxnSpPr>
            <p:nvPr/>
          </p:nvCxnSpPr>
          <p:spPr bwMode="auto">
            <a:xfrm flipH="1">
              <a:off x="5134431" y="5071519"/>
              <a:ext cx="669760" cy="6188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12" idx="4"/>
              <a:endCxn id="13" idx="0"/>
            </p:cNvCxnSpPr>
            <p:nvPr/>
          </p:nvCxnSpPr>
          <p:spPr bwMode="auto">
            <a:xfrm flipH="1">
              <a:off x="5032596" y="4537636"/>
              <a:ext cx="11001" cy="11105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22305" y="4445571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=0.5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05" y="4445571"/>
                  <a:ext cx="122789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825360" y="5841197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=0.5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360" y="5841197"/>
                  <a:ext cx="1227891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1174520" y="3940046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520" y="3940046"/>
                  <a:ext cx="1227891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2226769" y="5867329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769" y="5867329"/>
                  <a:ext cx="1227891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205379" y="3909519"/>
                  <a:ext cx="2467235" cy="811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sz="12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1+1+0.5+0.5</m:t>
                            </m:r>
                          </m:num>
                          <m:den>
                            <m:r>
                              <a:rPr lang="en-US" altLang="zh-CN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altLang="zh-CN" sz="12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=0.75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379" y="3909519"/>
                  <a:ext cx="2467235" cy="81111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430621" y="5406386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=0.5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621" y="5406386"/>
                  <a:ext cx="122789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4355976" y="3933056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=0.5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3933056"/>
                  <a:ext cx="1227891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355976" y="5983310"/>
                  <a:ext cx="122789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200" b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P</m:t>
                        </m:r>
                        <m:d>
                          <m:dPr>
                            <m:ctrlPr>
                              <a:rPr lang="en-US" altLang="zh-CN" sz="1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983310"/>
                  <a:ext cx="1227891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下箭头 38"/>
            <p:cNvSpPr/>
            <p:nvPr/>
          </p:nvSpPr>
          <p:spPr bwMode="auto">
            <a:xfrm>
              <a:off x="2923056" y="3944804"/>
              <a:ext cx="263077" cy="505704"/>
            </a:xfrm>
            <a:prstGeom prst="down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19432" y="3623878"/>
            <a:ext cx="277741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19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算法易实现、直观</a:t>
            </a:r>
            <a:r>
              <a:rPr lang="zh-CN" altLang="en-US" sz="1900" b="0" dirty="0">
                <a:sym typeface="Wingdings" pitchFamily="2" charset="2"/>
              </a:rPr>
              <a:t></a:t>
            </a:r>
            <a:endParaRPr lang="en-US" altLang="zh-CN" sz="19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9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19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9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无法保证收敛性</a:t>
            </a:r>
            <a:r>
              <a:rPr lang="zh-CN" altLang="en-US" sz="1900" b="0" dirty="0">
                <a:solidFill>
                  <a:srgbClr val="002060"/>
                </a:solidFill>
                <a:sym typeface="Wingdings" pitchFamily="2" charset="2"/>
              </a:rPr>
              <a:t></a:t>
            </a:r>
            <a:endParaRPr lang="en-US" altLang="zh-CN" sz="19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9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没有充分利用其他信息，如节点特征、边特征和图特征</a:t>
            </a:r>
            <a:r>
              <a:rPr lang="zh-CN" altLang="en-US" sz="1900" b="0" dirty="0">
                <a:solidFill>
                  <a:srgbClr val="002060"/>
                </a:solidFill>
                <a:sym typeface="Wingdings" pitchFamily="2" charset="2"/>
              </a:rPr>
              <a:t></a:t>
            </a:r>
            <a:r>
              <a:rPr lang="en-US" altLang="zh-CN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b="0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7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600"/>
              </a:lnSpc>
            </a:pP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图分析概述 </a:t>
            </a:r>
            <a:r>
              <a:rPr lang="en-US" altLang="zh-CN" dirty="0">
                <a:ea typeface="黑体" pitchFamily="2" charset="-122"/>
              </a:rPr>
              <a:t>(3)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2057400"/>
            <a:ext cx="82786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图分析</a:t>
            </a:r>
            <a:endParaRPr lang="en-US" altLang="zh-CN" sz="2200" kern="0" dirty="0">
              <a:solidFill>
                <a:srgbClr val="0000FF"/>
              </a:solidFill>
              <a:ea typeface="黑体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基于图神经网络的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0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图卷积神经网络（</a:t>
            </a:r>
            <a:r>
              <a:rPr lang="en-US" altLang="zh-CN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GCN</a:t>
            </a:r>
            <a:r>
              <a:rPr lang="zh-CN" altLang="en-US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b="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对边特征、节点特征、图特征进行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聚合</a:t>
            </a:r>
            <a:r>
              <a:rPr lang="zh-CN" altLang="en-US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及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更新</a:t>
            </a:r>
            <a:r>
              <a:rPr lang="zh-CN" altLang="en-US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  <a:endParaRPr lang="en-US" altLang="zh-CN" sz="1800" b="0" kern="0" dirty="0">
              <a:solidFill>
                <a:schemeClr val="accent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图注意力网络（</a:t>
            </a:r>
            <a:r>
              <a:rPr lang="en-US" altLang="zh-CN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GAT</a:t>
            </a:r>
            <a:r>
              <a:rPr lang="zh-CN" altLang="en-US" sz="2000" b="0" kern="0" dirty="0">
                <a:solidFill>
                  <a:schemeClr val="accent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b="0" kern="0" dirty="0">
              <a:solidFill>
                <a:schemeClr val="accent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给每条边加上可学习的系数，进行带注意力的节点特征融合，使得模型在卷积过程中能够根据任务实时调整系数</a:t>
            </a:r>
            <a:r>
              <a:rPr lang="en-US" altLang="zh-CN" sz="1800" b="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090" y="1988141"/>
            <a:ext cx="2915816" cy="1641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04248" y="3318448"/>
                <a:ext cx="1185837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318448"/>
                <a:ext cx="1185837" cy="604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59632" y="5056788"/>
                <a:ext cx="1609736" cy="820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9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9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900" b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56788"/>
                <a:ext cx="1609736" cy="8208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161FD032-7E06-CFF0-0261-9463D729B01E}"/>
              </a:ext>
            </a:extLst>
          </p:cNvPr>
          <p:cNvSpPr txBox="1"/>
          <p:nvPr/>
        </p:nvSpPr>
        <p:spPr>
          <a:xfrm>
            <a:off x="6751887" y="4061465"/>
            <a:ext cx="2141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B050"/>
                </a:solidFill>
                <a:ea typeface="黑体" panose="02010609060101010101" pitchFamily="49" charset="-122"/>
              </a:rPr>
              <a:t>带注意力的节点特征融合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cxnSp>
        <p:nvCxnSpPr>
          <p:cNvPr id="5" name="直接箭头连接符 4"/>
          <p:cNvCxnSpPr>
            <a:cxnSpLocks/>
            <a:stCxn id="4" idx="2"/>
          </p:cNvCxnSpPr>
          <p:nvPr/>
        </p:nvCxnSpPr>
        <p:spPr bwMode="auto">
          <a:xfrm flipH="1">
            <a:off x="5901158" y="3923229"/>
            <a:ext cx="1496009" cy="377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311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600"/>
              </a:lnSpc>
            </a:pPr>
            <a:endParaRPr lang="zh-CN" altLang="en-US" sz="2200" b="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2" charset="-122"/>
              </a:rPr>
              <a:t>图分析概述 </a:t>
            </a:r>
            <a:r>
              <a:rPr lang="en-US" altLang="zh-CN" dirty="0">
                <a:ea typeface="黑体" pitchFamily="2" charset="-122"/>
              </a:rPr>
              <a:t>(4)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2276872"/>
            <a:ext cx="705678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kern="0" dirty="0">
                <a:solidFill>
                  <a:srgbClr val="0000FF"/>
                </a:solidFill>
                <a:ea typeface="黑体" pitchFamily="2" charset="-122"/>
              </a:rPr>
              <a:t>图分析：</a:t>
            </a:r>
            <a:r>
              <a:rPr lang="zh-CN" altLang="en-US" sz="2000" b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基于图神经网络的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en-US" altLang="zh-CN" sz="2000" b="0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endParaRPr lang="en-US" altLang="zh-CN" sz="2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充分利用图中的信息，有效地提取的节点特征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从节点、边和图层面实现高效的表示学习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学习到更加丰富的语义信息</a:t>
            </a:r>
            <a:endParaRPr lang="en-US" altLang="zh-CN" sz="1800" b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20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无法通过堆叠神经网络层数来获得更好的性能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  <a:sym typeface="Wingdings" pitchFamily="2" charset="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节点特征计算的代价将非常高昂</a:t>
            </a:r>
            <a:endParaRPr lang="en-US" altLang="zh-CN" sz="1800" b="0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marL="0" indent="0"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4031606"/>
      </p:ext>
    </p:extLst>
  </p:cSld>
  <p:clrMapOvr>
    <a:masterClrMapping/>
  </p:clrMapOvr>
</p:sld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6010</TotalTime>
  <Words>1579</Words>
  <Application>Microsoft Office PowerPoint</Application>
  <PresentationFormat>全屏显示(4:3)</PresentationFormat>
  <Paragraphs>468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黑体</vt:lpstr>
      <vt:lpstr>宋体</vt:lpstr>
      <vt:lpstr>宋体</vt:lpstr>
      <vt:lpstr>Arial</vt:lpstr>
      <vt:lpstr>Cambria</vt:lpstr>
      <vt:lpstr>Cambria Math</vt:lpstr>
      <vt:lpstr>Euclid Math One</vt:lpstr>
      <vt:lpstr>Times New Roman</vt:lpstr>
      <vt:lpstr>Wingdings</vt:lpstr>
      <vt:lpstr>Straight Edge</vt:lpstr>
      <vt:lpstr>第18章 图分析算法 </vt:lpstr>
      <vt:lpstr>提纲</vt:lpstr>
      <vt:lpstr>引例 (1)</vt:lpstr>
      <vt:lpstr>引例 (2)</vt:lpstr>
      <vt:lpstr>提纲</vt:lpstr>
      <vt:lpstr>图分析概述 (1)</vt:lpstr>
      <vt:lpstr>图分析概述 (2)</vt:lpstr>
      <vt:lpstr>图分析概述 (3)</vt:lpstr>
      <vt:lpstr>图分析概述 (4)</vt:lpstr>
      <vt:lpstr>提纲</vt:lpstr>
      <vt:lpstr>图神经网络 (1)</vt:lpstr>
      <vt:lpstr>图神经网络 (2)</vt:lpstr>
      <vt:lpstr>图神经网络 (3)</vt:lpstr>
      <vt:lpstr>图神经网络 (4)</vt:lpstr>
      <vt:lpstr>图神经网络 (5)</vt:lpstr>
      <vt:lpstr>提纲</vt:lpstr>
      <vt:lpstr>图卷积神经网络 (1)</vt:lpstr>
      <vt:lpstr>图卷积神经网络 (2)</vt:lpstr>
      <vt:lpstr>图卷积神经网络 (3)</vt:lpstr>
      <vt:lpstr>提纲</vt:lpstr>
      <vt:lpstr>基于图卷积网络的图节点分类 (1)</vt:lpstr>
      <vt:lpstr>基于图卷积网络的图节点分类 (2)</vt:lpstr>
      <vt:lpstr>基于图卷积网络的图节点分类 (3)</vt:lpstr>
      <vt:lpstr>基于图卷积网络的图节点分类 (4)</vt:lpstr>
      <vt:lpstr>基于图卷积网络的图节点分类 (5)</vt:lpstr>
      <vt:lpstr>基于图卷积网络的图节点分类 (6)</vt:lpstr>
      <vt:lpstr>基于图卷积网络的图节点分类 (7)</vt:lpstr>
      <vt:lpstr>提纲</vt:lpstr>
      <vt:lpstr>总结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467</cp:revision>
  <dcterms:created xsi:type="dcterms:W3CDTF">1601-01-01T00:00:00Z</dcterms:created>
  <dcterms:modified xsi:type="dcterms:W3CDTF">2022-07-19T01:38:40Z</dcterms:modified>
</cp:coreProperties>
</file>