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4" r:id="rId6"/>
    <p:sldId id="265" r:id="rId7"/>
    <p:sldId id="306" r:id="rId8"/>
    <p:sldId id="266" r:id="rId9"/>
    <p:sldId id="267" r:id="rId10"/>
    <p:sldId id="268" r:id="rId11"/>
    <p:sldId id="269" r:id="rId12"/>
    <p:sldId id="270" r:id="rId13"/>
    <p:sldId id="271" r:id="rId14"/>
    <p:sldId id="307" r:id="rId15"/>
    <p:sldId id="272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7" r:id="rId25"/>
    <p:sldId id="311" r:id="rId26"/>
    <p:sldId id="313" r:id="rId27"/>
    <p:sldId id="312" r:id="rId28"/>
    <p:sldId id="286" r:id="rId29"/>
    <p:sldId id="304" r:id="rId30"/>
    <p:sldId id="30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6435" autoAdjust="0"/>
  </p:normalViewPr>
  <p:slideViewPr>
    <p:cSldViewPr>
      <p:cViewPr varScale="1">
        <p:scale>
          <a:sx n="67" d="100"/>
          <a:sy n="67" d="100"/>
        </p:scale>
        <p:origin x="105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1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4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30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9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13C4AE-414A-4067-BBB3-BAAFBBC47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4101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9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8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6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1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2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3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4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0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1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2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3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4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5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6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7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0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1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2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3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4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5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6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7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9" name="Rectangle 103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200" name="Rectangle 104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4201" name="Rectangle 10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8A8E65E0-F647-4F7C-B351-5D695762E5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202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03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204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4205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" grpId="0" animBg="1" autoUpdateAnimBg="0"/>
      <p:bldP spid="4205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D0B30-04D3-47F4-B4B9-FAB51FCF90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79001-E389-428B-A814-C610F02AEC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F846-8BC4-4DE8-8C8B-F1B25AE356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19BCB-02E6-48D7-8784-E42B04F48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E7B-9DB8-4457-9AA5-C641C1BB66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5AFA-763D-4D55-B7D8-291F0FC88A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7135-925C-46AF-B1C8-1AEF43D86F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B65A1-991C-49AF-925A-FD0D321B0A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2EEBE-FADF-4D6B-B82C-5D239FD0C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42B1-E0FA-4D8C-810C-4CB29377C2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3075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3076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5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6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0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1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2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7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9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6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9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0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2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3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5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4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3175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9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80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81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</a:defRPr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3182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</a:defRPr>
            </a:lvl1pPr>
          </a:lstStyle>
          <a:p>
            <a:fld id="{526C14E0-50D6-417F-BE14-6E49847D56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83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分治法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altLang="zh-CN" dirty="0">
              <a:ea typeface="黑体" pitchFamily="2" charset="-122"/>
            </a:endParaRPr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分治法的适用条件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该问题的规模缩小到一定的程度就可以容易地解决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该问题具有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最优子结构性质</a:t>
            </a:r>
            <a:r>
              <a:rPr lang="en-US" altLang="zh-CN" sz="2200" dirty="0">
                <a:ea typeface="黑体" pitchFamily="2" charset="-122"/>
              </a:rPr>
              <a:t>: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- </a:t>
            </a:r>
            <a:r>
              <a:rPr lang="zh-CN" altLang="en-US" sz="2000" dirty="0">
                <a:ea typeface="黑体" pitchFamily="2" charset="-122"/>
              </a:rPr>
              <a:t>该问题可以分解为若干个规模较小的相同问题</a:t>
            </a:r>
            <a:endParaRPr lang="en-US" altLang="zh-CN" sz="2000" dirty="0">
              <a:ea typeface="黑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- </a:t>
            </a:r>
            <a:r>
              <a:rPr lang="zh-CN" altLang="en-US" sz="2000" dirty="0">
                <a:ea typeface="黑体" pitchFamily="2" charset="-122"/>
              </a:rPr>
              <a:t>该问题的最优解包含着其子问题的最优解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利用该问题分解出的子问题的解可以合并为该问题的解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该问题所分解出的各个子问题是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相互独立</a:t>
            </a:r>
            <a:r>
              <a:rPr lang="zh-CN" altLang="en-US" sz="2200" dirty="0">
                <a:ea typeface="黑体" pitchFamily="2" charset="-122"/>
              </a:rPr>
              <a:t>的，即子问题之间不包含公共的子问题，并不重复计算公共子问题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418556" y="5733256"/>
            <a:ext cx="5284788" cy="609600"/>
          </a:xfrm>
          <a:prstGeom prst="cloudCallout">
            <a:avLst>
              <a:gd name="adj1" fmla="val -30803"/>
              <a:gd name="adj2" fmla="val -1164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rgbClr val="006600"/>
                </a:solidFill>
                <a:ea typeface="黑体" pitchFamily="2" charset="-122"/>
              </a:rPr>
              <a:t>若子问题不独立，如何处理？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5100" y="2214563"/>
            <a:ext cx="5795963" cy="3159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分治法的复杂度分析方法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312580"/>
            <a:ext cx="7958138" cy="2935820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000000"/>
                </a:solidFill>
              </a:rPr>
              <a:t>                           </a:t>
            </a:r>
            <a:r>
              <a:rPr lang="en-US" altLang="zh-CN" sz="2000" i="1" dirty="0" err="1">
                <a:solidFill>
                  <a:srgbClr val="000000"/>
                </a:solidFill>
              </a:rPr>
              <a:t>Adhoc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000000"/>
                </a:solidFill>
              </a:rPr>
              <a:t>),                                      </a:t>
            </a:r>
            <a:r>
              <a:rPr lang="en-US" altLang="zh-CN" sz="2000" i="1" dirty="0">
                <a:solidFill>
                  <a:srgbClr val="000000"/>
                </a:solidFill>
              </a:rPr>
              <a:t>|S|&lt;n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0</a:t>
            </a:r>
          </a:p>
          <a:p>
            <a:r>
              <a:rPr lang="en-US" altLang="zh-CN" sz="2000" i="1" dirty="0">
                <a:solidFill>
                  <a:srgbClr val="000000"/>
                </a:solidFill>
              </a:rPr>
              <a:t>DAC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000000"/>
                </a:solidFill>
              </a:rPr>
              <a:t>)=</a:t>
            </a:r>
          </a:p>
          <a:p>
            <a:pPr>
              <a:spcAft>
                <a:spcPct val="25000"/>
              </a:spcAft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</a:t>
            </a:r>
            <a:r>
              <a:rPr lang="en-US" altLang="zh-CN" sz="2000" i="1" dirty="0">
                <a:solidFill>
                  <a:srgbClr val="000000"/>
                </a:solidFill>
              </a:rPr>
              <a:t>DIV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000000"/>
                </a:solidFill>
              </a:rPr>
              <a:t>) +                                      ,   else</a:t>
            </a:r>
          </a:p>
          <a:p>
            <a:endParaRPr lang="en-US" altLang="zh-CN" dirty="0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2261320" y="3365376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25907"/>
              </p:ext>
            </p:extLst>
          </p:nvPr>
        </p:nvGraphicFramePr>
        <p:xfrm>
          <a:off x="3485456" y="3933056"/>
          <a:ext cx="2287588" cy="65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456" y="3933056"/>
                        <a:ext cx="2287588" cy="6569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04814" y="2098850"/>
            <a:ext cx="8153400" cy="121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分治算法时间复杂度分析不直观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57188" indent="-357188">
              <a:lnSpc>
                <a:spcPts val="2800"/>
              </a:lnSpc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若将分治法映射到四个步骤，且已知每个步骤的计算时间，则分治法的时间复杂度可使用递推关系（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Recurrence relation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）进行分析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06551" y="4657328"/>
            <a:ext cx="3452192" cy="17434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u="sng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altLang="zh-CN" sz="2000" u="sng" dirty="0">
                <a:solidFill>
                  <a:srgbClr val="000000"/>
                </a:solidFill>
                <a:latin typeface="+mn-lt"/>
              </a:rPr>
              <a:t> factorial(</a:t>
            </a:r>
            <a:r>
              <a:rPr lang="en-US" altLang="zh-CN" sz="2000" u="sng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altLang="zh-CN" sz="2000" u="sng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i="1" u="sng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u="sng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 if(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=0) return 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 return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*factorial(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561385" y="4657724"/>
            <a:ext cx="3808413" cy="1470025"/>
            <a:chOff x="2832" y="2838"/>
            <a:chExt cx="2399" cy="926"/>
          </a:xfrm>
        </p:grpSpPr>
        <p:sp>
          <p:nvSpPr>
            <p:cNvPr id="18440" name="AutoShape 8"/>
            <p:cNvSpPr>
              <a:spLocks noChangeArrowheads="1"/>
            </p:cNvSpPr>
            <p:nvPr/>
          </p:nvSpPr>
          <p:spPr bwMode="auto">
            <a:xfrm>
              <a:off x="2832" y="3168"/>
              <a:ext cx="229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332694"/>
                </p:ext>
              </p:extLst>
            </p:nvPr>
          </p:nvGraphicFramePr>
          <p:xfrm>
            <a:off x="3247" y="3237"/>
            <a:ext cx="192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Equation" r:id="rId5" imgW="1612800" imgH="457200" progId="Equation.DSMT4">
                    <p:embed/>
                  </p:oleObj>
                </mc:Choice>
                <mc:Fallback>
                  <p:oleObj name="Equation" r:id="rId5" imgW="1612800" imgH="457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3237"/>
                          <a:ext cx="1920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167" y="2838"/>
              <a:ext cx="20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+mn-lt"/>
                  <a:ea typeface="黑体" panose="02010609060101010101" pitchFamily="49" charset="-122"/>
                </a:rPr>
                <a:t>以乘法（</a:t>
              </a:r>
              <a:r>
                <a:rPr lang="en-US" altLang="zh-CN" sz="2000" dirty="0">
                  <a:latin typeface="+mn-lt"/>
                  <a:ea typeface="黑体" panose="02010609060101010101" pitchFamily="49" charset="-122"/>
                </a:rPr>
                <a:t>*</a:t>
              </a:r>
              <a:r>
                <a:rPr lang="zh-CN" altLang="en-US" sz="2000" dirty="0">
                  <a:latin typeface="+mn-lt"/>
                  <a:ea typeface="黑体" panose="02010609060101010101" pitchFamily="49" charset="-122"/>
                </a:rPr>
                <a:t>）作为基本操作</a:t>
              </a:r>
              <a:endParaRPr lang="en-US" altLang="zh-CN" sz="2000" dirty="0">
                <a:latin typeface="+mn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分治法的复杂度分析方法 </a:t>
            </a:r>
            <a:r>
              <a:rPr lang="en-US" altLang="zh-CN" dirty="0">
                <a:ea typeface="黑体" pitchFamily="2" charset="-122"/>
              </a:rPr>
              <a:t>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5" y="2204864"/>
            <a:ext cx="7652147" cy="3891136"/>
          </a:xfrm>
        </p:spPr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平衡子问题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子问题规模大致相同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若</a:t>
            </a:r>
            <a:r>
              <a:rPr lang="en-US" altLang="zh-CN" sz="2000" dirty="0">
                <a:ea typeface="黑体" pitchFamily="2" charset="-122"/>
              </a:rPr>
              <a:t>|</a:t>
            </a:r>
            <a:r>
              <a:rPr lang="en-US" altLang="zh-CN" sz="2000" i="1" dirty="0">
                <a:ea typeface="黑体" pitchFamily="2" charset="-122"/>
              </a:rPr>
              <a:t>S</a:t>
            </a:r>
            <a:r>
              <a:rPr lang="en-US" altLang="zh-CN" sz="2000" dirty="0">
                <a:ea typeface="黑体" pitchFamily="2" charset="-122"/>
              </a:rPr>
              <a:t>|=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分解为个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zh-CN" altLang="en-US" sz="2000" dirty="0">
                <a:ea typeface="黑体" pitchFamily="2" charset="-122"/>
              </a:rPr>
              <a:t>个规模为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/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zh-CN" altLang="en-US" sz="2000" dirty="0">
                <a:ea typeface="黑体" pitchFamily="2" charset="-122"/>
              </a:rPr>
              <a:t>的子问题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en-US" altLang="zh-CN" sz="2000" i="1" dirty="0">
                <a:ea typeface="黑体" pitchFamily="2" charset="-122"/>
              </a:rPr>
              <a:t>f 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时间将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zh-CN" altLang="en-US" sz="2000" dirty="0">
                <a:ea typeface="黑体" pitchFamily="2" charset="-122"/>
              </a:rPr>
              <a:t>个子问题合并为原问题的解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计算时间</a:t>
            </a:r>
            <a:r>
              <a:rPr lang="en-US" altLang="zh-CN" sz="2000" i="1" dirty="0">
                <a:ea typeface="黑体" pitchFamily="2" charset="-122"/>
              </a:rPr>
              <a:t>T 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用递推关系表示为：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415824"/>
              </p:ext>
            </p:extLst>
          </p:nvPr>
        </p:nvGraphicFramePr>
        <p:xfrm>
          <a:off x="2843808" y="4725144"/>
          <a:ext cx="36655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3" imgW="2019240" imgH="457200" progId="Equation.DSMT4">
                  <p:embed/>
                </p:oleObj>
              </mc:Choice>
              <mc:Fallback>
                <p:oleObj name="Equation" r:id="rId3" imgW="20192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25144"/>
                        <a:ext cx="36655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分治法的复杂度分析方法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32856"/>
            <a:ext cx="7958138" cy="3809429"/>
          </a:xfrm>
        </p:spPr>
        <p:txBody>
          <a:bodyPr/>
          <a:lstStyle/>
          <a:p>
            <a:pPr marL="274638" lvl="2" indent="-274638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  <a:cs typeface="+mn-cs"/>
              </a:rPr>
              <a:t>分治法运算时间的</a:t>
            </a:r>
            <a:r>
              <a:rPr lang="zh-CN" altLang="en-US" sz="2200" b="1" dirty="0">
                <a:solidFill>
                  <a:srgbClr val="FF0000"/>
                </a:solidFill>
                <a:ea typeface="黑体" pitchFamily="2" charset="-122"/>
                <a:cs typeface="+mn-cs"/>
              </a:rPr>
              <a:t>通用分治递推式</a:t>
            </a:r>
            <a:r>
              <a:rPr lang="zh-CN" altLang="en-US" sz="2200" dirty="0">
                <a:solidFill>
                  <a:srgbClr val="0000FF"/>
                </a:solidFill>
                <a:ea typeface="黑体" pitchFamily="2" charset="-122"/>
                <a:cs typeface="+mn-cs"/>
              </a:rPr>
              <a:t>：</a:t>
            </a:r>
          </a:p>
          <a:p>
            <a:pPr marL="352425" lvl="2" indent="-169863">
              <a:lnSpc>
                <a:spcPts val="3100"/>
              </a:lnSpc>
              <a:buNone/>
              <a:defRPr/>
            </a:pPr>
            <a:r>
              <a:rPr lang="zh-CN" altLang="en-US" sz="2000" dirty="0"/>
              <a:t>   </a:t>
            </a:r>
            <a:r>
              <a:rPr lang="zh-CN" altLang="en-US" sz="2000" dirty="0">
                <a:ea typeface="黑体" pitchFamily="2" charset="-122"/>
              </a:rPr>
              <a:t>一个规模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的问题，每次被分为</a:t>
            </a:r>
            <a:r>
              <a:rPr lang="en-US" altLang="zh-CN" sz="2000" i="1" dirty="0">
                <a:ea typeface="黑体" pitchFamily="2" charset="-122"/>
              </a:rPr>
              <a:t>a</a:t>
            </a:r>
            <a:r>
              <a:rPr lang="zh-CN" altLang="en-US" sz="2000" dirty="0">
                <a:ea typeface="黑体" pitchFamily="2" charset="-122"/>
              </a:rPr>
              <a:t>个子问题，每个子问题规模 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/</a:t>
            </a:r>
            <a:r>
              <a:rPr lang="en-US" altLang="zh-CN" sz="2000" i="1" dirty="0">
                <a:ea typeface="黑体" pitchFamily="2" charset="-122"/>
              </a:rPr>
              <a:t>b</a:t>
            </a:r>
            <a:r>
              <a:rPr lang="zh-CN" altLang="en-US" sz="2000" dirty="0">
                <a:ea typeface="黑体" pitchFamily="2" charset="-122"/>
              </a:rPr>
              <a:t>（为简化分析，假设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=</a:t>
            </a:r>
            <a:r>
              <a:rPr lang="en-US" altLang="zh-CN" sz="2000" i="1" dirty="0" err="1">
                <a:ea typeface="黑体" pitchFamily="2" charset="-122"/>
              </a:rPr>
              <a:t>b</a:t>
            </a:r>
            <a:r>
              <a:rPr lang="en-US" altLang="zh-CN" sz="2000" i="1" baseline="30000" dirty="0" err="1">
                <a:ea typeface="黑体" pitchFamily="2" charset="-122"/>
              </a:rPr>
              <a:t>k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en-US" altLang="zh-CN" sz="2000" dirty="0">
                <a:ea typeface="黑体" pitchFamily="2" charset="-122"/>
              </a:rPr>
              <a:t>=1, 2, 3, ...</a:t>
            </a:r>
            <a:r>
              <a:rPr lang="zh-CN" altLang="en-US" sz="2000" dirty="0">
                <a:ea typeface="黑体" pitchFamily="2" charset="-122"/>
              </a:rPr>
              <a:t>）</a:t>
            </a:r>
            <a:endParaRPr lang="en-US" altLang="zh-CN" sz="2000" dirty="0">
              <a:ea typeface="黑体" pitchFamily="2" charset="-122"/>
            </a:endParaRPr>
          </a:p>
          <a:p>
            <a:pPr lvl="2">
              <a:lnSpc>
                <a:spcPts val="3000"/>
              </a:lnSpc>
              <a:buNone/>
              <a:defRPr/>
            </a:pPr>
            <a:endParaRPr lang="zh-CN" altLang="en-US" sz="2000" dirty="0">
              <a:ea typeface="黑体" pitchFamily="2" charset="-122"/>
            </a:endParaRPr>
          </a:p>
          <a:p>
            <a:pPr lvl="2">
              <a:lnSpc>
                <a:spcPts val="3000"/>
              </a:lnSpc>
              <a:buNone/>
              <a:defRPr/>
            </a:pPr>
            <a:endParaRPr lang="zh-CN" altLang="en-US" sz="2000" dirty="0">
              <a:ea typeface="黑体" pitchFamily="2" charset="-122"/>
            </a:endParaRPr>
          </a:p>
          <a:p>
            <a:pPr marL="182563" lvl="2" indent="-57150">
              <a:lnSpc>
                <a:spcPts val="3000"/>
              </a:lnSpc>
              <a:buNone/>
              <a:defRPr/>
            </a:pPr>
            <a:r>
              <a:rPr lang="zh-CN" altLang="en-US" sz="2000" dirty="0">
                <a:ea typeface="黑体" pitchFamily="2" charset="-122"/>
              </a:rPr>
              <a:t>    </a:t>
            </a:r>
            <a:r>
              <a:rPr lang="en-US" altLang="zh-CN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zh-CN" altLang="en-US" sz="2000" dirty="0">
                <a:ea typeface="黑体" pitchFamily="2" charset="-122"/>
              </a:rPr>
              <a:t>：直接求解子问题（规模为 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en-US" altLang="zh-CN" sz="2000" i="1" baseline="-25000" dirty="0">
                <a:ea typeface="黑体" pitchFamily="2" charset="-122"/>
              </a:rPr>
              <a:t>r </a:t>
            </a:r>
            <a:r>
              <a:rPr lang="zh-CN" altLang="en-US" sz="2000" dirty="0">
                <a:ea typeface="黑体" pitchFamily="2" charset="-122"/>
              </a:rPr>
              <a:t>）时间（常量）</a:t>
            </a:r>
            <a:endParaRPr lang="en-US" altLang="zh-CN" sz="2000" dirty="0">
              <a:ea typeface="黑体" pitchFamily="2" charset="-122"/>
            </a:endParaRPr>
          </a:p>
          <a:p>
            <a:pPr marL="182563" lvl="2" indent="-57150">
              <a:lnSpc>
                <a:spcPts val="3000"/>
              </a:lnSpc>
              <a:buNone/>
              <a:defRPr/>
            </a:pPr>
            <a:r>
              <a:rPr lang="zh-CN" altLang="en-US" sz="2000" dirty="0">
                <a:ea typeface="黑体" pitchFamily="2" charset="-122"/>
              </a:rPr>
              <a:t>    </a:t>
            </a:r>
            <a:r>
              <a:rPr lang="en-US" altLang="zh-CN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 </a:t>
            </a: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：子问题分解和子问题解合并的时间</a:t>
            </a:r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48117"/>
              </p:ext>
            </p:extLst>
          </p:nvPr>
        </p:nvGraphicFramePr>
        <p:xfrm>
          <a:off x="2184400" y="3471863"/>
          <a:ext cx="38211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3" imgW="2095200" imgH="482400" progId="Equation.DSMT4">
                  <p:embed/>
                </p:oleObj>
              </mc:Choice>
              <mc:Fallback>
                <p:oleObj name="Equation" r:id="rId3" imgW="20952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471863"/>
                        <a:ext cx="38211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2205038"/>
            <a:ext cx="6634163" cy="33845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58138" cy="4267200"/>
          </a:xfrm>
          <a:noFill/>
          <a:ln/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引例：</a:t>
            </a:r>
            <a:r>
              <a:rPr lang="zh-CN" altLang="en-US" sz="2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合并两个有序子列表</a:t>
            </a:r>
            <a:endParaRPr lang="en-US" altLang="zh-CN" sz="2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  {</a:t>
            </a:r>
            <a:r>
              <a:rPr lang="en-US" altLang="zh-CN" sz="2000" dirty="0">
                <a:solidFill>
                  <a:srgbClr val="006600"/>
                </a:solidFill>
              </a:rPr>
              <a:t>179, 285, 351</a:t>
            </a:r>
            <a:r>
              <a:rPr lang="en-US" altLang="zh-CN" sz="2000" dirty="0"/>
              <a:t>}, {</a:t>
            </a:r>
            <a:r>
              <a:rPr lang="en-US" altLang="zh-CN" sz="2000" dirty="0">
                <a:solidFill>
                  <a:srgbClr val="000000"/>
                </a:solidFill>
              </a:rPr>
              <a:t>310, 312, 652, 800</a:t>
            </a:r>
            <a:r>
              <a:rPr lang="en-US" altLang="zh-CN" sz="20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  </a:t>
            </a:r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124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(1) 179&lt;310: {179}</a:t>
            </a:r>
            <a:endParaRPr lang="en-US" altLang="zh-CN" sz="2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143000" y="3505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(2) 285&lt;310: {179, 285}</a:t>
            </a:r>
            <a:endParaRPr lang="en-US" altLang="zh-CN" sz="2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143000" y="38862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(3) 351</a:t>
            </a:r>
            <a:r>
              <a:rPr lang="en-US" altLang="zh-CN" sz="2000" b="1">
                <a:solidFill>
                  <a:schemeClr val="folHlink"/>
                </a:solidFill>
              </a:rPr>
              <a:t>&gt;</a:t>
            </a:r>
            <a:r>
              <a:rPr lang="en-US" altLang="zh-CN" sz="2000"/>
              <a:t>310: {179, 285, 310}</a:t>
            </a:r>
            <a:endParaRPr lang="en-US" altLang="zh-CN" sz="24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143000" y="49530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(4) 312&lt;351: {179, 285, 310, 312}</a:t>
            </a:r>
            <a:endParaRPr lang="en-US" altLang="zh-CN" sz="240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143000" y="533400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(5) 652</a:t>
            </a:r>
            <a:r>
              <a:rPr lang="en-US" altLang="zh-CN" sz="2000">
                <a:solidFill>
                  <a:schemeClr val="folHlink"/>
                </a:solidFill>
              </a:rPr>
              <a:t>&gt;</a:t>
            </a:r>
            <a:r>
              <a:rPr lang="en-US" altLang="zh-CN" sz="2000"/>
              <a:t>351: {179, 285, 310, 312, 351, 652}</a:t>
            </a:r>
            <a:endParaRPr lang="en-US" altLang="zh-CN" sz="24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1447800" y="28194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3200400" y="2819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914400" y="4343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/>
              <a:t>       {</a:t>
            </a:r>
            <a:r>
              <a:rPr lang="en-US" altLang="zh-CN" sz="2000">
                <a:solidFill>
                  <a:srgbClr val="006600"/>
                </a:solidFill>
              </a:rPr>
              <a:t>179, 285, 351</a:t>
            </a:r>
            <a:r>
              <a:rPr lang="en-US" altLang="zh-CN" sz="2000"/>
              <a:t>}, {</a:t>
            </a:r>
            <a:r>
              <a:rPr lang="en-US" altLang="zh-CN" sz="2000">
                <a:solidFill>
                  <a:srgbClr val="000000"/>
                </a:solidFill>
              </a:rPr>
              <a:t>310, 312, 652, 800</a:t>
            </a:r>
            <a:r>
              <a:rPr lang="en-US" altLang="zh-CN" sz="2000"/>
              <a:t>}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2514600" y="46482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3733800" y="4648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066800" y="579120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/>
              <a:t>{</a:t>
            </a:r>
            <a:r>
              <a:rPr lang="en-US" altLang="zh-CN" sz="2000">
                <a:solidFill>
                  <a:srgbClr val="006600"/>
                </a:solidFill>
              </a:rPr>
              <a:t>179, 285, 351</a:t>
            </a:r>
            <a:r>
              <a:rPr lang="en-US" altLang="zh-CN" sz="2000"/>
              <a:t>}, {</a:t>
            </a:r>
            <a:r>
              <a:rPr lang="en-US" altLang="zh-CN" sz="2000">
                <a:solidFill>
                  <a:srgbClr val="000000"/>
                </a:solidFill>
              </a:rPr>
              <a:t>310, 312, 652,800</a:t>
            </a:r>
            <a:r>
              <a:rPr lang="en-US" altLang="zh-CN" sz="2000"/>
              <a:t>}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6096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nimBg="1"/>
      <p:bldP spid="25612" grpId="0" animBg="1"/>
      <p:bldP spid="25613" grpId="0" autoUpdateAnimBg="0"/>
      <p:bldP spid="25614" grpId="0" animBg="1"/>
      <p:bldP spid="25615" grpId="0" animBg="1"/>
      <p:bldP spid="25616" grpId="0" autoUpdateAnimBg="0"/>
      <p:bldP spid="256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(2)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958138" cy="4343400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  <a:spcAft>
                <a:spcPts val="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合并两个有序子列表能高效地完成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Aft>
                <a:spcPts val="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只包含一个元素的列表是有序的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自顶向下</a:t>
            </a:r>
            <a:r>
              <a:rPr lang="zh-CN" altLang="en-US" sz="2000" dirty="0">
                <a:ea typeface="黑体" panose="02010609060101010101" pitchFamily="49" charset="-122"/>
              </a:rPr>
              <a:t>将列表划分为只含一个元素的片段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自底向上</a:t>
            </a:r>
            <a:r>
              <a:rPr lang="zh-CN" altLang="en-US" sz="2000" dirty="0">
                <a:ea typeface="黑体" panose="02010609060101010101" pitchFamily="49" charset="-122"/>
              </a:rPr>
              <a:t>将有序子列表两两合并起来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Aft>
                <a:spcPts val="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将列表</a:t>
            </a:r>
            <a:r>
              <a:rPr lang="en-US" altLang="zh-CN" sz="2000" dirty="0">
                <a:ea typeface="黑体" panose="02010609060101010101" pitchFamily="49" charset="-122"/>
              </a:rPr>
              <a:t>{</a:t>
            </a:r>
            <a:r>
              <a:rPr lang="en-US" altLang="zh-CN" sz="2000" i="1" dirty="0">
                <a:ea typeface="黑体" panose="02010609060101010101" pitchFamily="49" charset="-122"/>
              </a:rPr>
              <a:t>first</a:t>
            </a:r>
            <a:r>
              <a:rPr lang="en-US" altLang="zh-CN" sz="2000" dirty="0">
                <a:ea typeface="黑体" panose="02010609060101010101" pitchFamily="49" charset="-122"/>
              </a:rPr>
              <a:t>, …,</a:t>
            </a:r>
            <a:r>
              <a:rPr lang="en-US" altLang="zh-CN" sz="2000" i="1" dirty="0">
                <a:ea typeface="黑体" panose="02010609060101010101" pitchFamily="49" charset="-122"/>
              </a:rPr>
              <a:t> last</a:t>
            </a:r>
            <a:r>
              <a:rPr lang="en-US" altLang="zh-CN" sz="2000" dirty="0">
                <a:ea typeface="黑体" panose="02010609060101010101" pitchFamily="49" charset="-122"/>
              </a:rPr>
              <a:t>}</a:t>
            </a:r>
            <a:r>
              <a:rPr lang="zh-CN" altLang="en-US" sz="2000" dirty="0">
                <a:ea typeface="黑体" panose="02010609060101010101" pitchFamily="49" charset="-122"/>
              </a:rPr>
              <a:t>中两个有序子列表合并的递归思想：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- </a:t>
            </a:r>
            <a:r>
              <a:rPr lang="zh-CN" altLang="en-US" sz="2000" dirty="0">
                <a:ea typeface="黑体" panose="02010609060101010101" pitchFamily="49" charset="-122"/>
              </a:rPr>
              <a:t>若</a:t>
            </a:r>
            <a:r>
              <a:rPr lang="en-US" altLang="zh-CN" sz="2000" i="1" dirty="0">
                <a:ea typeface="黑体" panose="02010609060101010101" pitchFamily="49" charset="-122"/>
              </a:rPr>
              <a:t>first</a:t>
            </a:r>
            <a:r>
              <a:rPr lang="zh-CN" altLang="en-US" sz="2000" dirty="0">
                <a:ea typeface="黑体" panose="02010609060101010101" pitchFamily="49" charset="-122"/>
              </a:rPr>
              <a:t>小于</a:t>
            </a:r>
            <a:r>
              <a:rPr lang="en-US" altLang="zh-CN" sz="2000" i="1" dirty="0">
                <a:ea typeface="黑体" panose="02010609060101010101" pitchFamily="49" charset="-122"/>
              </a:rPr>
              <a:t>last</a:t>
            </a:r>
            <a:r>
              <a:rPr lang="zh-CN" altLang="en-US" sz="2000" dirty="0">
                <a:ea typeface="黑体" panose="02010609060101010101" pitchFamily="49" charset="-122"/>
              </a:rPr>
              <a:t>，则将其从中间位置划分为两个子列表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- </a:t>
            </a:r>
            <a:r>
              <a:rPr lang="zh-CN" altLang="en-US" sz="2000" dirty="0">
                <a:ea typeface="黑体" panose="02010609060101010101" pitchFamily="49" charset="-122"/>
              </a:rPr>
              <a:t>当</a:t>
            </a:r>
            <a:r>
              <a:rPr lang="en-US" altLang="zh-CN" sz="2000" i="1" dirty="0">
                <a:ea typeface="黑体" panose="02010609060101010101" pitchFamily="49" charset="-122"/>
              </a:rPr>
              <a:t>first</a:t>
            </a:r>
            <a:r>
              <a:rPr lang="en-US" altLang="zh-CN" sz="2000" dirty="0">
                <a:ea typeface="黑体" panose="02010609060101010101" pitchFamily="49" charset="-122"/>
              </a:rPr>
              <a:t>=</a:t>
            </a:r>
            <a:r>
              <a:rPr lang="en-US" altLang="zh-CN" sz="2000" i="1" dirty="0">
                <a:ea typeface="黑体" panose="02010609060101010101" pitchFamily="49" charset="-122"/>
              </a:rPr>
              <a:t>last</a:t>
            </a:r>
            <a:r>
              <a:rPr lang="zh-CN" altLang="en-US" sz="2000" dirty="0">
                <a:ea typeface="黑体" panose="02010609060101010101" pitchFamily="49" charset="-122"/>
              </a:rPr>
              <a:t>时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ea typeface="黑体" panose="02010609060101010101" pitchFamily="49" charset="-122"/>
              </a:rPr>
              <a:t>子列表中只含一个元素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- </a:t>
            </a:r>
            <a:r>
              <a:rPr lang="zh-CN" altLang="en-US" sz="2000" dirty="0">
                <a:ea typeface="黑体" panose="02010609060101010101" pitchFamily="49" charset="-122"/>
              </a:rPr>
              <a:t>将子列表合并起来，大小分别为</a:t>
            </a:r>
            <a:r>
              <a:rPr lang="en-US" altLang="zh-CN" sz="2000" dirty="0"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ea typeface="黑体" panose="02010609060101010101" pitchFamily="49" charset="-122"/>
              </a:rPr>
              <a:t> …,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(3)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454082" cy="4419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72000" r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49" charset="-122"/>
              </a:rPr>
              <a:t>算法</a:t>
            </a:r>
            <a:r>
              <a:rPr lang="en-US" altLang="zh-CN" sz="2200" u="sng" dirty="0" err="1">
                <a:solidFill>
                  <a:srgbClr val="000000"/>
                </a:solidFill>
                <a:ea typeface="黑体" panose="02010609060101010101" pitchFamily="49" charset="-122"/>
              </a:rPr>
              <a:t>MergeSort</a:t>
            </a:r>
            <a:r>
              <a:rPr lang="en-US" altLang="zh-CN" sz="2200" u="sng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200" i="1" u="sng" dirty="0">
                <a:solidFill>
                  <a:srgbClr val="000000"/>
                </a:solidFill>
                <a:ea typeface="黑体" panose="02010609060101010101" pitchFamily="49" charset="-122"/>
              </a:rPr>
              <a:t>list</a:t>
            </a:r>
            <a:r>
              <a:rPr lang="en-US" altLang="zh-CN" sz="2200" u="sng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u="sng" dirty="0">
                <a:solidFill>
                  <a:srgbClr val="000000"/>
                </a:solidFill>
                <a:ea typeface="黑体" panose="02010609060101010101" pitchFamily="49" charset="-122"/>
              </a:rPr>
              <a:t>first</a:t>
            </a:r>
            <a:r>
              <a:rPr lang="en-US" altLang="zh-CN" sz="2200" u="sng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u="sng" dirty="0">
                <a:solidFill>
                  <a:srgbClr val="000000"/>
                </a:solidFill>
                <a:ea typeface="黑体" panose="02010609060101010101" pitchFamily="49" charset="-122"/>
              </a:rPr>
              <a:t>last</a:t>
            </a:r>
            <a:r>
              <a:rPr lang="en-US" altLang="zh-CN" sz="2200" u="sng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if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first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&lt;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then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middle</a:t>
            </a:r>
            <a:r>
              <a:rPr kumimoji="0"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 ← 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first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+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)/2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200" dirty="0" err="1">
                <a:solidFill>
                  <a:srgbClr val="000000"/>
                </a:solidFill>
                <a:ea typeface="黑体" panose="02010609060101010101" pitchFamily="49" charset="-122"/>
              </a:rPr>
              <a:t>MergeSort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list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first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middle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 MergeSort(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list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middle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+1,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200" dirty="0" err="1">
                <a:solidFill>
                  <a:srgbClr val="000000"/>
                </a:solidFill>
                <a:ea typeface="黑体" panose="02010609060101010101" pitchFamily="49" charset="-122"/>
              </a:rPr>
              <a:t>MergeLists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list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first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middle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middle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+1, </a:t>
            </a:r>
            <a:r>
              <a:rPr lang="en-US" altLang="zh-CN" sz="2200" i="1" dirty="0">
                <a:solidFill>
                  <a:srgbClr val="000000"/>
                </a:solidFill>
                <a:ea typeface="黑体" panose="02010609060101010101" pitchFamily="49" charset="-122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end if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6292036" y="2708920"/>
            <a:ext cx="944260" cy="381000"/>
          </a:xfrm>
          <a:prstGeom prst="wedgeRoundRectCallout">
            <a:avLst>
              <a:gd name="adj1" fmla="val -177399"/>
              <a:gd name="adj2" fmla="val 1761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bIns="82800"/>
          <a:lstStyle/>
          <a:p>
            <a:pPr algn="ctr"/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递归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5940540" y="3239653"/>
            <a:ext cx="1070604" cy="304800"/>
            <a:chOff x="3696" y="2263"/>
            <a:chExt cx="720" cy="192"/>
          </a:xfrm>
        </p:grpSpPr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696" y="24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176" y="2263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+mn-lt"/>
                  <a:ea typeface="黑体" panose="02010609060101010101" pitchFamily="49" charset="-122"/>
                </a:rPr>
                <a:t>A</a:t>
              </a:r>
            </a:p>
          </p:txBody>
        </p: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5940540" y="3677843"/>
            <a:ext cx="1070604" cy="304800"/>
            <a:chOff x="3696" y="2496"/>
            <a:chExt cx="720" cy="19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696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4176" y="249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+mn-lt"/>
                  <a:ea typeface="黑体" panose="02010609060101010101" pitchFamily="49" charset="-122"/>
                </a:rPr>
                <a:t>B</a:t>
              </a:r>
            </a:p>
          </p:txBody>
        </p:sp>
      </p:grp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3559201" y="5157192"/>
            <a:ext cx="2854944" cy="1066800"/>
          </a:xfrm>
          <a:prstGeom prst="cloudCallout">
            <a:avLst>
              <a:gd name="adj1" fmla="val -40935"/>
              <a:gd name="adj2" fmla="val -922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MergeLists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什么时候首次执行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6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(4)</a:t>
            </a:r>
          </a:p>
        </p:txBody>
      </p:sp>
      <p:sp>
        <p:nvSpPr>
          <p:cNvPr id="286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809624" y="2057400"/>
            <a:ext cx="8298879" cy="43434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示例：</a:t>
            </a:r>
            <a:r>
              <a:rPr lang="zh-CN" altLang="en-US" sz="2000" dirty="0">
                <a:ea typeface="黑体" panose="02010609060101010101" pitchFamily="49" charset="-122"/>
              </a:rPr>
              <a:t>列给定表</a:t>
            </a:r>
            <a:r>
              <a:rPr lang="en-US" altLang="zh-CN" sz="2000" dirty="0">
                <a:ea typeface="黑体" panose="02010609060101010101" pitchFamily="49" charset="-122"/>
              </a:rPr>
              <a:t>{310, 285, 179, 254, 351, 423, 861, 139, 450, 520}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447800" y="2590800"/>
            <a:ext cx="281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将列表从中间划分为两个子列表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066800" y="29718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  <a:ea typeface="黑体" panose="02010609060101010101" pitchFamily="49" charset="-122"/>
              </a:rPr>
              <a:t>310   285   179   254   351   423   861   254   450   520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810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67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21336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524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104900" y="3471862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合并两个有序子列表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143000" y="3810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(1) A={310}, B={285}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1447800" y="41910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C={285, 310}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143000" y="47244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(2) A={285, 310}, B={179}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2209800" y="50292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37338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447800" y="53340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C={179}</a:t>
            </a:r>
          </a:p>
        </p:txBody>
      </p:sp>
      <p:sp>
        <p:nvSpPr>
          <p:cNvPr id="28710" name="AutoShape 38"/>
          <p:cNvSpPr>
            <a:spLocks noChangeArrowheads="1"/>
          </p:cNvSpPr>
          <p:nvPr/>
        </p:nvSpPr>
        <p:spPr bwMode="auto">
          <a:xfrm>
            <a:off x="2819400" y="54102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429000" y="5334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C={179, 285, 310}</a:t>
            </a:r>
          </a:p>
        </p:txBody>
      </p:sp>
      <p:sp>
        <p:nvSpPr>
          <p:cNvPr id="28712" name="AutoShape 40"/>
          <p:cNvSpPr>
            <a:spLocks noChangeArrowheads="1"/>
          </p:cNvSpPr>
          <p:nvPr/>
        </p:nvSpPr>
        <p:spPr bwMode="auto">
          <a:xfrm>
            <a:off x="4800600" y="4343400"/>
            <a:ext cx="3083768" cy="762000"/>
          </a:xfrm>
          <a:prstGeom prst="wedgeRoundRectCallout">
            <a:avLst>
              <a:gd name="adj1" fmla="val -50199"/>
              <a:gd name="adj2" fmla="val 7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200"/>
              </a:spcBef>
              <a:buFontTx/>
              <a:buChar char="-"/>
            </a:pP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当列表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中已无元素</a:t>
            </a:r>
          </a:p>
          <a:p>
            <a:pPr>
              <a:spcBef>
                <a:spcPts val="200"/>
              </a:spcBef>
              <a:buFontTx/>
              <a:buChar char="-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 将剩余元素放到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的末尾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713" name="AutoShape 41"/>
          <p:cNvSpPr>
            <a:spLocks noChangeArrowheads="1"/>
          </p:cNvSpPr>
          <p:nvPr/>
        </p:nvSpPr>
        <p:spPr bwMode="auto">
          <a:xfrm>
            <a:off x="3733800" y="5943600"/>
            <a:ext cx="3646512" cy="533400"/>
          </a:xfrm>
          <a:prstGeom prst="cloudCallout">
            <a:avLst>
              <a:gd name="adj1" fmla="val -75134"/>
              <a:gd name="adj2" fmla="val -127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下一步执行什么操作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 animBg="1"/>
      <p:bldP spid="28699" grpId="0" animBg="1"/>
      <p:bldP spid="28700" grpId="0" animBg="1"/>
      <p:bldP spid="28701" grpId="0" animBg="1"/>
      <p:bldP spid="28702" grpId="0" autoUpdateAnimBg="0"/>
      <p:bldP spid="28703" grpId="0" autoUpdateAnimBg="0"/>
      <p:bldP spid="28705" grpId="0" autoUpdateAnimBg="0"/>
      <p:bldP spid="28706" grpId="0" autoUpdateAnimBg="0"/>
      <p:bldP spid="28707" grpId="0" animBg="1"/>
      <p:bldP spid="28708" grpId="0" animBg="1"/>
      <p:bldP spid="28709" grpId="0" autoUpdateAnimBg="0"/>
      <p:bldP spid="28710" grpId="0" animBg="1"/>
      <p:bldP spid="28711" grpId="0" autoUpdateAnimBg="0"/>
      <p:bldP spid="28712" grpId="0" animBg="1" autoUpdateAnimBg="0"/>
      <p:bldP spid="287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204864"/>
            <a:ext cx="6100763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(5)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14401" y="2057400"/>
            <a:ext cx="99330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划分：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35441" y="2438400"/>
            <a:ext cx="5380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310   285   179   254   351   423   861   139   450   520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769634" y="24384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672054" y="24384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123728" y="24384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526843" y="24384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203848" y="2438400"/>
            <a:ext cx="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889425" y="2924174"/>
            <a:ext cx="109176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合并：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89425" y="3228975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(3) A={254}, B={351}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194225" y="3609975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C={254, 351}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657600" y="3581400"/>
            <a:ext cx="278660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之前的结果</a:t>
            </a: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 {179, 285, 310}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914400" y="40386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(4) A={179, 285, 310}, B={254, 351}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1981200" y="43434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038600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5715000" y="4191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C={179}</a:t>
            </a:r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5029200" y="42672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295400" y="44958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A={179, 285, 310}, B={254, 351}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V="1">
            <a:off x="2514600" y="4800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4038600" y="4800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5029200" y="47244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638800" y="46482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C={179, 254}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1295400" y="49530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A={179, 285, 310}, B={254, 351}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2514600" y="52578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4572000" y="5257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6" name="AutoShape 30"/>
          <p:cNvSpPr>
            <a:spLocks noChangeArrowheads="1"/>
          </p:cNvSpPr>
          <p:nvPr/>
        </p:nvSpPr>
        <p:spPr bwMode="auto">
          <a:xfrm>
            <a:off x="5029200" y="51054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638800" y="5105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C={179, 254, 285}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295400" y="54102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A={179, 285, 310}, B={254, 351}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V="1">
            <a:off x="3048000" y="57150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4572000" y="571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31" name="AutoShape 35"/>
          <p:cNvSpPr>
            <a:spLocks noChangeArrowheads="1"/>
          </p:cNvSpPr>
          <p:nvPr/>
        </p:nvSpPr>
        <p:spPr bwMode="auto">
          <a:xfrm>
            <a:off x="5029200" y="55626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5638800" y="55626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C={179, 254, 285, 310}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295400" y="58674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A={179, 285, 310}, B={254, 351}</a:t>
            </a:r>
          </a:p>
        </p:txBody>
      </p:sp>
      <p:sp>
        <p:nvSpPr>
          <p:cNvPr id="29734" name="AutoShape 38"/>
          <p:cNvSpPr>
            <a:spLocks noChangeArrowheads="1"/>
          </p:cNvSpPr>
          <p:nvPr/>
        </p:nvSpPr>
        <p:spPr bwMode="auto">
          <a:xfrm>
            <a:off x="5029200" y="60198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V="1">
            <a:off x="4572000" y="6172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5638800" y="59436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+mn-lt"/>
                <a:ea typeface="黑体" panose="02010609060101010101" pitchFamily="49" charset="-122"/>
              </a:rPr>
              <a:t> C={179, 254, 285, 310, 351}</a:t>
            </a:r>
          </a:p>
        </p:txBody>
      </p:sp>
      <p:sp>
        <p:nvSpPr>
          <p:cNvPr id="29737" name="AutoShape 41"/>
          <p:cNvSpPr>
            <a:spLocks noChangeArrowheads="1"/>
          </p:cNvSpPr>
          <p:nvPr/>
        </p:nvSpPr>
        <p:spPr bwMode="auto">
          <a:xfrm>
            <a:off x="1676404" y="6388372"/>
            <a:ext cx="1887481" cy="344760"/>
          </a:xfrm>
          <a:prstGeom prst="wedgeRoundRectCallout">
            <a:avLst>
              <a:gd name="adj1" fmla="val -56466"/>
              <a:gd name="adj2" fmla="val -879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列表</a:t>
            </a: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中已无元素</a:t>
            </a:r>
            <a:endParaRPr lang="en-US" altLang="zh-CN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0B8772-52E6-4B5E-85DA-A9344A6F32C1}"/>
              </a:ext>
            </a:extLst>
          </p:cNvPr>
          <p:cNvSpPr/>
          <p:nvPr/>
        </p:nvSpPr>
        <p:spPr>
          <a:xfrm>
            <a:off x="6697732" y="2301436"/>
            <a:ext cx="2301736" cy="128817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lIns="72000" rIns="0">
            <a:spAutoFit/>
          </a:bodyPr>
          <a:lstStyle/>
          <a:p>
            <a:pPr>
              <a:lnSpc>
                <a:spcPts val="2280"/>
              </a:lnSpc>
              <a:spcAft>
                <a:spcPts val="300"/>
              </a:spcAft>
              <a:buFontTx/>
              <a:buChar char="•"/>
            </a:pPr>
            <a:r>
              <a:rPr lang="en-US" altLang="zh-CN" sz="1800" dirty="0"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ea typeface="黑体" panose="02010609060101010101" pitchFamily="49" charset="-122"/>
              </a:rPr>
              <a:t>一个隐含二叉树所表示的一系列递归调用</a:t>
            </a:r>
          </a:p>
          <a:p>
            <a:pPr>
              <a:lnSpc>
                <a:spcPts val="2280"/>
              </a:lnSpc>
              <a:spcAft>
                <a:spcPts val="300"/>
              </a:spcAft>
              <a:buFontTx/>
              <a:buChar char="•"/>
            </a:pPr>
            <a:r>
              <a:rPr lang="zh-CN" altLang="en-US" sz="1800" dirty="0">
                <a:ea typeface="黑体" panose="02010609060101010101" pitchFamily="49" charset="-122"/>
              </a:rPr>
              <a:t> 栈存储每次调用过程的局部数据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nimBg="1"/>
      <p:bldP spid="29712" grpId="0" animBg="1" autoUpdateAnimBg="0"/>
      <p:bldP spid="29713" grpId="0" autoUpdateAnimBg="0"/>
      <p:bldP spid="29714" grpId="0" animBg="1"/>
      <p:bldP spid="29715" grpId="0" animBg="1"/>
      <p:bldP spid="29716" grpId="0" autoUpdateAnimBg="0"/>
      <p:bldP spid="29717" grpId="0" animBg="1"/>
      <p:bldP spid="29718" grpId="0" autoUpdateAnimBg="0"/>
      <p:bldP spid="29719" grpId="0" animBg="1"/>
      <p:bldP spid="29720" grpId="0" animBg="1"/>
      <p:bldP spid="29721" grpId="0" animBg="1"/>
      <p:bldP spid="29722" grpId="0" autoUpdateAnimBg="0"/>
      <p:bldP spid="29723" grpId="0" autoUpdateAnimBg="0"/>
      <p:bldP spid="29724" grpId="0" animBg="1"/>
      <p:bldP spid="29725" grpId="0" animBg="1"/>
      <p:bldP spid="29726" grpId="0" animBg="1"/>
      <p:bldP spid="29727" grpId="0" autoUpdateAnimBg="0"/>
      <p:bldP spid="29728" grpId="0" autoUpdateAnimBg="0"/>
      <p:bldP spid="29729" grpId="0" animBg="1"/>
      <p:bldP spid="29730" grpId="0" animBg="1"/>
      <p:bldP spid="29731" grpId="0" animBg="1"/>
      <p:bldP spid="29732" grpId="0" autoUpdateAnimBg="0"/>
      <p:bldP spid="29733" grpId="0" autoUpdateAnimBg="0"/>
      <p:bldP spid="29734" grpId="0" animBg="1"/>
      <p:bldP spid="29735" grpId="0" animBg="1"/>
      <p:bldP spid="29736" grpId="0" autoUpdateAnimBg="0"/>
      <p:bldP spid="2973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(6)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958138" cy="441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u="sng" dirty="0" err="1">
                <a:ea typeface="黑体" panose="02010609060101010101" pitchFamily="49" charset="-122"/>
              </a:rPr>
              <a:t>MergeLists</a:t>
            </a:r>
            <a:r>
              <a:rPr lang="en-US" altLang="zh-CN" sz="2000" u="sng" dirty="0">
                <a:ea typeface="黑体" panose="02010609060101010101" pitchFamily="49" charset="-122"/>
              </a:rPr>
              <a:t>(</a:t>
            </a:r>
            <a:r>
              <a:rPr lang="en-US" altLang="zh-CN" sz="2000" i="1" u="sng" dirty="0">
                <a:ea typeface="黑体" panose="02010609060101010101" pitchFamily="49" charset="-122"/>
              </a:rPr>
              <a:t>list</a:t>
            </a:r>
            <a:r>
              <a:rPr lang="en-US" altLang="zh-CN" sz="2000" u="sng" dirty="0">
                <a:ea typeface="黑体" panose="02010609060101010101" pitchFamily="49" charset="-122"/>
              </a:rPr>
              <a:t>, </a:t>
            </a:r>
            <a:r>
              <a:rPr lang="en-US" altLang="zh-CN" sz="2000" i="1" u="sng" dirty="0">
                <a:ea typeface="黑体" panose="02010609060101010101" pitchFamily="49" charset="-122"/>
              </a:rPr>
              <a:t>start</a:t>
            </a:r>
            <a:r>
              <a:rPr lang="en-US" altLang="zh-CN" sz="2000" u="sng" dirty="0">
                <a:ea typeface="黑体" panose="02010609060101010101" pitchFamily="49" charset="-122"/>
              </a:rPr>
              <a:t>1, </a:t>
            </a:r>
            <a:r>
              <a:rPr lang="en-US" altLang="zh-CN" sz="2000" i="1" u="sng" dirty="0">
                <a:ea typeface="黑体" panose="02010609060101010101" pitchFamily="49" charset="-122"/>
              </a:rPr>
              <a:t>end</a:t>
            </a:r>
            <a:r>
              <a:rPr lang="en-US" altLang="zh-CN" sz="2000" u="sng" dirty="0">
                <a:ea typeface="黑体" panose="02010609060101010101" pitchFamily="49" charset="-122"/>
              </a:rPr>
              <a:t>1, </a:t>
            </a:r>
            <a:r>
              <a:rPr lang="en-US" altLang="zh-CN" sz="2000" i="1" u="sng" dirty="0">
                <a:ea typeface="黑体" panose="02010609060101010101" pitchFamily="49" charset="-122"/>
              </a:rPr>
              <a:t>start</a:t>
            </a:r>
            <a:r>
              <a:rPr lang="en-US" altLang="zh-CN" sz="2000" u="sng" dirty="0">
                <a:ea typeface="黑体" panose="02010609060101010101" pitchFamily="49" charset="-122"/>
              </a:rPr>
              <a:t>2, </a:t>
            </a:r>
            <a:r>
              <a:rPr lang="en-US" altLang="zh-CN" sz="2000" i="1" u="sng" dirty="0">
                <a:ea typeface="黑体" panose="02010609060101010101" pitchFamily="49" charset="-122"/>
              </a:rPr>
              <a:t>end</a:t>
            </a:r>
            <a:r>
              <a:rPr lang="en-US" altLang="zh-CN" sz="2000" u="sng" dirty="0">
                <a:ea typeface="黑体" panose="02010609060101010101" pitchFamily="49" charset="-122"/>
              </a:rPr>
              <a:t>2)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     (1)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14736" y="2564904"/>
            <a:ext cx="5471120" cy="3142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1,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finalStart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1,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finalEnd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30000"/>
              </a:lnSpc>
            </a:pPr>
            <a:endParaRPr lang="en-US" altLang="zh-CN" sz="16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while (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1≤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1) and (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2≤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2) do</a:t>
            </a:r>
          </a:p>
          <a:p>
            <a:pPr>
              <a:lnSpc>
                <a:spcPct val="35000"/>
              </a:lnSpc>
            </a:pPr>
            <a:endParaRPr lang="en-US" altLang="zh-CN" sz="16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if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1] &lt;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2] then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1]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1+1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else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2]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2+1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end if</a:t>
            </a:r>
          </a:p>
          <a:p>
            <a:pPr>
              <a:lnSpc>
                <a:spcPct val="30000"/>
              </a:lnSpc>
            </a:pPr>
            <a:endParaRPr lang="en-US" altLang="zh-CN" sz="16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16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+1</a:t>
            </a:r>
          </a:p>
          <a:p>
            <a:pPr>
              <a:lnSpc>
                <a:spcPct val="30000"/>
              </a:lnSpc>
            </a:pPr>
            <a:endParaRPr lang="en-US" altLang="zh-CN" sz="16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 while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860032" y="3685034"/>
            <a:ext cx="1224136" cy="762000"/>
          </a:xfrm>
          <a:prstGeom prst="wedgeRoundRectCallout">
            <a:avLst>
              <a:gd name="adj1" fmla="val -56398"/>
              <a:gd name="adj2" fmla="val -83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列表</a:t>
            </a: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中元素值更小</a:t>
            </a:r>
            <a:endParaRPr lang="en-US" altLang="zh-CN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838200" y="3284984"/>
            <a:ext cx="1176536" cy="762000"/>
          </a:xfrm>
          <a:prstGeom prst="wedgeRoundRectCallout">
            <a:avLst>
              <a:gd name="adj1" fmla="val 60870"/>
              <a:gd name="adj2" fmla="val 70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列表</a:t>
            </a: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中元素值更小</a:t>
            </a:r>
            <a:endParaRPr lang="en-US" altLang="zh-CN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419600" y="5562600"/>
            <a:ext cx="2816696" cy="838200"/>
          </a:xfrm>
          <a:prstGeom prst="cloudCallout">
            <a:avLst>
              <a:gd name="adj1" fmla="val -88954"/>
              <a:gd name="adj2" fmla="val -10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sz="1800" b="1" dirty="0">
                <a:latin typeface="+mn-lt"/>
                <a:ea typeface="黑体" panose="02010609060101010101" pitchFamily="49" charset="-122"/>
              </a:rPr>
              <a:t>While</a:t>
            </a:r>
            <a:r>
              <a:rPr lang="zh-CN" altLang="en-US" sz="1800" b="1" dirty="0">
                <a:latin typeface="+mn-lt"/>
                <a:ea typeface="黑体" panose="02010609060101010101" pitchFamily="49" charset="-122"/>
              </a:rPr>
              <a:t>循环什么时候停止执行</a:t>
            </a: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 autoUpdateAnimBg="0"/>
      <p:bldP spid="31751" grpId="0" animBg="1" autoUpdateAnimBg="0"/>
      <p:bldP spid="3175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(7)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377652" y="2207568"/>
            <a:ext cx="7372648" cy="421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 (2)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移动剩余元素                        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将结果从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中填回原列表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5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377652" y="2708920"/>
            <a:ext cx="3363416" cy="3049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if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1≤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 then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for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 to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 do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+1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end for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for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start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 to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 do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+1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end for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817268" y="2708920"/>
            <a:ext cx="3473152" cy="3049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for 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kumimoji="0"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finalStart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to 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finalEnd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do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list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kumimoji="0"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←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indexC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+1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end for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4546004" y="6181328"/>
            <a:ext cx="2209800" cy="381000"/>
          </a:xfrm>
          <a:prstGeom prst="wedgeRoundRectCallout">
            <a:avLst>
              <a:gd name="adj1" fmla="val -70063"/>
              <a:gd name="adj2" fmla="val -1455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154800"/>
          <a:lstStyle/>
          <a:p>
            <a:pPr algn="ctr"/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无需比较操作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(8)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072" y="2132855"/>
            <a:ext cx="4464496" cy="4510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200" b="1" dirty="0" err="1">
                <a:solidFill>
                  <a:srgbClr val="0000FF"/>
                </a:solidFill>
                <a:ea typeface="黑体" panose="02010609060101010101" pitchFamily="49" charset="-122"/>
              </a:rPr>
              <a:t>MergeLists</a:t>
            </a: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49" charset="-122"/>
              </a:rPr>
              <a:t>的最优情况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 </a:t>
            </a:r>
            <a:r>
              <a:rPr lang="zh-CN" altLang="en-US" sz="2000" dirty="0">
                <a:ea typeface="黑体" panose="02010609060101010101" pitchFamily="49" charset="-122"/>
              </a:rPr>
              <a:t>列表</a:t>
            </a:r>
            <a:r>
              <a:rPr lang="en-US" altLang="zh-CN" sz="2000" dirty="0"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ea typeface="黑体" panose="02010609060101010101" pitchFamily="49" charset="-122"/>
              </a:rPr>
              <a:t>中所有元素都不大于</a:t>
            </a:r>
            <a:r>
              <a:rPr lang="en-US" altLang="zh-CN" sz="2000" dirty="0"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ea typeface="黑体" panose="02010609060101010101" pitchFamily="49" charset="-122"/>
              </a:rPr>
              <a:t>中最小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en-US" altLang="zh-CN" sz="2000" b="1" i="1" dirty="0" err="1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000" b="1" i="1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000" b="1" dirty="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次比较</a:t>
            </a:r>
            <a:r>
              <a:rPr lang="en-US" altLang="zh-CN" sz="2000" dirty="0">
                <a:ea typeface="黑体" panose="02010609060101010101" pitchFamily="49" charset="-12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/2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ea typeface="黑体" panose="02010609060101010101" pitchFamily="49" charset="-122"/>
              </a:rPr>
              <a:t>例如：</a:t>
            </a:r>
            <a:r>
              <a:rPr lang="en-US" altLang="zh-CN" sz="2000" dirty="0">
                <a:ea typeface="黑体" panose="02010609060101010101" pitchFamily="49" charset="-122"/>
              </a:rPr>
              <a:t>A={1, 2, 3}, B={4, 5 ,6}</a:t>
            </a:r>
          </a:p>
          <a:p>
            <a:pPr>
              <a:spcAft>
                <a:spcPts val="600"/>
              </a:spcAft>
            </a:pPr>
            <a:r>
              <a:rPr lang="en-US" altLang="zh-CN" sz="2200" b="1" dirty="0" err="1">
                <a:solidFill>
                  <a:srgbClr val="0000FF"/>
                </a:solidFill>
                <a:ea typeface="黑体" panose="02010609060101010101" pitchFamily="49" charset="-122"/>
              </a:rPr>
              <a:t>MergeLists</a:t>
            </a: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49" charset="-122"/>
              </a:rPr>
              <a:t>的最坏情况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ea typeface="黑体" panose="02010609060101010101" pitchFamily="49" charset="-122"/>
              </a:rPr>
              <a:t>列表</a:t>
            </a:r>
            <a:r>
              <a:rPr lang="en-US" altLang="zh-CN" sz="2000" dirty="0"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ea typeface="黑体" panose="02010609060101010101" pitchFamily="49" charset="-122"/>
              </a:rPr>
              <a:t>列表</a:t>
            </a:r>
            <a:r>
              <a:rPr lang="en-US" altLang="zh-CN" sz="2000" dirty="0">
                <a:ea typeface="黑体" panose="02010609060101010101" pitchFamily="49" charset="-122"/>
              </a:rPr>
              <a:t> B</a:t>
            </a:r>
            <a:r>
              <a:rPr lang="zh-CN" altLang="en-US" sz="2000" dirty="0">
                <a:ea typeface="黑体" panose="02010609060101010101" pitchFamily="49" charset="-122"/>
              </a:rPr>
              <a:t>中元素交叉排列时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ea typeface="黑体" panose="02010609060101010101" pitchFamily="49" charset="-122"/>
              </a:rPr>
              <a:t>每执行一次比较操作，将</a:t>
            </a:r>
            <a:r>
              <a:rPr lang="en-US" altLang="zh-CN" sz="2000" dirty="0"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ea typeface="黑体" panose="02010609060101010101" pitchFamily="49" charset="-122"/>
              </a:rPr>
              <a:t>或</a:t>
            </a:r>
            <a:r>
              <a:rPr lang="en-US" altLang="zh-CN" sz="2000" dirty="0"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ea typeface="黑体" panose="02010609060101010101" pitchFamily="49" charset="-122"/>
              </a:rPr>
              <a:t>中的一个元素移到列表</a:t>
            </a:r>
            <a:r>
              <a:rPr lang="en-US" altLang="zh-CN" sz="2000" dirty="0"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ea typeface="黑体" panose="02010609060101010101" pitchFamily="49" charset="-122"/>
              </a:rPr>
              <a:t>中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en-US" altLang="zh-CN" sz="2000" b="1" i="1" dirty="0" err="1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000" b="1" i="1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 + </a:t>
            </a:r>
            <a:r>
              <a:rPr lang="en-US" altLang="zh-CN" sz="2000" b="1" i="1" dirty="0" err="1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000" b="1" i="1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000" b="1" i="1" baseline="-250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黑体" panose="02010609060101010101" pitchFamily="49" charset="-122"/>
              </a:rPr>
              <a:t>–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ea typeface="黑体" panose="02010609060101010101" pitchFamily="49" charset="-122"/>
              </a:rPr>
              <a:t>次比较</a:t>
            </a:r>
            <a:r>
              <a:rPr lang="en-US" altLang="zh-CN" sz="2000" dirty="0">
                <a:ea typeface="黑体" panose="02010609060101010101" pitchFamily="49" charset="-12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ea typeface="黑体" panose="02010609060101010101" pitchFamily="49" charset="-122"/>
              </a:rPr>
              <a:t>n–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ea typeface="黑体" panose="02010609060101010101" pitchFamily="49" charset="-122"/>
              </a:rPr>
              <a:t>例如：</a:t>
            </a:r>
            <a:r>
              <a:rPr lang="en-US" altLang="zh-CN" sz="2000" dirty="0">
                <a:ea typeface="黑体" panose="02010609060101010101" pitchFamily="49" charset="-122"/>
              </a:rPr>
              <a:t>A={1, 3, 5}, B={2, 4, 6}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5183561" y="2113980"/>
            <a:ext cx="3633788" cy="1693863"/>
            <a:chOff x="3072" y="2208"/>
            <a:chExt cx="2289" cy="1067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3072" y="2208"/>
              <a:ext cx="22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w"/>
              </a:pPr>
              <a:r>
                <a:rPr lang="en-US" altLang="zh-CN" b="1" dirty="0" err="1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MergeSort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算法的执行时间</a:t>
              </a:r>
              <a:endPara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37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19098"/>
                </p:ext>
              </p:extLst>
            </p:nvPr>
          </p:nvGraphicFramePr>
          <p:xfrm>
            <a:off x="3231" y="2485"/>
            <a:ext cx="204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3" name="Equation" r:id="rId3" imgW="1904760" imgH="457200" progId="Equation.DSMT4">
                    <p:embed/>
                  </p:oleObj>
                </mc:Choice>
                <mc:Fallback>
                  <p:oleObj name="Equation" r:id="rId3" imgW="190476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2485"/>
                          <a:ext cx="2040" cy="49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534498"/>
                </p:ext>
              </p:extLst>
            </p:nvPr>
          </p:nvGraphicFramePr>
          <p:xfrm>
            <a:off x="3299" y="3048"/>
            <a:ext cx="73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4" name="Equation" r:id="rId5" imgW="660240" imgH="203040" progId="Equation.DSMT4">
                    <p:embed/>
                  </p:oleObj>
                </mc:Choice>
                <mc:Fallback>
                  <p:oleObj name="Equation" r:id="rId5" imgW="66024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3048"/>
                          <a:ext cx="734" cy="2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327576" y="3933056"/>
            <a:ext cx="3816424" cy="164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以元素比较为基本操作的排序问题下界为</a:t>
            </a:r>
            <a:r>
              <a:rPr lang="el-GR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Θ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log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2800"/>
              </a:lnSpc>
              <a:spcAft>
                <a:spcPts val="1200"/>
              </a:spcAft>
              <a:buFontTx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合并排序最坏情况下比较次数接近以上下界，最优的排序算法</a:t>
            </a:r>
            <a:endParaRPr lang="en-US" altLang="zh-CN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(9)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sz="2000" dirty="0">
                <a:ea typeface="黑体" pitchFamily="2" charset="-122"/>
              </a:rPr>
              <a:t>上述的递推式对于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是</a:t>
            </a:r>
            <a:r>
              <a:rPr lang="en-US" altLang="zh-CN" sz="2000" dirty="0">
                <a:ea typeface="黑体" pitchFamily="2" charset="-122"/>
              </a:rPr>
              <a:t>2</a:t>
            </a:r>
            <a:r>
              <a:rPr lang="zh-CN" altLang="en-US" sz="2000" dirty="0">
                <a:ea typeface="黑体" pitchFamily="2" charset="-122"/>
              </a:rPr>
              <a:t>的幂的时候成立，如果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是任意的整数（不是</a:t>
            </a:r>
            <a:r>
              <a:rPr lang="en-US" altLang="zh-CN" sz="2000" dirty="0">
                <a:ea typeface="黑体" pitchFamily="2" charset="-122"/>
              </a:rPr>
              <a:t>2</a:t>
            </a:r>
            <a:r>
              <a:rPr lang="zh-CN" altLang="en-US" sz="2000" dirty="0">
                <a:ea typeface="黑体" pitchFamily="2" charset="-122"/>
              </a:rPr>
              <a:t>的幂）呢？</a:t>
            </a: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838200" y="3124200"/>
            <a:ext cx="6245225" cy="1268413"/>
            <a:chOff x="528" y="1968"/>
            <a:chExt cx="3934" cy="799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28" y="1968"/>
              <a:ext cx="10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w"/>
              </a:pPr>
              <a:r>
                <a:rPr lang="en-US" altLang="zh-CN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递推关系</a:t>
              </a:r>
              <a:r>
                <a:rPr lang="en-US" altLang="zh-CN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:</a:t>
              </a:r>
            </a:p>
          </p:txBody>
        </p:sp>
        <p:graphicFrame>
          <p:nvGraphicFramePr>
            <p:cNvPr id="3584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244678"/>
                </p:ext>
              </p:extLst>
            </p:nvPr>
          </p:nvGraphicFramePr>
          <p:xfrm>
            <a:off x="839" y="2242"/>
            <a:ext cx="2585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2" name="Equation" r:id="rId3" imgW="2501640" imgH="507960" progId="Equation.DSMT4">
                    <p:embed/>
                  </p:oleObj>
                </mc:Choice>
                <mc:Fallback>
                  <p:oleObj name="Equation" r:id="rId3" imgW="2501640" imgH="5079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42"/>
                          <a:ext cx="2585" cy="5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43401"/>
                </p:ext>
              </p:extLst>
            </p:nvPr>
          </p:nvGraphicFramePr>
          <p:xfrm>
            <a:off x="3787" y="2436"/>
            <a:ext cx="67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3" name="Equation" r:id="rId5" imgW="660240" imgH="203040" progId="Equation.DSMT4">
                    <p:embed/>
                  </p:oleObj>
                </mc:Choice>
                <mc:Fallback>
                  <p:oleObj name="Equation" r:id="rId5" imgW="66024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436"/>
                          <a:ext cx="675" cy="20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91332" y="4528413"/>
            <a:ext cx="7994724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</a:rPr>
              <a:t>结论</a:t>
            </a:r>
            <a:r>
              <a:rPr lang="en-US" altLang="zh-CN" sz="2000" b="1" dirty="0">
                <a:solidFill>
                  <a:srgbClr val="0000FF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-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算法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MergeSort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对一个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个元素的数组排序所需的时间是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O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log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，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   空间是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O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-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合并排序的计算时间开销仅来自合并，划分本身无需时间开销。</a:t>
            </a:r>
            <a:endParaRPr lang="en-US" altLang="zh-CN" sz="200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(10)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8840"/>
            <a:ext cx="7958138" cy="3881437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</a:rPr>
              <a:t>合并排序算法的主要缺点：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需要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的额外空间</a:t>
            </a:r>
            <a:endParaRPr lang="en-US" altLang="zh-CN" sz="2000" dirty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</a:rPr>
              <a:t>空间开销：</a:t>
            </a:r>
            <a:r>
              <a:rPr lang="zh-CN" altLang="en-US" sz="2000" dirty="0">
                <a:ea typeface="黑体" pitchFamily="2" charset="-122"/>
              </a:rPr>
              <a:t>额外的</a:t>
            </a:r>
            <a:r>
              <a:rPr lang="en-US" altLang="zh-CN" sz="2000" dirty="0">
                <a:ea typeface="黑体" pitchFamily="2" charset="-122"/>
              </a:rPr>
              <a:t>result</a:t>
            </a:r>
            <a:r>
              <a:rPr lang="zh-CN" altLang="en-US" sz="2000" dirty="0">
                <a:ea typeface="黑体" pitchFamily="2" charset="-122"/>
              </a:rPr>
              <a:t>（列表</a:t>
            </a:r>
            <a:r>
              <a:rPr lang="en-US" altLang="zh-CN" sz="2000" dirty="0">
                <a:ea typeface="黑体" pitchFamily="2" charset="-122"/>
              </a:rPr>
              <a:t>C</a:t>
            </a:r>
            <a:r>
              <a:rPr lang="zh-CN" altLang="en-US" sz="2000" dirty="0">
                <a:ea typeface="黑体" pitchFamily="2" charset="-122"/>
              </a:rPr>
              <a:t>）空间，递归算法栈的空间</a:t>
            </a:r>
            <a:endParaRPr lang="en-US" altLang="zh-CN" sz="2000" dirty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</a:rPr>
              <a:t>改进思路：</a:t>
            </a:r>
            <a:endParaRPr lang="en-US" altLang="zh-CN" sz="2000" b="1" dirty="0">
              <a:solidFill>
                <a:srgbClr val="0000FF"/>
              </a:solidFill>
              <a:ea typeface="黑体" pitchFamily="2" charset="-122"/>
            </a:endParaRPr>
          </a:p>
          <a:p>
            <a:pPr>
              <a:lnSpc>
                <a:spcPts val="2600"/>
              </a:lnSpc>
              <a:buNone/>
            </a:pPr>
            <a:r>
              <a:rPr lang="zh-CN" altLang="en-US" sz="2000" dirty="0">
                <a:ea typeface="黑体" pitchFamily="2" charset="-122"/>
              </a:rPr>
              <a:t>（</a:t>
            </a:r>
            <a:r>
              <a:rPr lang="en-US" altLang="zh-CN" sz="2000" dirty="0">
                <a:ea typeface="黑体" pitchFamily="2" charset="-122"/>
              </a:rPr>
              <a:t>1</a:t>
            </a:r>
            <a:r>
              <a:rPr lang="zh-CN" altLang="en-US" sz="2000" dirty="0">
                <a:ea typeface="黑体" pitchFamily="2" charset="-122"/>
              </a:rPr>
              <a:t>）“在位”的</a:t>
            </a:r>
            <a:r>
              <a:rPr lang="en-US" altLang="zh-CN" sz="2000" dirty="0" err="1">
                <a:ea typeface="黑体" pitchFamily="2" charset="-122"/>
              </a:rPr>
              <a:t>MergeLists</a:t>
            </a:r>
            <a:r>
              <a:rPr lang="zh-CN" altLang="en-US" sz="2000" dirty="0">
                <a:ea typeface="黑体" pitchFamily="2" charset="-122"/>
              </a:rPr>
              <a:t>，不需要额外的结果数组</a:t>
            </a:r>
            <a:r>
              <a:rPr lang="en-US" altLang="zh-CN" sz="2000" dirty="0">
                <a:ea typeface="黑体" pitchFamily="2" charset="-122"/>
              </a:rPr>
              <a:t>result</a:t>
            </a:r>
            <a:r>
              <a:rPr lang="zh-CN" altLang="en-US" sz="2000" dirty="0">
                <a:ea typeface="黑体" pitchFamily="2" charset="-122"/>
              </a:rPr>
              <a:t>；算法过于复杂，只具有理论上的意义</a:t>
            </a:r>
            <a:endParaRPr lang="en-US" altLang="zh-CN" sz="2000" dirty="0">
              <a:ea typeface="黑体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黑体" pitchFamily="2" charset="-122"/>
              </a:rPr>
              <a:t>（</a:t>
            </a:r>
            <a:r>
              <a:rPr lang="en-US" altLang="zh-CN" sz="2000" dirty="0">
                <a:ea typeface="黑体" pitchFamily="2" charset="-122"/>
              </a:rPr>
              <a:t>2</a:t>
            </a:r>
            <a:r>
              <a:rPr lang="zh-CN" altLang="en-US" sz="2000" dirty="0">
                <a:ea typeface="黑体" pitchFamily="2" charset="-122"/>
              </a:rPr>
              <a:t>）非递归合并排序算法；算法没有递归算法直观、容易理解</a:t>
            </a:r>
            <a:endParaRPr lang="en-US" altLang="zh-CN" sz="2000" dirty="0">
              <a:ea typeface="黑体" pitchFamily="2" charset="-122"/>
            </a:endParaRPr>
          </a:p>
          <a:p>
            <a:pPr>
              <a:buNone/>
            </a:pPr>
            <a:endParaRPr lang="zh-CN" altLang="en-US" sz="2000" dirty="0">
              <a:ea typeface="黑体" pitchFamily="2" charset="-122"/>
            </a:endParaRP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1187624" y="4240340"/>
            <a:ext cx="7200800" cy="2304256"/>
            <a:chOff x="624" y="1440"/>
            <a:chExt cx="4944" cy="235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816" y="1440"/>
              <a:ext cx="4608" cy="192"/>
              <a:chOff x="528" y="1296"/>
              <a:chExt cx="4608" cy="192"/>
            </a:xfrm>
          </p:grpSpPr>
          <p:sp>
            <p:nvSpPr>
              <p:cNvPr id="82" name="Rectangle 1030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031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03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1033"/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Rectangle 1034"/>
              <p:cNvSpPr>
                <a:spLocks noChangeArrowheads="1"/>
              </p:cNvSpPr>
              <p:nvPr/>
            </p:nvSpPr>
            <p:spPr bwMode="auto">
              <a:xfrm>
                <a:off x="129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Rectangle 1035"/>
              <p:cNvSpPr>
                <a:spLocks noChangeArrowheads="1"/>
              </p:cNvSpPr>
              <p:nvPr/>
            </p:nvSpPr>
            <p:spPr bwMode="auto">
              <a:xfrm>
                <a:off x="148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36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037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Rectangle 1038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1" name="Rectangle 1039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Rectangle 1040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1041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1042"/>
              <p:cNvSpPr>
                <a:spLocks noChangeArrowheads="1"/>
              </p:cNvSpPr>
              <p:nvPr/>
            </p:nvSpPr>
            <p:spPr bwMode="auto">
              <a:xfrm>
                <a:off x="283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10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1044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1045"/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1046"/>
              <p:cNvSpPr>
                <a:spLocks noChangeArrowheads="1"/>
              </p:cNvSpPr>
              <p:nvPr/>
            </p:nvSpPr>
            <p:spPr bwMode="auto">
              <a:xfrm>
                <a:off x="360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1047"/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1048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Rectangle 1049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1050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1051"/>
              <p:cNvSpPr>
                <a:spLocks noChangeArrowheads="1"/>
              </p:cNvSpPr>
              <p:nvPr/>
            </p:nvSpPr>
            <p:spPr bwMode="auto">
              <a:xfrm>
                <a:off x="456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1052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1053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768" y="2208"/>
              <a:ext cx="4656" cy="192"/>
              <a:chOff x="480" y="2064"/>
              <a:chExt cx="4656" cy="192"/>
            </a:xfrm>
          </p:grpSpPr>
          <p:sp>
            <p:nvSpPr>
              <p:cNvPr id="58" name="Rectangle 105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1056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1057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058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059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1060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1061"/>
              <p:cNvSpPr>
                <a:spLocks noChangeArrowheads="1"/>
              </p:cNvSpPr>
              <p:nvPr/>
            </p:nvSpPr>
            <p:spPr bwMode="auto">
              <a:xfrm>
                <a:off x="398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1062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1063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1064"/>
              <p:cNvSpPr>
                <a:spLocks noChangeArrowheads="1"/>
              </p:cNvSpPr>
              <p:nvPr/>
            </p:nvSpPr>
            <p:spPr bwMode="auto">
              <a:xfrm>
                <a:off x="456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1065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1066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067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068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106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1070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1071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1072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1073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1074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1075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1076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1077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Rectangle 1078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79"/>
            <p:cNvGrpSpPr>
              <a:grpSpLocks/>
            </p:cNvGrpSpPr>
            <p:nvPr/>
          </p:nvGrpSpPr>
          <p:grpSpPr bwMode="auto">
            <a:xfrm>
              <a:off x="720" y="2928"/>
              <a:ext cx="4752" cy="192"/>
              <a:chOff x="432" y="2784"/>
              <a:chExt cx="4752" cy="192"/>
            </a:xfrm>
          </p:grpSpPr>
          <p:sp>
            <p:nvSpPr>
              <p:cNvPr id="34" name="Rectangle 1080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1081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082"/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1083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108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1085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1086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087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088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1089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1090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1091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1092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093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94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095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109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09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098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09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100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101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102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103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4"/>
            <p:cNvGrpSpPr>
              <a:grpSpLocks/>
            </p:cNvGrpSpPr>
            <p:nvPr/>
          </p:nvGrpSpPr>
          <p:grpSpPr bwMode="auto">
            <a:xfrm>
              <a:off x="624" y="3600"/>
              <a:ext cx="4944" cy="192"/>
              <a:chOff x="336" y="3456"/>
              <a:chExt cx="4944" cy="192"/>
            </a:xfrm>
          </p:grpSpPr>
          <p:sp>
            <p:nvSpPr>
              <p:cNvPr id="10" name="Rectangle 1105"/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106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107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08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109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110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111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112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113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114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1115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116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117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111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11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120"/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1121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1122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112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1124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112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1126"/>
              <p:cNvSpPr>
                <a:spLocks noChangeArrowheads="1"/>
              </p:cNvSpPr>
              <p:nvPr/>
            </p:nvSpPr>
            <p:spPr bwMode="auto">
              <a:xfrm>
                <a:off x="470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127"/>
              <p:cNvSpPr>
                <a:spLocks noChangeArrowheads="1"/>
              </p:cNvSpPr>
              <p:nvPr/>
            </p:nvSpPr>
            <p:spPr bwMode="auto">
              <a:xfrm>
                <a:off x="489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4DA8-0121-4F58-9C6A-68007044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916E-7D93-4EB0-B3FA-1B58198B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88840"/>
            <a:ext cx="7958138" cy="3881437"/>
          </a:xfrm>
        </p:spPr>
        <p:txBody>
          <a:bodyPr/>
          <a:lstStyle/>
          <a:p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对比：</a:t>
            </a:r>
            <a:r>
              <a:rPr lang="zh-CN" altLang="en-US" sz="2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递归的合并排序算法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EFDEC47D-A159-48B5-8FE3-0D85B216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05" y="2492895"/>
            <a:ext cx="6500763" cy="411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09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74A6-0E2A-4513-99DE-D8867388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281CE-7506-436A-BEA4-D314B14E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060848"/>
            <a:ext cx="7958138" cy="3881437"/>
          </a:xfrm>
        </p:spPr>
        <p:txBody>
          <a:bodyPr/>
          <a:lstStyle/>
          <a:p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对比：</a:t>
            </a:r>
            <a:r>
              <a:rPr lang="zh-CN" altLang="en-US" sz="2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非递归的合并排序算法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B692E2EE-2D46-4514-8D12-0561849A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7004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A53ABDC1-0E04-4CF4-83C5-4A1EB3CFD459}"/>
              </a:ext>
            </a:extLst>
          </p:cNvPr>
          <p:cNvSpPr/>
          <p:nvPr/>
        </p:nvSpPr>
        <p:spPr bwMode="auto">
          <a:xfrm>
            <a:off x="2195736" y="5653583"/>
            <a:ext cx="5987702" cy="577403"/>
          </a:xfrm>
          <a:prstGeom prst="wedgeRoundRectCallout">
            <a:avLst>
              <a:gd name="adj1" fmla="val -57811"/>
              <a:gd name="adj2" fmla="val -1526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如何选择或设计递归、非递归的合并排序算法？</a:t>
            </a:r>
          </a:p>
        </p:txBody>
      </p:sp>
    </p:spTree>
    <p:extLst>
      <p:ext uri="{BB962C8B-B14F-4D97-AF65-F5344CB8AC3E}">
        <p14:creationId xmlns:p14="http://schemas.microsoft.com/office/powerpoint/2010/main" val="190070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594724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14563"/>
            <a:ext cx="6100763" cy="3230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总结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348880"/>
            <a:ext cx="7128792" cy="28035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分治法的适用条件</a:t>
            </a:r>
            <a:r>
              <a:rPr lang="en-US" altLang="zh-CN" sz="2200" dirty="0">
                <a:solidFill>
                  <a:srgbClr val="002060"/>
                </a:solidFill>
                <a:ea typeface="黑体" pitchFamily="2" charset="-122"/>
              </a:rPr>
              <a:t>——</a:t>
            </a: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子问题独立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分治法的基本思想</a:t>
            </a:r>
            <a:r>
              <a:rPr lang="en-US" altLang="zh-CN" sz="2200" dirty="0">
                <a:solidFill>
                  <a:srgbClr val="002060"/>
                </a:solidFill>
                <a:ea typeface="黑体" pitchFamily="2" charset="-122"/>
              </a:rPr>
              <a:t>——</a:t>
            </a: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四个步骤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分治法的复杂度分析方法</a:t>
            </a:r>
            <a:r>
              <a:rPr lang="en-US" altLang="zh-CN" sz="2200" dirty="0">
                <a:solidFill>
                  <a:srgbClr val="002060"/>
                </a:solidFill>
                <a:ea typeface="黑体" pitchFamily="2" charset="-122"/>
              </a:rPr>
              <a:t>——</a:t>
            </a: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递推式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合并排序（递归的思想，递归的算法）</a:t>
            </a:r>
            <a:endParaRPr lang="en-US" altLang="zh-CN" sz="2200" dirty="0">
              <a:solidFill>
                <a:srgbClr val="002060"/>
              </a:solidFill>
              <a:ea typeface="黑体" pitchFamily="2" charset="-122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200" dirty="0">
                <a:solidFill>
                  <a:srgbClr val="002060"/>
                </a:solidFill>
                <a:ea typeface="黑体" pitchFamily="2" charset="-122"/>
              </a:rPr>
              <a:t>     ——</a:t>
            </a: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以元素比较为基本操作，源于合并步骤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057400"/>
            <a:ext cx="8154987" cy="3686175"/>
          </a:xfrm>
        </p:spPr>
        <p:txBody>
          <a:bodyPr/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将要求解的较大规模的问题分割成</a:t>
            </a:r>
            <a:r>
              <a:rPr lang="en-US" altLang="zh-CN" sz="2400" i="1" dirty="0">
                <a:ea typeface="黑体" pitchFamily="2" charset="-122"/>
              </a:rPr>
              <a:t>k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个更小规模的子问题。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2" charset="-122"/>
              </a:rPr>
              <a:t>应用背景和动机 </a:t>
            </a:r>
            <a:r>
              <a:rPr lang="en-US" altLang="zh-CN" dirty="0">
                <a:latin typeface="+mn-lt"/>
                <a:ea typeface="黑体" pitchFamily="2" charset="-122"/>
              </a:rPr>
              <a:t>(1)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132263" y="3511550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n</a:t>
            </a:r>
          </a:p>
        </p:txBody>
      </p:sp>
      <p:cxnSp>
        <p:nvCxnSpPr>
          <p:cNvPr id="7173" name="AutoShape 5"/>
          <p:cNvCxnSpPr>
            <a:cxnSpLocks noChangeShapeType="1"/>
            <a:stCxn id="7172" idx="4"/>
            <a:endCxn id="7180" idx="0"/>
          </p:cNvCxnSpPr>
          <p:nvPr/>
        </p:nvCxnSpPr>
        <p:spPr bwMode="auto">
          <a:xfrm>
            <a:off x="4532313" y="4130675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4" name="AutoShape 6"/>
          <p:cNvCxnSpPr>
            <a:cxnSpLocks noChangeShapeType="1"/>
            <a:stCxn id="7172" idx="4"/>
            <a:endCxn id="7177" idx="0"/>
          </p:cNvCxnSpPr>
          <p:nvPr/>
        </p:nvCxnSpPr>
        <p:spPr bwMode="auto">
          <a:xfrm flipH="1">
            <a:off x="1114425" y="4130675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5" name="AutoShape 7"/>
          <p:cNvCxnSpPr>
            <a:cxnSpLocks noChangeShapeType="1"/>
            <a:stCxn id="7172" idx="4"/>
            <a:endCxn id="7178" idx="0"/>
          </p:cNvCxnSpPr>
          <p:nvPr/>
        </p:nvCxnSpPr>
        <p:spPr bwMode="auto">
          <a:xfrm flipH="1">
            <a:off x="3460750" y="4130675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6" name="AutoShape 8"/>
          <p:cNvCxnSpPr>
            <a:cxnSpLocks noChangeShapeType="1"/>
            <a:stCxn id="7172" idx="4"/>
            <a:endCxn id="7179" idx="0"/>
          </p:cNvCxnSpPr>
          <p:nvPr/>
        </p:nvCxnSpPr>
        <p:spPr bwMode="auto">
          <a:xfrm>
            <a:off x="4532313" y="4130675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76225" y="49022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/2)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622550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/2)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968875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/2)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7315200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/2)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1066007" y="3317875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)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743200" y="35607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400">
                <a:latin typeface="+mn-lt"/>
              </a:rPr>
              <a:t>=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755650" y="2060575"/>
            <a:ext cx="8077200" cy="12244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2600"/>
              </a:lnSpc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对这</a:t>
            </a:r>
            <a:r>
              <a:rPr lang="en-US" altLang="zh-CN" i="1" dirty="0">
                <a:solidFill>
                  <a:srgbClr val="0000FF"/>
                </a:solidFill>
                <a:ea typeface="黑体" pitchFamily="2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个子问题分别求解</a:t>
            </a:r>
          </a:p>
          <a:p>
            <a:pPr marL="342900" indent="-342900">
              <a:lnSpc>
                <a:spcPts val="2600"/>
              </a:lnSpc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如果子问题的规模仍然不够小，再划分为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个子问题</a:t>
            </a:r>
          </a:p>
          <a:p>
            <a:pPr marL="342900" indent="-342900">
              <a:lnSpc>
                <a:spcPts val="2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如此递归地进行下去，直到问题规模足够小，很容易求出其解为止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结语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zh-CN" sz="4800" b="1" dirty="0"/>
          </a:p>
          <a:p>
            <a:pPr algn="ctr">
              <a:buFont typeface="Wingdings" pitchFamily="2" charset="2"/>
              <a:buNone/>
            </a:pPr>
            <a:r>
              <a:rPr lang="zh-CN" altLang="en-US" sz="4800" dirty="0">
                <a:ea typeface="黑体" pitchFamily="2" charset="-122"/>
              </a:rPr>
              <a:t>谢谢</a:t>
            </a:r>
            <a:r>
              <a:rPr lang="en-US" altLang="zh-CN" sz="4800" dirty="0">
                <a:ea typeface="黑体" pitchFamily="2" charset="-122"/>
              </a:rPr>
              <a:t>!</a:t>
            </a:r>
          </a:p>
          <a:p>
            <a:pPr algn="ctr">
              <a:buFont typeface="Wingdings" pitchFamily="2" charset="2"/>
              <a:buNone/>
            </a:pPr>
            <a:endParaRPr lang="en-US" altLang="zh-CN" sz="4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27584" y="2057400"/>
            <a:ext cx="8208912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ea typeface="黑体" pitchFamily="2" charset="-122"/>
              </a:rPr>
              <a:t>对这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zh-CN" altLang="en-US" sz="2000" dirty="0">
                <a:ea typeface="黑体" pitchFamily="2" charset="-122"/>
              </a:rPr>
              <a:t>个子问题分别求解，其中分解直到问题规模足够小，很容易求出其解为止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ea typeface="黑体" pitchFamily="2" charset="-122"/>
              </a:rPr>
              <a:t>合并小规模问题的解，自底向上求出原来问题的解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095750" y="3495675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n</a:t>
            </a:r>
          </a:p>
        </p:txBody>
      </p:sp>
      <p:cxnSp>
        <p:nvCxnSpPr>
          <p:cNvPr id="8197" name="AutoShape 5"/>
          <p:cNvCxnSpPr>
            <a:cxnSpLocks noChangeShapeType="1"/>
            <a:stCxn id="8196" idx="4"/>
            <a:endCxn id="8234" idx="0"/>
          </p:cNvCxnSpPr>
          <p:nvPr/>
        </p:nvCxnSpPr>
        <p:spPr bwMode="auto">
          <a:xfrm>
            <a:off x="4495800" y="4105275"/>
            <a:ext cx="3516620" cy="90328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198" name="AutoShape 6"/>
          <p:cNvCxnSpPr>
            <a:cxnSpLocks noChangeShapeType="1"/>
            <a:stCxn id="8196" idx="4"/>
            <a:endCxn id="8204" idx="0"/>
          </p:cNvCxnSpPr>
          <p:nvPr/>
        </p:nvCxnSpPr>
        <p:spPr bwMode="auto">
          <a:xfrm flipH="1">
            <a:off x="1289357" y="4105275"/>
            <a:ext cx="3206443" cy="90805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199" name="AutoShape 7"/>
          <p:cNvCxnSpPr>
            <a:cxnSpLocks noChangeShapeType="1"/>
            <a:stCxn id="8196" idx="4"/>
            <a:endCxn id="8214" idx="0"/>
          </p:cNvCxnSpPr>
          <p:nvPr/>
        </p:nvCxnSpPr>
        <p:spPr bwMode="auto">
          <a:xfrm flipH="1">
            <a:off x="3476932" y="4105275"/>
            <a:ext cx="1018868" cy="90328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200" name="AutoShape 8"/>
          <p:cNvCxnSpPr>
            <a:cxnSpLocks noChangeShapeType="1"/>
            <a:stCxn id="8196" idx="4"/>
            <a:endCxn id="8224" idx="0"/>
          </p:cNvCxnSpPr>
          <p:nvPr/>
        </p:nvCxnSpPr>
        <p:spPr bwMode="auto">
          <a:xfrm>
            <a:off x="4495800" y="4105275"/>
            <a:ext cx="1286182" cy="90328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600200" y="312420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i="1" dirty="0">
                <a:latin typeface="+mn-lt"/>
              </a:rPr>
              <a:t>T</a:t>
            </a:r>
            <a:r>
              <a:rPr kumimoji="0" lang="en-US" altLang="zh-CN" sz="2400" dirty="0">
                <a:latin typeface="+mn-lt"/>
              </a:rPr>
              <a:t>(</a:t>
            </a:r>
            <a:r>
              <a:rPr kumimoji="0" lang="en-US" altLang="zh-CN" sz="2400" i="1" dirty="0">
                <a:latin typeface="+mn-lt"/>
              </a:rPr>
              <a:t>n</a:t>
            </a:r>
            <a:r>
              <a:rPr kumimoji="0" lang="en-US" altLang="zh-CN" sz="2400" dirty="0">
                <a:latin typeface="+mn-lt"/>
              </a:rPr>
              <a:t>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706688" y="3544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400">
                <a:latin typeface="+mn-lt"/>
              </a:rPr>
              <a:t>=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96" y="1296"/>
            <a:chExt cx="1488" cy="1104"/>
          </a:xfrm>
        </p:grpSpPr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/2</a:t>
              </a:r>
            </a:p>
          </p:txBody>
        </p:sp>
        <p:cxnSp>
          <p:nvCxnSpPr>
            <p:cNvPr id="8205" name="AutoShape 13"/>
            <p:cNvCxnSpPr>
              <a:cxnSpLocks noChangeShapeType="1"/>
              <a:stCxn id="8204" idx="4"/>
              <a:endCxn id="821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6" name="AutoShape 14"/>
            <p:cNvCxnSpPr>
              <a:cxnSpLocks noChangeShapeType="1"/>
              <a:stCxn id="8204" idx="4"/>
              <a:endCxn id="820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7" name="AutoShape 15"/>
            <p:cNvCxnSpPr>
              <a:cxnSpLocks noChangeShapeType="1"/>
              <a:stCxn id="8204" idx="4"/>
              <a:endCxn id="821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8" name="AutoShape 16"/>
            <p:cNvCxnSpPr>
              <a:cxnSpLocks noChangeShapeType="1"/>
              <a:stCxn id="8204" idx="4"/>
              <a:endCxn id="821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2438400" y="5008563"/>
            <a:ext cx="1981200" cy="1422400"/>
            <a:chOff x="96" y="1296"/>
            <a:chExt cx="1488" cy="1104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/2</a:t>
              </a:r>
            </a:p>
          </p:txBody>
        </p:sp>
        <p:cxnSp>
          <p:nvCxnSpPr>
            <p:cNvPr id="8215" name="AutoShape 23"/>
            <p:cNvCxnSpPr>
              <a:cxnSpLocks noChangeShapeType="1"/>
              <a:stCxn id="8214" idx="4"/>
              <a:endCxn id="822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6" name="AutoShape 24"/>
            <p:cNvCxnSpPr>
              <a:cxnSpLocks noChangeShapeType="1"/>
              <a:stCxn id="8214" idx="4"/>
              <a:endCxn id="821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7" name="AutoShape 25"/>
            <p:cNvCxnSpPr>
              <a:cxnSpLocks noChangeShapeType="1"/>
              <a:stCxn id="8214" idx="4"/>
              <a:endCxn id="822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8" name="AutoShape 26"/>
            <p:cNvCxnSpPr>
              <a:cxnSpLocks noChangeShapeType="1"/>
              <a:stCxn id="8214" idx="4"/>
              <a:endCxn id="822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22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4743450" y="5008563"/>
            <a:ext cx="1981200" cy="1422400"/>
            <a:chOff x="96" y="1296"/>
            <a:chExt cx="1488" cy="1104"/>
          </a:xfrm>
        </p:grpSpPr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/2</a:t>
              </a:r>
            </a:p>
          </p:txBody>
        </p:sp>
        <p:cxnSp>
          <p:nvCxnSpPr>
            <p:cNvPr id="8225" name="AutoShape 33"/>
            <p:cNvCxnSpPr>
              <a:cxnSpLocks noChangeShapeType="1"/>
              <a:stCxn id="8224" idx="4"/>
              <a:endCxn id="823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6" name="AutoShape 34"/>
            <p:cNvCxnSpPr>
              <a:cxnSpLocks noChangeShapeType="1"/>
              <a:stCxn id="8224" idx="4"/>
              <a:endCxn id="822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7" name="AutoShape 35"/>
            <p:cNvCxnSpPr>
              <a:cxnSpLocks noChangeShapeType="1"/>
              <a:stCxn id="8224" idx="4"/>
              <a:endCxn id="823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8" name="AutoShape 36"/>
            <p:cNvCxnSpPr>
              <a:cxnSpLocks noChangeShapeType="1"/>
              <a:stCxn id="8224" idx="4"/>
              <a:endCxn id="823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29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30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31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32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</p:grpSp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6973888" y="5008563"/>
            <a:ext cx="1981200" cy="1422400"/>
            <a:chOff x="96" y="1296"/>
            <a:chExt cx="1488" cy="1104"/>
          </a:xfrm>
        </p:grpSpPr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/2</a:t>
              </a:r>
            </a:p>
          </p:txBody>
        </p:sp>
        <p:cxnSp>
          <p:nvCxnSpPr>
            <p:cNvPr id="8235" name="AutoShape 43"/>
            <p:cNvCxnSpPr>
              <a:cxnSpLocks noChangeShapeType="1"/>
              <a:stCxn id="8234" idx="4"/>
              <a:endCxn id="824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6" name="AutoShape 44"/>
            <p:cNvCxnSpPr>
              <a:cxnSpLocks noChangeShapeType="1"/>
              <a:stCxn id="8234" idx="4"/>
              <a:endCxn id="823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7" name="AutoShape 45"/>
            <p:cNvCxnSpPr>
              <a:cxnSpLocks noChangeShapeType="1"/>
              <a:stCxn id="8234" idx="4"/>
              <a:endCxn id="824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8" name="AutoShape 46"/>
            <p:cNvCxnSpPr>
              <a:cxnSpLocks noChangeShapeType="1"/>
              <a:stCxn id="8234" idx="4"/>
              <a:endCxn id="824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39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40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41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  <p:sp>
          <p:nvSpPr>
            <p:cNvPr id="8242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i="1" dirty="0">
                  <a:latin typeface="+mn-lt"/>
                </a:rPr>
                <a:t>T</a:t>
              </a:r>
              <a:r>
                <a:rPr kumimoji="0" lang="en-US" altLang="zh-CN" sz="1600" dirty="0">
                  <a:latin typeface="+mn-lt"/>
                </a:rPr>
                <a:t>(</a:t>
              </a:r>
              <a:r>
                <a:rPr kumimoji="0" lang="en-US" altLang="zh-CN" sz="1600" i="1" dirty="0">
                  <a:latin typeface="+mn-lt"/>
                </a:rPr>
                <a:t>n</a:t>
              </a:r>
              <a:r>
                <a:rPr kumimoji="0" lang="en-US" altLang="zh-CN" sz="1600" dirty="0">
                  <a:latin typeface="+mn-lt"/>
                </a:rPr>
                <a:t>/4)</a:t>
              </a:r>
            </a:p>
          </p:txBody>
        </p:sp>
      </p:grpSp>
      <p:sp>
        <p:nvSpPr>
          <p:cNvPr id="8245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609600"/>
            <a:ext cx="73787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黑体" pitchFamily="2" charset="-122"/>
              </a:rPr>
              <a:t>应用背景和动机 </a:t>
            </a:r>
            <a:r>
              <a:rPr lang="en-US" altLang="zh-CN" dirty="0">
                <a:latin typeface="+mn-lt"/>
                <a:ea typeface="黑体" pitchFamily="2" charset="-122"/>
              </a:rPr>
              <a:t>(2)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6073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133600"/>
            <a:ext cx="5643563" cy="3881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 </a:t>
            </a:r>
          </a:p>
          <a:p>
            <a:pPr>
              <a:buNone/>
            </a:pPr>
            <a:endParaRPr lang="zh-CN" altLang="en-US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09600"/>
            <a:ext cx="8100392" cy="1143000"/>
          </a:xfrm>
        </p:spPr>
        <p:txBody>
          <a:bodyPr lIns="0" rIns="0"/>
          <a:lstStyle/>
          <a:p>
            <a:r>
              <a:rPr lang="zh-CN" altLang="en-US" dirty="0">
                <a:ea typeface="黑体" pitchFamily="2" charset="-122"/>
              </a:rPr>
              <a:t>分治法的基本思想和一般步骤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1331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58138" cy="1900238"/>
          </a:xfrm>
          <a:noFill/>
          <a:ln/>
        </p:spPr>
        <p:txBody>
          <a:bodyPr/>
          <a:lstStyle/>
          <a:p>
            <a:pPr marL="0" lvl="2" indent="0">
              <a:lnSpc>
                <a:spcPct val="115000"/>
              </a:lnSpc>
              <a:buNone/>
              <a:defRPr/>
            </a:pPr>
            <a:r>
              <a:rPr kumimoji="0" lang="zh-CN" altLang="en-US" sz="2200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分治法（</a:t>
            </a:r>
            <a:r>
              <a:rPr kumimoji="0" lang="en-US" altLang="zh-CN" sz="2200" b="1" dirty="0">
                <a:solidFill>
                  <a:srgbClr val="0000FF"/>
                </a:solidFill>
                <a:ea typeface="黑体" pitchFamily="2" charset="-122"/>
              </a:rPr>
              <a:t>Divide-and-Conquer</a:t>
            </a:r>
            <a:r>
              <a:rPr kumimoji="0" lang="zh-CN" altLang="en-US" sz="2200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）：</a:t>
            </a:r>
            <a:endParaRPr kumimoji="0" lang="en-US" altLang="zh-CN" sz="2200" b="1" dirty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  <a:p>
            <a:pPr marL="0" lvl="2" indent="0">
              <a:lnSpc>
                <a:spcPct val="115000"/>
              </a:lnSpc>
              <a:buNone/>
              <a:defRPr/>
            </a:pPr>
            <a:r>
              <a:rPr kumimoji="0" lang="zh-CN" altLang="en-US" sz="22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将一个难以直接解决的复杂问题，将其从大到小逐步分解，进而将较易求解的小问题解合并得到原问题的解。</a:t>
            </a:r>
          </a:p>
          <a:p>
            <a:pPr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000" dirty="0">
              <a:solidFill>
                <a:schemeClr val="accent2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      </a:t>
            </a: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凡治众如治寡，分数是也。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					</a:t>
            </a:r>
            <a:r>
              <a:rPr kumimoji="0" lang="zh-CN" altLang="en-US" sz="220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</a:t>
            </a:r>
            <a:r>
              <a:rPr kumimoji="0" lang="en-US" altLang="zh-CN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孙子兵法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71600" y="4124127"/>
            <a:ext cx="670289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1800" u="sng" dirty="0">
                <a:solidFill>
                  <a:srgbClr val="000000"/>
                </a:solidFill>
                <a:latin typeface="+mn-lt"/>
                <a:ea typeface="黑体" pitchFamily="2" charset="-122"/>
              </a:rPr>
              <a:t>divide-and-conquer(</a:t>
            </a:r>
            <a:r>
              <a:rPr kumimoji="0" lang="en-US" altLang="zh-CN" sz="1800" i="1" u="sng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u="sng" dirty="0">
                <a:solidFill>
                  <a:srgbClr val="000000"/>
                </a:solidFill>
                <a:latin typeface="+mn-lt"/>
                <a:ea typeface="黑体" pitchFamily="2" charset="-122"/>
              </a:rPr>
              <a:t>)</a:t>
            </a:r>
          </a:p>
          <a:p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if (|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|&lt;=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n</a:t>
            </a:r>
            <a:r>
              <a:rPr kumimoji="0" lang="en-US" altLang="zh-CN" sz="1800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0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) </a:t>
            </a:r>
            <a:r>
              <a:rPr kumimoji="0" lang="en-US" altLang="zh-CN" sz="1800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adhoc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(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) 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解决小规模的问题</a:t>
            </a:r>
          </a:p>
          <a:p>
            <a:r>
              <a:rPr kumimoji="0" lang="zh-CN" altLang="en-US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else </a:t>
            </a:r>
          </a:p>
          <a:p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divide 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into smaller </a:t>
            </a:r>
            <a:r>
              <a:rPr kumimoji="0" lang="en-US" altLang="zh-CN" sz="1800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subinstances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, 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2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, ..., </a:t>
            </a:r>
            <a:r>
              <a:rPr kumimoji="0" lang="en-US" altLang="zh-CN" sz="1800" i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i="1" baseline="-25000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i="1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分解为子问题          </a:t>
            </a:r>
          </a:p>
          <a:p>
            <a:r>
              <a:rPr kumimoji="0" lang="zh-CN" altLang="en-US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for </a:t>
            </a:r>
            <a:r>
              <a:rPr kumimoji="0" lang="en-US" altLang="zh-CN" sz="1800" i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i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=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1 to 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do</a:t>
            </a:r>
          </a:p>
          <a:p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  </a:t>
            </a:r>
            <a:r>
              <a:rPr kumimoji="0" lang="en-US" altLang="zh-CN" sz="1800" i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1800" i="1" baseline="-25000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i</a:t>
            </a:r>
            <a:r>
              <a:rPr kumimoji="0" lang="en-US" altLang="zh-CN" sz="1800" i="1" dirty="0">
                <a:solidFill>
                  <a:srgbClr val="000000"/>
                </a:solidFill>
                <a:ea typeface="黑体" pitchFamily="2" charset="-122"/>
              </a:rPr>
              <a:t> ← 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divide-and-conquer(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i="1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)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递归求解各子问题</a:t>
            </a:r>
          </a:p>
          <a:p>
            <a:r>
              <a:rPr kumimoji="0" lang="zh-CN" altLang="en-US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end for </a:t>
            </a:r>
          </a:p>
          <a:p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 return merge(</a:t>
            </a:r>
            <a:r>
              <a:rPr kumimoji="0" lang="en-US" altLang="zh-CN" sz="1800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, ..., </a:t>
            </a:r>
            <a:r>
              <a:rPr kumimoji="0" lang="en-US" altLang="zh-CN" sz="1800" i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1800" baseline="-25000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)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合并各子问题的解</a:t>
            </a:r>
          </a:p>
          <a:p>
            <a:r>
              <a:rPr kumimoji="0" lang="zh-CN" altLang="en-US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end 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09600"/>
            <a:ext cx="8100392" cy="1143000"/>
          </a:xfrm>
        </p:spPr>
        <p:txBody>
          <a:bodyPr lIns="0" rIns="0"/>
          <a:lstStyle/>
          <a:p>
            <a:r>
              <a:rPr lang="zh-CN" altLang="en-US" dirty="0">
                <a:ea typeface="黑体" pitchFamily="2" charset="-122"/>
              </a:rPr>
              <a:t>分治法的基本思想和一般步骤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475656" y="2411040"/>
            <a:ext cx="6012334" cy="3322216"/>
            <a:chOff x="2158752" y="2411040"/>
            <a:chExt cx="5329238" cy="2736850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4103440" y="2411040"/>
              <a:ext cx="1441450" cy="3603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原问题</a:t>
              </a:r>
              <a:r>
                <a:rPr lang="en-US" altLang="zh-CN" sz="2000" i="1" dirty="0">
                  <a:solidFill>
                    <a:srgbClr val="000000"/>
                  </a:solidFill>
                  <a:ea typeface="黑体" pitchFamily="2" charset="-122"/>
                </a:rPr>
                <a:t>S</a:t>
              </a: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158752" y="32032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1</a:t>
              </a:r>
            </a:p>
          </p:txBody>
        </p:sp>
        <p:cxnSp>
          <p:nvCxnSpPr>
            <p:cNvPr id="7" name="AutoShape 15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2771527" y="2780928"/>
              <a:ext cx="2052638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527177" y="32032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7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 flipH="1">
              <a:off x="4139952" y="2780928"/>
              <a:ext cx="684213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895602" y="32032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黑体" pitchFamily="2" charset="-122"/>
                </a:rPr>
                <a:t>……</a:t>
              </a:r>
            </a:p>
          </p:txBody>
        </p:sp>
        <p:cxnSp>
          <p:nvCxnSpPr>
            <p:cNvPr id="11" name="AutoShape 19"/>
            <p:cNvCxnSpPr>
              <a:cxnSpLocks noChangeShapeType="1"/>
              <a:stCxn id="5" idx="2"/>
              <a:endCxn id="10" idx="0"/>
            </p:cNvCxnSpPr>
            <p:nvPr/>
          </p:nvCxnSpPr>
          <p:spPr bwMode="auto">
            <a:xfrm>
              <a:off x="4824165" y="2780928"/>
              <a:ext cx="684212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6264027" y="32032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 err="1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i="1" baseline="-25000" dirty="0" err="1">
                  <a:solidFill>
                    <a:srgbClr val="002060"/>
                  </a:solidFill>
                  <a:ea typeface="黑体" pitchFamily="2" charset="-122"/>
                </a:rPr>
                <a:t>k</a:t>
              </a:r>
              <a:endParaRPr lang="en-US" altLang="zh-CN" sz="2000" i="1" baseline="-25000" dirty="0">
                <a:solidFill>
                  <a:srgbClr val="002060"/>
                </a:solidFill>
                <a:ea typeface="黑体" pitchFamily="2" charset="-122"/>
              </a:endParaRPr>
            </a:p>
          </p:txBody>
        </p:sp>
        <p:cxnSp>
          <p:nvCxnSpPr>
            <p:cNvPr id="13" name="AutoShape 21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>
              <a:off x="4824165" y="2780928"/>
              <a:ext cx="2052637" cy="412750"/>
            </a:xfrm>
            <a:prstGeom prst="straightConnector1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158752" y="3923928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1</a:t>
              </a:r>
              <a:r>
                <a:rPr lang="zh-CN" altLang="en-US" sz="2000" dirty="0">
                  <a:solidFill>
                    <a:srgbClr val="002060"/>
                  </a:solidFill>
                  <a:ea typeface="黑体" pitchFamily="2" charset="-122"/>
                </a:rPr>
                <a:t>的解</a:t>
              </a: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y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1</a:t>
              </a:r>
              <a:endParaRPr lang="zh-CN" altLang="en-US" sz="2000" baseline="-25000" dirty="0">
                <a:solidFill>
                  <a:srgbClr val="002060"/>
                </a:solidFill>
                <a:ea typeface="黑体" pitchFamily="2" charset="-122"/>
              </a:endParaRPr>
            </a:p>
          </p:txBody>
        </p:sp>
        <p:cxnSp>
          <p:nvCxnSpPr>
            <p:cNvPr id="15" name="AutoShape 23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>
              <a:off x="2771527" y="3573090"/>
              <a:ext cx="0" cy="3413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527177" y="3922340"/>
              <a:ext cx="1223963" cy="360363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2</a:t>
              </a:r>
              <a:r>
                <a:rPr lang="zh-CN" altLang="en-US" sz="2000" dirty="0">
                  <a:solidFill>
                    <a:srgbClr val="002060"/>
                  </a:solidFill>
                  <a:ea typeface="黑体" pitchFamily="2" charset="-122"/>
                </a:rPr>
                <a:t>的解</a:t>
              </a:r>
              <a:r>
                <a:rPr lang="en-US" altLang="zh-CN" sz="2000" i="1" dirty="0">
                  <a:solidFill>
                    <a:srgbClr val="002060"/>
                  </a:solidFill>
                  <a:ea typeface="黑体" pitchFamily="2" charset="-122"/>
                </a:rPr>
                <a:t>y</a:t>
              </a:r>
              <a:r>
                <a:rPr lang="en-US" altLang="zh-CN" sz="2000" baseline="-25000" dirty="0">
                  <a:solidFill>
                    <a:srgbClr val="002060"/>
                  </a:solidFill>
                  <a:ea typeface="黑体" pitchFamily="2" charset="-122"/>
                </a:rPr>
                <a:t>2</a:t>
              </a:r>
              <a:endParaRPr lang="zh-CN" altLang="en-US" sz="2000" baseline="-25000" dirty="0">
                <a:solidFill>
                  <a:srgbClr val="002060"/>
                </a:solidFill>
                <a:ea typeface="黑体" pitchFamily="2" charset="-122"/>
              </a:endParaRPr>
            </a:p>
          </p:txBody>
        </p:sp>
        <p:cxnSp>
          <p:nvCxnSpPr>
            <p:cNvPr id="17" name="AutoShape 25"/>
            <p:cNvCxnSpPr>
              <a:cxnSpLocks noChangeShapeType="1"/>
              <a:stCxn id="8" idx="2"/>
              <a:endCxn id="16" idx="0"/>
            </p:cNvCxnSpPr>
            <p:nvPr/>
          </p:nvCxnSpPr>
          <p:spPr bwMode="auto">
            <a:xfrm>
              <a:off x="4139952" y="3573090"/>
              <a:ext cx="0" cy="339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4895602" y="39144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黑体" pitchFamily="2" charset="-122"/>
                </a:rPr>
                <a:t>……</a:t>
              </a:r>
            </a:p>
          </p:txBody>
        </p:sp>
        <p:cxnSp>
          <p:nvCxnSpPr>
            <p:cNvPr id="19" name="AutoShape 27"/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>
              <a:off x="5508377" y="3573090"/>
              <a:ext cx="0" cy="3317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6264027" y="3914403"/>
              <a:ext cx="1223963" cy="360362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i="1" dirty="0" err="1">
                  <a:solidFill>
                    <a:srgbClr val="002060"/>
                  </a:solidFill>
                  <a:ea typeface="黑体" pitchFamily="2" charset="-122"/>
                </a:rPr>
                <a:t>S</a:t>
              </a:r>
              <a:r>
                <a:rPr lang="en-US" altLang="zh-CN" sz="2000" i="1" baseline="-25000" dirty="0" err="1">
                  <a:solidFill>
                    <a:srgbClr val="002060"/>
                  </a:solidFill>
                  <a:ea typeface="黑体" pitchFamily="2" charset="-122"/>
                </a:rPr>
                <a:t>k</a:t>
              </a:r>
              <a:r>
                <a:rPr lang="zh-CN" altLang="en-US" sz="2000" dirty="0">
                  <a:solidFill>
                    <a:srgbClr val="002060"/>
                  </a:solidFill>
                  <a:ea typeface="黑体" pitchFamily="2" charset="-122"/>
                </a:rPr>
                <a:t>的解</a:t>
              </a:r>
              <a:r>
                <a:rPr lang="en-US" altLang="zh-CN" sz="2000" i="1" dirty="0" err="1">
                  <a:solidFill>
                    <a:srgbClr val="002060"/>
                  </a:solidFill>
                  <a:ea typeface="黑体" pitchFamily="2" charset="-122"/>
                </a:rPr>
                <a:t>y</a:t>
              </a:r>
              <a:r>
                <a:rPr lang="en-US" altLang="zh-CN" sz="2000" i="1" baseline="-25000" dirty="0" err="1">
                  <a:solidFill>
                    <a:srgbClr val="002060"/>
                  </a:solidFill>
                  <a:ea typeface="黑体" pitchFamily="2" charset="-122"/>
                </a:rPr>
                <a:t>k</a:t>
              </a:r>
              <a:endParaRPr lang="zh-CN" altLang="en-US" sz="2000" i="1" baseline="-25000" dirty="0">
                <a:solidFill>
                  <a:srgbClr val="002060"/>
                </a:solidFill>
                <a:ea typeface="黑体" pitchFamily="2" charset="-122"/>
              </a:endParaRPr>
            </a:p>
          </p:txBody>
        </p:sp>
        <p:cxnSp>
          <p:nvCxnSpPr>
            <p:cNvPr id="21" name="AutoShape 29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>
              <a:off x="6876802" y="3573090"/>
              <a:ext cx="0" cy="3317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103440" y="4787528"/>
              <a:ext cx="1441450" cy="360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问题</a:t>
              </a:r>
              <a:r>
                <a:rPr lang="en-US" altLang="zh-CN" sz="2000" i="1" dirty="0">
                  <a:solidFill>
                    <a:srgbClr val="000000"/>
                  </a:solidFill>
                  <a:ea typeface="黑体" pitchFamily="2" charset="-122"/>
                </a:rPr>
                <a:t>S</a:t>
              </a:r>
              <a:r>
                <a:rPr lang="zh-CN" altLang="en-US" sz="2000" dirty="0">
                  <a:solidFill>
                    <a:srgbClr val="000000"/>
                  </a:solidFill>
                  <a:ea typeface="黑体" pitchFamily="2" charset="-122"/>
                </a:rPr>
                <a:t>的解</a:t>
              </a:r>
            </a:p>
          </p:txBody>
        </p:sp>
        <p:cxnSp>
          <p:nvCxnSpPr>
            <p:cNvPr id="23" name="AutoShape 31"/>
            <p:cNvCxnSpPr>
              <a:cxnSpLocks noChangeShapeType="1"/>
              <a:stCxn id="14" idx="2"/>
              <a:endCxn id="22" idx="0"/>
            </p:cNvCxnSpPr>
            <p:nvPr/>
          </p:nvCxnSpPr>
          <p:spPr bwMode="auto">
            <a:xfrm>
              <a:off x="2771527" y="4293815"/>
              <a:ext cx="2052638" cy="484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4" name="AutoShape 32"/>
            <p:cNvCxnSpPr>
              <a:cxnSpLocks noChangeShapeType="1"/>
              <a:stCxn id="16" idx="2"/>
              <a:endCxn id="22" idx="0"/>
            </p:cNvCxnSpPr>
            <p:nvPr/>
          </p:nvCxnSpPr>
          <p:spPr bwMode="auto">
            <a:xfrm>
              <a:off x="4139952" y="4292228"/>
              <a:ext cx="684213" cy="485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5" name="AutoShape 33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4824165" y="4284290"/>
              <a:ext cx="684212" cy="493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34"/>
            <p:cNvCxnSpPr>
              <a:cxnSpLocks noChangeShapeType="1"/>
              <a:stCxn id="20" idx="2"/>
              <a:endCxn id="22" idx="0"/>
            </p:cNvCxnSpPr>
            <p:nvPr/>
          </p:nvCxnSpPr>
          <p:spPr bwMode="auto">
            <a:xfrm flipH="1">
              <a:off x="4824165" y="4284290"/>
              <a:ext cx="2052637" cy="493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09600"/>
            <a:ext cx="8100392" cy="1143000"/>
          </a:xfrm>
        </p:spPr>
        <p:txBody>
          <a:bodyPr lIns="0" rIns="0"/>
          <a:lstStyle/>
          <a:p>
            <a:r>
              <a:rPr lang="zh-CN" altLang="en-US" dirty="0">
                <a:ea typeface="黑体" pitchFamily="2" charset="-122"/>
              </a:rPr>
              <a:t>分治法的基本思想和一般步骤 </a:t>
            </a:r>
            <a:r>
              <a:rPr lang="en-US" altLang="zh-CN" dirty="0">
                <a:ea typeface="黑体" pitchFamily="2" charset="-122"/>
              </a:rPr>
              <a:t>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133600"/>
            <a:ext cx="6408712" cy="1447800"/>
          </a:xfrm>
        </p:spPr>
        <p:txBody>
          <a:bodyPr/>
          <a:lstStyle/>
          <a:p>
            <a:pPr marL="444500" indent="-444500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49" charset="-122"/>
              </a:rPr>
              <a:t>注意：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ea typeface="黑体" panose="02010609060101010101" pitchFamily="49" charset="-122"/>
              </a:rPr>
              <a:t>分解得到的子问题之间相互独立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ea typeface="黑体" panose="02010609060101010101" pitchFamily="49" charset="-122"/>
              </a:rPr>
              <a:t>子问题使用相同的方法求解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ea typeface="黑体" panose="02010609060101010101" pitchFamily="49" charset="-122"/>
              </a:rPr>
              <a:t>尽可能使子问题规模均等（平衡子问题）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05024" y="3870574"/>
            <a:ext cx="7777559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问题：</a:t>
            </a:r>
            <a:endParaRPr lang="en-US" altLang="zh-CN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Tx/>
              <a:buChar char="-"/>
            </a:pP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DAG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算法要被执行多少次？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Tx/>
              <a:buChar char="-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算法中的基本操作要被执行多少次？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Tx/>
              <a:buChar char="-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如何分析该类算法的时间复杂度？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Tx/>
              <a:buChar char="-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分治法适合求解什么样的问题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133600"/>
            <a:ext cx="5872163" cy="30956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应用背景和动机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分治法的基本思想和一般步骤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分治法的适用条件 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3216</TotalTime>
  <Words>2412</Words>
  <Application>Microsoft Office PowerPoint</Application>
  <PresentationFormat>全屏显示(4:3)</PresentationFormat>
  <Paragraphs>307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宋体</vt:lpstr>
      <vt:lpstr>Arial</vt:lpstr>
      <vt:lpstr>Symbol</vt:lpstr>
      <vt:lpstr>Times New Roman</vt:lpstr>
      <vt:lpstr>Wingdings</vt:lpstr>
      <vt:lpstr>Straight Edge</vt:lpstr>
      <vt:lpstr>Equation</vt:lpstr>
      <vt:lpstr>第2章 分治法</vt:lpstr>
      <vt:lpstr>提纲</vt:lpstr>
      <vt:lpstr>应用背景和动机 (1)</vt:lpstr>
      <vt:lpstr>应用背景和动机 (2)</vt:lpstr>
      <vt:lpstr>提纲</vt:lpstr>
      <vt:lpstr>分治法的基本思想和一般步骤 (1)</vt:lpstr>
      <vt:lpstr>分治法的基本思想和一般步骤 (2)</vt:lpstr>
      <vt:lpstr>分治法的基本思想和一般步骤 (3)</vt:lpstr>
      <vt:lpstr>提纲</vt:lpstr>
      <vt:lpstr>分治法的适用条件</vt:lpstr>
      <vt:lpstr>提纲</vt:lpstr>
      <vt:lpstr>分治法的复杂度分析方法 (1)</vt:lpstr>
      <vt:lpstr>分治法的复杂度分析方法 (2)</vt:lpstr>
      <vt:lpstr>分治法的复杂度分析方法 (3)</vt:lpstr>
      <vt:lpstr>提纲</vt:lpstr>
      <vt:lpstr>合并排序 (1)</vt:lpstr>
      <vt:lpstr>合并排序 (2)</vt:lpstr>
      <vt:lpstr>合并排序 (3)</vt:lpstr>
      <vt:lpstr>合并排序 (4)</vt:lpstr>
      <vt:lpstr>合并排序 (5)</vt:lpstr>
      <vt:lpstr>合并排序 (6)</vt:lpstr>
      <vt:lpstr>合并排序 (7)</vt:lpstr>
      <vt:lpstr>合并排序 (8)</vt:lpstr>
      <vt:lpstr>合并排序 (9)</vt:lpstr>
      <vt:lpstr>合并排序 (10)</vt:lpstr>
      <vt:lpstr>合并排序 (11)</vt:lpstr>
      <vt:lpstr>合并排序 (12)</vt:lpstr>
      <vt:lpstr>提纲</vt:lpstr>
      <vt:lpstr>总结</vt:lpstr>
      <vt:lpstr>结语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 递归于分治策略</dc:title>
  <dc:creator>Kun Yue</dc:creator>
  <cp:lastModifiedBy>Kun Yue</cp:lastModifiedBy>
  <cp:revision>186</cp:revision>
  <dcterms:created xsi:type="dcterms:W3CDTF">2005-09-17T03:10:53Z</dcterms:created>
  <dcterms:modified xsi:type="dcterms:W3CDTF">2022-07-19T01:16:20Z</dcterms:modified>
</cp:coreProperties>
</file>