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sldIdLst>
    <p:sldId id="256" r:id="rId2"/>
    <p:sldId id="257" r:id="rId3"/>
    <p:sldId id="322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97" r:id="rId12"/>
    <p:sldId id="298" r:id="rId13"/>
    <p:sldId id="323" r:id="rId14"/>
    <p:sldId id="300" r:id="rId15"/>
    <p:sldId id="324" r:id="rId16"/>
    <p:sldId id="293" r:id="rId17"/>
    <p:sldId id="294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kumimoji="1" sz="4000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kumimoji="1" sz="4000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kumimoji="1" sz="4000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kumimoji="1" sz="4000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5438" autoAdjust="0"/>
  </p:normalViewPr>
  <p:slideViewPr>
    <p:cSldViewPr>
      <p:cViewPr varScale="1">
        <p:scale>
          <a:sx n="62" d="100"/>
          <a:sy n="62" d="100"/>
        </p:scale>
        <p:origin x="129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7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5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7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381785E-E9E5-4702-AEF3-86912EBDB7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2230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81785E-E9E5-4702-AEF3-86912EBDB7F4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1171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81785E-E9E5-4702-AEF3-86912EBDB7F4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945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81785E-E9E5-4702-AEF3-86912EBDB7F4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583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81785E-E9E5-4702-AEF3-86912EBDB7F4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2313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68263"/>
            <a:ext cx="8678863" cy="6713537"/>
            <a:chOff x="0" y="43"/>
            <a:chExt cx="5467" cy="4229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auto">
            <a:xfrm>
              <a:off x="692" y="494"/>
              <a:ext cx="4775" cy="9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43"/>
              <a:ext cx="624" cy="4229"/>
              <a:chOff x="0" y="43"/>
              <a:chExt cx="624" cy="4229"/>
            </a:xfrm>
          </p:grpSpPr>
          <p:sp>
            <p:nvSpPr>
              <p:cNvPr id="7" name="Line 5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" name="Line 6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Line 7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Line 8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Line 9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Line 11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" name="Line 17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" name="Line 19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Line 20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Line 21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" name="Line 23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Line 30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Line 31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Line 32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Line 33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Line 34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Line 35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Line 36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Line 37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Line 38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" name="Line 39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" name="Line 40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" name="Line 41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" name="Line 42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" name="Line 43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6" name="Line 44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" name="Line 45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8" name="Line 46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9" name="Line 47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0" name="Line 48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" name="Line 49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" name="Line 50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" name="Line 51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" name="Line 52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" name="Line 53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" name="Line 54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7" name="Line 55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Line 56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" name="Line 57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0" name="Line 58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" name="Line 59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" name="Line 60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3" name="Line 61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4" name="Line 62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5" name="Line 63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6" name="Line 64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7" name="Line 65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8" name="Line 66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9" name="Line 67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" name="Line 68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1" name="Line 69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2" name="Line 70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" name="Line 71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4" name="Line 72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5" name="Line 73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" name="Line 74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" name="Line 75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8" name="Line 76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9" name="Line 77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0" name="Line 78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1" name="Line 79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2" name="Line 80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3" name="Line 81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4" name="Line 82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5" name="Line 83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6" name="Line 84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7" name="Line 85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8" name="Line 86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9" name="Line 87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0" name="Line 88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1" name="Line 89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2" name="Line 90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3" name="Line 91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4" name="Line 92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5" name="Line 93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6" name="Line 94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7" name="Line 95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8" name="Line 96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9" name="Line 97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0" name="Line 98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1" name="Line 99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" name="Line 100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" name="Line 101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" name="Line 102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5" name="Rectangle 108"/>
          <p:cNvSpPr>
            <a:spLocks noChangeArrowheads="1"/>
          </p:cNvSpPr>
          <p:nvPr/>
        </p:nvSpPr>
        <p:spPr bwMode="auto">
          <a:xfrm>
            <a:off x="3017838" y="2120900"/>
            <a:ext cx="5662612" cy="777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06" name="Rectangle 109"/>
          <p:cNvSpPr>
            <a:spLocks noChangeArrowheads="1"/>
          </p:cNvSpPr>
          <p:nvPr/>
        </p:nvSpPr>
        <p:spPr bwMode="auto">
          <a:xfrm>
            <a:off x="1098550" y="862013"/>
            <a:ext cx="5662613" cy="777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250" name="Rectangle 106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251" name="Rectangle 107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7" name="Rectangle 103"/>
          <p:cNvSpPr>
            <a:spLocks noGrp="1" noChangeArrowheads="1"/>
          </p:cNvSpPr>
          <p:nvPr>
            <p:ph type="dt" sz="half" idx="10"/>
          </p:nvPr>
        </p:nvSpPr>
        <p:spPr>
          <a:xfrm>
            <a:off x="1387475" y="63579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" name="Rectangle 104"/>
          <p:cNvSpPr>
            <a:spLocks noGrp="1" noChangeArrowheads="1"/>
          </p:cNvSpPr>
          <p:nvPr>
            <p:ph type="ftr" sz="quarter" idx="11"/>
          </p:nvPr>
        </p:nvSpPr>
        <p:spPr>
          <a:xfrm>
            <a:off x="3722688" y="6357938"/>
            <a:ext cx="227171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贪心算法</a:t>
            </a:r>
            <a:endParaRPr lang="en-US" altLang="zh-CN"/>
          </a:p>
        </p:txBody>
      </p:sp>
      <p:sp>
        <p:nvSpPr>
          <p:cNvPr id="109" name="Rectangle 10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64300" y="6361113"/>
            <a:ext cx="19065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45F5F-5131-4AA3-84A1-1746A39338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 autoUpdateAnimBg="0"/>
      <p:bldP spid="106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贪心算法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5B391-2C52-4F75-9C0B-4B46ABBF7B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625" y="609600"/>
            <a:ext cx="1989138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9625" y="609600"/>
            <a:ext cx="58166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贪心算法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6F08C-7E20-4781-BFB2-051ED3A6CA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贪心算法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98072-5BB7-453F-8637-B01A6EFB01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贪心算法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D46E3-84A2-4465-80C5-35D38A8ACB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贪心算法</a:t>
            </a: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1748F-8201-459B-BD8C-AD39EE43B2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贪心算法</a:t>
            </a:r>
            <a:endParaRPr lang="en-US" altLang="zh-CN"/>
          </a:p>
        </p:txBody>
      </p:sp>
      <p:sp>
        <p:nvSpPr>
          <p:cNvPr id="9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987AF-E0DA-430E-9C91-58B25A0940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贪心算法</a:t>
            </a:r>
            <a:endParaRPr lang="en-US" altLang="zh-CN"/>
          </a:p>
        </p:txBody>
      </p:sp>
      <p:sp>
        <p:nvSpPr>
          <p:cNvPr id="5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6D2FC-4402-4E2D-9C97-26779F3A6A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贪心算法</a:t>
            </a:r>
            <a:endParaRPr lang="en-US" altLang="zh-CN"/>
          </a:p>
        </p:txBody>
      </p:sp>
      <p:sp>
        <p:nvSpPr>
          <p:cNvPr id="4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80788-43C1-4CD7-BC24-89FB06384B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贪心算法</a:t>
            </a: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3F300-21D7-41BD-8FD3-68BBC11054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贪心算法</a:t>
            </a: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093E9-E74A-43F5-ABEB-B5560DA523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68263"/>
            <a:ext cx="8915400" cy="6713537"/>
            <a:chOff x="0" y="43"/>
            <a:chExt cx="5616" cy="4229"/>
          </a:xfrm>
        </p:grpSpPr>
        <p:grpSp>
          <p:nvGrpSpPr>
            <p:cNvPr id="4104" name="Group 3"/>
            <p:cNvGrpSpPr>
              <a:grpSpLocks/>
            </p:cNvGrpSpPr>
            <p:nvPr userDrawn="1"/>
          </p:nvGrpSpPr>
          <p:grpSpPr bwMode="auto">
            <a:xfrm>
              <a:off x="0" y="43"/>
              <a:ext cx="408" cy="4229"/>
              <a:chOff x="0" y="43"/>
              <a:chExt cx="5760" cy="4229"/>
            </a:xfrm>
          </p:grpSpPr>
          <p:sp>
            <p:nvSpPr>
              <p:cNvPr id="1038" name="Line 4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9" name="Line 5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0" name="Line 6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1" name="Line 7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2" name="Line 8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3" name="Line 9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4" name="Line 10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5" name="Line 11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6" name="Line 12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7" name="Line 13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8" name="Line 14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9" name="Line 15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0" name="Line 16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1" name="Line 17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2" name="Line 18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3" name="Line 19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4" name="Line 20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5" name="Line 21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6" name="Line 22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7" name="Line 23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8" name="Line 24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9" name="Line 25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0" name="Line 26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1" name="Line 27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2" name="Line 28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3" name="Line 29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4" name="Line 30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5" name="Line 31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6" name="Line 32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7" name="Line 33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8" name="Line 34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9" name="Line 35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0" name="Line 36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1" name="Line 37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2" name="Line 38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3" name="Line 39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4" name="Line 40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5" name="Line 41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6" name="Line 42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7" name="Line 43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8" name="Line 44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9" name="Line 45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0" name="Line 46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1" name="Line 47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2" name="Line 48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3" name="Line 49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4" name="Line 50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5" name="Line 51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6" name="Line 52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7" name="Line 53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8" name="Line 54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9" name="Line 55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0" name="Line 56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1" name="Line 57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2" name="Line 58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3" name="Line 59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4" name="Line 60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5" name="Line 61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6" name="Line 62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7" name="Line 63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8" name="Line 64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9" name="Line 65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0" name="Line 66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1" name="Line 67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2" name="Line 68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3" name="Line 69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4" name="Line 70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5" name="Line 71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6" name="Line 72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7" name="Line 73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8" name="Line 74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9" name="Line 75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0" name="Line 76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1" name="Line 77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2" name="Line 78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3" name="Line 79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4" name="Line 80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5" name="Line 81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6" name="Line 82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7" name="Line 83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8" name="Line 84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9" name="Line 85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20" name="Line 86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21" name="Line 87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22" name="Line 88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23" name="Line 89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24" name="Line 90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25" name="Line 91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26" name="Line 92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27" name="Line 93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28" name="Line 94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29" name="Line 95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30" name="Line 96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31" name="Line 97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32" name="Line 98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33" name="Line 99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34" name="Line 100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35" name="Line 101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105" name="Group 102"/>
            <p:cNvGrpSpPr>
              <a:grpSpLocks/>
            </p:cNvGrpSpPr>
            <p:nvPr userDrawn="1"/>
          </p:nvGrpSpPr>
          <p:grpSpPr bwMode="auto">
            <a:xfrm>
              <a:off x="400" y="205"/>
              <a:ext cx="5216" cy="1123"/>
              <a:chOff x="400" y="205"/>
              <a:chExt cx="5216" cy="1123"/>
            </a:xfrm>
          </p:grpSpPr>
          <p:sp>
            <p:nvSpPr>
              <p:cNvPr id="1034" name="Rectangle 103"/>
              <p:cNvSpPr>
                <a:spLocks noChangeArrowheads="1"/>
              </p:cNvSpPr>
              <p:nvPr userDrawn="1"/>
            </p:nvSpPr>
            <p:spPr bwMode="auto">
              <a:xfrm>
                <a:off x="557" y="205"/>
                <a:ext cx="313" cy="91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5" name="Rectangle 104"/>
              <p:cNvSpPr>
                <a:spLocks noChangeArrowheads="1"/>
              </p:cNvSpPr>
              <p:nvPr userDrawn="1"/>
            </p:nvSpPr>
            <p:spPr bwMode="auto">
              <a:xfrm>
                <a:off x="400" y="288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6" name="Rectangle 105"/>
              <p:cNvSpPr>
                <a:spLocks noChangeArrowheads="1"/>
              </p:cNvSpPr>
              <p:nvPr userDrawn="1"/>
            </p:nvSpPr>
            <p:spPr bwMode="auto">
              <a:xfrm>
                <a:off x="4599" y="1115"/>
                <a:ext cx="929" cy="21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7" name="Rectangle 106"/>
              <p:cNvSpPr>
                <a:spLocks noChangeArrowheads="1"/>
              </p:cNvSpPr>
              <p:nvPr userDrawn="1"/>
            </p:nvSpPr>
            <p:spPr bwMode="auto">
              <a:xfrm>
                <a:off x="2049" y="1211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4099" name="Rectangle 10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2214563"/>
            <a:ext cx="7958138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228" name="Rectangle 10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folHlink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9" name="Rectangle 10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folHlink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贪心算法</a:t>
            </a:r>
            <a:endParaRPr lang="en-US" altLang="zh-CN"/>
          </a:p>
        </p:txBody>
      </p:sp>
      <p:sp>
        <p:nvSpPr>
          <p:cNvPr id="5230" name="Rectangle 1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folHlink"/>
                </a:solidFill>
                <a:ea typeface="+mn-ea"/>
              </a:defRPr>
            </a:lvl1pPr>
          </a:lstStyle>
          <a:p>
            <a:pPr>
              <a:defRPr/>
            </a:pPr>
            <a:fld id="{90B81448-8BCB-4AE0-A549-9549E45D29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3" name="Rectangle 111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6096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w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第</a:t>
            </a:r>
            <a:r>
              <a:rPr lang="en-US" altLang="zh-CN" dirty="0">
                <a:ea typeface="黑体" pitchFamily="2" charset="-122"/>
              </a:rPr>
              <a:t>4</a:t>
            </a:r>
            <a:r>
              <a:rPr lang="zh-CN" altLang="en-US" dirty="0">
                <a:ea typeface="黑体" pitchFamily="2" charset="-122"/>
              </a:rPr>
              <a:t>章</a:t>
            </a:r>
            <a:r>
              <a:rPr lang="en-US" altLang="zh-CN" dirty="0">
                <a:ea typeface="黑体" pitchFamily="2" charset="-122"/>
              </a:rPr>
              <a:t>  </a:t>
            </a:r>
            <a:r>
              <a:rPr lang="zh-CN" altLang="en-US" dirty="0">
                <a:ea typeface="黑体" pitchFamily="2" charset="-122"/>
              </a:rPr>
              <a:t>贪心法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8762" y="2924944"/>
            <a:ext cx="6662737" cy="2706688"/>
          </a:xfrm>
        </p:spPr>
        <p:txBody>
          <a:bodyPr/>
          <a:lstStyle/>
          <a:p>
            <a:pPr eaLnBrk="1" hangingPunct="1"/>
            <a:endParaRPr lang="zh-CN" altLang="en-US" dirty="0"/>
          </a:p>
          <a:p>
            <a:pPr eaLnBrk="1" hangingPunct="1"/>
            <a:r>
              <a:rPr lang="en-US" altLang="zh-CN" sz="4000" b="1" dirty="0">
                <a:ea typeface="黑体" panose="02010609060101010101" pitchFamily="49" charset="-122"/>
              </a:rPr>
              <a:t>《</a:t>
            </a:r>
            <a:r>
              <a:rPr lang="zh-CN" altLang="en-US" sz="4000" b="1" dirty="0">
                <a:ea typeface="黑体" panose="02010609060101010101" pitchFamily="49" charset="-122"/>
              </a:rPr>
              <a:t>人工智能算法</a:t>
            </a:r>
            <a:r>
              <a:rPr lang="en-US" altLang="zh-CN" sz="4000" b="1" dirty="0">
                <a:ea typeface="黑体" panose="02010609060101010101" pitchFamily="49" charset="-122"/>
              </a:rPr>
              <a:t>》</a:t>
            </a:r>
          </a:p>
          <a:p>
            <a:pPr eaLnBrk="1" hangingPunct="1"/>
            <a:endParaRPr lang="en-US" altLang="zh-CN" sz="2800" b="1" dirty="0"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800" b="1" dirty="0">
                <a:ea typeface="黑体" panose="02010609060101010101" pitchFamily="49" charset="-122"/>
              </a:rPr>
              <a:t>清华大学出版社</a:t>
            </a:r>
            <a:endParaRPr lang="en-US" altLang="zh-CN" sz="2800" b="1" dirty="0"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800" b="1" dirty="0">
                <a:ea typeface="黑体" panose="02010609060101010101" pitchFamily="49" charset="-122"/>
              </a:rPr>
              <a:t>2022</a:t>
            </a:r>
            <a:r>
              <a:rPr lang="zh-CN" altLang="en-US" sz="2800" b="1" dirty="0">
                <a:ea typeface="黑体" panose="02010609060101010101" pitchFamily="49" charset="-122"/>
              </a:rPr>
              <a:t>年</a:t>
            </a:r>
            <a:r>
              <a:rPr lang="en-US" altLang="zh-CN" sz="2800" b="1" dirty="0">
                <a:ea typeface="黑体" panose="02010609060101010101" pitchFamily="49" charset="-122"/>
              </a:rPr>
              <a:t>7</a:t>
            </a:r>
            <a:r>
              <a:rPr lang="zh-CN" altLang="en-US" sz="2800" b="1" dirty="0">
                <a:ea typeface="黑体" panose="02010609060101010101" pitchFamily="49" charset="-122"/>
              </a:rPr>
              <a:t>月</a:t>
            </a:r>
            <a:endParaRPr lang="en-US" altLang="zh-CN" sz="2800" b="1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7543800" cy="1143000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itchFamily="2" charset="-122"/>
              </a:rPr>
              <a:t>提纲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2214563"/>
            <a:ext cx="6329363" cy="3881437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应用背景和动机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贪心算法的基本思想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哈夫曼编码</a:t>
            </a:r>
            <a:endParaRPr lang="en-US" altLang="zh-CN" sz="22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总结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哈夫曼编码 </a:t>
            </a:r>
            <a:r>
              <a:rPr lang="en-US" altLang="zh-CN" dirty="0">
                <a:ea typeface="黑体" pitchFamily="2" charset="-122"/>
              </a:rPr>
              <a:t>(1)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74053"/>
            <a:ext cx="8305800" cy="4495800"/>
          </a:xfrm>
        </p:spPr>
        <p:txBody>
          <a:bodyPr/>
          <a:lstStyle/>
          <a:p>
            <a:pPr eaLnBrk="1" hangingPunct="1"/>
            <a:r>
              <a:rPr lang="zh-CN" altLang="en-US" sz="2200" b="1" dirty="0">
                <a:solidFill>
                  <a:srgbClr val="0000FF"/>
                </a:solidFill>
                <a:ea typeface="黑体" pitchFamily="2" charset="-122"/>
              </a:rPr>
              <a:t>背景</a:t>
            </a:r>
          </a:p>
          <a:p>
            <a:pPr eaLnBrk="1" hangingPunct="1">
              <a:lnSpc>
                <a:spcPts val="26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chemeClr val="accent2"/>
                </a:solidFill>
                <a:ea typeface="黑体" pitchFamily="2" charset="-122"/>
              </a:rPr>
              <a:t>  - 哈夫曼编码</a:t>
            </a:r>
            <a:r>
              <a:rPr lang="zh-CN" altLang="en-US" sz="2000" dirty="0">
                <a:ea typeface="黑体" pitchFamily="2" charset="-122"/>
              </a:rPr>
              <a:t>广泛地用于数据文件压缩</a:t>
            </a:r>
          </a:p>
          <a:p>
            <a:pPr eaLnBrk="1" hangingPunct="1">
              <a:lnSpc>
                <a:spcPts val="2600"/>
              </a:lnSpc>
              <a:buFont typeface="Wingdings" pitchFamily="2" charset="2"/>
              <a:buNone/>
            </a:pPr>
            <a:r>
              <a:rPr lang="zh-CN" altLang="en-US" sz="2000" dirty="0">
                <a:ea typeface="黑体" pitchFamily="2" charset="-122"/>
              </a:rPr>
              <a:t>  - 压缩率通常在</a:t>
            </a:r>
            <a:r>
              <a:rPr lang="en-US" altLang="zh-CN" sz="2000" dirty="0">
                <a:ea typeface="黑体" pitchFamily="2" charset="-122"/>
              </a:rPr>
              <a:t>20%</a:t>
            </a:r>
            <a:r>
              <a:rPr lang="zh-CN" altLang="en-US" sz="2000" dirty="0">
                <a:ea typeface="黑体" pitchFamily="2" charset="-122"/>
              </a:rPr>
              <a:t>～</a:t>
            </a:r>
            <a:r>
              <a:rPr lang="en-US" altLang="zh-CN" sz="2000" dirty="0">
                <a:ea typeface="黑体" pitchFamily="2" charset="-122"/>
              </a:rPr>
              <a:t>90%</a:t>
            </a:r>
            <a:r>
              <a:rPr lang="zh-CN" altLang="en-US" sz="2000" dirty="0">
                <a:ea typeface="黑体" pitchFamily="2" charset="-122"/>
              </a:rPr>
              <a:t>之间（变长码）</a:t>
            </a:r>
          </a:p>
          <a:p>
            <a:pPr eaLnBrk="1" hangingPunct="1">
              <a:lnSpc>
                <a:spcPts val="2600"/>
              </a:lnSpc>
              <a:buFont typeface="Wingdings" pitchFamily="2" charset="2"/>
              <a:buNone/>
            </a:pPr>
            <a:r>
              <a:rPr lang="zh-CN" altLang="en-US" sz="2000" dirty="0">
                <a:ea typeface="黑体" pitchFamily="2" charset="-122"/>
              </a:rPr>
              <a:t>  - 哈夫曼编码算法用字符在文件中出现的频率表来建立一个用</a:t>
            </a:r>
            <a:r>
              <a:rPr lang="en-US" altLang="zh-CN" sz="2000" dirty="0">
                <a:ea typeface="黑体" pitchFamily="2" charset="-122"/>
              </a:rPr>
              <a:t>0</a:t>
            </a:r>
            <a:r>
              <a:rPr lang="zh-CN" altLang="en-US" sz="2000" dirty="0">
                <a:ea typeface="黑体" pitchFamily="2" charset="-122"/>
              </a:rPr>
              <a:t>，</a:t>
            </a:r>
            <a:r>
              <a:rPr lang="en-US" altLang="zh-CN" sz="2000" dirty="0">
                <a:ea typeface="黑体" pitchFamily="2" charset="-122"/>
              </a:rPr>
              <a:t>1</a:t>
            </a:r>
            <a:r>
              <a:rPr lang="zh-CN" altLang="en-US" sz="2000" dirty="0">
                <a:ea typeface="黑体" pitchFamily="2" charset="-122"/>
              </a:rPr>
              <a:t>串表示各字符的最优表示方式</a:t>
            </a:r>
          </a:p>
          <a:p>
            <a:pPr eaLnBrk="1" hangingPunct="1">
              <a:lnSpc>
                <a:spcPts val="2600"/>
              </a:lnSpc>
              <a:buFont typeface="Wingdings" pitchFamily="2" charset="2"/>
              <a:buNone/>
            </a:pPr>
            <a:r>
              <a:rPr lang="zh-CN" altLang="en-US" sz="2000" dirty="0">
                <a:ea typeface="黑体" pitchFamily="2" charset="-122"/>
              </a:rPr>
              <a:t>  - </a:t>
            </a:r>
            <a:r>
              <a:rPr lang="zh-CN" altLang="en-US" sz="2000" dirty="0">
                <a:solidFill>
                  <a:srgbClr val="FF0000"/>
                </a:solidFill>
                <a:ea typeface="黑体" pitchFamily="2" charset="-122"/>
              </a:rPr>
              <a:t>给出现频率高的字符较短的编码，出现频率较低的字符以较长的编码</a:t>
            </a:r>
            <a:r>
              <a:rPr lang="zh-CN" altLang="en-US" sz="2000" dirty="0">
                <a:ea typeface="黑体" pitchFamily="2" charset="-122"/>
              </a:rPr>
              <a:t>，可以大大缩短总码长 </a:t>
            </a:r>
          </a:p>
          <a:p>
            <a:pPr eaLnBrk="1" hangingPunct="1"/>
            <a:r>
              <a:rPr lang="zh-CN" altLang="en-US" sz="2200" b="1" dirty="0">
                <a:solidFill>
                  <a:srgbClr val="0000FF"/>
                </a:solidFill>
                <a:ea typeface="黑体" pitchFamily="2" charset="-122"/>
              </a:rPr>
              <a:t>前缀码</a:t>
            </a:r>
          </a:p>
          <a:p>
            <a:pPr>
              <a:lnSpc>
                <a:spcPts val="2600"/>
              </a:lnSpc>
              <a:spcBef>
                <a:spcPts val="480"/>
              </a:spcBef>
              <a:buClrTx/>
              <a:buFontTx/>
              <a:buNone/>
            </a:pPr>
            <a:r>
              <a:rPr lang="zh-CN" altLang="en-US" sz="2000" dirty="0">
                <a:ea typeface="黑体" pitchFamily="2" charset="-122"/>
              </a:rPr>
              <a:t>  - 尽可能多地压缩文件、源文件很容易被重建 </a:t>
            </a:r>
          </a:p>
          <a:p>
            <a:pPr>
              <a:lnSpc>
                <a:spcPts val="2600"/>
              </a:lnSpc>
              <a:spcBef>
                <a:spcPts val="480"/>
              </a:spcBef>
              <a:buClrTx/>
              <a:buFontTx/>
              <a:buNone/>
            </a:pPr>
            <a:r>
              <a:rPr lang="zh-CN" altLang="en-US" sz="2000" dirty="0">
                <a:ea typeface="黑体" pitchFamily="2" charset="-122"/>
              </a:rPr>
              <a:t>  - 任一字符的代码(0,1序列)都不是其他字符代码的前缀——完全二叉树</a:t>
            </a:r>
            <a:r>
              <a:rPr lang="en-US" altLang="zh-CN" sz="2000" i="1" dirty="0">
                <a:ea typeface="黑体" pitchFamily="2" charset="-122"/>
              </a:rPr>
              <a:t>T</a:t>
            </a:r>
          </a:p>
          <a:p>
            <a:pPr>
              <a:lnSpc>
                <a:spcPts val="2600"/>
              </a:lnSpc>
              <a:spcBef>
                <a:spcPts val="480"/>
              </a:spcBef>
              <a:buClrTx/>
              <a:buFontTx/>
              <a:buNone/>
            </a:pPr>
            <a:r>
              <a:rPr lang="zh-CN" altLang="en-US" sz="2000" dirty="0">
                <a:ea typeface="黑体" pitchFamily="2" charset="-122"/>
              </a:rPr>
              <a:t>  - 满足前缀约束，则编码无二义性</a:t>
            </a:r>
          </a:p>
          <a:p>
            <a:pPr>
              <a:lnSpc>
                <a:spcPts val="2600"/>
              </a:lnSpc>
              <a:spcBef>
                <a:spcPts val="480"/>
              </a:spcBef>
              <a:buClrTx/>
              <a:buFontTx/>
              <a:buNone/>
            </a:pPr>
            <a:r>
              <a:rPr lang="zh-CN" altLang="en-US" sz="2000" dirty="0">
                <a:ea typeface="黑体" pitchFamily="2" charset="-122"/>
              </a:rPr>
              <a:t>  - 平均码长：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852181"/>
              </p:ext>
            </p:extLst>
          </p:nvPr>
        </p:nvGraphicFramePr>
        <p:xfrm>
          <a:off x="2267744" y="6228928"/>
          <a:ext cx="2698691" cy="57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Equation" r:id="rId3" imgW="1295400" imgH="342900" progId="Equation.DSMT4">
                  <p:embed/>
                </p:oleObj>
              </mc:Choice>
              <mc:Fallback>
                <p:oleObj name="Equation" r:id="rId3" imgW="1295400" imgH="342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6228928"/>
                        <a:ext cx="2698691" cy="57090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08450B2C-40CB-4DD8-AA87-14E96008FD0E}"/>
              </a:ext>
            </a:extLst>
          </p:cNvPr>
          <p:cNvSpPr/>
          <p:nvPr/>
        </p:nvSpPr>
        <p:spPr bwMode="auto">
          <a:xfrm>
            <a:off x="5508104" y="6021289"/>
            <a:ext cx="2448272" cy="670018"/>
          </a:xfrm>
          <a:prstGeom prst="wedgeRoundRectCallout">
            <a:avLst>
              <a:gd name="adj1" fmla="val -70085"/>
              <a:gd name="adj2" fmla="val 1075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dirty="0">
                <a:solidFill>
                  <a:srgbClr val="002060"/>
                </a:solidFill>
              </a:rPr>
              <a:t>字符</a:t>
            </a:r>
            <a:r>
              <a:rPr lang="en-US" altLang="zh-CN" sz="1800" i="1" dirty="0">
                <a:solidFill>
                  <a:srgbClr val="002060"/>
                </a:solidFill>
              </a:rPr>
              <a:t>c</a:t>
            </a:r>
            <a:r>
              <a:rPr lang="zh-CN" altLang="en-US" sz="1800" dirty="0">
                <a:solidFill>
                  <a:srgbClr val="002060"/>
                </a:solidFill>
              </a:rPr>
              <a:t>出现的频率为</a:t>
            </a:r>
            <a:r>
              <a:rPr lang="en-US" altLang="zh-CN" sz="1800" i="1" dirty="0">
                <a:solidFill>
                  <a:srgbClr val="002060"/>
                </a:solidFill>
              </a:rPr>
              <a:t>f</a:t>
            </a:r>
            <a:r>
              <a:rPr lang="en-US" altLang="zh-CN" sz="1800" dirty="0">
                <a:solidFill>
                  <a:srgbClr val="002060"/>
                </a:solidFill>
              </a:rPr>
              <a:t>(</a:t>
            </a:r>
            <a:r>
              <a:rPr lang="en-US" altLang="zh-CN" sz="1800" i="1" dirty="0">
                <a:solidFill>
                  <a:srgbClr val="002060"/>
                </a:solidFill>
              </a:rPr>
              <a:t>c</a:t>
            </a:r>
            <a:r>
              <a:rPr lang="en-US" altLang="zh-CN" sz="1800" dirty="0">
                <a:solidFill>
                  <a:srgbClr val="002060"/>
                </a:solidFill>
              </a:rPr>
              <a:t>), </a:t>
            </a:r>
          </a:p>
          <a:p>
            <a:pPr algn="ctr"/>
            <a:r>
              <a:rPr lang="zh-CN" altLang="en-US" sz="1800" dirty="0">
                <a:solidFill>
                  <a:srgbClr val="002060"/>
                </a:solidFill>
              </a:rPr>
              <a:t>在</a:t>
            </a:r>
            <a:r>
              <a:rPr lang="en-US" altLang="zh-CN" sz="1800" i="1" dirty="0">
                <a:solidFill>
                  <a:srgbClr val="002060"/>
                </a:solidFill>
              </a:rPr>
              <a:t>T</a:t>
            </a:r>
            <a:r>
              <a:rPr lang="zh-CN" altLang="en-US" sz="1800" dirty="0">
                <a:solidFill>
                  <a:srgbClr val="002060"/>
                </a:solidFill>
              </a:rPr>
              <a:t>中的深度为</a:t>
            </a:r>
            <a:r>
              <a:rPr lang="en-US" altLang="zh-CN" sz="1800" i="1" dirty="0">
                <a:solidFill>
                  <a:srgbClr val="002060"/>
                </a:solidFill>
              </a:rPr>
              <a:t>d</a:t>
            </a:r>
            <a:r>
              <a:rPr lang="en-US" altLang="zh-CN" sz="1800" i="1" baseline="-25000" dirty="0">
                <a:solidFill>
                  <a:srgbClr val="002060"/>
                </a:solidFill>
              </a:rPr>
              <a:t>T</a:t>
            </a:r>
            <a:r>
              <a:rPr lang="en-US" altLang="zh-CN" sz="1800" dirty="0">
                <a:solidFill>
                  <a:srgbClr val="002060"/>
                </a:solidFill>
              </a:rPr>
              <a:t>(</a:t>
            </a:r>
            <a:r>
              <a:rPr lang="en-US" altLang="zh-CN" sz="1800" i="1" dirty="0">
                <a:solidFill>
                  <a:srgbClr val="002060"/>
                </a:solidFill>
              </a:rPr>
              <a:t>c</a:t>
            </a:r>
            <a:r>
              <a:rPr lang="en-US" altLang="zh-CN" sz="1800" dirty="0">
                <a:solidFill>
                  <a:srgbClr val="00206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哈夫曼编码 </a:t>
            </a:r>
            <a:r>
              <a:rPr lang="en-US" altLang="zh-CN" dirty="0">
                <a:ea typeface="黑体" pitchFamily="2" charset="-122"/>
              </a:rPr>
              <a:t>(2)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132856"/>
            <a:ext cx="7958138" cy="6858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ea typeface="黑体" panose="02010609060101010101" pitchFamily="49" charset="-122"/>
              </a:rPr>
              <a:t>哈夫曼编码（</a:t>
            </a:r>
            <a:r>
              <a:rPr lang="en-US" altLang="zh-CN" sz="2000" dirty="0">
                <a:ea typeface="黑体" panose="02010609060101010101" pitchFamily="49" charset="-122"/>
              </a:rPr>
              <a:t> Huffman encoding </a:t>
            </a:r>
            <a:r>
              <a:rPr lang="zh-CN" altLang="en-US" sz="2000" dirty="0">
                <a:ea typeface="黑体" panose="02010609060101010101" pitchFamily="49" charset="-122"/>
              </a:rPr>
              <a:t>）算法为贪心法</a:t>
            </a:r>
            <a:endParaRPr lang="en-US" altLang="zh-CN" sz="2000" b="1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ea typeface="黑体" panose="02010609060101010101" pitchFamily="49" charset="-122"/>
              </a:rPr>
              <a:t>选择并合并最小出现频度的两个数字</a:t>
            </a:r>
            <a:endParaRPr lang="en-US" altLang="zh-CN" sz="2000" dirty="0">
              <a:ea typeface="黑体" panose="02010609060101010101" pitchFamily="49" charset="-122"/>
            </a:endParaRP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5486399" y="3275856"/>
            <a:ext cx="3622105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r>
              <a:rPr lang="zh-CN" altLang="en-US" sz="20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平均编码长度</a:t>
            </a:r>
            <a:endParaRPr lang="en-US" altLang="zh-CN" sz="2000" dirty="0">
              <a:solidFill>
                <a:srgbClr val="0000FF"/>
              </a:solidFill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000" dirty="0">
                <a:solidFill>
                  <a:srgbClr val="00B050"/>
                </a:solidFill>
                <a:latin typeface="+mn-lt"/>
                <a:ea typeface="黑体" panose="02010609060101010101" pitchFamily="49" charset="-122"/>
              </a:rPr>
              <a:t>      0.22*2 + 0.12*3 + 0.24*2 + 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000" dirty="0">
                <a:solidFill>
                  <a:srgbClr val="00B050"/>
                </a:solidFill>
                <a:latin typeface="+mn-lt"/>
                <a:ea typeface="黑体" panose="02010609060101010101" pitchFamily="49" charset="-122"/>
              </a:rPr>
              <a:t>      0.06*4 + 0.27*2 + 0.09*4</a:t>
            </a:r>
            <a:br>
              <a:rPr lang="en-US" altLang="zh-CN" sz="2000" dirty="0">
                <a:solidFill>
                  <a:srgbClr val="00B050"/>
                </a:solidFill>
                <a:latin typeface="+mn-lt"/>
                <a:ea typeface="黑体" panose="02010609060101010101" pitchFamily="49" charset="-122"/>
              </a:rPr>
            </a:br>
            <a:r>
              <a:rPr lang="en-US" altLang="zh-CN" sz="2000" dirty="0">
                <a:solidFill>
                  <a:srgbClr val="00B050"/>
                </a:solidFill>
                <a:latin typeface="+mn-lt"/>
                <a:ea typeface="黑体" panose="02010609060101010101" pitchFamily="49" charset="-122"/>
              </a:rPr>
              <a:t>      = 2.42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0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哈夫曼编码能得到最优编码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sym typeface="Wingdings" panose="05000000000000000000" pitchFamily="2" charset="2"/>
              </a:rPr>
              <a:t></a:t>
            </a:r>
            <a:endParaRPr lang="en-US" altLang="zh-CN" sz="2000" dirty="0">
              <a:solidFill>
                <a:srgbClr val="FF00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654695" y="5638056"/>
            <a:ext cx="3197225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22   12   24       6      27    9</a:t>
            </a:r>
            <a:br>
              <a:rPr kumimoji="0" lang="zh-CN" altLang="en-US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</a:br>
            <a:r>
              <a:rPr kumimoji="0" lang="zh-CN" altLang="en-US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kumimoji="0"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A    B    C        D      E     F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438400" y="4828431"/>
            <a:ext cx="990600" cy="811213"/>
            <a:chOff x="1537" y="2899"/>
            <a:chExt cx="624" cy="511"/>
          </a:xfrm>
        </p:grpSpPr>
        <p:sp>
          <p:nvSpPr>
            <p:cNvPr id="40986" name="Rectangle 8"/>
            <p:cNvSpPr>
              <a:spLocks noChangeArrowheads="1"/>
            </p:cNvSpPr>
            <p:nvPr/>
          </p:nvSpPr>
          <p:spPr bwMode="auto">
            <a:xfrm>
              <a:off x="1648" y="2899"/>
              <a:ext cx="430" cy="2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zh-CN" altLang="en-US" sz="2000" dirty="0">
                  <a:solidFill>
                    <a:srgbClr val="000000"/>
                  </a:solidFill>
                  <a:latin typeface="+mn-lt"/>
                  <a:ea typeface="黑体" panose="02010609060101010101" pitchFamily="49" charset="-122"/>
                </a:rPr>
                <a:t>15</a:t>
              </a:r>
            </a:p>
          </p:txBody>
        </p:sp>
        <p:sp>
          <p:nvSpPr>
            <p:cNvPr id="40987" name="Line 9"/>
            <p:cNvSpPr>
              <a:spLocks noChangeShapeType="1"/>
            </p:cNvSpPr>
            <p:nvPr/>
          </p:nvSpPr>
          <p:spPr bwMode="auto">
            <a:xfrm flipV="1">
              <a:off x="1537" y="3169"/>
              <a:ext cx="239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40988" name="Line 10"/>
            <p:cNvSpPr>
              <a:spLocks noChangeShapeType="1"/>
            </p:cNvSpPr>
            <p:nvPr/>
          </p:nvSpPr>
          <p:spPr bwMode="auto">
            <a:xfrm>
              <a:off x="1873" y="3169"/>
              <a:ext cx="288" cy="2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>
                <a:latin typeface="+mn-lt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371600" y="4114056"/>
            <a:ext cx="1374775" cy="1522413"/>
            <a:chOff x="865" y="2449"/>
            <a:chExt cx="866" cy="959"/>
          </a:xfrm>
        </p:grpSpPr>
        <p:sp>
          <p:nvSpPr>
            <p:cNvPr id="40983" name="Rectangle 12"/>
            <p:cNvSpPr>
              <a:spLocks noChangeArrowheads="1"/>
            </p:cNvSpPr>
            <p:nvPr/>
          </p:nvSpPr>
          <p:spPr bwMode="auto">
            <a:xfrm>
              <a:off x="1297" y="2449"/>
              <a:ext cx="334" cy="2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zh-CN" altLang="en-US" sz="2000" dirty="0">
                  <a:solidFill>
                    <a:srgbClr val="000000"/>
                  </a:solidFill>
                  <a:latin typeface="+mn-lt"/>
                  <a:ea typeface="黑体" panose="02010609060101010101" pitchFamily="49" charset="-122"/>
                </a:rPr>
                <a:t>27</a:t>
              </a:r>
            </a:p>
          </p:txBody>
        </p:sp>
        <p:sp>
          <p:nvSpPr>
            <p:cNvPr id="40984" name="Line 13"/>
            <p:cNvSpPr>
              <a:spLocks noChangeShapeType="1"/>
            </p:cNvSpPr>
            <p:nvPr/>
          </p:nvSpPr>
          <p:spPr bwMode="auto">
            <a:xfrm flipV="1">
              <a:off x="865" y="2694"/>
              <a:ext cx="572" cy="7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40985" name="Line 14"/>
            <p:cNvSpPr>
              <a:spLocks noChangeShapeType="1"/>
            </p:cNvSpPr>
            <p:nvPr/>
          </p:nvSpPr>
          <p:spPr bwMode="auto">
            <a:xfrm>
              <a:off x="1492" y="2694"/>
              <a:ext cx="239" cy="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>
                <a:latin typeface="+mn-lt"/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838200" y="4818906"/>
            <a:ext cx="912813" cy="817563"/>
            <a:chOff x="529" y="2893"/>
            <a:chExt cx="575" cy="515"/>
          </a:xfrm>
        </p:grpSpPr>
        <p:sp>
          <p:nvSpPr>
            <p:cNvPr id="40980" name="Rectangle 16"/>
            <p:cNvSpPr>
              <a:spLocks noChangeArrowheads="1"/>
            </p:cNvSpPr>
            <p:nvPr/>
          </p:nvSpPr>
          <p:spPr bwMode="auto">
            <a:xfrm>
              <a:off x="619" y="2893"/>
              <a:ext cx="430" cy="2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zh-CN" altLang="en-US" sz="2000" dirty="0">
                  <a:solidFill>
                    <a:srgbClr val="000000"/>
                  </a:solidFill>
                  <a:latin typeface="+mn-lt"/>
                  <a:ea typeface="黑体" panose="02010609060101010101" pitchFamily="49" charset="-122"/>
                </a:rPr>
                <a:t>46</a:t>
              </a:r>
            </a:p>
          </p:txBody>
        </p:sp>
        <p:sp>
          <p:nvSpPr>
            <p:cNvPr id="40981" name="Line 17"/>
            <p:cNvSpPr>
              <a:spLocks noChangeShapeType="1"/>
            </p:cNvSpPr>
            <p:nvPr/>
          </p:nvSpPr>
          <p:spPr bwMode="auto">
            <a:xfrm flipV="1">
              <a:off x="529" y="3169"/>
              <a:ext cx="239" cy="2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40982" name="Line 18"/>
            <p:cNvSpPr>
              <a:spLocks noChangeShapeType="1"/>
            </p:cNvSpPr>
            <p:nvPr/>
          </p:nvSpPr>
          <p:spPr bwMode="auto">
            <a:xfrm>
              <a:off x="865" y="3169"/>
              <a:ext cx="239" cy="2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>
                <a:latin typeface="+mn-lt"/>
                <a:ea typeface="黑体" panose="02010609060101010101" pitchFamily="49" charset="-122"/>
              </a:endParaRP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1371600" y="2971056"/>
            <a:ext cx="2208213" cy="1827213"/>
            <a:chOff x="865" y="1729"/>
            <a:chExt cx="1391" cy="1151"/>
          </a:xfrm>
        </p:grpSpPr>
        <p:sp>
          <p:nvSpPr>
            <p:cNvPr id="40974" name="Rectangle 24"/>
            <p:cNvSpPr>
              <a:spLocks noChangeArrowheads="1"/>
            </p:cNvSpPr>
            <p:nvPr/>
          </p:nvSpPr>
          <p:spPr bwMode="auto">
            <a:xfrm>
              <a:off x="1393" y="1729"/>
              <a:ext cx="478" cy="2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zh-CN" altLang="en-US" sz="2000" dirty="0">
                  <a:solidFill>
                    <a:srgbClr val="000000"/>
                  </a:solidFill>
                  <a:latin typeface="+mn-lt"/>
                  <a:ea typeface="黑体" panose="02010609060101010101" pitchFamily="49" charset="-122"/>
                </a:rPr>
                <a:t>100</a:t>
              </a:r>
            </a:p>
          </p:txBody>
        </p:sp>
        <p:sp>
          <p:nvSpPr>
            <p:cNvPr id="40975" name="Line 25"/>
            <p:cNvSpPr>
              <a:spLocks noChangeShapeType="1"/>
            </p:cNvSpPr>
            <p:nvPr/>
          </p:nvSpPr>
          <p:spPr bwMode="auto">
            <a:xfrm flipV="1">
              <a:off x="865" y="2017"/>
              <a:ext cx="719" cy="8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40976" name="Line 26"/>
            <p:cNvSpPr>
              <a:spLocks noChangeShapeType="1"/>
            </p:cNvSpPr>
            <p:nvPr/>
          </p:nvSpPr>
          <p:spPr bwMode="auto">
            <a:xfrm flipH="1" flipV="1">
              <a:off x="1681" y="2017"/>
              <a:ext cx="575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>
                <a:latin typeface="+mn-lt"/>
                <a:ea typeface="黑体" panose="02010609060101010101" pitchFamily="49" charset="-122"/>
              </a:endParaRPr>
            </a:p>
          </p:txBody>
        </p:sp>
      </p:grpSp>
      <p:sp>
        <p:nvSpPr>
          <p:cNvPr id="49179" name="Rectangle 27"/>
          <p:cNvSpPr>
            <a:spLocks noChangeArrowheads="1"/>
          </p:cNvSpPr>
          <p:nvPr/>
        </p:nvSpPr>
        <p:spPr bwMode="auto">
          <a:xfrm>
            <a:off x="4341812" y="3655269"/>
            <a:ext cx="1066800" cy="193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A=00</a:t>
            </a:r>
            <a:br>
              <a:rPr kumimoji="0" lang="en-US" altLang="zh-CN"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</a:br>
            <a:r>
              <a:rPr kumimoji="0" lang="en-US" altLang="zh-CN"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B=100</a:t>
            </a:r>
            <a:br>
              <a:rPr kumimoji="0" lang="en-US" altLang="zh-CN"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</a:br>
            <a:r>
              <a:rPr kumimoji="0" lang="en-US" altLang="zh-CN"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C=01</a:t>
            </a:r>
            <a:br>
              <a:rPr kumimoji="0" lang="en-US" altLang="zh-CN"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</a:br>
            <a:r>
              <a:rPr kumimoji="0" lang="en-US" altLang="zh-CN"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D=1010</a:t>
            </a:r>
            <a:br>
              <a:rPr kumimoji="0" lang="en-US" altLang="zh-CN"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</a:br>
            <a:r>
              <a:rPr kumimoji="0" lang="en-US" altLang="zh-CN"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E=11</a:t>
            </a:r>
            <a:br>
              <a:rPr kumimoji="0" lang="en-US" altLang="zh-CN"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</a:br>
            <a:r>
              <a:rPr kumimoji="0" lang="en-US" altLang="zh-CN"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F=1011</a:t>
            </a:r>
          </a:p>
        </p:txBody>
      </p:sp>
      <p:grpSp>
        <p:nvGrpSpPr>
          <p:cNvPr id="29" name="Group 19">
            <a:extLst>
              <a:ext uri="{FF2B5EF4-FFF2-40B4-BE49-F238E27FC236}">
                <a16:creationId xmlns:a16="http://schemas.microsoft.com/office/drawing/2014/main" id="{DA0749A7-B415-45CC-8443-D801C8DE7F80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580659"/>
            <a:ext cx="1520825" cy="2146302"/>
            <a:chOff x="1633" y="2113"/>
            <a:chExt cx="958" cy="1352"/>
          </a:xfrm>
        </p:grpSpPr>
        <p:sp>
          <p:nvSpPr>
            <p:cNvPr id="30" name="Rectangle 20">
              <a:extLst>
                <a:ext uri="{FF2B5EF4-FFF2-40B4-BE49-F238E27FC236}">
                  <a16:creationId xmlns:a16="http://schemas.microsoft.com/office/drawing/2014/main" id="{27FE87F8-AB92-4F10-BDC8-BDAF1E710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" y="2113"/>
              <a:ext cx="382" cy="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zh-CN" altLang="en-US" sz="2000" dirty="0">
                  <a:solidFill>
                    <a:srgbClr val="000000"/>
                  </a:solidFill>
                  <a:latin typeface="+mn-lt"/>
                  <a:ea typeface="黑体" panose="02010609060101010101" pitchFamily="49" charset="-122"/>
                </a:rPr>
                <a:t>54</a:t>
              </a:r>
            </a:p>
          </p:txBody>
        </p:sp>
        <p:sp>
          <p:nvSpPr>
            <p:cNvPr id="31" name="Line 21">
              <a:extLst>
                <a:ext uri="{FF2B5EF4-FFF2-40B4-BE49-F238E27FC236}">
                  <a16:creationId xmlns:a16="http://schemas.microsoft.com/office/drawing/2014/main" id="{ED462806-A2B7-4AAA-A16B-D8ADE0C528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3" y="2362"/>
              <a:ext cx="527" cy="11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32" name="Line 22">
              <a:extLst>
                <a:ext uri="{FF2B5EF4-FFF2-40B4-BE49-F238E27FC236}">
                  <a16:creationId xmlns:a16="http://schemas.microsoft.com/office/drawing/2014/main" id="{A365D3B9-AD2E-4739-A333-6AA352CC2C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3" y="2374"/>
              <a:ext cx="671" cy="2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>
                <a:latin typeface="+mn-lt"/>
                <a:ea typeface="黑体" panose="02010609060101010101" pitchFamily="49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AC6AD797-13E6-4BE1-93D4-1D74DE38F958}"/>
              </a:ext>
            </a:extLst>
          </p:cNvPr>
          <p:cNvSpPr/>
          <p:nvPr/>
        </p:nvSpPr>
        <p:spPr>
          <a:xfrm>
            <a:off x="4262843" y="32363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编码结果</a:t>
            </a:r>
          </a:p>
        </p:txBody>
      </p:sp>
    </p:spTree>
    <p:extLst>
      <p:ext uri="{BB962C8B-B14F-4D97-AF65-F5344CB8AC3E}">
        <p14:creationId xmlns:p14="http://schemas.microsoft.com/office/powerpoint/2010/main" val="67523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build="p" bldLvl="4" autoUpdateAnimBg="0"/>
      <p:bldP spid="49158" grpId="0" autoUpdateAnimBg="0"/>
      <p:bldP spid="49179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6E916-9C48-44FC-BB9F-6ACC4E0B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哈夫曼编码 </a:t>
            </a:r>
            <a:r>
              <a:rPr lang="en-US" altLang="zh-CN" dirty="0">
                <a:ea typeface="黑体" pitchFamily="2" charset="-122"/>
              </a:rPr>
              <a:t>(3)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F0A3FD-6782-4617-B524-C075B1B381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0229" y="2060848"/>
                <a:ext cx="7958138" cy="4107161"/>
              </a:xfrm>
            </p:spPr>
            <p:txBody>
              <a:bodyPr/>
              <a:lstStyle/>
              <a:p>
                <a:pPr marL="0" indent="0">
                  <a:lnSpc>
                    <a:spcPts val="2000"/>
                  </a:lnSpc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zh-CN" altLang="zh-CN" sz="2000" b="1" dirty="0">
                    <a:solidFill>
                      <a:srgbClr val="0000FF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哈夫曼编码</a:t>
                </a:r>
                <a:r>
                  <a:rPr lang="zh-CN" altLang="en-US" sz="2000" b="1" dirty="0">
                    <a:solidFill>
                      <a:srgbClr val="0000FF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算法</a:t>
                </a:r>
                <a:endParaRPr lang="en-US" altLang="zh-CN" sz="2000" b="1" dirty="0">
                  <a:solidFill>
                    <a:srgbClr val="0000FF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1500"/>
                  </a:lnSpc>
                  <a:spcBef>
                    <a:spcPts val="600"/>
                  </a:spcBef>
                  <a:spcAft>
                    <a:spcPts val="300"/>
                  </a:spcAft>
                  <a:buNone/>
                </a:pPr>
                <a:r>
                  <a:rPr lang="zh-CN" altLang="en-US" sz="1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输入</a:t>
                </a:r>
                <a:r>
                  <a:rPr lang="en-US" altLang="zh-CN" sz="1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——</a:t>
                </a:r>
                <a:r>
                  <a:rPr lang="en-US" altLang="zh-CN" sz="1400" i="1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C</a:t>
                </a:r>
                <a:r>
                  <a:rPr lang="zh-CN" altLang="en-US" sz="1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：</a:t>
                </a:r>
                <a:r>
                  <a:rPr lang="en-US" altLang="zh-CN" sz="1400" i="1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n</a:t>
                </a:r>
                <a:r>
                  <a:rPr lang="zh-CN" altLang="en-US" sz="1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个元素及其权值的集合</a:t>
                </a:r>
              </a:p>
              <a:p>
                <a:pPr marL="0" indent="0">
                  <a:lnSpc>
                    <a:spcPts val="1500"/>
                  </a:lnSpc>
                  <a:spcBef>
                    <a:spcPts val="600"/>
                  </a:spcBef>
                  <a:spcAft>
                    <a:spcPts val="300"/>
                  </a:spcAft>
                  <a:buNone/>
                </a:pPr>
                <a:r>
                  <a:rPr lang="zh-CN" altLang="en-US" sz="1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输出</a:t>
                </a:r>
                <a:r>
                  <a:rPr lang="en-US" altLang="zh-CN" sz="1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——</a:t>
                </a:r>
                <a:r>
                  <a:rPr lang="zh-CN" altLang="en-US" sz="1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𝑇：哈夫曼树</a:t>
                </a:r>
                <a:endParaRPr lang="en-US" altLang="zh-CN" sz="140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1500"/>
                  </a:lnSpc>
                  <a:spcBef>
                    <a:spcPts val="600"/>
                  </a:spcBef>
                  <a:spcAft>
                    <a:spcPts val="300"/>
                  </a:spcAft>
                  <a:buNone/>
                </a:pPr>
                <a:r>
                  <a:rPr lang="zh-CN" altLang="zh-CN" sz="1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步骤：</a:t>
                </a:r>
                <a:endParaRPr lang="zh-CN" altLang="zh-CN" sz="1400" kern="10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1500"/>
                  </a:lnSpc>
                  <a:spcBef>
                    <a:spcPts val="600"/>
                  </a:spcBef>
                  <a:spcAft>
                    <a:spcPts val="3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1400" b="0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14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𝑃𝑟𝑖𝑜𝑟𝑖𝑡𝑦𝑄𝑢𝑒𝑢𝑒</m:t>
                    </m:r>
                    <m:d>
                      <m:dPr>
                        <m:begChr m:val="（"/>
                        <m:endChr m:val="）"/>
                        <m:ctrlPr>
                          <a:rPr lang="zh-CN" altLang="zh-CN" sz="1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   //</a:t>
                </a:r>
                <a:r>
                  <a:rPr lang="zh-CN" altLang="zh-CN" sz="1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对集合</a:t>
                </a:r>
                <a:r>
                  <a:rPr lang="en-US" altLang="zh-CN" sz="1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C</a:t>
                </a:r>
                <a:r>
                  <a:rPr lang="zh-CN" altLang="zh-CN" sz="1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按照元素权值初始化最小堆优先队列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zh-CN" altLang="zh-CN" sz="1400" kern="10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1500"/>
                  </a:lnSpc>
                  <a:spcBef>
                    <a:spcPts val="600"/>
                  </a:spcBef>
                  <a:spcAft>
                    <a:spcPts val="3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400" b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sz="1400" b="0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zh-CN" sz="1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400" b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zh-CN" sz="1400" b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←∅</m:t>
                    </m:r>
                  </m:oMath>
                </a14:m>
                <a:r>
                  <a:rPr lang="en-US" altLang="zh-CN" sz="1400" kern="1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400" b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altLang="zh-CN" sz="1400" b="0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   //</a:t>
                </a:r>
                <a:r>
                  <a:rPr lang="zh-CN" altLang="zh-CN" sz="1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初始化哈夫曼树</a:t>
                </a:r>
                <a:endParaRPr lang="zh-CN" altLang="zh-CN" sz="1400" kern="10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1500"/>
                  </a:lnSpc>
                  <a:spcBef>
                    <a:spcPts val="600"/>
                  </a:spcBef>
                  <a:spcAft>
                    <a:spcPts val="300"/>
                  </a:spcAft>
                  <a:buNone/>
                </a:pPr>
                <a:r>
                  <a:rPr lang="en-US" altLang="zh-CN" sz="1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400" b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400" b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 Do</a:t>
                </a:r>
                <a:endParaRPr lang="zh-CN" altLang="zh-CN" sz="1400" kern="10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1500"/>
                  </a:lnSpc>
                  <a:spcBef>
                    <a:spcPts val="600"/>
                  </a:spcBef>
                  <a:spcAft>
                    <a:spcPts val="300"/>
                  </a:spcAft>
                  <a:buNone/>
                </a:pPr>
                <a:r>
                  <a:rPr lang="en-US" altLang="zh-CN" sz="1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400" b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zh-CN" sz="1400" b="0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zh-CN" altLang="zh-CN" sz="1400" kern="1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中权值最小的元素</a:t>
                </a:r>
                <a:r>
                  <a:rPr lang="en-US" altLang="zh-CN" sz="1400" i="1" kern="1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X</a:t>
                </a:r>
                <a:endParaRPr lang="zh-CN" altLang="zh-CN" sz="1400" i="1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marL="0" indent="0" eaLnBrk="1" fontAlgn="t" hangingPunct="1">
                  <a:lnSpc>
                    <a:spcPts val="1500"/>
                  </a:lnSpc>
                  <a:spcBef>
                    <a:spcPts val="600"/>
                  </a:spcBef>
                  <a:spcAft>
                    <a:spcPts val="300"/>
                  </a:spcAft>
                  <a:buNone/>
                </a:pPr>
                <a:r>
                  <a:rPr lang="en-US" altLang="zh-CN" sz="1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1400" b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𝐷𝑒𝑙𝑒𝑡𝑒𝑀𝑖𝑛</m:t>
                    </m:r>
                    <m:r>
                      <a:rPr lang="en-US" altLang="zh-CN" sz="1400" b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400" b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   //</a:t>
                </a:r>
                <a:r>
                  <a:rPr lang="zh-CN" altLang="zh-CN" sz="1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从优先队列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zh-CN" sz="1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中删除权值最小的元素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sz="140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marL="0" indent="0" eaLnBrk="1" fontAlgn="t" hangingPunct="1">
                  <a:lnSpc>
                    <a:spcPts val="1500"/>
                  </a:lnSpc>
                  <a:spcBef>
                    <a:spcPts val="600"/>
                  </a:spcBef>
                  <a:spcAft>
                    <a:spcPts val="300"/>
                  </a:spcAft>
                  <a:buNone/>
                </a:pPr>
                <a:r>
                  <a:rPr lang="en-US" altLang="zh-CN" sz="1400" i="1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    </a:t>
                </a:r>
                <a:r>
                  <a:rPr lang="en-US" altLang="zh-CN" sz="1400" i="1" dirty="0" err="1">
                    <a:solidFill>
                      <a:srgbClr val="000000"/>
                    </a:solidFill>
                    <a:ea typeface="黑体" panose="02010609060101010101" pitchFamily="49" charset="-122"/>
                  </a:rPr>
                  <a:t>T</a:t>
                </a:r>
                <a:r>
                  <a:rPr lang="en-US" altLang="zh-CN" sz="1400" dirty="0" err="1">
                    <a:solidFill>
                      <a:srgbClr val="000000"/>
                    </a:solidFill>
                    <a:ea typeface="黑体" panose="02010609060101010101" pitchFamily="49" charset="-122"/>
                  </a:rPr>
                  <a:t>.</a:t>
                </a:r>
                <a:r>
                  <a:rPr lang="en-US" altLang="zh-CN" sz="1400" i="1" dirty="0" err="1">
                    <a:solidFill>
                      <a:srgbClr val="000000"/>
                    </a:solidFill>
                    <a:ea typeface="黑体" panose="02010609060101010101" pitchFamily="49" charset="-122"/>
                  </a:rPr>
                  <a:t>right</a:t>
                </a:r>
                <a:r>
                  <a:rPr lang="en-US" altLang="zh-CN" sz="1400" dirty="0" err="1">
                    <a:solidFill>
                      <a:srgbClr val="000000"/>
                    </a:solidFill>
                    <a:ea typeface="黑体" panose="02010609060101010101" pitchFamily="49" charset="-122"/>
                  </a:rPr>
                  <a:t>←</a:t>
                </a:r>
                <a:r>
                  <a:rPr lang="en-US" altLang="zh-CN" sz="1400" i="1" dirty="0" err="1">
                    <a:solidFill>
                      <a:srgbClr val="000000"/>
                    </a:solidFill>
                    <a:ea typeface="黑体" panose="02010609060101010101" pitchFamily="49" charset="-122"/>
                  </a:rPr>
                  <a:t>Q</a:t>
                </a:r>
                <a:r>
                  <a:rPr lang="zh-CN" altLang="en-US" sz="1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中权值最小的元素</a:t>
                </a:r>
                <a:r>
                  <a:rPr lang="en-US" altLang="zh-CN" sz="1400" i="1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Y</a:t>
                </a:r>
              </a:p>
              <a:p>
                <a:pPr marL="0" indent="0" eaLnBrk="1" fontAlgn="t" hangingPunct="1">
                  <a:lnSpc>
                    <a:spcPts val="1500"/>
                  </a:lnSpc>
                  <a:spcBef>
                    <a:spcPts val="600"/>
                  </a:spcBef>
                  <a:spcAft>
                    <a:spcPts val="300"/>
                  </a:spcAft>
                  <a:buNone/>
                </a:pPr>
                <a:r>
                  <a:rPr lang="en-US" altLang="zh-CN" sz="1400" dirty="0">
                    <a:solidFill>
                      <a:srgbClr val="00000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1400" b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𝐷𝑒𝑙𝑒𝑡𝑒𝑀𝑖𝑛</m:t>
                    </m:r>
                    <m:r>
                      <a:rPr lang="en-US" altLang="zh-CN" sz="1400" b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1400" b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  //</a:t>
                </a:r>
                <a:r>
                  <a:rPr lang="zh-CN" altLang="zh-CN" sz="1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从优先队列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zh-CN" sz="1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中删除权值最小的元素</a:t>
                </a:r>
                <a:r>
                  <a:rPr lang="en-US" altLang="zh-CN" sz="1400" i="1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Y</a:t>
                </a:r>
              </a:p>
              <a:p>
                <a:pPr marL="0" indent="0" eaLnBrk="1" fontAlgn="t" hangingPunct="1">
                  <a:lnSpc>
                    <a:spcPts val="1500"/>
                  </a:lnSpc>
                  <a:spcBef>
                    <a:spcPts val="600"/>
                  </a:spcBef>
                  <a:spcAft>
                    <a:spcPts val="300"/>
                  </a:spcAft>
                  <a:buNone/>
                </a:pPr>
                <a:r>
                  <a:rPr lang="en-US" altLang="zh-CN" sz="1400" dirty="0">
                    <a:solidFill>
                      <a:srgbClr val="00000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400" b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sz="1400" b="0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400" b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sz="1400" b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1400" b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</m:oMath>
                </a14:m>
                <a:endParaRPr lang="en-US" altLang="zh-CN" sz="1400" kern="10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marL="0" indent="0" eaLnBrk="1" fontAlgn="t" hangingPunct="1">
                  <a:lnSpc>
                    <a:spcPts val="1500"/>
                  </a:lnSpc>
                  <a:spcBef>
                    <a:spcPts val="600"/>
                  </a:spcBef>
                  <a:spcAft>
                    <a:spcPts val="300"/>
                  </a:spcAft>
                  <a:buNone/>
                </a:pPr>
                <a:r>
                  <a:rPr lang="en-US" altLang="zh-CN" sz="1400" dirty="0">
                    <a:solidFill>
                      <a:srgbClr val="00000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1400" b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𝐴𝑑𝑑</m:t>
                    </m:r>
                    <m:r>
                      <a:rPr lang="en-US" altLang="zh-CN" sz="1400" b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400" b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   //</a:t>
                </a:r>
                <a:r>
                  <a:rPr lang="zh-CN" altLang="zh-CN" sz="1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1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插入到优先队列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zh-CN" sz="1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中，权值为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400" b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</m:oMath>
                </a14:m>
                <a:endParaRPr lang="en-US" altLang="zh-CN" sz="1400" kern="10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marL="0" indent="0" eaLnBrk="1" fontAlgn="t" hangingPunct="1">
                  <a:lnSpc>
                    <a:spcPts val="1500"/>
                  </a:lnSpc>
                  <a:spcBef>
                    <a:spcPts val="600"/>
                  </a:spcBef>
                  <a:spcAft>
                    <a:spcPts val="300"/>
                  </a:spcAft>
                  <a:buNone/>
                </a:pPr>
                <a:r>
                  <a:rPr lang="en-US" altLang="zh-CN" sz="1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End For</a:t>
                </a:r>
                <a:endParaRPr lang="en-US" altLang="zh-CN" sz="1400" kern="10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marL="0" indent="0" eaLnBrk="1" fontAlgn="t" hangingPunct="1">
                  <a:lnSpc>
                    <a:spcPts val="1500"/>
                  </a:lnSpc>
                  <a:spcBef>
                    <a:spcPts val="600"/>
                  </a:spcBef>
                  <a:spcAft>
                    <a:spcPts val="300"/>
                  </a:spcAft>
                  <a:buNone/>
                </a:pPr>
                <a:r>
                  <a:rPr lang="en-US" altLang="zh-CN" sz="1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sz="140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F0A3FD-6782-4617-B524-C075B1B381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0229" y="2060848"/>
                <a:ext cx="7958138" cy="4107161"/>
              </a:xfrm>
              <a:blipFill>
                <a:blip r:embed="rId2"/>
                <a:stretch>
                  <a:fillRect l="-843" t="-2374" b="-14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67CE15D-E0E8-4C97-9BC7-C864DA12E2C1}"/>
                  </a:ext>
                </a:extLst>
              </p:cNvPr>
              <p:cNvSpPr/>
              <p:nvPr/>
            </p:nvSpPr>
            <p:spPr>
              <a:xfrm>
                <a:off x="5652120" y="3647150"/>
                <a:ext cx="3456384" cy="2625078"/>
              </a:xfrm>
              <a:prstGeom prst="rect">
                <a:avLst/>
              </a:prstGeom>
              <a:solidFill>
                <a:schemeClr val="accent4">
                  <a:lumMod val="10000"/>
                  <a:lumOff val="90000"/>
                </a:schemeClr>
              </a:solidFill>
            </p:spPr>
            <p:txBody>
              <a:bodyPr wrap="square" lIns="0" rIns="0">
                <a:spAutoFit/>
              </a:bodyPr>
              <a:lstStyle/>
              <a:p>
                <a:pPr marL="285750" indent="-285750">
                  <a:lnSpc>
                    <a:spcPts val="2600"/>
                  </a:lnSpc>
                  <a:spcAft>
                    <a:spcPts val="600"/>
                  </a:spcAft>
                  <a:buSzPct val="50000"/>
                  <a:buFont typeface="Wingdings" panose="05000000000000000000" pitchFamily="2" charset="2"/>
                  <a:buChar char="u"/>
                </a:pPr>
                <a:r>
                  <a:rPr lang="zh-CN" altLang="zh-CN" sz="180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初始构造优先队列的执行时间为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1800" kern="100" dirty="0">
                  <a:latin typeface="+mn-lt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ts val="2600"/>
                  </a:lnSpc>
                  <a:spcAft>
                    <a:spcPts val="600"/>
                  </a:spcAft>
                  <a:buSzPct val="50000"/>
                  <a:buFont typeface="Wingdings" panose="05000000000000000000" pitchFamily="2" charset="2"/>
                  <a:buChar char="u"/>
                </a:pPr>
                <a:r>
                  <a:rPr lang="zh-CN" altLang="zh-CN" sz="180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优先队列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zh-CN" altLang="zh-CN" sz="180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的插入和删除操作的计算时间为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1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sz="1800" kern="100" dirty="0">
                  <a:latin typeface="+mn-lt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ts val="2600"/>
                  </a:lnSpc>
                  <a:spcAft>
                    <a:spcPts val="600"/>
                  </a:spcAft>
                  <a:buSzPct val="50000"/>
                  <a:buFont typeface="Wingdings" panose="05000000000000000000" pitchFamily="2" charset="2"/>
                  <a:buChar char="u"/>
                </a:pPr>
                <a:r>
                  <a:rPr lang="zh-CN" altLang="zh-CN" sz="180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二叉树的</a:t>
                </a:r>
                <a14:m>
                  <m:oMath xmlns:m="http://schemas.openxmlformats.org/officeDocument/2006/math">
                    <m:r>
                      <a:rPr lang="en-US" altLang="zh-CN" sz="18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1)</m:t>
                    </m:r>
                  </m:oMath>
                </a14:m>
                <a:r>
                  <a:rPr lang="zh-CN" altLang="zh-CN" sz="180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次迭代构造时间复杂度为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1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sz="1800" kern="100" dirty="0"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2600"/>
                  </a:lnSpc>
                  <a:spcAft>
                    <a:spcPts val="600"/>
                  </a:spcAft>
                  <a:buSzPct val="50000"/>
                </a:pPr>
                <a:r>
                  <a:rPr lang="zh-CN" altLang="zh-CN" sz="180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算法时间复杂度为</a:t>
                </a:r>
                <a14:m>
                  <m:oMath xmlns:m="http://schemas.openxmlformats.org/officeDocument/2006/math">
                    <m:r>
                      <a:rPr lang="en-US" altLang="zh-CN" sz="180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zh-CN" altLang="zh-CN" sz="1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zh-CN" altLang="zh-CN" sz="18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18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zh-CN" altLang="en-US" sz="1800" dirty="0"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67CE15D-E0E8-4C97-9BC7-C864DA12E2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3647150"/>
                <a:ext cx="3456384" cy="2625078"/>
              </a:xfrm>
              <a:prstGeom prst="rect">
                <a:avLst/>
              </a:prstGeom>
              <a:blipFill>
                <a:blip r:embed="rId3"/>
                <a:stretch>
                  <a:fillRect l="-1940" t="-696" r="-2998" b="-2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909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哈夫曼编码 </a:t>
            </a:r>
            <a:r>
              <a:rPr lang="en-US" altLang="zh-CN" dirty="0">
                <a:ea typeface="黑体" pitchFamily="2" charset="-122"/>
              </a:rPr>
              <a:t>(4)</a:t>
            </a:r>
            <a:endParaRPr lang="zh-CN" altLang="en-US" sz="3600" dirty="0">
              <a:ea typeface="黑体" pitchFamily="2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057400"/>
            <a:ext cx="8604448" cy="4419600"/>
          </a:xfrm>
        </p:spPr>
        <p:txBody>
          <a:bodyPr/>
          <a:lstStyle/>
          <a:p>
            <a:pPr indent="-255588" eaLnBrk="1" hangingPunct="1">
              <a:spcAft>
                <a:spcPts val="600"/>
              </a:spcAft>
            </a:pPr>
            <a:r>
              <a:rPr lang="zh-CN" altLang="en-US" sz="2200" b="1" dirty="0">
                <a:solidFill>
                  <a:srgbClr val="0000FF"/>
                </a:solidFill>
                <a:ea typeface="黑体" pitchFamily="2" charset="-122"/>
              </a:rPr>
              <a:t>哈夫曼编码算法正确性证明的思路</a:t>
            </a:r>
          </a:p>
          <a:p>
            <a:pPr eaLnBrk="1" hangingPunct="1">
              <a:lnSpc>
                <a:spcPts val="2600"/>
              </a:lnSpc>
              <a:buFont typeface="Wingdings" pitchFamily="2" charset="2"/>
              <a:buNone/>
            </a:pPr>
            <a:r>
              <a:rPr lang="zh-CN" altLang="en-US" sz="2000" dirty="0">
                <a:ea typeface="黑体" pitchFamily="2" charset="-122"/>
              </a:rPr>
              <a:t>      对最优前缀码二叉树</a:t>
            </a:r>
            <a:r>
              <a:rPr lang="en-US" altLang="zh-CN" sz="2000" i="1" dirty="0">
                <a:ea typeface="黑体" pitchFamily="2" charset="-122"/>
              </a:rPr>
              <a:t>T</a:t>
            </a:r>
            <a:r>
              <a:rPr lang="zh-CN" altLang="en-US" sz="2000" dirty="0">
                <a:ea typeface="黑体" pitchFamily="2" charset="-122"/>
              </a:rPr>
              <a:t>作修改得</a:t>
            </a:r>
            <a:r>
              <a:rPr lang="en-US" altLang="zh-CN" sz="2000" i="1" dirty="0">
                <a:ea typeface="黑体" pitchFamily="2" charset="-122"/>
              </a:rPr>
              <a:t>T</a:t>
            </a:r>
            <a:r>
              <a:rPr lang="en-US" altLang="zh-CN" sz="2000" dirty="0">
                <a:ea typeface="黑体" pitchFamily="2" charset="-122"/>
                <a:sym typeface="Symbol" pitchFamily="18" charset="2"/>
              </a:rPr>
              <a:t>，</a:t>
            </a:r>
            <a:r>
              <a:rPr lang="en-US" altLang="zh-CN" sz="2000" i="1" dirty="0">
                <a:ea typeface="黑体" pitchFamily="2" charset="-122"/>
              </a:rPr>
              <a:t>T</a:t>
            </a:r>
            <a:r>
              <a:rPr lang="en-US" altLang="zh-CN" sz="2000" dirty="0">
                <a:ea typeface="黑体" pitchFamily="2" charset="-122"/>
                <a:sym typeface="Symbol" pitchFamily="18" charset="2"/>
              </a:rPr>
              <a:t></a:t>
            </a:r>
            <a:r>
              <a:rPr lang="zh-CN" altLang="en-US" sz="2000" dirty="0">
                <a:ea typeface="黑体" pitchFamily="2" charset="-122"/>
                <a:sym typeface="Symbol" pitchFamily="18" charset="2"/>
              </a:rPr>
              <a:t>表示对</a:t>
            </a:r>
            <a:r>
              <a:rPr lang="en-US" altLang="zh-CN" sz="2000" i="1" dirty="0">
                <a:ea typeface="黑体" pitchFamily="2" charset="-122"/>
                <a:sym typeface="Symbol" pitchFamily="18" charset="2"/>
              </a:rPr>
              <a:t>C</a:t>
            </a:r>
            <a:r>
              <a:rPr lang="zh-CN" altLang="en-US" sz="2000" dirty="0">
                <a:ea typeface="黑体" pitchFamily="2" charset="-122"/>
                <a:sym typeface="Symbol" pitchFamily="18" charset="2"/>
              </a:rPr>
              <a:t>做出贪心选择得到的最优前缀码，</a:t>
            </a:r>
            <a:r>
              <a:rPr lang="en-US" altLang="zh-CN" sz="2000" i="1" dirty="0">
                <a:ea typeface="黑体" pitchFamily="2" charset="-122"/>
                <a:sym typeface="Symbol" pitchFamily="18" charset="2"/>
              </a:rPr>
              <a:t>x</a:t>
            </a:r>
            <a:r>
              <a:rPr lang="zh-CN" altLang="en-US" sz="2000" dirty="0">
                <a:ea typeface="黑体" pitchFamily="2" charset="-122"/>
                <a:sym typeface="Symbol" pitchFamily="18" charset="2"/>
              </a:rPr>
              <a:t>和</a:t>
            </a:r>
            <a:r>
              <a:rPr lang="en-US" altLang="zh-CN" sz="2000" i="1" dirty="0">
                <a:ea typeface="黑体" pitchFamily="2" charset="-122"/>
                <a:sym typeface="Symbol" pitchFamily="18" charset="2"/>
              </a:rPr>
              <a:t>y</a:t>
            </a:r>
            <a:r>
              <a:rPr lang="zh-CN" altLang="en-US" sz="2000" dirty="0">
                <a:ea typeface="黑体" pitchFamily="2" charset="-122"/>
                <a:sym typeface="Symbol" pitchFamily="18" charset="2"/>
              </a:rPr>
              <a:t>是</a:t>
            </a:r>
            <a:r>
              <a:rPr lang="en-US" altLang="zh-CN" sz="2000" i="1" dirty="0">
                <a:ea typeface="黑体" pitchFamily="2" charset="-122"/>
              </a:rPr>
              <a:t>T</a:t>
            </a:r>
            <a:r>
              <a:rPr lang="en-US" altLang="zh-CN" sz="2000" dirty="0">
                <a:ea typeface="黑体" pitchFamily="2" charset="-122"/>
                <a:sym typeface="Symbol" pitchFamily="18" charset="2"/>
              </a:rPr>
              <a:t></a:t>
            </a:r>
            <a:r>
              <a:rPr lang="zh-CN" altLang="en-US" sz="2000" dirty="0">
                <a:ea typeface="黑体" pitchFamily="2" charset="-122"/>
                <a:sym typeface="Symbol" pitchFamily="18" charset="2"/>
              </a:rPr>
              <a:t>中最深叶子且为兄弟（树</a:t>
            </a:r>
            <a:r>
              <a:rPr lang="en-US" altLang="zh-CN" sz="2000" i="1" dirty="0">
                <a:ea typeface="黑体" pitchFamily="2" charset="-122"/>
              </a:rPr>
              <a:t>T</a:t>
            </a:r>
            <a:r>
              <a:rPr lang="en-US" altLang="zh-CN" sz="2000" dirty="0">
                <a:ea typeface="黑体" pitchFamily="2" charset="-122"/>
                <a:sym typeface="Symbol" pitchFamily="18" charset="2"/>
              </a:rPr>
              <a:t></a:t>
            </a:r>
            <a:r>
              <a:rPr lang="zh-CN" altLang="en-US" sz="2000" dirty="0">
                <a:ea typeface="黑体" pitchFamily="2" charset="-122"/>
                <a:sym typeface="Symbol" pitchFamily="18" charset="2"/>
              </a:rPr>
              <a:t>与</a:t>
            </a:r>
            <a:r>
              <a:rPr lang="en-US" altLang="zh-CN" sz="2000" i="1" dirty="0">
                <a:ea typeface="黑体" pitchFamily="2" charset="-122"/>
                <a:sym typeface="Symbol" pitchFamily="18" charset="2"/>
              </a:rPr>
              <a:t>T</a:t>
            </a:r>
            <a:r>
              <a:rPr lang="zh-CN" altLang="en-US" sz="2000" dirty="0">
                <a:ea typeface="黑体" pitchFamily="2" charset="-122"/>
                <a:sym typeface="Symbol" pitchFamily="18" charset="2"/>
              </a:rPr>
              <a:t>具有相等的平均码长）。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55577" y="3322339"/>
            <a:ext cx="8341364" cy="3275013"/>
            <a:chOff x="288" y="2256"/>
            <a:chExt cx="5520" cy="2063"/>
          </a:xfrm>
        </p:grpSpPr>
        <p:grpSp>
          <p:nvGrpSpPr>
            <p:cNvPr id="43013" name="Group 5"/>
            <p:cNvGrpSpPr>
              <a:grpSpLocks/>
            </p:cNvGrpSpPr>
            <p:nvPr/>
          </p:nvGrpSpPr>
          <p:grpSpPr bwMode="auto">
            <a:xfrm>
              <a:off x="288" y="2352"/>
              <a:ext cx="1152" cy="1680"/>
              <a:chOff x="96" y="2448"/>
              <a:chExt cx="1152" cy="1680"/>
            </a:xfrm>
          </p:grpSpPr>
          <p:sp>
            <p:nvSpPr>
              <p:cNvPr id="43034" name="Oval 6"/>
              <p:cNvSpPr>
                <a:spLocks noChangeArrowheads="1"/>
              </p:cNvSpPr>
              <p:nvPr/>
            </p:nvSpPr>
            <p:spPr bwMode="auto">
              <a:xfrm>
                <a:off x="720" y="244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035" name="Oval 7"/>
              <p:cNvSpPr>
                <a:spLocks noChangeArrowheads="1"/>
              </p:cNvSpPr>
              <p:nvPr/>
            </p:nvSpPr>
            <p:spPr bwMode="auto">
              <a:xfrm>
                <a:off x="384" y="292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036" name="Rectangle 8"/>
              <p:cNvSpPr>
                <a:spLocks noChangeArrowheads="1"/>
              </p:cNvSpPr>
              <p:nvPr/>
            </p:nvSpPr>
            <p:spPr bwMode="auto">
              <a:xfrm>
                <a:off x="1008" y="29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i="1"/>
                  <a:t>x</a:t>
                </a:r>
              </a:p>
            </p:txBody>
          </p:sp>
          <p:sp>
            <p:nvSpPr>
              <p:cNvPr id="43037" name="Oval 9"/>
              <p:cNvSpPr>
                <a:spLocks noChangeArrowheads="1"/>
              </p:cNvSpPr>
              <p:nvPr/>
            </p:nvSpPr>
            <p:spPr bwMode="auto">
              <a:xfrm>
                <a:off x="768" y="340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038" name="Rectangle 10"/>
              <p:cNvSpPr>
                <a:spLocks noChangeArrowheads="1"/>
              </p:cNvSpPr>
              <p:nvPr/>
            </p:nvSpPr>
            <p:spPr bwMode="auto">
              <a:xfrm>
                <a:off x="96" y="340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i="1"/>
                  <a:t>y</a:t>
                </a:r>
              </a:p>
            </p:txBody>
          </p:sp>
          <p:sp>
            <p:nvSpPr>
              <p:cNvPr id="43039" name="Rectangle 11"/>
              <p:cNvSpPr>
                <a:spLocks noChangeArrowheads="1"/>
              </p:cNvSpPr>
              <p:nvPr/>
            </p:nvSpPr>
            <p:spPr bwMode="auto">
              <a:xfrm>
                <a:off x="432" y="388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i="1"/>
                  <a:t>b</a:t>
                </a:r>
              </a:p>
            </p:txBody>
          </p:sp>
          <p:sp>
            <p:nvSpPr>
              <p:cNvPr id="43040" name="Rectangle 12"/>
              <p:cNvSpPr>
                <a:spLocks noChangeArrowheads="1"/>
              </p:cNvSpPr>
              <p:nvPr/>
            </p:nvSpPr>
            <p:spPr bwMode="auto">
              <a:xfrm>
                <a:off x="1008" y="388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i="1"/>
                  <a:t>c</a:t>
                </a:r>
              </a:p>
            </p:txBody>
          </p:sp>
          <p:sp>
            <p:nvSpPr>
              <p:cNvPr id="43041" name="Line 13"/>
              <p:cNvSpPr>
                <a:spLocks noChangeShapeType="1"/>
              </p:cNvSpPr>
              <p:nvPr/>
            </p:nvSpPr>
            <p:spPr bwMode="auto">
              <a:xfrm flipH="1">
                <a:off x="504" y="2688"/>
                <a:ext cx="36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42" name="Line 14"/>
              <p:cNvSpPr>
                <a:spLocks noChangeShapeType="1"/>
              </p:cNvSpPr>
              <p:nvPr/>
            </p:nvSpPr>
            <p:spPr bwMode="auto">
              <a:xfrm>
                <a:off x="864" y="2688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43" name="Line 15"/>
              <p:cNvSpPr>
                <a:spLocks noChangeShapeType="1"/>
              </p:cNvSpPr>
              <p:nvPr/>
            </p:nvSpPr>
            <p:spPr bwMode="auto">
              <a:xfrm flipH="1">
                <a:off x="240" y="3168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44" name="Line 16"/>
              <p:cNvSpPr>
                <a:spLocks noChangeShapeType="1"/>
              </p:cNvSpPr>
              <p:nvPr/>
            </p:nvSpPr>
            <p:spPr bwMode="auto">
              <a:xfrm>
                <a:off x="528" y="3168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45" name="Line 17"/>
              <p:cNvSpPr>
                <a:spLocks noChangeShapeType="1"/>
              </p:cNvSpPr>
              <p:nvPr/>
            </p:nvSpPr>
            <p:spPr bwMode="auto">
              <a:xfrm flipH="1">
                <a:off x="576" y="3648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46" name="Line 18"/>
              <p:cNvSpPr>
                <a:spLocks noChangeShapeType="1"/>
              </p:cNvSpPr>
              <p:nvPr/>
            </p:nvSpPr>
            <p:spPr bwMode="auto">
              <a:xfrm>
                <a:off x="864" y="3648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3014" name="Rectangle 19"/>
            <p:cNvSpPr>
              <a:spLocks noChangeArrowheads="1"/>
            </p:cNvSpPr>
            <p:nvPr/>
          </p:nvSpPr>
          <p:spPr bwMode="auto">
            <a:xfrm>
              <a:off x="1344" y="225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  <a:sym typeface="Symbol" pitchFamily="18" charset="2"/>
                </a:rPr>
                <a:t>T</a:t>
              </a:r>
            </a:p>
          </p:txBody>
        </p:sp>
        <p:grpSp>
          <p:nvGrpSpPr>
            <p:cNvPr id="43015" name="Group 20"/>
            <p:cNvGrpSpPr>
              <a:grpSpLocks/>
            </p:cNvGrpSpPr>
            <p:nvPr/>
          </p:nvGrpSpPr>
          <p:grpSpPr bwMode="auto">
            <a:xfrm>
              <a:off x="2352" y="2372"/>
              <a:ext cx="1152" cy="1680"/>
              <a:chOff x="96" y="2448"/>
              <a:chExt cx="1152" cy="1680"/>
            </a:xfrm>
          </p:grpSpPr>
          <p:sp>
            <p:nvSpPr>
              <p:cNvPr id="43021" name="Oval 21"/>
              <p:cNvSpPr>
                <a:spLocks noChangeArrowheads="1"/>
              </p:cNvSpPr>
              <p:nvPr/>
            </p:nvSpPr>
            <p:spPr bwMode="auto">
              <a:xfrm>
                <a:off x="720" y="244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022" name="Oval 22"/>
              <p:cNvSpPr>
                <a:spLocks noChangeArrowheads="1"/>
              </p:cNvSpPr>
              <p:nvPr/>
            </p:nvSpPr>
            <p:spPr bwMode="auto">
              <a:xfrm>
                <a:off x="384" y="292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023" name="Rectangle 23"/>
              <p:cNvSpPr>
                <a:spLocks noChangeArrowheads="1"/>
              </p:cNvSpPr>
              <p:nvPr/>
            </p:nvSpPr>
            <p:spPr bwMode="auto">
              <a:xfrm>
                <a:off x="1008" y="29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i="1"/>
                  <a:t>b</a:t>
                </a:r>
              </a:p>
            </p:txBody>
          </p:sp>
          <p:sp>
            <p:nvSpPr>
              <p:cNvPr id="43024" name="Oval 24"/>
              <p:cNvSpPr>
                <a:spLocks noChangeArrowheads="1"/>
              </p:cNvSpPr>
              <p:nvPr/>
            </p:nvSpPr>
            <p:spPr bwMode="auto">
              <a:xfrm>
                <a:off x="768" y="340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025" name="Rectangle 25"/>
              <p:cNvSpPr>
                <a:spLocks noChangeArrowheads="1"/>
              </p:cNvSpPr>
              <p:nvPr/>
            </p:nvSpPr>
            <p:spPr bwMode="auto">
              <a:xfrm>
                <a:off x="96" y="340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i="1"/>
                  <a:t>c</a:t>
                </a:r>
              </a:p>
            </p:txBody>
          </p:sp>
          <p:sp>
            <p:nvSpPr>
              <p:cNvPr id="43026" name="Rectangle 26"/>
              <p:cNvSpPr>
                <a:spLocks noChangeArrowheads="1"/>
              </p:cNvSpPr>
              <p:nvPr/>
            </p:nvSpPr>
            <p:spPr bwMode="auto">
              <a:xfrm>
                <a:off x="432" y="388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i="1"/>
                  <a:t>x</a:t>
                </a:r>
              </a:p>
            </p:txBody>
          </p:sp>
          <p:sp>
            <p:nvSpPr>
              <p:cNvPr id="43027" name="Rectangle 27"/>
              <p:cNvSpPr>
                <a:spLocks noChangeArrowheads="1"/>
              </p:cNvSpPr>
              <p:nvPr/>
            </p:nvSpPr>
            <p:spPr bwMode="auto">
              <a:xfrm>
                <a:off x="1008" y="388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i="1"/>
                  <a:t>y</a:t>
                </a:r>
              </a:p>
            </p:txBody>
          </p:sp>
          <p:sp>
            <p:nvSpPr>
              <p:cNvPr id="43028" name="Line 28"/>
              <p:cNvSpPr>
                <a:spLocks noChangeShapeType="1"/>
              </p:cNvSpPr>
              <p:nvPr/>
            </p:nvSpPr>
            <p:spPr bwMode="auto">
              <a:xfrm flipH="1">
                <a:off x="528" y="2688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29" name="Line 29"/>
              <p:cNvSpPr>
                <a:spLocks noChangeShapeType="1"/>
              </p:cNvSpPr>
              <p:nvPr/>
            </p:nvSpPr>
            <p:spPr bwMode="auto">
              <a:xfrm>
                <a:off x="864" y="2688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30" name="Line 30"/>
              <p:cNvSpPr>
                <a:spLocks noChangeShapeType="1"/>
              </p:cNvSpPr>
              <p:nvPr/>
            </p:nvSpPr>
            <p:spPr bwMode="auto">
              <a:xfrm flipH="1">
                <a:off x="240" y="3168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31" name="Line 31"/>
              <p:cNvSpPr>
                <a:spLocks noChangeShapeType="1"/>
              </p:cNvSpPr>
              <p:nvPr/>
            </p:nvSpPr>
            <p:spPr bwMode="auto">
              <a:xfrm>
                <a:off x="528" y="3168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32" name="Line 32"/>
              <p:cNvSpPr>
                <a:spLocks noChangeShapeType="1"/>
              </p:cNvSpPr>
              <p:nvPr/>
            </p:nvSpPr>
            <p:spPr bwMode="auto">
              <a:xfrm flipH="1">
                <a:off x="576" y="3648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33" name="Line 33"/>
              <p:cNvSpPr>
                <a:spLocks noChangeShapeType="1"/>
              </p:cNvSpPr>
              <p:nvPr/>
            </p:nvSpPr>
            <p:spPr bwMode="auto">
              <a:xfrm>
                <a:off x="864" y="3648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3016" name="Rectangle 34"/>
            <p:cNvSpPr>
              <a:spLocks noChangeArrowheads="1"/>
            </p:cNvSpPr>
            <p:nvPr/>
          </p:nvSpPr>
          <p:spPr bwMode="auto">
            <a:xfrm>
              <a:off x="3408" y="225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i="1" dirty="0">
                  <a:solidFill>
                    <a:schemeClr val="tx1"/>
                  </a:solidFill>
                  <a:sym typeface="Symbol" pitchFamily="18" charset="2"/>
                </a:rPr>
                <a:t>T </a:t>
              </a:r>
              <a:r>
                <a:rPr lang="en-US" altLang="zh-CN" sz="2400" dirty="0">
                  <a:solidFill>
                    <a:schemeClr val="tx1"/>
                  </a:solidFill>
                  <a:sym typeface="Symbol" pitchFamily="18" charset="2"/>
                </a:rPr>
                <a:t></a:t>
              </a:r>
            </a:p>
          </p:txBody>
        </p:sp>
        <p:sp>
          <p:nvSpPr>
            <p:cNvPr id="43017" name="AutoShape 35"/>
            <p:cNvSpPr>
              <a:spLocks noChangeArrowheads="1"/>
            </p:cNvSpPr>
            <p:nvPr/>
          </p:nvSpPr>
          <p:spPr bwMode="auto">
            <a:xfrm>
              <a:off x="1632" y="3168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8" name="Rectangle 36"/>
            <p:cNvSpPr>
              <a:spLocks noChangeArrowheads="1"/>
            </p:cNvSpPr>
            <p:nvPr/>
          </p:nvSpPr>
          <p:spPr bwMode="auto">
            <a:xfrm>
              <a:off x="3888" y="2264"/>
              <a:ext cx="1584" cy="1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Aft>
                  <a:spcPts val="400"/>
                </a:spcAft>
                <a:buFontTx/>
                <a:buChar char="•"/>
              </a:pPr>
              <a:r>
                <a:rPr lang="en-US" altLang="zh-CN" sz="2000" i="1" dirty="0">
                  <a:solidFill>
                    <a:srgbClr val="0000FF"/>
                  </a:solidFill>
                  <a:sym typeface="Symbol" pitchFamily="18" charset="2"/>
                </a:rPr>
                <a:t> T</a:t>
              </a:r>
              <a:r>
                <a:rPr lang="zh-CN" altLang="en-US" sz="2000" dirty="0">
                  <a:solidFill>
                    <a:srgbClr val="0000FF"/>
                  </a:solidFill>
                  <a:sym typeface="Symbol" pitchFamily="18" charset="2"/>
                </a:rPr>
                <a:t>中：</a:t>
              </a:r>
            </a:p>
            <a:p>
              <a:pPr>
                <a:spcAft>
                  <a:spcPts val="400"/>
                </a:spcAft>
                <a:buFontTx/>
                <a:buChar char="-"/>
              </a:pPr>
              <a:r>
                <a:rPr lang="en-US" altLang="zh-CN" sz="2000" dirty="0">
                  <a:solidFill>
                    <a:schemeClr val="tx1"/>
                  </a:solidFill>
                  <a:sym typeface="Symbol" pitchFamily="18" charset="2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  <a:sym typeface="Symbol" pitchFamily="18" charset="2"/>
                </a:rPr>
                <a:t>f</a:t>
              </a:r>
              <a:r>
                <a:rPr lang="en-US" altLang="zh-CN" sz="2000" dirty="0">
                  <a:solidFill>
                    <a:schemeClr val="tx1"/>
                  </a:solidFill>
                  <a:sym typeface="Symbol" pitchFamily="18" charset="2"/>
                </a:rPr>
                <a:t>(</a:t>
              </a:r>
              <a:r>
                <a:rPr lang="en-US" altLang="zh-CN" sz="2000" i="1" dirty="0">
                  <a:solidFill>
                    <a:schemeClr val="tx1"/>
                  </a:solidFill>
                  <a:sym typeface="Symbol" pitchFamily="18" charset="2"/>
                </a:rPr>
                <a:t>b</a:t>
              </a:r>
              <a:r>
                <a:rPr lang="en-US" altLang="zh-CN" sz="2000" dirty="0">
                  <a:solidFill>
                    <a:schemeClr val="tx1"/>
                  </a:solidFill>
                  <a:sym typeface="Symbol" pitchFamily="18" charset="2"/>
                </a:rPr>
                <a:t>)  </a:t>
              </a:r>
              <a:r>
                <a:rPr lang="en-US" altLang="zh-CN" sz="2000" i="1" dirty="0">
                  <a:solidFill>
                    <a:schemeClr val="tx1"/>
                  </a:solidFill>
                  <a:sym typeface="Symbol" pitchFamily="18" charset="2"/>
                </a:rPr>
                <a:t>f</a:t>
              </a:r>
              <a:r>
                <a:rPr lang="en-US" altLang="zh-CN" sz="2000" dirty="0">
                  <a:solidFill>
                    <a:schemeClr val="tx1"/>
                  </a:solidFill>
                  <a:sym typeface="Symbol" pitchFamily="18" charset="2"/>
                </a:rPr>
                <a:t>(</a:t>
              </a:r>
              <a:r>
                <a:rPr lang="en-US" altLang="zh-CN" sz="2000" i="1" dirty="0">
                  <a:solidFill>
                    <a:schemeClr val="tx1"/>
                  </a:solidFill>
                  <a:sym typeface="Symbol" pitchFamily="18" charset="2"/>
                </a:rPr>
                <a:t>c</a:t>
              </a:r>
              <a:r>
                <a:rPr lang="en-US" altLang="zh-CN" sz="2000" dirty="0">
                  <a:solidFill>
                    <a:schemeClr val="tx1"/>
                  </a:solidFill>
                  <a:sym typeface="Symbol" pitchFamily="18" charset="2"/>
                </a:rPr>
                <a:t>)</a:t>
              </a:r>
            </a:p>
            <a:p>
              <a:pPr>
                <a:spcAft>
                  <a:spcPts val="400"/>
                </a:spcAft>
              </a:pPr>
              <a:r>
                <a:rPr lang="en-US" altLang="zh-CN" sz="2000" dirty="0">
                  <a:solidFill>
                    <a:schemeClr val="tx1"/>
                  </a:solidFill>
                  <a:sym typeface="Symbol" pitchFamily="18" charset="2"/>
                </a:rPr>
                <a:t>  </a:t>
              </a:r>
              <a:r>
                <a:rPr lang="en-US" altLang="zh-CN" sz="2000" i="1" dirty="0">
                  <a:solidFill>
                    <a:schemeClr val="tx1"/>
                  </a:solidFill>
                  <a:sym typeface="Symbol" pitchFamily="18" charset="2"/>
                </a:rPr>
                <a:t>f</a:t>
              </a:r>
              <a:r>
                <a:rPr lang="en-US" altLang="zh-CN" sz="2000" dirty="0">
                  <a:solidFill>
                    <a:schemeClr val="tx1"/>
                  </a:solidFill>
                  <a:sym typeface="Symbol" pitchFamily="18" charset="2"/>
                </a:rPr>
                <a:t>(</a:t>
              </a:r>
              <a:r>
                <a:rPr lang="en-US" altLang="zh-CN" sz="2000" i="1" dirty="0">
                  <a:solidFill>
                    <a:schemeClr val="tx1"/>
                  </a:solidFill>
                  <a:sym typeface="Symbol" pitchFamily="18" charset="2"/>
                </a:rPr>
                <a:t>x</a:t>
              </a:r>
              <a:r>
                <a:rPr lang="en-US" altLang="zh-CN" sz="2000" dirty="0">
                  <a:solidFill>
                    <a:schemeClr val="tx1"/>
                  </a:solidFill>
                  <a:sym typeface="Symbol" pitchFamily="18" charset="2"/>
                </a:rPr>
                <a:t>)  </a:t>
              </a:r>
              <a:r>
                <a:rPr lang="en-US" altLang="zh-CN" sz="2000" i="1" dirty="0">
                  <a:solidFill>
                    <a:schemeClr val="tx1"/>
                  </a:solidFill>
                  <a:sym typeface="Symbol" pitchFamily="18" charset="2"/>
                </a:rPr>
                <a:t>f</a:t>
              </a:r>
              <a:r>
                <a:rPr lang="en-US" altLang="zh-CN" sz="2000" dirty="0">
                  <a:solidFill>
                    <a:schemeClr val="tx1"/>
                  </a:solidFill>
                  <a:sym typeface="Symbol" pitchFamily="18" charset="2"/>
                </a:rPr>
                <a:t>(</a:t>
              </a:r>
              <a:r>
                <a:rPr lang="en-US" altLang="zh-CN" sz="2000" i="1" dirty="0">
                  <a:solidFill>
                    <a:schemeClr val="tx1"/>
                  </a:solidFill>
                  <a:sym typeface="Symbol" pitchFamily="18" charset="2"/>
                </a:rPr>
                <a:t>y</a:t>
              </a:r>
              <a:r>
                <a:rPr lang="en-US" altLang="zh-CN" sz="2000" dirty="0">
                  <a:solidFill>
                    <a:schemeClr val="tx1"/>
                  </a:solidFill>
                  <a:sym typeface="Symbol" pitchFamily="18" charset="2"/>
                </a:rPr>
                <a:t>)</a:t>
              </a:r>
            </a:p>
            <a:p>
              <a:pPr>
                <a:spcAft>
                  <a:spcPts val="400"/>
                </a:spcAft>
                <a:buFontTx/>
                <a:buChar char="-"/>
              </a:pPr>
              <a:r>
                <a:rPr lang="en-US" altLang="zh-CN" sz="2000" dirty="0">
                  <a:solidFill>
                    <a:schemeClr val="tx1"/>
                  </a:solidFill>
                  <a:sym typeface="Symbol" pitchFamily="18" charset="2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  <a:sym typeface="Symbol" pitchFamily="18" charset="2"/>
                </a:rPr>
                <a:t>x</a:t>
              </a:r>
              <a:r>
                <a:rPr lang="zh-CN" altLang="en-US" sz="2000" dirty="0">
                  <a:solidFill>
                    <a:schemeClr val="tx1"/>
                  </a:solidFill>
                  <a:sym typeface="Symbol" pitchFamily="18" charset="2"/>
                </a:rPr>
                <a:t>和</a:t>
              </a:r>
              <a:r>
                <a:rPr lang="en-US" altLang="zh-CN" sz="2000" i="1" dirty="0">
                  <a:solidFill>
                    <a:schemeClr val="tx1"/>
                  </a:solidFill>
                  <a:sym typeface="Symbol" pitchFamily="18" charset="2"/>
                </a:rPr>
                <a:t>y</a:t>
              </a:r>
              <a:r>
                <a:rPr lang="zh-CN" altLang="en-US" sz="2000" dirty="0">
                  <a:solidFill>
                    <a:schemeClr val="tx1"/>
                  </a:solidFill>
                  <a:sym typeface="Symbol" pitchFamily="18" charset="2"/>
                </a:rPr>
                <a:t>是具有最小频  </a:t>
              </a:r>
            </a:p>
            <a:p>
              <a:pPr>
                <a:spcAft>
                  <a:spcPts val="4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sym typeface="Symbol" pitchFamily="18" charset="2"/>
                </a:rPr>
                <a:t>  率的两个字符</a:t>
              </a:r>
            </a:p>
            <a:p>
              <a:pPr>
                <a:spcAft>
                  <a:spcPts val="4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sym typeface="Symbol" pitchFamily="18" charset="2"/>
                </a:rPr>
                <a:t>   </a:t>
              </a:r>
              <a:r>
                <a:rPr lang="en-US" altLang="zh-CN" sz="2000" i="1" dirty="0">
                  <a:solidFill>
                    <a:schemeClr val="tx1"/>
                  </a:solidFill>
                  <a:sym typeface="Symbol" pitchFamily="18" charset="2"/>
                </a:rPr>
                <a:t>f</a:t>
              </a:r>
              <a:r>
                <a:rPr lang="en-US" altLang="zh-CN" sz="2000" dirty="0">
                  <a:solidFill>
                    <a:schemeClr val="tx1"/>
                  </a:solidFill>
                  <a:sym typeface="Symbol" pitchFamily="18" charset="2"/>
                </a:rPr>
                <a:t>(</a:t>
              </a:r>
              <a:r>
                <a:rPr lang="en-US" altLang="zh-CN" sz="2000" i="1" dirty="0">
                  <a:solidFill>
                    <a:schemeClr val="tx1"/>
                  </a:solidFill>
                  <a:sym typeface="Symbol" pitchFamily="18" charset="2"/>
                </a:rPr>
                <a:t>x</a:t>
              </a:r>
              <a:r>
                <a:rPr lang="en-US" altLang="zh-CN" sz="2000" dirty="0">
                  <a:solidFill>
                    <a:schemeClr val="tx1"/>
                  </a:solidFill>
                  <a:sym typeface="Symbol" pitchFamily="18" charset="2"/>
                </a:rPr>
                <a:t>)  </a:t>
              </a:r>
              <a:r>
                <a:rPr lang="en-US" altLang="zh-CN" sz="2000" i="1" dirty="0">
                  <a:solidFill>
                    <a:schemeClr val="tx1"/>
                  </a:solidFill>
                  <a:sym typeface="Symbol" pitchFamily="18" charset="2"/>
                </a:rPr>
                <a:t>f</a:t>
              </a:r>
              <a:r>
                <a:rPr lang="en-US" altLang="zh-CN" sz="2000" dirty="0">
                  <a:solidFill>
                    <a:schemeClr val="tx1"/>
                  </a:solidFill>
                  <a:sym typeface="Symbol" pitchFamily="18" charset="2"/>
                </a:rPr>
                <a:t>(</a:t>
              </a:r>
              <a:r>
                <a:rPr lang="en-US" altLang="zh-CN" sz="2000" i="1" dirty="0">
                  <a:solidFill>
                    <a:schemeClr val="tx1"/>
                  </a:solidFill>
                  <a:sym typeface="Symbol" pitchFamily="18" charset="2"/>
                </a:rPr>
                <a:t>b</a:t>
              </a:r>
              <a:r>
                <a:rPr lang="en-US" altLang="zh-CN" sz="2000" dirty="0">
                  <a:solidFill>
                    <a:schemeClr val="tx1"/>
                  </a:solidFill>
                  <a:sym typeface="Symbol" pitchFamily="18" charset="2"/>
                </a:rPr>
                <a:t>)</a:t>
              </a:r>
              <a:br>
                <a:rPr lang="en-US" altLang="zh-CN" sz="2000" dirty="0">
                  <a:solidFill>
                    <a:schemeClr val="tx1"/>
                  </a:solidFill>
                  <a:sym typeface="Symbol" pitchFamily="18" charset="2"/>
                </a:rPr>
              </a:br>
              <a:r>
                <a:rPr lang="en-US" altLang="zh-CN" sz="2000" dirty="0">
                  <a:solidFill>
                    <a:schemeClr val="tx1"/>
                  </a:solidFill>
                  <a:sym typeface="Symbol" pitchFamily="18" charset="2"/>
                </a:rPr>
                <a:t>   </a:t>
              </a:r>
              <a:r>
                <a:rPr lang="en-US" altLang="zh-CN" sz="2000" i="1" dirty="0">
                  <a:solidFill>
                    <a:schemeClr val="tx1"/>
                  </a:solidFill>
                  <a:sym typeface="Symbol" pitchFamily="18" charset="2"/>
                </a:rPr>
                <a:t>f</a:t>
              </a:r>
              <a:r>
                <a:rPr lang="en-US" altLang="zh-CN" sz="2000" dirty="0">
                  <a:solidFill>
                    <a:schemeClr val="tx1"/>
                  </a:solidFill>
                  <a:sym typeface="Symbol" pitchFamily="18" charset="2"/>
                </a:rPr>
                <a:t>(</a:t>
              </a:r>
              <a:r>
                <a:rPr lang="en-US" altLang="zh-CN" sz="2000" i="1" dirty="0">
                  <a:solidFill>
                    <a:schemeClr val="tx1"/>
                  </a:solidFill>
                  <a:sym typeface="Symbol" pitchFamily="18" charset="2"/>
                </a:rPr>
                <a:t>y</a:t>
              </a:r>
              <a:r>
                <a:rPr lang="en-US" altLang="zh-CN" sz="2000" dirty="0">
                  <a:solidFill>
                    <a:schemeClr val="tx1"/>
                  </a:solidFill>
                  <a:sym typeface="Symbol" pitchFamily="18" charset="2"/>
                </a:rPr>
                <a:t>)  </a:t>
              </a:r>
              <a:r>
                <a:rPr lang="en-US" altLang="zh-CN" sz="2000" i="1" dirty="0">
                  <a:solidFill>
                    <a:schemeClr val="tx1"/>
                  </a:solidFill>
                  <a:sym typeface="Symbol" pitchFamily="18" charset="2"/>
                </a:rPr>
                <a:t>f</a:t>
              </a:r>
              <a:r>
                <a:rPr lang="en-US" altLang="zh-CN" sz="2000" dirty="0">
                  <a:solidFill>
                    <a:schemeClr val="tx1"/>
                  </a:solidFill>
                  <a:sym typeface="Symbol" pitchFamily="18" charset="2"/>
                </a:rPr>
                <a:t>(</a:t>
              </a:r>
              <a:r>
                <a:rPr lang="en-US" altLang="zh-CN" sz="2000" i="1" dirty="0">
                  <a:solidFill>
                    <a:schemeClr val="tx1"/>
                  </a:solidFill>
                  <a:sym typeface="Symbol" pitchFamily="18" charset="2"/>
                </a:rPr>
                <a:t>c</a:t>
              </a:r>
              <a:r>
                <a:rPr lang="en-US" altLang="zh-CN" sz="2000" dirty="0">
                  <a:solidFill>
                    <a:schemeClr val="tx1"/>
                  </a:solidFill>
                  <a:sym typeface="Symbol" pitchFamily="18" charset="2"/>
                </a:rPr>
                <a:t>)</a:t>
              </a:r>
              <a:endParaRPr lang="zh-CN" altLang="en-US" sz="2000" dirty="0">
                <a:solidFill>
                  <a:schemeClr val="tx1"/>
                </a:solidFill>
                <a:sym typeface="Symbol" pitchFamily="18" charset="2"/>
              </a:endParaRPr>
            </a:p>
          </p:txBody>
        </p:sp>
        <p:sp>
          <p:nvSpPr>
            <p:cNvPr id="43019" name="Rectangle 37"/>
            <p:cNvSpPr>
              <a:spLocks noChangeArrowheads="1"/>
            </p:cNvSpPr>
            <p:nvPr/>
          </p:nvSpPr>
          <p:spPr bwMode="auto">
            <a:xfrm>
              <a:off x="3888" y="3841"/>
              <a:ext cx="1920" cy="4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Aft>
                  <a:spcPts val="400"/>
                </a:spcAft>
                <a:buFontTx/>
                <a:buChar char="•"/>
              </a:pPr>
              <a:r>
                <a:rPr lang="en-US" altLang="zh-CN" sz="2000" i="1" dirty="0">
                  <a:solidFill>
                    <a:srgbClr val="00B050"/>
                  </a:solidFill>
                  <a:sym typeface="Symbol" pitchFamily="18" charset="2"/>
                </a:rPr>
                <a:t> T </a:t>
              </a:r>
              <a:r>
                <a:rPr lang="en-US" altLang="zh-CN" sz="2000" dirty="0">
                  <a:solidFill>
                    <a:srgbClr val="00B050"/>
                  </a:solidFill>
                  <a:sym typeface="Symbol" pitchFamily="18" charset="2"/>
                </a:rPr>
                <a:t></a:t>
              </a:r>
              <a:r>
                <a:rPr lang="zh-CN" altLang="en-US" sz="2000" dirty="0">
                  <a:solidFill>
                    <a:srgbClr val="00B050"/>
                  </a:solidFill>
                  <a:sym typeface="Symbol" pitchFamily="18" charset="2"/>
                </a:rPr>
                <a:t>是对</a:t>
              </a:r>
              <a:r>
                <a:rPr lang="en-US" altLang="zh-CN" sz="2000" i="1" dirty="0">
                  <a:solidFill>
                    <a:srgbClr val="00B050"/>
                  </a:solidFill>
                  <a:sym typeface="Symbol" pitchFamily="18" charset="2"/>
                </a:rPr>
                <a:t>C</a:t>
              </a:r>
              <a:r>
                <a:rPr lang="zh-CN" altLang="en-US" sz="2000" dirty="0">
                  <a:solidFill>
                    <a:srgbClr val="00B050"/>
                  </a:solidFill>
                  <a:sym typeface="Symbol" pitchFamily="18" charset="2"/>
                </a:rPr>
                <a:t>做出贪心选择</a:t>
              </a:r>
            </a:p>
            <a:p>
              <a:pPr>
                <a:spcAft>
                  <a:spcPts val="400"/>
                </a:spcAft>
              </a:pPr>
              <a:r>
                <a:rPr lang="zh-CN" altLang="en-US" sz="2000" dirty="0">
                  <a:solidFill>
                    <a:srgbClr val="00B050"/>
                  </a:solidFill>
                  <a:sym typeface="Symbol" pitchFamily="18" charset="2"/>
                </a:rPr>
                <a:t>的前缀编码树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7543800" cy="1143000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itchFamily="2" charset="-122"/>
              </a:rPr>
              <a:t>提纲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2214563"/>
            <a:ext cx="6329363" cy="3881437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应用背景和动机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贪心算法的基本思想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哈夫曼编码</a:t>
            </a:r>
            <a:endParaRPr lang="en-US" altLang="zh-CN" sz="2200" dirty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729950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itchFamily="2" charset="-122"/>
              </a:rPr>
              <a:t>总结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2214563"/>
            <a:ext cx="5594350" cy="3735387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应用背景和动机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贪心算法的基本思想和关键</a:t>
            </a:r>
            <a:endParaRPr lang="en-US" altLang="zh-CN" sz="2200" dirty="0"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  - 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贪心选择性质</a:t>
            </a: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  - 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最优子结构性质</a:t>
            </a: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  - 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贪心选择标准</a:t>
            </a: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spcBef>
                <a:spcPct val="40000"/>
              </a:spcBef>
            </a:pP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贪心算法的重要实例：</a:t>
            </a:r>
            <a:r>
              <a:rPr lang="zh-CN" altLang="en-US" sz="2200" dirty="0">
                <a:ea typeface="黑体" pitchFamily="2" charset="-122"/>
              </a:rPr>
              <a:t>哈夫曼编码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贪心算法的正确性证明思路：数学归纳法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itchFamily="2" charset="-122"/>
              </a:rPr>
              <a:t>结语</a:t>
            </a:r>
            <a:endParaRPr lang="en-US" altLang="zh-CN">
              <a:ea typeface="黑体" pitchFamily="2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altLang="zh-CN" sz="4400" b="1">
              <a:ea typeface="黑体" pitchFamily="2" charset="-122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altLang="zh-CN" sz="4400" b="1">
              <a:ea typeface="黑体" pitchFamily="2" charset="-122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zh-CN" altLang="en-US" sz="5000">
                <a:ea typeface="黑体" pitchFamily="2" charset="-122"/>
              </a:rPr>
              <a:t>谢谢！</a:t>
            </a:r>
            <a:endParaRPr lang="en-US" altLang="zh-CN" sz="5000"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214563"/>
            <a:ext cx="6634163" cy="3881437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应用背景和动机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贪心算法的基本思想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哈夫曼编码</a:t>
            </a:r>
            <a:endParaRPr lang="en-US" altLang="zh-CN" sz="22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总结</a:t>
            </a:r>
          </a:p>
          <a:p>
            <a:pPr eaLnBrk="1" hangingPunct="1"/>
            <a:endParaRPr lang="zh-CN" altLang="en-US" sz="2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A6065-DF17-4694-965E-569F5C44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黑体" panose="02010609060101010101" pitchFamily="49" charset="-122"/>
              </a:rPr>
              <a:t>应用背景和动机 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(1)</a:t>
            </a:r>
            <a:endParaRPr lang="zh-CN" altLang="en-US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9BFCE4-D418-40B4-A875-0A0A75283AD2}"/>
              </a:ext>
            </a:extLst>
          </p:cNvPr>
          <p:cNvSpPr/>
          <p:nvPr/>
        </p:nvSpPr>
        <p:spPr>
          <a:xfrm>
            <a:off x="827584" y="2055063"/>
            <a:ext cx="5101309" cy="1447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000" b="1" kern="1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背景：</a:t>
            </a:r>
            <a:r>
              <a:rPr lang="zh-CN" altLang="zh-CN" sz="2000" kern="1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主播带货已成为了一种新的产品推销手段。为响应国家脱贫攻坚和乡村振兴战略，边远山区的地方政府也采取主播带货的方式推广农产品。</a:t>
            </a:r>
            <a:endParaRPr lang="en-US" altLang="zh-CN" sz="2000" kern="100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F492E50-D21E-4FAA-9321-CEB5B64EEC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833" y="1988840"/>
            <a:ext cx="2905272" cy="155797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8C4E28A-2458-484C-9DB2-B971C2C7A032}"/>
              </a:ext>
            </a:extLst>
          </p:cNvPr>
          <p:cNvSpPr/>
          <p:nvPr/>
        </p:nvSpPr>
        <p:spPr>
          <a:xfrm>
            <a:off x="906832" y="3538694"/>
            <a:ext cx="7905273" cy="298665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ts val="2700"/>
              </a:lnSpc>
              <a:spcAft>
                <a:spcPts val="600"/>
              </a:spcAft>
            </a:pPr>
            <a:r>
              <a:rPr lang="zh-CN" altLang="zh-CN" sz="2000" b="1" kern="1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lang="zh-CN" altLang="en-US" sz="2000" b="1" kern="1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zh-CN" sz="2000" kern="1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假设一批农产品要被想被大众熟知，则其影响因子需要达到</a:t>
            </a:r>
            <a:r>
              <a:rPr lang="en-US" altLang="zh-CN" sz="2000" kern="100" dirty="0">
                <a:latin typeface="+mn-lt"/>
                <a:ea typeface="黑体" panose="02010609060101010101" pitchFamily="49" charset="-122"/>
              </a:rPr>
              <a:t>1.3</a:t>
            </a:r>
            <a:r>
              <a:rPr lang="zh-CN" altLang="zh-CN" sz="2000" kern="1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，现有</a:t>
            </a:r>
            <a:r>
              <a:rPr lang="en-US" altLang="zh-CN" sz="2000" kern="100" dirty="0"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zh-CN" sz="2000" kern="1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类主播，其中</a:t>
            </a:r>
            <a:r>
              <a:rPr lang="en-US" altLang="zh-CN" sz="2000" kern="100" dirty="0">
                <a:latin typeface="+mn-lt"/>
                <a:ea typeface="黑体" panose="02010609060101010101" pitchFamily="49" charset="-122"/>
              </a:rPr>
              <a:t>A</a:t>
            </a:r>
            <a:r>
              <a:rPr lang="zh-CN" altLang="zh-CN" sz="2000" kern="1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类主播可帮助农产品提高</a:t>
            </a:r>
            <a:r>
              <a:rPr lang="en-US" altLang="zh-CN" sz="2000" kern="100" dirty="0">
                <a:latin typeface="+mn-lt"/>
                <a:ea typeface="黑体" panose="02010609060101010101" pitchFamily="49" charset="-122"/>
              </a:rPr>
              <a:t>0.4</a:t>
            </a:r>
            <a:r>
              <a:rPr lang="zh-CN" altLang="zh-CN" sz="2000" kern="1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的影响因子，</a:t>
            </a:r>
            <a:r>
              <a:rPr lang="en-US" altLang="zh-CN" sz="2000" kern="100" dirty="0">
                <a:latin typeface="+mn-lt"/>
                <a:ea typeface="黑体" panose="02010609060101010101" pitchFamily="49" charset="-122"/>
              </a:rPr>
              <a:t>B</a:t>
            </a:r>
            <a:r>
              <a:rPr lang="zh-CN" altLang="zh-CN" sz="2000" kern="1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类主播可帮助农产品提高</a:t>
            </a:r>
            <a:r>
              <a:rPr lang="en-US" altLang="zh-CN" sz="2000" kern="100" dirty="0">
                <a:latin typeface="+mn-lt"/>
                <a:ea typeface="黑体" panose="02010609060101010101" pitchFamily="49" charset="-122"/>
              </a:rPr>
              <a:t>0.3</a:t>
            </a:r>
            <a:r>
              <a:rPr lang="zh-CN" altLang="zh-CN" sz="2000" kern="1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的影响因子，</a:t>
            </a:r>
            <a:r>
              <a:rPr lang="en-US" altLang="zh-CN" sz="2000" kern="100" dirty="0">
                <a:latin typeface="+mn-lt"/>
                <a:ea typeface="黑体" panose="02010609060101010101" pitchFamily="49" charset="-122"/>
              </a:rPr>
              <a:t>C</a:t>
            </a:r>
            <a:r>
              <a:rPr lang="zh-CN" altLang="zh-CN" sz="2000" kern="1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类主播可帮助农产品提高</a:t>
            </a:r>
            <a:r>
              <a:rPr lang="en-US" altLang="zh-CN" sz="2000" kern="100" dirty="0">
                <a:latin typeface="+mn-lt"/>
                <a:ea typeface="黑体" panose="02010609060101010101" pitchFamily="49" charset="-122"/>
              </a:rPr>
              <a:t>0.1</a:t>
            </a:r>
            <a:r>
              <a:rPr lang="zh-CN" altLang="zh-CN" sz="2000" kern="1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的影响因子。</a:t>
            </a:r>
            <a:endParaRPr lang="en-US" altLang="zh-CN" sz="2000" kern="100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  <a:spcAft>
                <a:spcPts val="600"/>
              </a:spcAft>
            </a:pPr>
            <a:r>
              <a:rPr lang="zh-CN" altLang="en-US" sz="2000" b="1" kern="1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问题：</a:t>
            </a:r>
            <a:r>
              <a:rPr lang="zh-CN" altLang="zh-CN" sz="2000" kern="1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应该如何安排主播带货，能够在最少的主播数量下帮助政府使得该农产品被大众熟知？</a:t>
            </a:r>
            <a:endParaRPr lang="en-US" altLang="zh-CN" sz="2000" kern="100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  <a:spcAft>
                <a:spcPts val="600"/>
              </a:spcAft>
            </a:pPr>
            <a:r>
              <a:rPr lang="zh-CN" altLang="zh-CN" sz="2000" b="1" kern="1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直观的方案</a:t>
            </a:r>
            <a:r>
              <a:rPr lang="zh-CN" altLang="en-US" sz="2000" b="1" kern="1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zh-CN" sz="2000" kern="1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尽量选择影响因子高的主播，即选择</a:t>
            </a:r>
            <a:r>
              <a:rPr lang="en-US" altLang="zh-CN" sz="2000" kern="100" dirty="0"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zh-CN" sz="2000" kern="1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名</a:t>
            </a:r>
            <a:r>
              <a:rPr lang="en-US" altLang="zh-CN" sz="2000" kern="100" dirty="0">
                <a:latin typeface="+mn-lt"/>
                <a:ea typeface="黑体" panose="02010609060101010101" pitchFamily="49" charset="-122"/>
              </a:rPr>
              <a:t>A</a:t>
            </a:r>
            <a:r>
              <a:rPr lang="zh-CN" altLang="zh-CN" sz="2000" kern="1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类主播和</a:t>
            </a:r>
            <a:r>
              <a:rPr lang="en-US" altLang="zh-CN" sz="2000" kern="100" dirty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zh-CN" sz="2000" kern="1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名</a:t>
            </a:r>
            <a:r>
              <a:rPr lang="en-US" altLang="zh-CN" sz="2000" kern="100" dirty="0">
                <a:latin typeface="+mn-lt"/>
                <a:ea typeface="黑体" panose="02010609060101010101" pitchFamily="49" charset="-122"/>
              </a:rPr>
              <a:t>C</a:t>
            </a:r>
            <a:r>
              <a:rPr lang="zh-CN" altLang="zh-CN" sz="2000" kern="1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类主播，就可在最少的主播数量下让这批农产品的影响因子达到期望值</a:t>
            </a:r>
            <a:r>
              <a:rPr lang="zh-CN" altLang="en-US" sz="2000" kern="1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203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应用背景和动机 (</a:t>
            </a:r>
            <a:r>
              <a:rPr lang="en-US" altLang="zh-CN" dirty="0">
                <a:ea typeface="黑体" pitchFamily="2" charset="-122"/>
              </a:rPr>
              <a:t>2</a:t>
            </a:r>
            <a:r>
              <a:rPr lang="zh-CN" altLang="en-US" dirty="0">
                <a:ea typeface="黑体" pitchFamily="2" charset="-122"/>
              </a:rPr>
              <a:t>)</a:t>
            </a:r>
            <a:endParaRPr lang="zh-CN" altLang="en-US" sz="3600" dirty="0">
              <a:ea typeface="黑体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2062163"/>
            <a:ext cx="7992888" cy="41862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优化问题（</a:t>
            </a:r>
            <a:r>
              <a:rPr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Optimization problem</a:t>
            </a:r>
            <a:r>
              <a:rPr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）</a:t>
            </a:r>
            <a:endParaRPr lang="en-US" altLang="zh-CN" sz="2000" b="1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      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不仅要找到答案，且要找到最佳答案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贪心算法（</a:t>
            </a:r>
            <a:r>
              <a:rPr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Greedy algorithm</a:t>
            </a:r>
            <a:r>
              <a:rPr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）</a:t>
            </a:r>
            <a:endParaRPr lang="en-US" altLang="zh-CN" sz="2000" b="1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     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有时对优化问题能有较好的解决方案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贪心算法分阶段执行，每一个阶段：</a:t>
            </a:r>
            <a:endParaRPr lang="en-US" altLang="zh-CN" sz="2000" b="1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当考虑做何种选择时，只考虑对当前问题最佳的选择，而不考虑其子问题的结果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希望通过每一个步骤的局部最优（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Local optimum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）而得到全局最优（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Global optimum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）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未必能得到最优解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应用背景和动机 (</a:t>
            </a:r>
            <a:r>
              <a:rPr lang="en-US" altLang="zh-CN" dirty="0">
                <a:ea typeface="黑体" pitchFamily="2" charset="-122"/>
              </a:rPr>
              <a:t>3</a:t>
            </a:r>
            <a:r>
              <a:rPr lang="zh-CN" altLang="en-US" dirty="0">
                <a:ea typeface="黑体" pitchFamily="2" charset="-122"/>
              </a:rPr>
              <a:t>)</a:t>
            </a:r>
            <a:endParaRPr lang="zh-CN" altLang="en-US" sz="3600" dirty="0">
              <a:ea typeface="黑体" pitchFamily="2" charset="-122"/>
            </a:endParaRPr>
          </a:p>
        </p:txBody>
      </p:sp>
      <p:sp>
        <p:nvSpPr>
          <p:cNvPr id="11269" name="Rectangle 38"/>
          <p:cNvSpPr>
            <a:spLocks noGrp="1" noChangeArrowheads="1"/>
          </p:cNvSpPr>
          <p:nvPr>
            <p:ph type="body" sz="half" idx="1"/>
          </p:nvPr>
        </p:nvSpPr>
        <p:spPr>
          <a:xfrm>
            <a:off x="985031" y="2536045"/>
            <a:ext cx="7218363" cy="1141412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zh-CN" altLang="en-US" sz="2000" dirty="0">
                <a:ea typeface="黑体" panose="02010609060101010101" pitchFamily="49" charset="-122"/>
              </a:rPr>
              <a:t>运行</a:t>
            </a:r>
            <a:r>
              <a:rPr lang="en-US" altLang="zh-CN" sz="2000" dirty="0">
                <a:ea typeface="黑体" panose="02010609060101010101" pitchFamily="49" charset="-122"/>
              </a:rPr>
              <a:t>9</a:t>
            </a:r>
            <a:r>
              <a:rPr lang="zh-CN" altLang="en-US" sz="2000" dirty="0">
                <a:ea typeface="黑体" panose="02010609060101010101" pitchFamily="49" charset="-122"/>
              </a:rPr>
              <a:t>个作业，其时间分别为</a:t>
            </a:r>
            <a:r>
              <a:rPr lang="en-US" altLang="zh-CN" sz="2000" dirty="0">
                <a:solidFill>
                  <a:schemeClr val="folHlink"/>
                </a:solidFill>
                <a:ea typeface="黑体" panose="02010609060101010101" pitchFamily="49" charset="-122"/>
              </a:rPr>
              <a:t>3</a:t>
            </a:r>
            <a:r>
              <a:rPr lang="en-US" altLang="zh-CN" sz="2000" dirty="0">
                <a:ea typeface="黑体" panose="02010609060101010101" pitchFamily="49" charset="-122"/>
              </a:rPr>
              <a:t>, </a:t>
            </a:r>
            <a:r>
              <a:rPr lang="en-US" altLang="zh-CN" sz="2000" dirty="0">
                <a:solidFill>
                  <a:schemeClr val="folHlink"/>
                </a:solidFill>
                <a:ea typeface="黑体" panose="02010609060101010101" pitchFamily="49" charset="-122"/>
              </a:rPr>
              <a:t>5</a:t>
            </a:r>
            <a:r>
              <a:rPr lang="en-US" altLang="zh-CN" sz="2000" dirty="0">
                <a:ea typeface="黑体" panose="02010609060101010101" pitchFamily="49" charset="-122"/>
              </a:rPr>
              <a:t>, </a:t>
            </a:r>
            <a:r>
              <a:rPr lang="en-US" altLang="zh-CN" sz="2000" dirty="0">
                <a:solidFill>
                  <a:schemeClr val="folHlink"/>
                </a:solidFill>
                <a:ea typeface="黑体" panose="02010609060101010101" pitchFamily="49" charset="-122"/>
              </a:rPr>
              <a:t>6</a:t>
            </a:r>
            <a:r>
              <a:rPr lang="en-US" altLang="zh-CN" sz="2000" dirty="0">
                <a:ea typeface="黑体" panose="02010609060101010101" pitchFamily="49" charset="-122"/>
              </a:rPr>
              <a:t>, </a:t>
            </a:r>
            <a:r>
              <a:rPr lang="en-US" altLang="zh-CN" sz="2000" dirty="0">
                <a:solidFill>
                  <a:schemeClr val="folHlink"/>
                </a:solidFill>
                <a:ea typeface="黑体" panose="02010609060101010101" pitchFamily="49" charset="-122"/>
              </a:rPr>
              <a:t>10</a:t>
            </a:r>
            <a:r>
              <a:rPr lang="en-US" altLang="zh-CN" sz="2000" dirty="0">
                <a:ea typeface="黑体" panose="02010609060101010101" pitchFamily="49" charset="-122"/>
              </a:rPr>
              <a:t>, </a:t>
            </a:r>
            <a:r>
              <a:rPr lang="en-US" altLang="zh-CN" sz="2000" dirty="0">
                <a:solidFill>
                  <a:schemeClr val="folHlink"/>
                </a:solidFill>
                <a:ea typeface="黑体" panose="02010609060101010101" pitchFamily="49" charset="-122"/>
              </a:rPr>
              <a:t>11</a:t>
            </a:r>
            <a:r>
              <a:rPr lang="en-US" altLang="zh-CN" sz="2000" dirty="0">
                <a:ea typeface="黑体" panose="02010609060101010101" pitchFamily="49" charset="-122"/>
              </a:rPr>
              <a:t>, </a:t>
            </a:r>
            <a:r>
              <a:rPr lang="en-US" altLang="zh-CN" sz="2000" dirty="0">
                <a:solidFill>
                  <a:schemeClr val="folHlink"/>
                </a:solidFill>
                <a:ea typeface="黑体" panose="02010609060101010101" pitchFamily="49" charset="-122"/>
              </a:rPr>
              <a:t>14</a:t>
            </a:r>
            <a:r>
              <a:rPr lang="en-US" altLang="zh-CN" sz="2000" dirty="0">
                <a:ea typeface="黑体" panose="02010609060101010101" pitchFamily="49" charset="-122"/>
              </a:rPr>
              <a:t>, </a:t>
            </a:r>
            <a:r>
              <a:rPr lang="en-US" altLang="zh-CN" sz="2000" dirty="0">
                <a:solidFill>
                  <a:schemeClr val="folHlink"/>
                </a:solidFill>
                <a:ea typeface="黑体" panose="02010609060101010101" pitchFamily="49" charset="-122"/>
              </a:rPr>
              <a:t>15</a:t>
            </a:r>
            <a:r>
              <a:rPr lang="en-US" altLang="zh-CN" sz="2000" dirty="0">
                <a:ea typeface="黑体" panose="02010609060101010101" pitchFamily="49" charset="-122"/>
              </a:rPr>
              <a:t>, </a:t>
            </a:r>
            <a:r>
              <a:rPr lang="en-US" altLang="zh-CN" sz="2000" dirty="0">
                <a:solidFill>
                  <a:schemeClr val="folHlink"/>
                </a:solidFill>
                <a:ea typeface="黑体" panose="02010609060101010101" pitchFamily="49" charset="-122"/>
              </a:rPr>
              <a:t>18</a:t>
            </a:r>
            <a:r>
              <a:rPr lang="en-US" altLang="zh-CN" sz="2000" dirty="0">
                <a:ea typeface="黑体" panose="02010609060101010101" pitchFamily="49" charset="-122"/>
              </a:rPr>
              <a:t>, </a:t>
            </a:r>
            <a:r>
              <a:rPr lang="en-US" altLang="zh-CN" sz="2000" dirty="0">
                <a:solidFill>
                  <a:schemeClr val="folHlink"/>
                </a:solidFill>
                <a:ea typeface="黑体" panose="02010609060101010101" pitchFamily="49" charset="-122"/>
              </a:rPr>
              <a:t>20</a:t>
            </a:r>
            <a:r>
              <a:rPr lang="en-US" altLang="zh-CN" sz="2000" dirty="0">
                <a:ea typeface="黑体" panose="02010609060101010101" pitchFamily="49" charset="-122"/>
              </a:rPr>
              <a:t>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zh-CN" altLang="en-US" sz="2000" dirty="0">
                <a:ea typeface="黑体" panose="02010609060101010101" pitchFamily="49" charset="-122"/>
              </a:rPr>
              <a:t>共有</a:t>
            </a:r>
            <a:r>
              <a:rPr lang="en-US" altLang="zh-CN" sz="2000" dirty="0"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ea typeface="黑体" panose="02010609060101010101" pitchFamily="49" charset="-122"/>
              </a:rPr>
              <a:t>个处理器，可执行这些作业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zh-CN" altLang="en-US" sz="2000" dirty="0">
                <a:ea typeface="黑体" panose="02010609060101010101" pitchFamily="49" charset="-122"/>
              </a:rPr>
              <a:t>按照</a:t>
            </a:r>
            <a:r>
              <a:rPr lang="zh-CN" altLang="en-US" sz="2000" b="1" dirty="0">
                <a:solidFill>
                  <a:srgbClr val="FF0000"/>
                </a:solidFill>
                <a:ea typeface="黑体" panose="02010609060101010101" pitchFamily="49" charset="-122"/>
              </a:rPr>
              <a:t>最长时间作业优先</a:t>
            </a:r>
            <a:r>
              <a:rPr lang="zh-CN" altLang="en-US" sz="2000" dirty="0">
                <a:ea typeface="黑体" panose="02010609060101010101" pitchFamily="49" charset="-122"/>
              </a:rPr>
              <a:t>的原则，将作业安排到空闲处理器</a:t>
            </a:r>
            <a:endParaRPr lang="en-US" altLang="zh-CN" sz="2000" dirty="0">
              <a:ea typeface="黑体" panose="02010609060101010101" pitchFamily="49" charset="-122"/>
            </a:endParaRP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477335" y="3858879"/>
            <a:ext cx="3802063" cy="382588"/>
            <a:chOff x="768" y="2304"/>
            <a:chExt cx="2395" cy="241"/>
          </a:xfrm>
        </p:grpSpPr>
        <p:sp>
          <p:nvSpPr>
            <p:cNvPr id="11297" name="Freeform 40"/>
            <p:cNvSpPr>
              <a:spLocks/>
            </p:cNvSpPr>
            <p:nvPr/>
          </p:nvSpPr>
          <p:spPr bwMode="auto">
            <a:xfrm>
              <a:off x="768" y="2304"/>
              <a:ext cx="2395" cy="241"/>
            </a:xfrm>
            <a:custGeom>
              <a:avLst/>
              <a:gdLst>
                <a:gd name="T0" fmla="*/ 0 w 2395"/>
                <a:gd name="T1" fmla="*/ 0 h 241"/>
                <a:gd name="T2" fmla="*/ 0 w 2395"/>
                <a:gd name="T3" fmla="*/ 240 h 241"/>
                <a:gd name="T4" fmla="*/ 2394 w 2395"/>
                <a:gd name="T5" fmla="*/ 240 h 241"/>
                <a:gd name="T6" fmla="*/ 2394 w 2395"/>
                <a:gd name="T7" fmla="*/ 0 h 241"/>
                <a:gd name="T8" fmla="*/ 0 w 2395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95"/>
                <a:gd name="T16" fmla="*/ 0 h 241"/>
                <a:gd name="T17" fmla="*/ 2395 w 239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95" h="241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>
                <a:latin typeface="+mn-lt"/>
              </a:endParaRPr>
            </a:p>
          </p:txBody>
        </p:sp>
        <p:sp>
          <p:nvSpPr>
            <p:cNvPr id="11298" name="Rectangle 41"/>
            <p:cNvSpPr>
              <a:spLocks noChangeArrowheads="1"/>
            </p:cNvSpPr>
            <p:nvPr/>
          </p:nvSpPr>
          <p:spPr bwMode="auto">
            <a:xfrm>
              <a:off x="829" y="2336"/>
              <a:ext cx="227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kumimoji="0" lang="zh-CN" altLang="en-US" sz="2000">
                  <a:solidFill>
                    <a:srgbClr val="000000"/>
                  </a:solidFill>
                  <a:latin typeface="+mn-lt"/>
                  <a:ea typeface="宋体" pitchFamily="2" charset="-122"/>
                </a:rPr>
                <a:t>20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1477335" y="4499301"/>
            <a:ext cx="3468688" cy="382588"/>
            <a:chOff x="768" y="2688"/>
            <a:chExt cx="2185" cy="241"/>
          </a:xfrm>
        </p:grpSpPr>
        <p:sp>
          <p:nvSpPr>
            <p:cNvPr id="11295" name="Freeform 43"/>
            <p:cNvSpPr>
              <a:spLocks/>
            </p:cNvSpPr>
            <p:nvPr/>
          </p:nvSpPr>
          <p:spPr bwMode="auto">
            <a:xfrm>
              <a:off x="768" y="2688"/>
              <a:ext cx="2185" cy="241"/>
            </a:xfrm>
            <a:custGeom>
              <a:avLst/>
              <a:gdLst>
                <a:gd name="T0" fmla="*/ 0 w 2185"/>
                <a:gd name="T1" fmla="*/ 0 h 241"/>
                <a:gd name="T2" fmla="*/ 0 w 2185"/>
                <a:gd name="T3" fmla="*/ 240 h 241"/>
                <a:gd name="T4" fmla="*/ 2184 w 2185"/>
                <a:gd name="T5" fmla="*/ 240 h 241"/>
                <a:gd name="T6" fmla="*/ 2184 w 2185"/>
                <a:gd name="T7" fmla="*/ 0 h 241"/>
                <a:gd name="T8" fmla="*/ 0 w 2185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85"/>
                <a:gd name="T16" fmla="*/ 0 h 241"/>
                <a:gd name="T17" fmla="*/ 2185 w 218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85" h="241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>
                <a:latin typeface="+mn-lt"/>
              </a:endParaRPr>
            </a:p>
          </p:txBody>
        </p:sp>
        <p:sp>
          <p:nvSpPr>
            <p:cNvPr id="11296" name="Rectangle 44"/>
            <p:cNvSpPr>
              <a:spLocks noChangeArrowheads="1"/>
            </p:cNvSpPr>
            <p:nvPr/>
          </p:nvSpPr>
          <p:spPr bwMode="auto">
            <a:xfrm>
              <a:off x="829" y="2720"/>
              <a:ext cx="206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kumimoji="0" lang="zh-CN" altLang="en-US" sz="2000">
                  <a:solidFill>
                    <a:srgbClr val="000000"/>
                  </a:solidFill>
                  <a:latin typeface="+mn-lt"/>
                  <a:ea typeface="宋体" pitchFamily="2" charset="-122"/>
                </a:rPr>
                <a:t>18</a:t>
              </a: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1477335" y="5154279"/>
            <a:ext cx="2868613" cy="382588"/>
            <a:chOff x="768" y="3120"/>
            <a:chExt cx="1807" cy="241"/>
          </a:xfrm>
        </p:grpSpPr>
        <p:sp>
          <p:nvSpPr>
            <p:cNvPr id="11293" name="Freeform 46"/>
            <p:cNvSpPr>
              <a:spLocks/>
            </p:cNvSpPr>
            <p:nvPr/>
          </p:nvSpPr>
          <p:spPr bwMode="auto">
            <a:xfrm>
              <a:off x="768" y="3120"/>
              <a:ext cx="1807" cy="241"/>
            </a:xfrm>
            <a:custGeom>
              <a:avLst/>
              <a:gdLst>
                <a:gd name="T0" fmla="*/ 0 w 1807"/>
                <a:gd name="T1" fmla="*/ 0 h 241"/>
                <a:gd name="T2" fmla="*/ 0 w 1807"/>
                <a:gd name="T3" fmla="*/ 240 h 241"/>
                <a:gd name="T4" fmla="*/ 1806 w 1807"/>
                <a:gd name="T5" fmla="*/ 240 h 241"/>
                <a:gd name="T6" fmla="*/ 1806 w 1807"/>
                <a:gd name="T7" fmla="*/ 0 h 241"/>
                <a:gd name="T8" fmla="*/ 0 w 1807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7"/>
                <a:gd name="T16" fmla="*/ 0 h 241"/>
                <a:gd name="T17" fmla="*/ 1807 w 1807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7" h="241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>
                <a:latin typeface="+mn-lt"/>
              </a:endParaRPr>
            </a:p>
          </p:txBody>
        </p:sp>
        <p:sp>
          <p:nvSpPr>
            <p:cNvPr id="11294" name="Rectangle 47"/>
            <p:cNvSpPr>
              <a:spLocks noChangeArrowheads="1"/>
            </p:cNvSpPr>
            <p:nvPr/>
          </p:nvSpPr>
          <p:spPr bwMode="auto">
            <a:xfrm>
              <a:off x="829" y="3152"/>
              <a:ext cx="168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kumimoji="0" lang="zh-CN" altLang="en-US" sz="2000">
                  <a:solidFill>
                    <a:srgbClr val="000000"/>
                  </a:solidFill>
                  <a:latin typeface="+mn-lt"/>
                  <a:ea typeface="宋体" pitchFamily="2" charset="-122"/>
                </a:rPr>
                <a:t>15</a:t>
              </a:r>
            </a:p>
          </p:txBody>
        </p:sp>
      </p:grp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4341185" y="5154279"/>
            <a:ext cx="2735263" cy="382588"/>
            <a:chOff x="2572" y="3120"/>
            <a:chExt cx="1723" cy="241"/>
          </a:xfrm>
        </p:grpSpPr>
        <p:sp>
          <p:nvSpPr>
            <p:cNvPr id="11291" name="Freeform 49"/>
            <p:cNvSpPr>
              <a:spLocks/>
            </p:cNvSpPr>
            <p:nvPr/>
          </p:nvSpPr>
          <p:spPr bwMode="auto">
            <a:xfrm>
              <a:off x="2572" y="3120"/>
              <a:ext cx="1723" cy="241"/>
            </a:xfrm>
            <a:custGeom>
              <a:avLst/>
              <a:gdLst>
                <a:gd name="T0" fmla="*/ 0 w 1723"/>
                <a:gd name="T1" fmla="*/ 0 h 241"/>
                <a:gd name="T2" fmla="*/ 0 w 1723"/>
                <a:gd name="T3" fmla="*/ 240 h 241"/>
                <a:gd name="T4" fmla="*/ 1722 w 1723"/>
                <a:gd name="T5" fmla="*/ 240 h 241"/>
                <a:gd name="T6" fmla="*/ 1722 w 1723"/>
                <a:gd name="T7" fmla="*/ 0 h 241"/>
                <a:gd name="T8" fmla="*/ 0 w 1723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3"/>
                <a:gd name="T16" fmla="*/ 0 h 241"/>
                <a:gd name="T17" fmla="*/ 1723 w 1723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3" h="241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>
                <a:latin typeface="+mn-lt"/>
              </a:endParaRPr>
            </a:p>
          </p:txBody>
        </p:sp>
        <p:sp>
          <p:nvSpPr>
            <p:cNvPr id="11292" name="Rectangle 50"/>
            <p:cNvSpPr>
              <a:spLocks noChangeArrowheads="1"/>
            </p:cNvSpPr>
            <p:nvPr/>
          </p:nvSpPr>
          <p:spPr bwMode="auto">
            <a:xfrm>
              <a:off x="2633" y="3152"/>
              <a:ext cx="160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kumimoji="0" lang="zh-CN" altLang="en-US" sz="2000">
                  <a:solidFill>
                    <a:srgbClr val="000000"/>
                  </a:solidFill>
                  <a:latin typeface="+mn-lt"/>
                  <a:ea typeface="宋体" pitchFamily="2" charset="-122"/>
                </a:rPr>
                <a:t>14</a:t>
              </a:r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4938085" y="4499301"/>
            <a:ext cx="2135188" cy="382588"/>
            <a:chOff x="2948" y="2688"/>
            <a:chExt cx="1345" cy="241"/>
          </a:xfrm>
        </p:grpSpPr>
        <p:sp>
          <p:nvSpPr>
            <p:cNvPr id="11289" name="Freeform 52"/>
            <p:cNvSpPr>
              <a:spLocks/>
            </p:cNvSpPr>
            <p:nvPr/>
          </p:nvSpPr>
          <p:spPr bwMode="auto">
            <a:xfrm>
              <a:off x="2948" y="2688"/>
              <a:ext cx="1345" cy="241"/>
            </a:xfrm>
            <a:custGeom>
              <a:avLst/>
              <a:gdLst>
                <a:gd name="T0" fmla="*/ 0 w 1345"/>
                <a:gd name="T1" fmla="*/ 0 h 241"/>
                <a:gd name="T2" fmla="*/ 0 w 1345"/>
                <a:gd name="T3" fmla="*/ 240 h 241"/>
                <a:gd name="T4" fmla="*/ 1344 w 1345"/>
                <a:gd name="T5" fmla="*/ 240 h 241"/>
                <a:gd name="T6" fmla="*/ 1344 w 1345"/>
                <a:gd name="T7" fmla="*/ 0 h 241"/>
                <a:gd name="T8" fmla="*/ 0 w 1345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241"/>
                <a:gd name="T17" fmla="*/ 1345 w 134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241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>
                <a:latin typeface="+mn-lt"/>
              </a:endParaRPr>
            </a:p>
          </p:txBody>
        </p:sp>
        <p:sp>
          <p:nvSpPr>
            <p:cNvPr id="11290" name="Rectangle 53"/>
            <p:cNvSpPr>
              <a:spLocks noChangeArrowheads="1"/>
            </p:cNvSpPr>
            <p:nvPr/>
          </p:nvSpPr>
          <p:spPr bwMode="auto">
            <a:xfrm>
              <a:off x="3009" y="2720"/>
              <a:ext cx="122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kumimoji="0" lang="zh-CN" altLang="en-US" sz="2000">
                  <a:solidFill>
                    <a:srgbClr val="000000"/>
                  </a:solidFill>
                  <a:latin typeface="+mn-lt"/>
                  <a:ea typeface="宋体" pitchFamily="2" charset="-122"/>
                </a:rPr>
                <a:t>11</a:t>
              </a:r>
            </a:p>
          </p:txBody>
        </p:sp>
      </p:grp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5287335" y="3858879"/>
            <a:ext cx="1935163" cy="382588"/>
            <a:chOff x="3168" y="2304"/>
            <a:chExt cx="1219" cy="241"/>
          </a:xfrm>
        </p:grpSpPr>
        <p:sp>
          <p:nvSpPr>
            <p:cNvPr id="11287" name="Freeform 55"/>
            <p:cNvSpPr>
              <a:spLocks/>
            </p:cNvSpPr>
            <p:nvPr/>
          </p:nvSpPr>
          <p:spPr bwMode="auto">
            <a:xfrm>
              <a:off x="3168" y="2304"/>
              <a:ext cx="1219" cy="241"/>
            </a:xfrm>
            <a:custGeom>
              <a:avLst/>
              <a:gdLst>
                <a:gd name="T0" fmla="*/ 0 w 1219"/>
                <a:gd name="T1" fmla="*/ 0 h 241"/>
                <a:gd name="T2" fmla="*/ 0 w 1219"/>
                <a:gd name="T3" fmla="*/ 240 h 241"/>
                <a:gd name="T4" fmla="*/ 1218 w 1219"/>
                <a:gd name="T5" fmla="*/ 240 h 241"/>
                <a:gd name="T6" fmla="*/ 1218 w 1219"/>
                <a:gd name="T7" fmla="*/ 0 h 241"/>
                <a:gd name="T8" fmla="*/ 0 w 1219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9"/>
                <a:gd name="T16" fmla="*/ 0 h 241"/>
                <a:gd name="T17" fmla="*/ 1219 w 1219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9" h="241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>
                <a:latin typeface="+mn-lt"/>
              </a:endParaRPr>
            </a:p>
          </p:txBody>
        </p:sp>
        <p:sp>
          <p:nvSpPr>
            <p:cNvPr id="11288" name="Rectangle 56"/>
            <p:cNvSpPr>
              <a:spLocks noChangeArrowheads="1"/>
            </p:cNvSpPr>
            <p:nvPr/>
          </p:nvSpPr>
          <p:spPr bwMode="auto">
            <a:xfrm>
              <a:off x="3229" y="2336"/>
              <a:ext cx="1096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kumimoji="0" lang="zh-CN" altLang="en-US" sz="2000">
                  <a:solidFill>
                    <a:srgbClr val="000000"/>
                  </a:solidFill>
                  <a:latin typeface="+mn-lt"/>
                  <a:ea typeface="宋体" pitchFamily="2" charset="-122"/>
                </a:rPr>
                <a:t>10</a:t>
              </a:r>
            </a:p>
          </p:txBody>
        </p:sp>
      </p:grp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7058985" y="4499301"/>
            <a:ext cx="1201738" cy="382588"/>
            <a:chOff x="4284" y="2688"/>
            <a:chExt cx="757" cy="241"/>
          </a:xfrm>
        </p:grpSpPr>
        <p:sp>
          <p:nvSpPr>
            <p:cNvPr id="11285" name="Freeform 58"/>
            <p:cNvSpPr>
              <a:spLocks/>
            </p:cNvSpPr>
            <p:nvPr/>
          </p:nvSpPr>
          <p:spPr bwMode="auto">
            <a:xfrm>
              <a:off x="4284" y="2688"/>
              <a:ext cx="757" cy="241"/>
            </a:xfrm>
            <a:custGeom>
              <a:avLst/>
              <a:gdLst>
                <a:gd name="T0" fmla="*/ 0 w 757"/>
                <a:gd name="T1" fmla="*/ 0 h 241"/>
                <a:gd name="T2" fmla="*/ 0 w 757"/>
                <a:gd name="T3" fmla="*/ 240 h 241"/>
                <a:gd name="T4" fmla="*/ 756 w 757"/>
                <a:gd name="T5" fmla="*/ 240 h 241"/>
                <a:gd name="T6" fmla="*/ 756 w 757"/>
                <a:gd name="T7" fmla="*/ 0 h 241"/>
                <a:gd name="T8" fmla="*/ 0 w 757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7"/>
                <a:gd name="T16" fmla="*/ 0 h 241"/>
                <a:gd name="T17" fmla="*/ 757 w 757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7" h="241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>
                <a:latin typeface="+mn-lt"/>
              </a:endParaRPr>
            </a:p>
          </p:txBody>
        </p:sp>
        <p:sp>
          <p:nvSpPr>
            <p:cNvPr id="11286" name="Rectangle 59"/>
            <p:cNvSpPr>
              <a:spLocks noChangeArrowheads="1"/>
            </p:cNvSpPr>
            <p:nvPr/>
          </p:nvSpPr>
          <p:spPr bwMode="auto">
            <a:xfrm>
              <a:off x="4345" y="2720"/>
              <a:ext cx="63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kumimoji="0" lang="zh-CN" altLang="en-US" sz="2000">
                  <a:solidFill>
                    <a:srgbClr val="000000"/>
                  </a:solidFill>
                  <a:latin typeface="+mn-lt"/>
                  <a:ea typeface="宋体" pitchFamily="2" charset="-122"/>
                </a:rPr>
                <a:t>6</a:t>
              </a:r>
            </a:p>
          </p:txBody>
        </p:sp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7082798" y="5154279"/>
            <a:ext cx="1068387" cy="382588"/>
            <a:chOff x="4299" y="3120"/>
            <a:chExt cx="673" cy="241"/>
          </a:xfrm>
        </p:grpSpPr>
        <p:sp>
          <p:nvSpPr>
            <p:cNvPr id="11283" name="Freeform 61"/>
            <p:cNvSpPr>
              <a:spLocks/>
            </p:cNvSpPr>
            <p:nvPr/>
          </p:nvSpPr>
          <p:spPr bwMode="auto">
            <a:xfrm>
              <a:off x="4299" y="3120"/>
              <a:ext cx="673" cy="241"/>
            </a:xfrm>
            <a:custGeom>
              <a:avLst/>
              <a:gdLst>
                <a:gd name="T0" fmla="*/ 0 w 673"/>
                <a:gd name="T1" fmla="*/ 0 h 241"/>
                <a:gd name="T2" fmla="*/ 0 w 673"/>
                <a:gd name="T3" fmla="*/ 240 h 241"/>
                <a:gd name="T4" fmla="*/ 672 w 673"/>
                <a:gd name="T5" fmla="*/ 240 h 241"/>
                <a:gd name="T6" fmla="*/ 672 w 673"/>
                <a:gd name="T7" fmla="*/ 0 h 241"/>
                <a:gd name="T8" fmla="*/ 0 w 673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3"/>
                <a:gd name="T16" fmla="*/ 0 h 241"/>
                <a:gd name="T17" fmla="*/ 673 w 673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3" h="241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>
                <a:latin typeface="+mn-lt"/>
              </a:endParaRPr>
            </a:p>
          </p:txBody>
        </p:sp>
        <p:sp>
          <p:nvSpPr>
            <p:cNvPr id="11284" name="Rectangle 62"/>
            <p:cNvSpPr>
              <a:spLocks noChangeArrowheads="1"/>
            </p:cNvSpPr>
            <p:nvPr/>
          </p:nvSpPr>
          <p:spPr bwMode="auto">
            <a:xfrm>
              <a:off x="4360" y="3152"/>
              <a:ext cx="55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kumimoji="0" lang="zh-CN" altLang="en-US" sz="2000">
                  <a:solidFill>
                    <a:srgbClr val="000000"/>
                  </a:solidFill>
                  <a:latin typeface="+mn-lt"/>
                  <a:ea typeface="宋体" pitchFamily="2" charset="-122"/>
                </a:rPr>
                <a:t>5</a:t>
              </a:r>
            </a:p>
          </p:txBody>
        </p:sp>
      </p:grpSp>
      <p:grpSp>
        <p:nvGrpSpPr>
          <p:cNvPr id="10" name="Group 63"/>
          <p:cNvGrpSpPr>
            <a:grpSpLocks/>
          </p:cNvGrpSpPr>
          <p:nvPr/>
        </p:nvGrpSpPr>
        <p:grpSpPr bwMode="auto">
          <a:xfrm>
            <a:off x="7211385" y="3858879"/>
            <a:ext cx="668338" cy="382588"/>
            <a:chOff x="4380" y="2304"/>
            <a:chExt cx="421" cy="241"/>
          </a:xfrm>
        </p:grpSpPr>
        <p:sp>
          <p:nvSpPr>
            <p:cNvPr id="11281" name="Freeform 64"/>
            <p:cNvSpPr>
              <a:spLocks/>
            </p:cNvSpPr>
            <p:nvPr/>
          </p:nvSpPr>
          <p:spPr bwMode="auto">
            <a:xfrm>
              <a:off x="4380" y="2304"/>
              <a:ext cx="421" cy="241"/>
            </a:xfrm>
            <a:custGeom>
              <a:avLst/>
              <a:gdLst>
                <a:gd name="T0" fmla="*/ 0 w 421"/>
                <a:gd name="T1" fmla="*/ 0 h 241"/>
                <a:gd name="T2" fmla="*/ 0 w 421"/>
                <a:gd name="T3" fmla="*/ 240 h 241"/>
                <a:gd name="T4" fmla="*/ 420 w 421"/>
                <a:gd name="T5" fmla="*/ 240 h 241"/>
                <a:gd name="T6" fmla="*/ 420 w 421"/>
                <a:gd name="T7" fmla="*/ 0 h 241"/>
                <a:gd name="T8" fmla="*/ 0 w 421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1"/>
                <a:gd name="T16" fmla="*/ 0 h 241"/>
                <a:gd name="T17" fmla="*/ 421 w 421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1" h="24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>
                <a:latin typeface="+mn-lt"/>
              </a:endParaRPr>
            </a:p>
          </p:txBody>
        </p:sp>
        <p:sp>
          <p:nvSpPr>
            <p:cNvPr id="11282" name="Rectangle 65"/>
            <p:cNvSpPr>
              <a:spLocks noChangeArrowheads="1"/>
            </p:cNvSpPr>
            <p:nvPr/>
          </p:nvSpPr>
          <p:spPr bwMode="auto">
            <a:xfrm>
              <a:off x="4441" y="2336"/>
              <a:ext cx="29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kumimoji="0" lang="zh-CN" altLang="en-US" sz="2000">
                  <a:solidFill>
                    <a:srgbClr val="000000"/>
                  </a:solidFill>
                  <a:latin typeface="+mn-lt"/>
                  <a:ea typeface="宋体" pitchFamily="2" charset="-122"/>
                </a:rPr>
                <a:t>3</a:t>
              </a:r>
            </a:p>
          </p:txBody>
        </p:sp>
      </p:grpSp>
      <p:sp>
        <p:nvSpPr>
          <p:cNvPr id="11330" name="Rectangle 66"/>
          <p:cNvSpPr>
            <a:spLocks noChangeArrowheads="1"/>
          </p:cNvSpPr>
          <p:nvPr/>
        </p:nvSpPr>
        <p:spPr bwMode="auto">
          <a:xfrm>
            <a:off x="1021723" y="3840774"/>
            <a:ext cx="606425" cy="16579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0" lang="en-US" altLang="zh-CN" sz="2000" dirty="0">
                <a:solidFill>
                  <a:schemeClr val="folHlink"/>
                </a:solidFill>
                <a:latin typeface="+mn-lt"/>
                <a:ea typeface="宋体" pitchFamily="2" charset="-122"/>
              </a:rPr>
              <a:t>P1</a:t>
            </a:r>
          </a:p>
          <a:p>
            <a:pPr eaLnBrk="0" hangingPunct="0">
              <a:lnSpc>
                <a:spcPct val="120000"/>
              </a:lnSpc>
              <a:spcBef>
                <a:spcPts val="1800"/>
              </a:spcBef>
            </a:pPr>
            <a:r>
              <a:rPr kumimoji="0" lang="en-US" altLang="zh-CN" sz="2000" dirty="0">
                <a:solidFill>
                  <a:schemeClr val="folHlink"/>
                </a:solidFill>
                <a:latin typeface="+mn-lt"/>
                <a:ea typeface="宋体" pitchFamily="2" charset="-122"/>
              </a:rPr>
              <a:t>P2</a:t>
            </a:r>
          </a:p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endParaRPr kumimoji="0" lang="en-US" altLang="zh-CN" sz="1000" dirty="0">
              <a:solidFill>
                <a:schemeClr val="folHlink"/>
              </a:solidFill>
              <a:latin typeface="+mn-lt"/>
              <a:ea typeface="宋体" pitchFamily="2" charset="-122"/>
            </a:endParaRPr>
          </a:p>
          <a:p>
            <a:pPr eaLnBrk="0" hangingPunct="0">
              <a:lnSpc>
                <a:spcPct val="120000"/>
              </a:lnSpc>
              <a:spcBef>
                <a:spcPts val="0"/>
              </a:spcBef>
            </a:pPr>
            <a:r>
              <a:rPr kumimoji="0" lang="en-US" altLang="zh-CN" sz="2000" dirty="0">
                <a:solidFill>
                  <a:schemeClr val="folHlink"/>
                </a:solidFill>
                <a:latin typeface="+mn-lt"/>
                <a:ea typeface="宋体" pitchFamily="2" charset="-122"/>
              </a:rPr>
              <a:t>P3</a:t>
            </a:r>
          </a:p>
        </p:txBody>
      </p:sp>
      <p:sp>
        <p:nvSpPr>
          <p:cNvPr id="11331" name="Rectangle 67"/>
          <p:cNvSpPr>
            <a:spLocks noChangeArrowheads="1"/>
          </p:cNvSpPr>
          <p:nvPr/>
        </p:nvSpPr>
        <p:spPr bwMode="auto">
          <a:xfrm>
            <a:off x="988500" y="5655006"/>
            <a:ext cx="76962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r>
              <a:rPr lang="zh-CN" altLang="en-US" sz="20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完成作业所需时间为</a:t>
            </a:r>
            <a:r>
              <a:rPr lang="en-US" altLang="zh-CN" sz="2000" dirty="0">
                <a:solidFill>
                  <a:srgbClr val="00B050"/>
                </a:solidFill>
                <a:latin typeface="+mn-lt"/>
                <a:ea typeface="黑体" panose="02010609060101010101" pitchFamily="49" charset="-122"/>
              </a:rPr>
              <a:t>18 + 11 + 6 = 35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r>
              <a:rPr lang="zh-CN" altLang="en-US" sz="20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这一方案并不差，但是可能有更好的方案</a:t>
            </a:r>
            <a:endParaRPr lang="en-US" altLang="zh-CN" sz="2000" dirty="0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235253B-AA91-4831-A7A6-39F8BAD7D033}"/>
              </a:ext>
            </a:extLst>
          </p:cNvPr>
          <p:cNvSpPr/>
          <p:nvPr/>
        </p:nvSpPr>
        <p:spPr>
          <a:xfrm>
            <a:off x="975025" y="2060417"/>
            <a:ext cx="21707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kern="10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引例：</a:t>
            </a:r>
            <a:r>
              <a:rPr lang="zh-CN" altLang="en-US" sz="2200" kern="100" dirty="0">
                <a:solidFill>
                  <a:srgbClr val="00206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多机调度</a:t>
            </a:r>
            <a:endParaRPr lang="zh-CN" altLang="en-US" sz="2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0" grpId="0" autoUpdateAnimBg="0"/>
      <p:bldP spid="11331" grpId="0" build="p" bldLvl="4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应用背景和动机 (4)</a:t>
            </a:r>
            <a:endParaRPr lang="zh-CN" altLang="en-US" sz="3600" dirty="0">
              <a:ea typeface="黑体" pitchFamily="2" charset="-122"/>
            </a:endParaRP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880501" y="2190232"/>
            <a:ext cx="5529808" cy="431304"/>
          </a:xfrm>
          <a:noFill/>
        </p:spPr>
        <p:txBody>
          <a:bodyPr lIns="90488" tIns="44450" rIns="90488" bIns="44450"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000" dirty="0">
                <a:ea typeface="黑体" panose="02010609060101010101" pitchFamily="49" charset="-122"/>
              </a:rPr>
              <a:t>若按照</a:t>
            </a:r>
            <a:r>
              <a:rPr lang="zh-CN" altLang="en-US" sz="2000" b="1" dirty="0">
                <a:solidFill>
                  <a:srgbClr val="FF0000"/>
                </a:solidFill>
                <a:ea typeface="黑体" panose="02010609060101010101" pitchFamily="49" charset="-122"/>
              </a:rPr>
              <a:t>最短时间作业优先</a:t>
            </a:r>
            <a:r>
              <a:rPr lang="zh-CN" altLang="en-US" sz="2000" dirty="0">
                <a:ea typeface="黑体" panose="02010609060101010101" pitchFamily="49" charset="-122"/>
              </a:rPr>
              <a:t>的原则，结果如何？</a:t>
            </a:r>
            <a:endParaRPr lang="en-US" altLang="zh-CN" sz="2000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94220" y="3921776"/>
            <a:ext cx="3733800" cy="382588"/>
            <a:chOff x="3298" y="2736"/>
            <a:chExt cx="2395" cy="241"/>
          </a:xfrm>
        </p:grpSpPr>
        <p:sp>
          <p:nvSpPr>
            <p:cNvPr id="12319" name="Freeform 6"/>
            <p:cNvSpPr>
              <a:spLocks/>
            </p:cNvSpPr>
            <p:nvPr/>
          </p:nvSpPr>
          <p:spPr bwMode="auto">
            <a:xfrm>
              <a:off x="3298" y="2736"/>
              <a:ext cx="2395" cy="241"/>
            </a:xfrm>
            <a:custGeom>
              <a:avLst/>
              <a:gdLst>
                <a:gd name="T0" fmla="*/ 0 w 2395"/>
                <a:gd name="T1" fmla="*/ 0 h 241"/>
                <a:gd name="T2" fmla="*/ 0 w 2395"/>
                <a:gd name="T3" fmla="*/ 240 h 241"/>
                <a:gd name="T4" fmla="*/ 2394 w 2395"/>
                <a:gd name="T5" fmla="*/ 240 h 241"/>
                <a:gd name="T6" fmla="*/ 2394 w 2395"/>
                <a:gd name="T7" fmla="*/ 0 h 241"/>
                <a:gd name="T8" fmla="*/ 0 w 2395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95"/>
                <a:gd name="T16" fmla="*/ 0 h 241"/>
                <a:gd name="T17" fmla="*/ 2395 w 239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95" h="241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359" y="2768"/>
              <a:ext cx="227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kumimoji="0" lang="zh-CN" altLang="en-US" sz="2000">
                  <a:solidFill>
                    <a:srgbClr val="000000"/>
                  </a:solidFill>
                  <a:latin typeface="+mn-lt"/>
                  <a:ea typeface="黑体" panose="02010609060101010101" pitchFamily="49" charset="-122"/>
                </a:rPr>
                <a:t>20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636995" y="3307414"/>
            <a:ext cx="3468688" cy="382587"/>
            <a:chOff x="2832" y="2352"/>
            <a:chExt cx="2185" cy="241"/>
          </a:xfrm>
        </p:grpSpPr>
        <p:sp>
          <p:nvSpPr>
            <p:cNvPr id="12317" name="Freeform 9"/>
            <p:cNvSpPr>
              <a:spLocks/>
            </p:cNvSpPr>
            <p:nvPr/>
          </p:nvSpPr>
          <p:spPr bwMode="auto">
            <a:xfrm>
              <a:off x="2832" y="2352"/>
              <a:ext cx="2185" cy="241"/>
            </a:xfrm>
            <a:custGeom>
              <a:avLst/>
              <a:gdLst>
                <a:gd name="T0" fmla="*/ 0 w 2185"/>
                <a:gd name="T1" fmla="*/ 0 h 241"/>
                <a:gd name="T2" fmla="*/ 0 w 2185"/>
                <a:gd name="T3" fmla="*/ 240 h 241"/>
                <a:gd name="T4" fmla="*/ 2184 w 2185"/>
                <a:gd name="T5" fmla="*/ 240 h 241"/>
                <a:gd name="T6" fmla="*/ 2184 w 2185"/>
                <a:gd name="T7" fmla="*/ 0 h 241"/>
                <a:gd name="T8" fmla="*/ 0 w 2185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85"/>
                <a:gd name="T16" fmla="*/ 0 h 241"/>
                <a:gd name="T17" fmla="*/ 2185 w 218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85" h="241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2318" name="Rectangle 10"/>
            <p:cNvSpPr>
              <a:spLocks noChangeArrowheads="1"/>
            </p:cNvSpPr>
            <p:nvPr/>
          </p:nvSpPr>
          <p:spPr bwMode="auto">
            <a:xfrm>
              <a:off x="2893" y="2384"/>
              <a:ext cx="206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kumimoji="0" lang="zh-CN" altLang="en-US" sz="2000">
                  <a:solidFill>
                    <a:srgbClr val="000000"/>
                  </a:solidFill>
                  <a:latin typeface="+mn-lt"/>
                  <a:ea typeface="黑体" panose="02010609060101010101" pitchFamily="49" charset="-122"/>
                </a:rPr>
                <a:t>18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027395" y="2697814"/>
            <a:ext cx="2868613" cy="382587"/>
            <a:chOff x="2448" y="1968"/>
            <a:chExt cx="1807" cy="241"/>
          </a:xfrm>
        </p:grpSpPr>
        <p:sp>
          <p:nvSpPr>
            <p:cNvPr id="12315" name="Freeform 12"/>
            <p:cNvSpPr>
              <a:spLocks/>
            </p:cNvSpPr>
            <p:nvPr/>
          </p:nvSpPr>
          <p:spPr bwMode="auto">
            <a:xfrm>
              <a:off x="2448" y="1968"/>
              <a:ext cx="1807" cy="241"/>
            </a:xfrm>
            <a:custGeom>
              <a:avLst/>
              <a:gdLst>
                <a:gd name="T0" fmla="*/ 0 w 1807"/>
                <a:gd name="T1" fmla="*/ 0 h 241"/>
                <a:gd name="T2" fmla="*/ 0 w 1807"/>
                <a:gd name="T3" fmla="*/ 240 h 241"/>
                <a:gd name="T4" fmla="*/ 1806 w 1807"/>
                <a:gd name="T5" fmla="*/ 240 h 241"/>
                <a:gd name="T6" fmla="*/ 1806 w 1807"/>
                <a:gd name="T7" fmla="*/ 0 h 241"/>
                <a:gd name="T8" fmla="*/ 0 w 1807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7"/>
                <a:gd name="T16" fmla="*/ 0 h 241"/>
                <a:gd name="T17" fmla="*/ 1807 w 1807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7" h="241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2316" name="Rectangle 13"/>
            <p:cNvSpPr>
              <a:spLocks noChangeArrowheads="1"/>
            </p:cNvSpPr>
            <p:nvPr/>
          </p:nvSpPr>
          <p:spPr bwMode="auto">
            <a:xfrm>
              <a:off x="2509" y="2000"/>
              <a:ext cx="168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kumimoji="0" lang="zh-CN" altLang="en-US" sz="2000">
                  <a:solidFill>
                    <a:srgbClr val="000000"/>
                  </a:solidFill>
                  <a:latin typeface="+mn-lt"/>
                  <a:ea typeface="黑体" panose="02010609060101010101" pitchFamily="49" charset="-122"/>
                </a:rPr>
                <a:t>15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631983" y="3917014"/>
            <a:ext cx="2735262" cy="382587"/>
            <a:chOff x="1569" y="2736"/>
            <a:chExt cx="1723" cy="241"/>
          </a:xfrm>
        </p:grpSpPr>
        <p:sp>
          <p:nvSpPr>
            <p:cNvPr id="12313" name="Freeform 15"/>
            <p:cNvSpPr>
              <a:spLocks/>
            </p:cNvSpPr>
            <p:nvPr/>
          </p:nvSpPr>
          <p:spPr bwMode="auto">
            <a:xfrm>
              <a:off x="1569" y="2736"/>
              <a:ext cx="1723" cy="241"/>
            </a:xfrm>
            <a:custGeom>
              <a:avLst/>
              <a:gdLst>
                <a:gd name="T0" fmla="*/ 0 w 1723"/>
                <a:gd name="T1" fmla="*/ 0 h 241"/>
                <a:gd name="T2" fmla="*/ 0 w 1723"/>
                <a:gd name="T3" fmla="*/ 240 h 241"/>
                <a:gd name="T4" fmla="*/ 1722 w 1723"/>
                <a:gd name="T5" fmla="*/ 240 h 241"/>
                <a:gd name="T6" fmla="*/ 1722 w 1723"/>
                <a:gd name="T7" fmla="*/ 0 h 241"/>
                <a:gd name="T8" fmla="*/ 0 w 1723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3"/>
                <a:gd name="T16" fmla="*/ 0 h 241"/>
                <a:gd name="T17" fmla="*/ 1723 w 1723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3" h="241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2314" name="Rectangle 16"/>
            <p:cNvSpPr>
              <a:spLocks noChangeArrowheads="1"/>
            </p:cNvSpPr>
            <p:nvPr/>
          </p:nvSpPr>
          <p:spPr bwMode="auto">
            <a:xfrm>
              <a:off x="1630" y="2768"/>
              <a:ext cx="160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kumimoji="0" lang="zh-CN" altLang="en-US" sz="2000">
                  <a:solidFill>
                    <a:srgbClr val="000000"/>
                  </a:solidFill>
                  <a:latin typeface="+mn-lt"/>
                  <a:ea typeface="黑体" panose="02010609060101010101" pitchFamily="49" charset="-122"/>
                </a:rPr>
                <a:t>14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2503395" y="3307414"/>
            <a:ext cx="2135188" cy="382587"/>
            <a:chOff x="1488" y="2352"/>
            <a:chExt cx="1345" cy="241"/>
          </a:xfrm>
        </p:grpSpPr>
        <p:sp>
          <p:nvSpPr>
            <p:cNvPr id="12311" name="Freeform 18"/>
            <p:cNvSpPr>
              <a:spLocks/>
            </p:cNvSpPr>
            <p:nvPr/>
          </p:nvSpPr>
          <p:spPr bwMode="auto">
            <a:xfrm>
              <a:off x="1488" y="2352"/>
              <a:ext cx="1345" cy="241"/>
            </a:xfrm>
            <a:custGeom>
              <a:avLst/>
              <a:gdLst>
                <a:gd name="T0" fmla="*/ 0 w 1345"/>
                <a:gd name="T1" fmla="*/ 0 h 241"/>
                <a:gd name="T2" fmla="*/ 0 w 1345"/>
                <a:gd name="T3" fmla="*/ 240 h 241"/>
                <a:gd name="T4" fmla="*/ 1344 w 1345"/>
                <a:gd name="T5" fmla="*/ 240 h 241"/>
                <a:gd name="T6" fmla="*/ 1344 w 1345"/>
                <a:gd name="T7" fmla="*/ 0 h 241"/>
                <a:gd name="T8" fmla="*/ 0 w 1345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241"/>
                <a:gd name="T17" fmla="*/ 1345 w 134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241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2312" name="Rectangle 19"/>
            <p:cNvSpPr>
              <a:spLocks noChangeArrowheads="1"/>
            </p:cNvSpPr>
            <p:nvPr/>
          </p:nvSpPr>
          <p:spPr bwMode="auto">
            <a:xfrm>
              <a:off x="1549" y="2384"/>
              <a:ext cx="122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kumimoji="0" lang="zh-CN" altLang="en-US" sz="2000">
                  <a:solidFill>
                    <a:srgbClr val="000000"/>
                  </a:solidFill>
                  <a:latin typeface="+mn-lt"/>
                  <a:ea typeface="黑体" panose="02010609060101010101" pitchFamily="49" charset="-122"/>
                </a:rPr>
                <a:t>11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2100170" y="2697814"/>
            <a:ext cx="1935163" cy="382587"/>
            <a:chOff x="1234" y="1968"/>
            <a:chExt cx="1219" cy="241"/>
          </a:xfrm>
        </p:grpSpPr>
        <p:sp>
          <p:nvSpPr>
            <p:cNvPr id="12309" name="Freeform 21"/>
            <p:cNvSpPr>
              <a:spLocks/>
            </p:cNvSpPr>
            <p:nvPr/>
          </p:nvSpPr>
          <p:spPr bwMode="auto">
            <a:xfrm>
              <a:off x="1234" y="1968"/>
              <a:ext cx="1219" cy="241"/>
            </a:xfrm>
            <a:custGeom>
              <a:avLst/>
              <a:gdLst>
                <a:gd name="T0" fmla="*/ 0 w 1219"/>
                <a:gd name="T1" fmla="*/ 0 h 241"/>
                <a:gd name="T2" fmla="*/ 0 w 1219"/>
                <a:gd name="T3" fmla="*/ 240 h 241"/>
                <a:gd name="T4" fmla="*/ 1218 w 1219"/>
                <a:gd name="T5" fmla="*/ 240 h 241"/>
                <a:gd name="T6" fmla="*/ 1218 w 1219"/>
                <a:gd name="T7" fmla="*/ 0 h 241"/>
                <a:gd name="T8" fmla="*/ 0 w 1219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9"/>
                <a:gd name="T16" fmla="*/ 0 h 241"/>
                <a:gd name="T17" fmla="*/ 1219 w 1219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9" h="241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2310" name="Rectangle 22"/>
            <p:cNvSpPr>
              <a:spLocks noChangeArrowheads="1"/>
            </p:cNvSpPr>
            <p:nvPr/>
          </p:nvSpPr>
          <p:spPr bwMode="auto">
            <a:xfrm>
              <a:off x="1295" y="2000"/>
              <a:ext cx="1096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kumimoji="0" lang="zh-CN" altLang="en-US" sz="2000">
                  <a:solidFill>
                    <a:srgbClr val="000000"/>
                  </a:solidFill>
                  <a:latin typeface="+mn-lt"/>
                  <a:ea typeface="黑体" panose="02010609060101010101" pitchFamily="49" charset="-122"/>
                </a:rPr>
                <a:t>10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1436595" y="3917014"/>
            <a:ext cx="1201738" cy="382587"/>
            <a:chOff x="816" y="2736"/>
            <a:chExt cx="757" cy="241"/>
          </a:xfrm>
        </p:grpSpPr>
        <p:sp>
          <p:nvSpPr>
            <p:cNvPr id="12307" name="Freeform 24"/>
            <p:cNvSpPr>
              <a:spLocks/>
            </p:cNvSpPr>
            <p:nvPr/>
          </p:nvSpPr>
          <p:spPr bwMode="auto">
            <a:xfrm>
              <a:off x="816" y="2736"/>
              <a:ext cx="757" cy="241"/>
            </a:xfrm>
            <a:custGeom>
              <a:avLst/>
              <a:gdLst>
                <a:gd name="T0" fmla="*/ 0 w 757"/>
                <a:gd name="T1" fmla="*/ 0 h 241"/>
                <a:gd name="T2" fmla="*/ 0 w 757"/>
                <a:gd name="T3" fmla="*/ 240 h 241"/>
                <a:gd name="T4" fmla="*/ 756 w 757"/>
                <a:gd name="T5" fmla="*/ 240 h 241"/>
                <a:gd name="T6" fmla="*/ 756 w 757"/>
                <a:gd name="T7" fmla="*/ 0 h 241"/>
                <a:gd name="T8" fmla="*/ 0 w 757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7"/>
                <a:gd name="T16" fmla="*/ 0 h 241"/>
                <a:gd name="T17" fmla="*/ 757 w 757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7" h="241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2308" name="Rectangle 25"/>
            <p:cNvSpPr>
              <a:spLocks noChangeArrowheads="1"/>
            </p:cNvSpPr>
            <p:nvPr/>
          </p:nvSpPr>
          <p:spPr bwMode="auto">
            <a:xfrm>
              <a:off x="877" y="2768"/>
              <a:ext cx="63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kumimoji="0" lang="zh-CN" altLang="en-US" sz="2000">
                  <a:solidFill>
                    <a:srgbClr val="000000"/>
                  </a:solidFill>
                  <a:latin typeface="+mn-lt"/>
                  <a:ea typeface="黑体" panose="02010609060101010101" pitchFamily="49" charset="-122"/>
                </a:rPr>
                <a:t>6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1436595" y="3307414"/>
            <a:ext cx="1068388" cy="382587"/>
            <a:chOff x="816" y="2352"/>
            <a:chExt cx="673" cy="241"/>
          </a:xfrm>
        </p:grpSpPr>
        <p:sp>
          <p:nvSpPr>
            <p:cNvPr id="12305" name="Freeform 27"/>
            <p:cNvSpPr>
              <a:spLocks/>
            </p:cNvSpPr>
            <p:nvPr/>
          </p:nvSpPr>
          <p:spPr bwMode="auto">
            <a:xfrm>
              <a:off x="816" y="2352"/>
              <a:ext cx="673" cy="241"/>
            </a:xfrm>
            <a:custGeom>
              <a:avLst/>
              <a:gdLst>
                <a:gd name="T0" fmla="*/ 0 w 673"/>
                <a:gd name="T1" fmla="*/ 0 h 241"/>
                <a:gd name="T2" fmla="*/ 0 w 673"/>
                <a:gd name="T3" fmla="*/ 240 h 241"/>
                <a:gd name="T4" fmla="*/ 672 w 673"/>
                <a:gd name="T5" fmla="*/ 240 h 241"/>
                <a:gd name="T6" fmla="*/ 672 w 673"/>
                <a:gd name="T7" fmla="*/ 0 h 241"/>
                <a:gd name="T8" fmla="*/ 0 w 673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3"/>
                <a:gd name="T16" fmla="*/ 0 h 241"/>
                <a:gd name="T17" fmla="*/ 673 w 673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3" h="241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2306" name="Rectangle 28"/>
            <p:cNvSpPr>
              <a:spLocks noChangeArrowheads="1"/>
            </p:cNvSpPr>
            <p:nvPr/>
          </p:nvSpPr>
          <p:spPr bwMode="auto">
            <a:xfrm>
              <a:off x="877" y="2384"/>
              <a:ext cx="55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kumimoji="0" lang="zh-CN" altLang="en-US" sz="2000">
                  <a:solidFill>
                    <a:srgbClr val="000000"/>
                  </a:solidFill>
                  <a:latin typeface="+mn-lt"/>
                  <a:ea typeface="黑体" panose="02010609060101010101" pitchFamily="49" charset="-122"/>
                </a:rPr>
                <a:t>5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1436595" y="2697814"/>
            <a:ext cx="668338" cy="382587"/>
            <a:chOff x="816" y="1968"/>
            <a:chExt cx="421" cy="241"/>
          </a:xfrm>
        </p:grpSpPr>
        <p:sp>
          <p:nvSpPr>
            <p:cNvPr id="12303" name="Freeform 30"/>
            <p:cNvSpPr>
              <a:spLocks/>
            </p:cNvSpPr>
            <p:nvPr/>
          </p:nvSpPr>
          <p:spPr bwMode="auto">
            <a:xfrm>
              <a:off x="816" y="1968"/>
              <a:ext cx="421" cy="241"/>
            </a:xfrm>
            <a:custGeom>
              <a:avLst/>
              <a:gdLst>
                <a:gd name="T0" fmla="*/ 0 w 421"/>
                <a:gd name="T1" fmla="*/ 0 h 241"/>
                <a:gd name="T2" fmla="*/ 0 w 421"/>
                <a:gd name="T3" fmla="*/ 240 h 241"/>
                <a:gd name="T4" fmla="*/ 420 w 421"/>
                <a:gd name="T5" fmla="*/ 240 h 241"/>
                <a:gd name="T6" fmla="*/ 420 w 421"/>
                <a:gd name="T7" fmla="*/ 0 h 241"/>
                <a:gd name="T8" fmla="*/ 0 w 421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1"/>
                <a:gd name="T16" fmla="*/ 0 h 241"/>
                <a:gd name="T17" fmla="*/ 421 w 421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1" h="24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2304" name="Rectangle 31"/>
            <p:cNvSpPr>
              <a:spLocks noChangeArrowheads="1"/>
            </p:cNvSpPr>
            <p:nvPr/>
          </p:nvSpPr>
          <p:spPr bwMode="auto">
            <a:xfrm>
              <a:off x="877" y="2000"/>
              <a:ext cx="29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kumimoji="0" lang="zh-CN" altLang="en-US" sz="2000">
                  <a:solidFill>
                    <a:srgbClr val="000000"/>
                  </a:solidFill>
                  <a:latin typeface="+mn-lt"/>
                  <a:ea typeface="黑体" panose="02010609060101010101" pitchFamily="49" charset="-122"/>
                </a:rPr>
                <a:t>3</a:t>
              </a:r>
            </a:p>
          </p:txBody>
        </p:sp>
      </p:grp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904783" y="2648886"/>
            <a:ext cx="606425" cy="1627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0" lang="en-US" altLang="zh-CN" sz="2000" dirty="0">
                <a:solidFill>
                  <a:schemeClr val="folHlink"/>
                </a:solidFill>
                <a:latin typeface="+mn-lt"/>
                <a:ea typeface="黑体" panose="02010609060101010101" pitchFamily="49" charset="-122"/>
              </a:rPr>
              <a:t>P1</a:t>
            </a:r>
          </a:p>
          <a:p>
            <a:pPr eaLnBrk="0" hangingPunct="0">
              <a:lnSpc>
                <a:spcPct val="120000"/>
              </a:lnSpc>
              <a:spcBef>
                <a:spcPts val="1800"/>
              </a:spcBef>
            </a:pPr>
            <a:r>
              <a:rPr kumimoji="0" lang="en-US" altLang="zh-CN" sz="2000" dirty="0">
                <a:solidFill>
                  <a:schemeClr val="folHlink"/>
                </a:solidFill>
                <a:latin typeface="+mn-lt"/>
                <a:ea typeface="黑体" panose="02010609060101010101" pitchFamily="49" charset="-122"/>
              </a:rPr>
              <a:t>P2</a:t>
            </a:r>
          </a:p>
          <a:p>
            <a:pPr eaLnBrk="0" hangingPunct="0">
              <a:lnSpc>
                <a:spcPct val="120000"/>
              </a:lnSpc>
              <a:spcBef>
                <a:spcPts val="1800"/>
              </a:spcBef>
            </a:pPr>
            <a:r>
              <a:rPr kumimoji="0" lang="en-US" altLang="zh-CN" sz="2000" dirty="0">
                <a:solidFill>
                  <a:schemeClr val="folHlink"/>
                </a:solidFill>
                <a:latin typeface="+mn-lt"/>
                <a:ea typeface="黑体" panose="02010609060101010101" pitchFamily="49" charset="-122"/>
              </a:rPr>
              <a:t>P3</a:t>
            </a:r>
          </a:p>
        </p:txBody>
      </p: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755576" y="4437112"/>
            <a:ext cx="8199883" cy="7671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w"/>
            </a:pPr>
            <a:r>
              <a:rPr lang="zh-CN" altLang="en-US" sz="20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以上方案并不是一个好的方案，完成作业所需时间为</a:t>
            </a:r>
            <a:r>
              <a:rPr lang="en-US" altLang="zh-CN" sz="2000" dirty="0">
                <a:solidFill>
                  <a:srgbClr val="00B050"/>
                </a:solidFill>
                <a:latin typeface="+mn-lt"/>
                <a:ea typeface="黑体" panose="02010609060101010101" pitchFamily="49" charset="-122"/>
              </a:rPr>
              <a:t>6 + 14 + 20 = 40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r>
              <a:rPr lang="zh-CN" altLang="en-US" sz="20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注意到：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贪心算法本身能高效地执行</a:t>
            </a:r>
            <a:endParaRPr lang="en-US" altLang="zh-CN" sz="2000" b="1" dirty="0">
              <a:solidFill>
                <a:srgbClr val="FF00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18D1DF5-1536-4325-BFBE-B3091EE2BE14}"/>
              </a:ext>
            </a:extLst>
          </p:cNvPr>
          <p:cNvSpPr/>
          <p:nvPr/>
        </p:nvSpPr>
        <p:spPr>
          <a:xfrm>
            <a:off x="2179186" y="5344945"/>
            <a:ext cx="4600575" cy="400110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</p:spPr>
        <p:txBody>
          <a:bodyPr wrap="square" lIns="0" rIns="0">
            <a:spAutoFit/>
          </a:bodyPr>
          <a:lstStyle/>
          <a:p>
            <a:pPr marL="179388" lvl="1" indent="-179388" algn="ctr">
              <a:spcBef>
                <a:spcPct val="20000"/>
              </a:spcBef>
              <a:buClr>
                <a:schemeClr val="accent2"/>
              </a:buClr>
              <a:buSzPct val="55000"/>
            </a:pPr>
            <a:r>
              <a:rPr lang="zh-CN" altLang="en-US" sz="2000" dirty="0">
                <a:solidFill>
                  <a:schemeClr val="tx1"/>
                </a:solidFill>
                <a:ea typeface="黑体" panose="02010609060101010101" pitchFamily="49" charset="-122"/>
              </a:rPr>
              <a:t>每个阶段所需：选择当前最小或最大者</a:t>
            </a:r>
            <a:endParaRPr lang="en-US" altLang="zh-CN" sz="20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0" grpId="0" autoUpdateAnimBg="0"/>
      <p:bldP spid="12321" grpId="0" build="p" bldLvl="4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应用背景和动机 (5)</a:t>
            </a:r>
            <a:endParaRPr lang="zh-CN" altLang="en-US" sz="3600" dirty="0">
              <a:ea typeface="黑体" pitchFamily="2" charset="-122"/>
            </a:endParaRPr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914400" y="4365104"/>
            <a:ext cx="7958138" cy="13304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100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w"/>
            </a:pPr>
            <a:r>
              <a:rPr lang="zh-CN" altLang="en-US" sz="20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显然，该方案是最优的，仍可能有其他最优方案</a:t>
            </a:r>
            <a:endParaRPr lang="en-US" altLang="zh-CN" sz="2000" dirty="0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w"/>
            </a:pPr>
            <a:r>
              <a:rPr lang="zh-CN" altLang="en-US" sz="20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如何得到以上最优方案？</a:t>
            </a:r>
            <a:endParaRPr lang="en-US" altLang="zh-CN" sz="2000" dirty="0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US" altLang="zh-CN" sz="20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  - 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尝试所有作业安排给处理器的可能方案，选择最短完成时间</a:t>
            </a:r>
            <a:endParaRPr lang="en-US" altLang="zh-CN" sz="2000" dirty="0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US" altLang="zh-CN" sz="20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  - 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需指数计算时间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  <a:sym typeface="Wingdings" panose="05000000000000000000" pitchFamily="2" charset="2"/>
              </a:rPr>
              <a:t></a:t>
            </a:r>
            <a:endParaRPr lang="en-US" altLang="zh-CN" sz="2000" dirty="0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3348" name="Rectangle 36"/>
          <p:cNvSpPr>
            <a:spLocks noGrp="1" noChangeArrowheads="1"/>
          </p:cNvSpPr>
          <p:nvPr>
            <p:ph type="body" sz="half" idx="1"/>
          </p:nvPr>
        </p:nvSpPr>
        <p:spPr>
          <a:xfrm>
            <a:off x="989807" y="2089898"/>
            <a:ext cx="7958138" cy="347960"/>
          </a:xfrm>
          <a:noFill/>
        </p:spPr>
        <p:txBody>
          <a:bodyPr lIns="90488" tIns="44450" rIns="90488" bIns="44450"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000" b="1" dirty="0">
                <a:solidFill>
                  <a:srgbClr val="002060"/>
                </a:solidFill>
                <a:ea typeface="黑体" panose="02010609060101010101" pitchFamily="49" charset="-122"/>
              </a:rPr>
              <a:t>更好的方案：</a:t>
            </a:r>
            <a:endParaRPr lang="en-US" altLang="zh-CN" sz="2000" b="1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143000" y="2548272"/>
            <a:ext cx="7132638" cy="1703388"/>
            <a:chOff x="481" y="1381"/>
            <a:chExt cx="4493" cy="1073"/>
          </a:xfrm>
        </p:grpSpPr>
        <p:grpSp>
          <p:nvGrpSpPr>
            <p:cNvPr id="13319" name="Group 38"/>
            <p:cNvGrpSpPr>
              <a:grpSpLocks/>
            </p:cNvGrpSpPr>
            <p:nvPr/>
          </p:nvGrpSpPr>
          <p:grpSpPr bwMode="auto">
            <a:xfrm>
              <a:off x="768" y="1392"/>
              <a:ext cx="2449" cy="241"/>
              <a:chOff x="768" y="1392"/>
              <a:chExt cx="2449" cy="241"/>
            </a:xfrm>
          </p:grpSpPr>
          <p:sp>
            <p:nvSpPr>
              <p:cNvPr id="13345" name="Freeform 39"/>
              <p:cNvSpPr>
                <a:spLocks/>
              </p:cNvSpPr>
              <p:nvPr/>
            </p:nvSpPr>
            <p:spPr bwMode="auto">
              <a:xfrm>
                <a:off x="768" y="1392"/>
                <a:ext cx="2449" cy="241"/>
              </a:xfrm>
              <a:custGeom>
                <a:avLst/>
                <a:gdLst>
                  <a:gd name="T0" fmla="*/ 0 w 2449"/>
                  <a:gd name="T1" fmla="*/ 0 h 241"/>
                  <a:gd name="T2" fmla="*/ 0 w 2449"/>
                  <a:gd name="T3" fmla="*/ 240 h 241"/>
                  <a:gd name="T4" fmla="*/ 2448 w 2449"/>
                  <a:gd name="T5" fmla="*/ 240 h 241"/>
                  <a:gd name="T6" fmla="*/ 2448 w 2449"/>
                  <a:gd name="T7" fmla="*/ 0 h 241"/>
                  <a:gd name="T8" fmla="*/ 0 w 2449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49"/>
                  <a:gd name="T16" fmla="*/ 0 h 241"/>
                  <a:gd name="T17" fmla="*/ 2449 w 2449"/>
                  <a:gd name="T18" fmla="*/ 241 h 2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4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448" y="240"/>
                    </a:lnTo>
                    <a:lnTo>
                      <a:pt x="244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000"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13346" name="Rectangle 40"/>
              <p:cNvSpPr>
                <a:spLocks noChangeArrowheads="1"/>
              </p:cNvSpPr>
              <p:nvPr/>
            </p:nvSpPr>
            <p:spPr bwMode="auto">
              <a:xfrm>
                <a:off x="829" y="1424"/>
                <a:ext cx="2326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algn="ctr" eaLnBrk="0" hangingPunct="0"/>
                <a:r>
                  <a:rPr kumimoji="0" lang="zh-CN" altLang="en-US" sz="2000">
                    <a:solidFill>
                      <a:srgbClr val="000000"/>
                    </a:solidFill>
                    <a:latin typeface="+mn-lt"/>
                    <a:ea typeface="黑体" panose="02010609060101010101" pitchFamily="49" charset="-122"/>
                  </a:rPr>
                  <a:t>20</a:t>
                </a:r>
              </a:p>
            </p:txBody>
          </p:sp>
        </p:grpSp>
        <p:grpSp>
          <p:nvGrpSpPr>
            <p:cNvPr id="13320" name="Group 41"/>
            <p:cNvGrpSpPr>
              <a:grpSpLocks/>
            </p:cNvGrpSpPr>
            <p:nvPr/>
          </p:nvGrpSpPr>
          <p:grpSpPr bwMode="auto">
            <a:xfrm>
              <a:off x="768" y="1790"/>
              <a:ext cx="2185" cy="241"/>
              <a:chOff x="768" y="1790"/>
              <a:chExt cx="2185" cy="241"/>
            </a:xfrm>
          </p:grpSpPr>
          <p:sp>
            <p:nvSpPr>
              <p:cNvPr id="13343" name="Freeform 42"/>
              <p:cNvSpPr>
                <a:spLocks/>
              </p:cNvSpPr>
              <p:nvPr/>
            </p:nvSpPr>
            <p:spPr bwMode="auto">
              <a:xfrm>
                <a:off x="768" y="1790"/>
                <a:ext cx="2185" cy="241"/>
              </a:xfrm>
              <a:custGeom>
                <a:avLst/>
                <a:gdLst>
                  <a:gd name="T0" fmla="*/ 0 w 2185"/>
                  <a:gd name="T1" fmla="*/ 0 h 241"/>
                  <a:gd name="T2" fmla="*/ 0 w 2185"/>
                  <a:gd name="T3" fmla="*/ 240 h 241"/>
                  <a:gd name="T4" fmla="*/ 2184 w 2185"/>
                  <a:gd name="T5" fmla="*/ 240 h 241"/>
                  <a:gd name="T6" fmla="*/ 2184 w 2185"/>
                  <a:gd name="T7" fmla="*/ 0 h 241"/>
                  <a:gd name="T8" fmla="*/ 0 w 2185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85"/>
                  <a:gd name="T16" fmla="*/ 0 h 241"/>
                  <a:gd name="T17" fmla="*/ 2185 w 2185"/>
                  <a:gd name="T18" fmla="*/ 241 h 2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8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184" y="240"/>
                    </a:lnTo>
                    <a:lnTo>
                      <a:pt x="218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000"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13344" name="Rectangle 43"/>
              <p:cNvSpPr>
                <a:spLocks noChangeArrowheads="1"/>
              </p:cNvSpPr>
              <p:nvPr/>
            </p:nvSpPr>
            <p:spPr bwMode="auto">
              <a:xfrm>
                <a:off x="829" y="1822"/>
                <a:ext cx="2062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algn="ctr" eaLnBrk="0" hangingPunct="0"/>
                <a:r>
                  <a:rPr kumimoji="0" lang="zh-CN" altLang="en-US" sz="2000">
                    <a:solidFill>
                      <a:srgbClr val="000000"/>
                    </a:solidFill>
                    <a:latin typeface="+mn-lt"/>
                    <a:ea typeface="黑体" panose="02010609060101010101" pitchFamily="49" charset="-122"/>
                  </a:rPr>
                  <a:t>18</a:t>
                </a:r>
              </a:p>
            </p:txBody>
          </p:sp>
        </p:grpSp>
        <p:grpSp>
          <p:nvGrpSpPr>
            <p:cNvPr id="13321" name="Group 44"/>
            <p:cNvGrpSpPr>
              <a:grpSpLocks/>
            </p:cNvGrpSpPr>
            <p:nvPr/>
          </p:nvGrpSpPr>
          <p:grpSpPr bwMode="auto">
            <a:xfrm>
              <a:off x="768" y="2208"/>
              <a:ext cx="1807" cy="241"/>
              <a:chOff x="768" y="2208"/>
              <a:chExt cx="1807" cy="241"/>
            </a:xfrm>
          </p:grpSpPr>
          <p:sp>
            <p:nvSpPr>
              <p:cNvPr id="13341" name="Freeform 45"/>
              <p:cNvSpPr>
                <a:spLocks/>
              </p:cNvSpPr>
              <p:nvPr/>
            </p:nvSpPr>
            <p:spPr bwMode="auto">
              <a:xfrm>
                <a:off x="768" y="2208"/>
                <a:ext cx="1807" cy="241"/>
              </a:xfrm>
              <a:custGeom>
                <a:avLst/>
                <a:gdLst>
                  <a:gd name="T0" fmla="*/ 0 w 1807"/>
                  <a:gd name="T1" fmla="*/ 0 h 241"/>
                  <a:gd name="T2" fmla="*/ 0 w 1807"/>
                  <a:gd name="T3" fmla="*/ 240 h 241"/>
                  <a:gd name="T4" fmla="*/ 1806 w 1807"/>
                  <a:gd name="T5" fmla="*/ 240 h 241"/>
                  <a:gd name="T6" fmla="*/ 1806 w 1807"/>
                  <a:gd name="T7" fmla="*/ 0 h 241"/>
                  <a:gd name="T8" fmla="*/ 0 w 1807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7"/>
                  <a:gd name="T16" fmla="*/ 0 h 241"/>
                  <a:gd name="T17" fmla="*/ 1807 w 1807"/>
                  <a:gd name="T18" fmla="*/ 241 h 2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806" y="240"/>
                    </a:lnTo>
                    <a:lnTo>
                      <a:pt x="180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000"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13342" name="Rectangle 46"/>
              <p:cNvSpPr>
                <a:spLocks noChangeArrowheads="1"/>
              </p:cNvSpPr>
              <p:nvPr/>
            </p:nvSpPr>
            <p:spPr bwMode="auto">
              <a:xfrm>
                <a:off x="829" y="2240"/>
                <a:ext cx="1684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algn="ctr" eaLnBrk="0" hangingPunct="0"/>
                <a:r>
                  <a:rPr kumimoji="0" lang="zh-CN" altLang="en-US" sz="2000">
                    <a:solidFill>
                      <a:srgbClr val="000000"/>
                    </a:solidFill>
                    <a:latin typeface="+mn-lt"/>
                    <a:ea typeface="黑体" panose="02010609060101010101" pitchFamily="49" charset="-122"/>
                  </a:rPr>
                  <a:t>15</a:t>
                </a:r>
              </a:p>
            </p:txBody>
          </p:sp>
        </p:grpSp>
        <p:grpSp>
          <p:nvGrpSpPr>
            <p:cNvPr id="13322" name="Group 47"/>
            <p:cNvGrpSpPr>
              <a:grpSpLocks/>
            </p:cNvGrpSpPr>
            <p:nvPr/>
          </p:nvGrpSpPr>
          <p:grpSpPr bwMode="auto">
            <a:xfrm>
              <a:off x="3222" y="1392"/>
              <a:ext cx="1723" cy="241"/>
              <a:chOff x="3222" y="1392"/>
              <a:chExt cx="1723" cy="241"/>
            </a:xfrm>
          </p:grpSpPr>
          <p:sp>
            <p:nvSpPr>
              <p:cNvPr id="13339" name="Freeform 48"/>
              <p:cNvSpPr>
                <a:spLocks/>
              </p:cNvSpPr>
              <p:nvPr/>
            </p:nvSpPr>
            <p:spPr bwMode="auto">
              <a:xfrm>
                <a:off x="3222" y="1392"/>
                <a:ext cx="1723" cy="241"/>
              </a:xfrm>
              <a:custGeom>
                <a:avLst/>
                <a:gdLst>
                  <a:gd name="T0" fmla="*/ 0 w 1723"/>
                  <a:gd name="T1" fmla="*/ 0 h 241"/>
                  <a:gd name="T2" fmla="*/ 0 w 1723"/>
                  <a:gd name="T3" fmla="*/ 240 h 241"/>
                  <a:gd name="T4" fmla="*/ 1722 w 1723"/>
                  <a:gd name="T5" fmla="*/ 240 h 241"/>
                  <a:gd name="T6" fmla="*/ 1722 w 1723"/>
                  <a:gd name="T7" fmla="*/ 0 h 241"/>
                  <a:gd name="T8" fmla="*/ 0 w 1723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23"/>
                  <a:gd name="T16" fmla="*/ 0 h 241"/>
                  <a:gd name="T17" fmla="*/ 1723 w 1723"/>
                  <a:gd name="T18" fmla="*/ 241 h 2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2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722" y="240"/>
                    </a:lnTo>
                    <a:lnTo>
                      <a:pt x="172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000"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13340" name="Rectangle 49"/>
              <p:cNvSpPr>
                <a:spLocks noChangeArrowheads="1"/>
              </p:cNvSpPr>
              <p:nvPr/>
            </p:nvSpPr>
            <p:spPr bwMode="auto">
              <a:xfrm>
                <a:off x="3283" y="1424"/>
                <a:ext cx="1600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algn="ctr" eaLnBrk="0" hangingPunct="0"/>
                <a:r>
                  <a:rPr kumimoji="0" lang="zh-CN" altLang="en-US" sz="2000">
                    <a:solidFill>
                      <a:srgbClr val="000000"/>
                    </a:solidFill>
                    <a:latin typeface="+mn-lt"/>
                    <a:ea typeface="黑体" panose="02010609060101010101" pitchFamily="49" charset="-122"/>
                  </a:rPr>
                  <a:t>14</a:t>
                </a:r>
              </a:p>
            </p:txBody>
          </p:sp>
        </p:grpSp>
        <p:grpSp>
          <p:nvGrpSpPr>
            <p:cNvPr id="13323" name="Group 50"/>
            <p:cNvGrpSpPr>
              <a:grpSpLocks/>
            </p:cNvGrpSpPr>
            <p:nvPr/>
          </p:nvGrpSpPr>
          <p:grpSpPr bwMode="auto">
            <a:xfrm>
              <a:off x="2948" y="1790"/>
              <a:ext cx="1345" cy="241"/>
              <a:chOff x="2948" y="1790"/>
              <a:chExt cx="1345" cy="241"/>
            </a:xfrm>
          </p:grpSpPr>
          <p:sp>
            <p:nvSpPr>
              <p:cNvPr id="13337" name="Freeform 51"/>
              <p:cNvSpPr>
                <a:spLocks/>
              </p:cNvSpPr>
              <p:nvPr/>
            </p:nvSpPr>
            <p:spPr bwMode="auto">
              <a:xfrm>
                <a:off x="2948" y="1790"/>
                <a:ext cx="1345" cy="241"/>
              </a:xfrm>
              <a:custGeom>
                <a:avLst/>
                <a:gdLst>
                  <a:gd name="T0" fmla="*/ 0 w 1345"/>
                  <a:gd name="T1" fmla="*/ 0 h 241"/>
                  <a:gd name="T2" fmla="*/ 0 w 1345"/>
                  <a:gd name="T3" fmla="*/ 240 h 241"/>
                  <a:gd name="T4" fmla="*/ 1344 w 1345"/>
                  <a:gd name="T5" fmla="*/ 240 h 241"/>
                  <a:gd name="T6" fmla="*/ 1344 w 1345"/>
                  <a:gd name="T7" fmla="*/ 0 h 241"/>
                  <a:gd name="T8" fmla="*/ 0 w 1345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241"/>
                  <a:gd name="T17" fmla="*/ 1345 w 1345"/>
                  <a:gd name="T18" fmla="*/ 241 h 2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344" y="240"/>
                    </a:lnTo>
                    <a:lnTo>
                      <a:pt x="134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000"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13338" name="Rectangle 52"/>
              <p:cNvSpPr>
                <a:spLocks noChangeArrowheads="1"/>
              </p:cNvSpPr>
              <p:nvPr/>
            </p:nvSpPr>
            <p:spPr bwMode="auto">
              <a:xfrm>
                <a:off x="3009" y="1822"/>
                <a:ext cx="1222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algn="ctr" eaLnBrk="0" hangingPunct="0"/>
                <a:r>
                  <a:rPr kumimoji="0" lang="zh-CN" altLang="en-US" sz="2000">
                    <a:solidFill>
                      <a:srgbClr val="000000"/>
                    </a:solidFill>
                    <a:latin typeface="+mn-lt"/>
                    <a:ea typeface="黑体" panose="02010609060101010101" pitchFamily="49" charset="-122"/>
                  </a:rPr>
                  <a:t>11</a:t>
                </a:r>
              </a:p>
            </p:txBody>
          </p:sp>
        </p:grpSp>
        <p:grpSp>
          <p:nvGrpSpPr>
            <p:cNvPr id="13324" name="Group 53"/>
            <p:cNvGrpSpPr>
              <a:grpSpLocks/>
            </p:cNvGrpSpPr>
            <p:nvPr/>
          </p:nvGrpSpPr>
          <p:grpSpPr bwMode="auto">
            <a:xfrm>
              <a:off x="2574" y="2208"/>
              <a:ext cx="1219" cy="241"/>
              <a:chOff x="2574" y="2208"/>
              <a:chExt cx="1219" cy="241"/>
            </a:xfrm>
          </p:grpSpPr>
          <p:sp>
            <p:nvSpPr>
              <p:cNvPr id="13335" name="Freeform 54"/>
              <p:cNvSpPr>
                <a:spLocks/>
              </p:cNvSpPr>
              <p:nvPr/>
            </p:nvSpPr>
            <p:spPr bwMode="auto">
              <a:xfrm>
                <a:off x="2574" y="2208"/>
                <a:ext cx="1219" cy="241"/>
              </a:xfrm>
              <a:custGeom>
                <a:avLst/>
                <a:gdLst>
                  <a:gd name="T0" fmla="*/ 0 w 1219"/>
                  <a:gd name="T1" fmla="*/ 0 h 241"/>
                  <a:gd name="T2" fmla="*/ 0 w 1219"/>
                  <a:gd name="T3" fmla="*/ 240 h 241"/>
                  <a:gd name="T4" fmla="*/ 1218 w 1219"/>
                  <a:gd name="T5" fmla="*/ 240 h 241"/>
                  <a:gd name="T6" fmla="*/ 1218 w 1219"/>
                  <a:gd name="T7" fmla="*/ 0 h 241"/>
                  <a:gd name="T8" fmla="*/ 0 w 1219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9"/>
                  <a:gd name="T16" fmla="*/ 0 h 241"/>
                  <a:gd name="T17" fmla="*/ 1219 w 1219"/>
                  <a:gd name="T18" fmla="*/ 241 h 2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218" y="240"/>
                    </a:lnTo>
                    <a:lnTo>
                      <a:pt x="121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000"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13336" name="Rectangle 55"/>
              <p:cNvSpPr>
                <a:spLocks noChangeArrowheads="1"/>
              </p:cNvSpPr>
              <p:nvPr/>
            </p:nvSpPr>
            <p:spPr bwMode="auto">
              <a:xfrm>
                <a:off x="2635" y="2240"/>
                <a:ext cx="1096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algn="ctr" eaLnBrk="0" hangingPunct="0"/>
                <a:r>
                  <a:rPr kumimoji="0" lang="zh-CN" altLang="en-US" sz="2000">
                    <a:solidFill>
                      <a:srgbClr val="000000"/>
                    </a:solidFill>
                    <a:latin typeface="+mn-lt"/>
                    <a:ea typeface="黑体" panose="02010609060101010101" pitchFamily="49" charset="-122"/>
                  </a:rPr>
                  <a:t>10</a:t>
                </a:r>
              </a:p>
            </p:txBody>
          </p:sp>
        </p:grpSp>
        <p:grpSp>
          <p:nvGrpSpPr>
            <p:cNvPr id="13325" name="Group 56"/>
            <p:cNvGrpSpPr>
              <a:grpSpLocks/>
            </p:cNvGrpSpPr>
            <p:nvPr/>
          </p:nvGrpSpPr>
          <p:grpSpPr bwMode="auto">
            <a:xfrm>
              <a:off x="3792" y="2208"/>
              <a:ext cx="757" cy="241"/>
              <a:chOff x="3792" y="2208"/>
              <a:chExt cx="757" cy="241"/>
            </a:xfrm>
          </p:grpSpPr>
          <p:sp>
            <p:nvSpPr>
              <p:cNvPr id="13333" name="Freeform 57"/>
              <p:cNvSpPr>
                <a:spLocks/>
              </p:cNvSpPr>
              <p:nvPr/>
            </p:nvSpPr>
            <p:spPr bwMode="auto">
              <a:xfrm>
                <a:off x="3792" y="2208"/>
                <a:ext cx="757" cy="241"/>
              </a:xfrm>
              <a:custGeom>
                <a:avLst/>
                <a:gdLst>
                  <a:gd name="T0" fmla="*/ 0 w 757"/>
                  <a:gd name="T1" fmla="*/ 0 h 241"/>
                  <a:gd name="T2" fmla="*/ 0 w 757"/>
                  <a:gd name="T3" fmla="*/ 240 h 241"/>
                  <a:gd name="T4" fmla="*/ 756 w 757"/>
                  <a:gd name="T5" fmla="*/ 240 h 241"/>
                  <a:gd name="T6" fmla="*/ 756 w 757"/>
                  <a:gd name="T7" fmla="*/ 0 h 241"/>
                  <a:gd name="T8" fmla="*/ 0 w 757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7"/>
                  <a:gd name="T16" fmla="*/ 0 h 241"/>
                  <a:gd name="T17" fmla="*/ 757 w 757"/>
                  <a:gd name="T18" fmla="*/ 241 h 2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756" y="240"/>
                    </a:lnTo>
                    <a:lnTo>
                      <a:pt x="75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000"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13334" name="Rectangle 58"/>
              <p:cNvSpPr>
                <a:spLocks noChangeArrowheads="1"/>
              </p:cNvSpPr>
              <p:nvPr/>
            </p:nvSpPr>
            <p:spPr bwMode="auto">
              <a:xfrm>
                <a:off x="3853" y="2240"/>
                <a:ext cx="634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algn="ctr" eaLnBrk="0" hangingPunct="0"/>
                <a:r>
                  <a:rPr kumimoji="0" lang="zh-CN" altLang="en-US" sz="2000">
                    <a:solidFill>
                      <a:srgbClr val="000000"/>
                    </a:solidFill>
                    <a:latin typeface="+mn-lt"/>
                    <a:ea typeface="黑体" panose="02010609060101010101" pitchFamily="49" charset="-122"/>
                  </a:rPr>
                  <a:t>6</a:t>
                </a:r>
              </a:p>
            </p:txBody>
          </p:sp>
        </p:grpSp>
        <p:grpSp>
          <p:nvGrpSpPr>
            <p:cNvPr id="13326" name="Group 59"/>
            <p:cNvGrpSpPr>
              <a:grpSpLocks/>
            </p:cNvGrpSpPr>
            <p:nvPr/>
          </p:nvGrpSpPr>
          <p:grpSpPr bwMode="auto">
            <a:xfrm>
              <a:off x="4292" y="1790"/>
              <a:ext cx="673" cy="241"/>
              <a:chOff x="4292" y="1790"/>
              <a:chExt cx="673" cy="241"/>
            </a:xfrm>
          </p:grpSpPr>
          <p:sp>
            <p:nvSpPr>
              <p:cNvPr id="13331" name="Freeform 60"/>
              <p:cNvSpPr>
                <a:spLocks/>
              </p:cNvSpPr>
              <p:nvPr/>
            </p:nvSpPr>
            <p:spPr bwMode="auto">
              <a:xfrm>
                <a:off x="4292" y="1790"/>
                <a:ext cx="673" cy="241"/>
              </a:xfrm>
              <a:custGeom>
                <a:avLst/>
                <a:gdLst>
                  <a:gd name="T0" fmla="*/ 0 w 673"/>
                  <a:gd name="T1" fmla="*/ 0 h 241"/>
                  <a:gd name="T2" fmla="*/ 0 w 673"/>
                  <a:gd name="T3" fmla="*/ 240 h 241"/>
                  <a:gd name="T4" fmla="*/ 672 w 673"/>
                  <a:gd name="T5" fmla="*/ 240 h 241"/>
                  <a:gd name="T6" fmla="*/ 672 w 673"/>
                  <a:gd name="T7" fmla="*/ 0 h 241"/>
                  <a:gd name="T8" fmla="*/ 0 w 673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3"/>
                  <a:gd name="T16" fmla="*/ 0 h 241"/>
                  <a:gd name="T17" fmla="*/ 673 w 673"/>
                  <a:gd name="T18" fmla="*/ 241 h 2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672" y="240"/>
                    </a:lnTo>
                    <a:lnTo>
                      <a:pt x="67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000"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13332" name="Rectangle 61"/>
              <p:cNvSpPr>
                <a:spLocks noChangeArrowheads="1"/>
              </p:cNvSpPr>
              <p:nvPr/>
            </p:nvSpPr>
            <p:spPr bwMode="auto">
              <a:xfrm>
                <a:off x="4353" y="1822"/>
                <a:ext cx="550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algn="ctr" eaLnBrk="0" hangingPunct="0"/>
                <a:r>
                  <a:rPr kumimoji="0" lang="zh-CN" altLang="en-US" sz="2000">
                    <a:solidFill>
                      <a:srgbClr val="000000"/>
                    </a:solidFill>
                    <a:latin typeface="+mn-lt"/>
                    <a:ea typeface="黑体" panose="02010609060101010101" pitchFamily="49" charset="-122"/>
                  </a:rPr>
                  <a:t>5</a:t>
                </a:r>
              </a:p>
            </p:txBody>
          </p:sp>
        </p:grpSp>
        <p:grpSp>
          <p:nvGrpSpPr>
            <p:cNvPr id="13327" name="Group 62"/>
            <p:cNvGrpSpPr>
              <a:grpSpLocks/>
            </p:cNvGrpSpPr>
            <p:nvPr/>
          </p:nvGrpSpPr>
          <p:grpSpPr bwMode="auto">
            <a:xfrm>
              <a:off x="4553" y="2208"/>
              <a:ext cx="421" cy="241"/>
              <a:chOff x="4553" y="2208"/>
              <a:chExt cx="421" cy="241"/>
            </a:xfrm>
          </p:grpSpPr>
          <p:sp>
            <p:nvSpPr>
              <p:cNvPr id="13329" name="Freeform 63"/>
              <p:cNvSpPr>
                <a:spLocks/>
              </p:cNvSpPr>
              <p:nvPr/>
            </p:nvSpPr>
            <p:spPr bwMode="auto">
              <a:xfrm>
                <a:off x="4553" y="2208"/>
                <a:ext cx="421" cy="241"/>
              </a:xfrm>
              <a:custGeom>
                <a:avLst/>
                <a:gdLst>
                  <a:gd name="T0" fmla="*/ 0 w 421"/>
                  <a:gd name="T1" fmla="*/ 0 h 241"/>
                  <a:gd name="T2" fmla="*/ 0 w 421"/>
                  <a:gd name="T3" fmla="*/ 240 h 241"/>
                  <a:gd name="T4" fmla="*/ 420 w 421"/>
                  <a:gd name="T5" fmla="*/ 240 h 241"/>
                  <a:gd name="T6" fmla="*/ 420 w 421"/>
                  <a:gd name="T7" fmla="*/ 0 h 241"/>
                  <a:gd name="T8" fmla="*/ 0 w 421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"/>
                  <a:gd name="T16" fmla="*/ 0 h 241"/>
                  <a:gd name="T17" fmla="*/ 421 w 421"/>
                  <a:gd name="T18" fmla="*/ 241 h 2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" h="241">
                    <a:moveTo>
                      <a:pt x="0" y="0"/>
                    </a:moveTo>
                    <a:lnTo>
                      <a:pt x="0" y="240"/>
                    </a:lnTo>
                    <a:lnTo>
                      <a:pt x="420" y="240"/>
                    </a:lnTo>
                    <a:lnTo>
                      <a:pt x="42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000"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13330" name="Rectangle 64"/>
              <p:cNvSpPr>
                <a:spLocks noChangeArrowheads="1"/>
              </p:cNvSpPr>
              <p:nvPr/>
            </p:nvSpPr>
            <p:spPr bwMode="auto">
              <a:xfrm>
                <a:off x="4614" y="2240"/>
                <a:ext cx="298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algn="ctr" eaLnBrk="0" hangingPunct="0"/>
                <a:r>
                  <a:rPr kumimoji="0" lang="zh-CN" altLang="en-US" sz="2000">
                    <a:solidFill>
                      <a:srgbClr val="000000"/>
                    </a:solidFill>
                    <a:latin typeface="+mn-lt"/>
                    <a:ea typeface="黑体" panose="02010609060101010101" pitchFamily="49" charset="-122"/>
                  </a:rPr>
                  <a:t>3</a:t>
                </a:r>
              </a:p>
            </p:txBody>
          </p:sp>
        </p:grpSp>
        <p:sp>
          <p:nvSpPr>
            <p:cNvPr id="13328" name="Rectangle 65"/>
            <p:cNvSpPr>
              <a:spLocks noChangeArrowheads="1"/>
            </p:cNvSpPr>
            <p:nvPr/>
          </p:nvSpPr>
          <p:spPr bwMode="auto">
            <a:xfrm>
              <a:off x="481" y="1381"/>
              <a:ext cx="382" cy="10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kumimoji="0" lang="en-US" altLang="zh-CN" sz="2000" dirty="0">
                  <a:solidFill>
                    <a:srgbClr val="990000"/>
                  </a:solidFill>
                  <a:latin typeface="+mn-lt"/>
                  <a:ea typeface="黑体" panose="02010609060101010101" pitchFamily="49" charset="-122"/>
                </a:rPr>
                <a:t>P1</a:t>
              </a:r>
            </a:p>
            <a:p>
              <a:pPr eaLnBrk="0" hangingPunct="0">
                <a:lnSpc>
                  <a:spcPct val="120000"/>
                </a:lnSpc>
                <a:spcBef>
                  <a:spcPts val="1800"/>
                </a:spcBef>
              </a:pPr>
              <a:r>
                <a:rPr kumimoji="0" lang="en-US" altLang="zh-CN" sz="2000" dirty="0">
                  <a:solidFill>
                    <a:srgbClr val="990000"/>
                  </a:solidFill>
                  <a:latin typeface="+mn-lt"/>
                  <a:ea typeface="黑体" panose="02010609060101010101" pitchFamily="49" charset="-122"/>
                </a:rPr>
                <a:t>P2</a:t>
              </a:r>
            </a:p>
            <a:p>
              <a:pPr eaLnBrk="0" hangingPunct="0">
                <a:lnSpc>
                  <a:spcPct val="120000"/>
                </a:lnSpc>
                <a:spcBef>
                  <a:spcPts val="2400"/>
                </a:spcBef>
              </a:pPr>
              <a:r>
                <a:rPr kumimoji="0" lang="en-US" altLang="zh-CN" sz="2000" dirty="0">
                  <a:solidFill>
                    <a:srgbClr val="990000"/>
                  </a:solidFill>
                  <a:latin typeface="+mn-lt"/>
                  <a:ea typeface="黑体" panose="02010609060101010101" pitchFamily="49" charset="-122"/>
                </a:rPr>
                <a:t>P3</a:t>
              </a:r>
            </a:p>
          </p:txBody>
        </p:sp>
      </p:grpSp>
      <p:sp>
        <p:nvSpPr>
          <p:cNvPr id="13378" name="Rectangle 66"/>
          <p:cNvSpPr>
            <a:spLocks noChangeArrowheads="1"/>
          </p:cNvSpPr>
          <p:nvPr/>
        </p:nvSpPr>
        <p:spPr bwMode="auto">
          <a:xfrm>
            <a:off x="989807" y="5895826"/>
            <a:ext cx="7141370" cy="77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Aft>
                <a:spcPts val="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结论：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黑体" panose="02010609060101010101" pitchFamily="49" charset="-122"/>
            </a:endParaRPr>
          </a:p>
          <a:p>
            <a:pPr>
              <a:lnSpc>
                <a:spcPts val="2800"/>
              </a:lnSpc>
              <a:spcAft>
                <a:spcPts val="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贪心算法具有较高效率，其答案从实际应用的角度看已足够好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7" grpId="0" build="p" bldLvl="4" autoUpdateAnimBg="0"/>
      <p:bldP spid="13348" grpId="0" build="p" bldLvl="4" autoUpdateAnimBg="0"/>
      <p:bldP spid="1337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itchFamily="2" charset="-122"/>
              </a:rPr>
              <a:t>提纲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2214563"/>
            <a:ext cx="6405563" cy="3881437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应用背景和动机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贪心算法的基本思想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哈夫曼编码</a:t>
            </a:r>
            <a:endParaRPr lang="en-US" altLang="zh-CN" sz="22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总结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itchFamily="2" charset="-122"/>
              </a:rPr>
              <a:t>贪心算法的基本思想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8864" y="1937541"/>
            <a:ext cx="8085624" cy="3573462"/>
          </a:xfrm>
        </p:spPr>
        <p:txBody>
          <a:bodyPr lIns="0" rIns="0"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0000FF"/>
                </a:solidFill>
                <a:ea typeface="黑体" pitchFamily="2" charset="-122"/>
              </a:rPr>
              <a:t>1</a:t>
            </a:r>
            <a:r>
              <a:rPr lang="zh-CN" altLang="en-US" sz="2200" b="1" dirty="0">
                <a:solidFill>
                  <a:srgbClr val="0000FF"/>
                </a:solidFill>
                <a:ea typeface="黑体" pitchFamily="2" charset="-122"/>
              </a:rPr>
              <a:t>、贪心选择性质</a:t>
            </a:r>
          </a:p>
          <a:p>
            <a:pPr indent="-163513" eaLnBrk="1" hangingPunct="1">
              <a:buClrTx/>
              <a:buFontTx/>
              <a:buChar char="•"/>
            </a:pPr>
            <a:r>
              <a:rPr kumimoji="0" lang="zh-CN" altLang="en-US" sz="2000" dirty="0">
                <a:latin typeface="黑体" pitchFamily="2" charset="-122"/>
                <a:ea typeface="黑体" pitchFamily="2" charset="-122"/>
              </a:rPr>
              <a:t>所求问题的</a:t>
            </a:r>
            <a:r>
              <a:rPr kumimoji="0" lang="zh-CN" altLang="en-US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整体最优解</a:t>
            </a:r>
            <a:r>
              <a:rPr kumimoji="0" lang="zh-CN" altLang="en-US" sz="2000" dirty="0">
                <a:latin typeface="黑体" pitchFamily="2" charset="-122"/>
                <a:ea typeface="黑体" pitchFamily="2" charset="-122"/>
              </a:rPr>
              <a:t>，希望通过一系列</a:t>
            </a:r>
            <a:r>
              <a:rPr kumimoji="0" lang="zh-CN" altLang="en-US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局部最优</a:t>
            </a:r>
            <a:r>
              <a:rPr kumimoji="0" lang="zh-CN" altLang="en-US" sz="2000" dirty="0">
                <a:latin typeface="黑体" pitchFamily="2" charset="-122"/>
                <a:ea typeface="黑体" pitchFamily="2" charset="-122"/>
              </a:rPr>
              <a:t>的选择</a:t>
            </a:r>
            <a:endParaRPr kumimoji="0" lang="en-US" altLang="zh-CN" sz="2000" dirty="0"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ClrTx/>
              <a:buNone/>
            </a:pPr>
            <a:r>
              <a:rPr kumimoji="0" lang="en-US" altLang="zh-CN" sz="2000" dirty="0">
                <a:latin typeface="黑体" pitchFamily="2" charset="-122"/>
                <a:ea typeface="黑体" pitchFamily="2" charset="-122"/>
              </a:rPr>
              <a:t>  </a:t>
            </a:r>
            <a:r>
              <a:rPr kumimoji="0" lang="zh-CN" altLang="en-US" sz="2000" dirty="0">
                <a:ea typeface="黑体" pitchFamily="2" charset="-122"/>
              </a:rPr>
              <a:t>（</a:t>
            </a:r>
            <a:r>
              <a:rPr kumimoji="0" lang="zh-CN" altLang="en-US" sz="2000" dirty="0">
                <a:latin typeface="黑体" pitchFamily="2" charset="-122"/>
                <a:ea typeface="黑体" pitchFamily="2" charset="-122"/>
              </a:rPr>
              <a:t>贪心选择）</a:t>
            </a:r>
            <a:r>
              <a:rPr kumimoji="0" lang="en-US" altLang="zh-CN" sz="2000" dirty="0">
                <a:latin typeface="黑体" pitchFamily="2" charset="-122"/>
                <a:ea typeface="黑体" pitchFamily="2" charset="-122"/>
              </a:rPr>
              <a:t>——</a:t>
            </a:r>
            <a:r>
              <a:rPr kumimoji="0" lang="zh-CN" altLang="en-US" sz="2000" dirty="0">
                <a:latin typeface="黑体" pitchFamily="2" charset="-122"/>
                <a:ea typeface="黑体" pitchFamily="2" charset="-122"/>
              </a:rPr>
              <a:t>贪心算法可行的第一个基本要素</a:t>
            </a:r>
          </a:p>
          <a:p>
            <a:pPr indent="-163513" eaLnBrk="1" hangingPunct="1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ClrTx/>
              <a:buFontTx/>
              <a:buChar char="•"/>
            </a:pPr>
            <a:r>
              <a:rPr kumimoji="0" lang="zh-CN" altLang="en-US" sz="2000" dirty="0">
                <a:latin typeface="黑体" pitchFamily="2" charset="-122"/>
                <a:ea typeface="黑体" pitchFamily="2" charset="-122"/>
              </a:rPr>
              <a:t>通常以</a:t>
            </a:r>
            <a:r>
              <a:rPr kumimoji="0" lang="zh-CN" altLang="en-US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自顶向下</a:t>
            </a:r>
            <a:r>
              <a:rPr kumimoji="0" lang="zh-CN" altLang="en-US" sz="2000" dirty="0">
                <a:latin typeface="黑体" pitchFamily="2" charset="-122"/>
                <a:ea typeface="黑体" pitchFamily="2" charset="-122"/>
              </a:rPr>
              <a:t>的方式进行，以迭代的方式作出相继的贪心选择，每作一次贪心选择就将所求问题简化为规模更小的子问题</a:t>
            </a:r>
            <a:endParaRPr kumimoji="0" lang="en-US" altLang="zh-CN" sz="2000" dirty="0">
              <a:latin typeface="黑体" pitchFamily="2" charset="-122"/>
              <a:ea typeface="黑体" pitchFamily="2" charset="-122"/>
            </a:endParaRPr>
          </a:p>
          <a:p>
            <a:pPr indent="-163513" eaLnBrk="1" hangingPunct="1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ClrTx/>
              <a:buFontTx/>
              <a:buChar char="•"/>
            </a:pPr>
            <a:r>
              <a:rPr kumimoji="0" lang="zh-CN" altLang="en-US" sz="2000" dirty="0">
                <a:latin typeface="黑体" pitchFamily="2" charset="-122"/>
                <a:ea typeface="黑体" pitchFamily="2" charset="-122"/>
              </a:rPr>
              <a:t>每一步对目前构造的部分解做一个扩展，满足：</a:t>
            </a:r>
            <a:r>
              <a:rPr kumimoji="0" lang="zh-CN" altLang="en-US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可行（满足约束）、局部最优、不可取消</a:t>
            </a:r>
            <a:r>
              <a:rPr kumimoji="0" lang="zh-CN" altLang="en-US" sz="2000" dirty="0">
                <a:latin typeface="黑体" pitchFamily="2" charset="-122"/>
                <a:ea typeface="黑体" pitchFamily="2" charset="-122"/>
              </a:rPr>
              <a:t>（贪心算法与动态规划算法的主要区别）</a:t>
            </a:r>
            <a:r>
              <a:rPr kumimoji="0" lang="zh-CN" altLang="en-US" sz="20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zh-CN" altLang="en-US" sz="2200" b="1" dirty="0">
                <a:solidFill>
                  <a:srgbClr val="0000FF"/>
                </a:solidFill>
                <a:ea typeface="黑体" pitchFamily="2" charset="-122"/>
              </a:rPr>
              <a:t>2、最优子结构性质</a:t>
            </a:r>
          </a:p>
          <a:p>
            <a:pPr marL="0" indent="0" eaLnBrk="1" hangingPunct="1">
              <a:spcBef>
                <a:spcPts val="600"/>
              </a:spcBef>
              <a:buClrTx/>
              <a:buNone/>
            </a:pPr>
            <a:r>
              <a:rPr kumimoji="0" lang="zh-CN" altLang="en-US" sz="2000" dirty="0">
                <a:latin typeface="黑体" pitchFamily="2" charset="-122"/>
                <a:ea typeface="黑体" pitchFamily="2" charset="-122"/>
              </a:rPr>
              <a:t>  问题的最优解包含其子问题的最优解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812083" y="5480181"/>
            <a:ext cx="6736139" cy="1242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3100"/>
              </a:lnSpc>
            </a:pPr>
            <a:r>
              <a:rPr lang="zh-CN" altLang="en-US" sz="2200" b="1" dirty="0">
                <a:solidFill>
                  <a:srgbClr val="0000FF"/>
                </a:solidFill>
              </a:rPr>
              <a:t>证明贪心算法的正确性（针对最优化问题的求解）</a:t>
            </a:r>
            <a:r>
              <a:rPr lang="zh-CN" altLang="en-US" sz="2400" b="1" dirty="0">
                <a:solidFill>
                  <a:srgbClr val="0000FF"/>
                </a:solidFill>
              </a:rPr>
              <a:t>：</a:t>
            </a:r>
          </a:p>
          <a:p>
            <a:pPr>
              <a:lnSpc>
                <a:spcPts val="3100"/>
              </a:lnSpc>
            </a:pPr>
            <a:r>
              <a:rPr kumimoji="0" lang="zh-CN" altLang="en-US" sz="2000" dirty="0">
                <a:solidFill>
                  <a:schemeClr val="tx1"/>
                </a:solidFill>
              </a:rPr>
              <a:t> - </a:t>
            </a:r>
            <a:r>
              <a:rPr kumimoji="0" lang="zh-CN" altLang="en-US" sz="2000" dirty="0">
                <a:solidFill>
                  <a:schemeClr val="tx1"/>
                </a:solidFill>
                <a:latin typeface="黑体" pitchFamily="2" charset="-122"/>
              </a:rPr>
              <a:t>证明每一步所作的贪心选择最终导致问题的整体最优解</a:t>
            </a:r>
          </a:p>
          <a:p>
            <a:pPr>
              <a:lnSpc>
                <a:spcPts val="3100"/>
              </a:lnSpc>
            </a:pPr>
            <a:r>
              <a:rPr kumimoji="0" lang="zh-CN" altLang="en-US" sz="2000" dirty="0">
                <a:solidFill>
                  <a:schemeClr val="tx1"/>
                </a:solidFill>
              </a:rPr>
              <a:t> - 数学</a:t>
            </a:r>
            <a:r>
              <a:rPr kumimoji="0" lang="zh-CN" altLang="en-US" sz="2000" dirty="0">
                <a:solidFill>
                  <a:schemeClr val="tx1"/>
                </a:solidFill>
                <a:latin typeface="黑体" pitchFamily="2" charset="-122"/>
              </a:rPr>
              <a:t>归纳法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</p:bldLst>
  </p:timing>
</p:sld>
</file>

<file path=ppt/theme/theme1.xml><?xml version="1.0" encoding="utf-8"?>
<a:theme xmlns:a="http://schemas.openxmlformats.org/drawingml/2006/main" name="Straight Edge">
  <a:themeElements>
    <a:clrScheme name="Straight Edg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Straight Edg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4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4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Designs\Straight Edge.pot</Template>
  <TotalTime>4698</TotalTime>
  <Words>1415</Words>
  <Application>Microsoft Office PowerPoint</Application>
  <PresentationFormat>全屏显示(4:3)</PresentationFormat>
  <Paragraphs>193</Paragraphs>
  <Slides>17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黑体</vt:lpstr>
      <vt:lpstr>楷体_GB2312</vt:lpstr>
      <vt:lpstr>宋体</vt:lpstr>
      <vt:lpstr>Cambria Math</vt:lpstr>
      <vt:lpstr>Symbol</vt:lpstr>
      <vt:lpstr>Times New Roman</vt:lpstr>
      <vt:lpstr>Wingdings</vt:lpstr>
      <vt:lpstr>Straight Edge</vt:lpstr>
      <vt:lpstr>Equation</vt:lpstr>
      <vt:lpstr>第4章  贪心法</vt:lpstr>
      <vt:lpstr>提纲</vt:lpstr>
      <vt:lpstr>应用背景和动机 (1)</vt:lpstr>
      <vt:lpstr>应用背景和动机 (2)</vt:lpstr>
      <vt:lpstr>应用背景和动机 (3)</vt:lpstr>
      <vt:lpstr>应用背景和动机 (4)</vt:lpstr>
      <vt:lpstr>应用背景和动机 (5)</vt:lpstr>
      <vt:lpstr>提纲</vt:lpstr>
      <vt:lpstr>贪心算法的基本思想</vt:lpstr>
      <vt:lpstr>提纲</vt:lpstr>
      <vt:lpstr>哈夫曼编码 (1)</vt:lpstr>
      <vt:lpstr>哈夫曼编码 (2)</vt:lpstr>
      <vt:lpstr>哈夫曼编码 (3)</vt:lpstr>
      <vt:lpstr>哈夫曼编码 (4)</vt:lpstr>
      <vt:lpstr>提纲</vt:lpstr>
      <vt:lpstr>总结</vt:lpstr>
      <vt:lpstr>结语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 Yue</dc:creator>
  <cp:lastModifiedBy>Kun Yue</cp:lastModifiedBy>
  <cp:revision>216</cp:revision>
  <dcterms:created xsi:type="dcterms:W3CDTF">1601-01-01T00:00:00Z</dcterms:created>
  <dcterms:modified xsi:type="dcterms:W3CDTF">2022-07-19T01:17:51Z</dcterms:modified>
</cp:coreProperties>
</file>