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258" r:id="rId4"/>
    <p:sldId id="259" r:id="rId5"/>
    <p:sldId id="260" r:id="rId6"/>
    <p:sldId id="261" r:id="rId7"/>
    <p:sldId id="271" r:id="rId8"/>
    <p:sldId id="272" r:id="rId9"/>
    <p:sldId id="282" r:id="rId10"/>
    <p:sldId id="273" r:id="rId11"/>
    <p:sldId id="276" r:id="rId12"/>
    <p:sldId id="283" r:id="rId13"/>
    <p:sldId id="278" r:id="rId14"/>
    <p:sldId id="279" r:id="rId15"/>
    <p:sldId id="280" r:id="rId16"/>
    <p:sldId id="281" r:id="rId17"/>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D4D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9558" autoAdjust="0"/>
  </p:normalViewPr>
  <p:slideViewPr>
    <p:cSldViewPr>
      <p:cViewPr varScale="1">
        <p:scale>
          <a:sx n="67" d="100"/>
          <a:sy n="67" d="100"/>
        </p:scale>
        <p:origin x="1056" y="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5.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4.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5" Type="http://schemas.openxmlformats.org/officeDocument/2006/relationships/slide" Target="slides/slide5.xml"/><Relationship Id="rId10" Type="http://schemas.openxmlformats.org/officeDocument/2006/relationships/slide" Target="slides/slide11.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DF2B99F-2D18-45B5-AF40-6B36D3C7C126}" type="slidenum">
              <a:rPr lang="zh-CN" altLang="en-US"/>
              <a:pPr/>
              <a:t>‹#›</a:t>
            </a:fld>
            <a:endParaRPr lang="en-US" altLang="zh-CN"/>
          </a:p>
        </p:txBody>
      </p:sp>
    </p:spTree>
    <p:extLst>
      <p:ext uri="{BB962C8B-B14F-4D97-AF65-F5344CB8AC3E}">
        <p14:creationId xmlns:p14="http://schemas.microsoft.com/office/powerpoint/2010/main" val="22951620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146" name="Group 1026"/>
          <p:cNvGrpSpPr>
            <a:grpSpLocks/>
          </p:cNvGrpSpPr>
          <p:nvPr/>
        </p:nvGrpSpPr>
        <p:grpSpPr bwMode="auto">
          <a:xfrm>
            <a:off x="0" y="68263"/>
            <a:ext cx="8678863" cy="6713537"/>
            <a:chOff x="0" y="43"/>
            <a:chExt cx="5467" cy="4229"/>
          </a:xfrm>
        </p:grpSpPr>
        <p:sp>
          <p:nvSpPr>
            <p:cNvPr id="6147" name="Rectangle 1027"/>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48" name="Group 1028"/>
            <p:cNvGrpSpPr>
              <a:grpSpLocks/>
            </p:cNvGrpSpPr>
            <p:nvPr userDrawn="1"/>
          </p:nvGrpSpPr>
          <p:grpSpPr bwMode="auto">
            <a:xfrm>
              <a:off x="0" y="43"/>
              <a:ext cx="624" cy="4229"/>
              <a:chOff x="0" y="43"/>
              <a:chExt cx="624" cy="4229"/>
            </a:xfrm>
          </p:grpSpPr>
          <p:sp>
            <p:nvSpPr>
              <p:cNvPr id="6149" name="Line 1029"/>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 name="Line 1030"/>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Line 1031"/>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Line 1032"/>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Line 1033"/>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Line 1034"/>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Line 1035"/>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Line 1036"/>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Line 1037"/>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Line 1038"/>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039"/>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040"/>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1041"/>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Line 1042"/>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1043"/>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Line 1044"/>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Line 1045"/>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6" name="Line 1046"/>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Line 1047"/>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Line 1048"/>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9" name="Line 1049"/>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Line 1050"/>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1" name="Line 1051"/>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2" name="Line 1052"/>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Line 1053"/>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Line 1054"/>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Line 1055"/>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6" name="Line 1056"/>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Line 1057"/>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Line 1058"/>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Line 1059"/>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0" name="Line 1060"/>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Line 1061"/>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Line 1062"/>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Line 1063"/>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Line 1064"/>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Line 1065"/>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Line 1066"/>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Line 1067"/>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Line 1068"/>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Line 1069"/>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Line 1070"/>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1071"/>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2" name="Line 1072"/>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Line 1073"/>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Line 1074"/>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Line 1075"/>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6" name="Line 1076"/>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Line 1077"/>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Line 1078"/>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Line 1079"/>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0" name="Line 1080"/>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Line 1081"/>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Line 1082"/>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Line 1083"/>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4" name="Line 1084"/>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Line 1085"/>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Line 1086"/>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Line 1087"/>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8" name="Line 1088"/>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Line 1089"/>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Line 1090"/>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Line 1091"/>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2" name="Line 1092"/>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Line 1093"/>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Line 1094"/>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Line 1095"/>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6" name="Line 1096"/>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Line 1097"/>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Line 1098"/>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Line 1099"/>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0" name="Line 1100"/>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Line 1101"/>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Line 1102"/>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Line 1103"/>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4" name="Line 1104"/>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5" name="Line 1105"/>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6" name="Line 1106"/>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7" name="Line 1107"/>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8" name="Line 1108"/>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9" name="Line 1109"/>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0" name="Line 1110"/>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1" name="Line 1111"/>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2" name="Line 1112"/>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3" name="Line 1113"/>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4" name="Line 1114"/>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5" name="Line 1115"/>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6" name="Line 1116"/>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7" name="Line 1117"/>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8" name="Line 1118"/>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9" name="Line 1119"/>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0" name="Line 1120"/>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1" name="Line 1121"/>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2" name="Line 1122"/>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3" name="Line 1123"/>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4" name="Line 1124"/>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5" name="Line 1125"/>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 name="Line 1126"/>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247" name="Rectangle 1127"/>
          <p:cNvSpPr>
            <a:spLocks noGrp="1" noChangeArrowheads="1"/>
          </p:cNvSpPr>
          <p:nvPr>
            <p:ph type="dt" sz="half" idx="2"/>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zh-CN"/>
          </a:p>
        </p:txBody>
      </p:sp>
      <p:sp>
        <p:nvSpPr>
          <p:cNvPr id="6248" name="Rectangle 1128"/>
          <p:cNvSpPr>
            <a:spLocks noGrp="1" noChangeArrowheads="1"/>
          </p:cNvSpPr>
          <p:nvPr>
            <p:ph type="ftr" sz="quarter" idx="3"/>
          </p:nvPr>
        </p:nvSpPr>
        <p:spPr>
          <a:xfrm>
            <a:off x="3722688" y="6357938"/>
            <a:ext cx="2271712" cy="457200"/>
          </a:xfrm>
        </p:spPr>
        <p:txBody>
          <a:bodyPr/>
          <a:lstStyle>
            <a:lvl1pPr>
              <a:defRPr/>
            </a:lvl1pPr>
          </a:lstStyle>
          <a:p>
            <a:r>
              <a:rPr lang="zh-CN" altLang="en-US"/>
              <a:t>分支限界法</a:t>
            </a:r>
            <a:endParaRPr lang="en-US" altLang="zh-CN"/>
          </a:p>
        </p:txBody>
      </p:sp>
      <p:sp>
        <p:nvSpPr>
          <p:cNvPr id="6249" name="Rectangle 1129"/>
          <p:cNvSpPr>
            <a:spLocks noGrp="1" noChangeArrowheads="1"/>
          </p:cNvSpPr>
          <p:nvPr>
            <p:ph type="sldNum" sz="quarter" idx="4"/>
          </p:nvPr>
        </p:nvSpPr>
        <p:spPr>
          <a:xfrm>
            <a:off x="6464300" y="6361113"/>
            <a:ext cx="1906588" cy="457200"/>
          </a:xfrm>
        </p:spPr>
        <p:txBody>
          <a:bodyPr/>
          <a:lstStyle>
            <a:lvl1pPr>
              <a:defRPr/>
            </a:lvl1pPr>
          </a:lstStyle>
          <a:p>
            <a:fld id="{EBC8247B-49C9-46E7-BA20-99FF223D8F44}" type="slidenum">
              <a:rPr lang="zh-CN" altLang="en-US"/>
              <a:pPr/>
              <a:t>‹#›</a:t>
            </a:fld>
            <a:endParaRPr lang="en-US" altLang="zh-CN"/>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pPr lvl="0"/>
            <a:r>
              <a:rPr lang="zh-CN" altLang="en-US" noProof="0"/>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6252" name="Rectangle 1132"/>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253" name="Rectangle 1133"/>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253"/>
                                        </p:tgtEl>
                                        <p:attrNameLst>
                                          <p:attrName>style.visibility</p:attrName>
                                        </p:attrNameLst>
                                      </p:cBhvr>
                                      <p:to>
                                        <p:strVal val="visible"/>
                                      </p:to>
                                    </p:set>
                                    <p:animEffect transition="in" filter="slide(fromLeft)">
                                      <p:cBhvr>
                                        <p:cTn id="7" dur="500"/>
                                        <p:tgtEl>
                                          <p:spTgt spid="6253"/>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6252"/>
                                        </p:tgtEl>
                                        <p:attrNameLst>
                                          <p:attrName>style.visibility</p:attrName>
                                        </p:attrNameLst>
                                      </p:cBhvr>
                                      <p:to>
                                        <p:strVal val="visible"/>
                                      </p:to>
                                    </p:set>
                                    <p:animEffect transition="in" filter="slide(fromRight)">
                                      <p:cBhvr>
                                        <p:cTn id="11" dur="500"/>
                                        <p:tgtEl>
                                          <p:spTgt spid="6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 grpId="0" animBg="1" autoUpdateAnimBg="0"/>
      <p:bldP spid="6253"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分支限界法</a:t>
            </a:r>
            <a:endParaRPr lang="en-US" altLang="zh-CN"/>
          </a:p>
        </p:txBody>
      </p:sp>
      <p:sp>
        <p:nvSpPr>
          <p:cNvPr id="6" name="灯片编号占位符 5"/>
          <p:cNvSpPr>
            <a:spLocks noGrp="1"/>
          </p:cNvSpPr>
          <p:nvPr>
            <p:ph type="sldNum" sz="quarter" idx="12"/>
          </p:nvPr>
        </p:nvSpPr>
        <p:spPr/>
        <p:txBody>
          <a:bodyPr/>
          <a:lstStyle>
            <a:lvl1pPr>
              <a:defRPr/>
            </a:lvl1pPr>
          </a:lstStyle>
          <a:p>
            <a:fld id="{FDFC10E9-92C2-4F29-A3EF-A84A7B73F410}" type="slidenum">
              <a:rPr lang="zh-CN" altLang="en-US"/>
              <a:pPr/>
              <a:t>‹#›</a:t>
            </a:fld>
            <a:endParaRPr lang="en-US" altLang="zh-CN"/>
          </a:p>
        </p:txBody>
      </p:sp>
    </p:spTree>
    <p:extLst>
      <p:ext uri="{BB962C8B-B14F-4D97-AF65-F5344CB8AC3E}">
        <p14:creationId xmlns:p14="http://schemas.microsoft.com/office/powerpoint/2010/main" val="395393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分支限界法</a:t>
            </a:r>
            <a:endParaRPr lang="en-US" altLang="zh-CN"/>
          </a:p>
        </p:txBody>
      </p:sp>
      <p:sp>
        <p:nvSpPr>
          <p:cNvPr id="6" name="灯片编号占位符 5"/>
          <p:cNvSpPr>
            <a:spLocks noGrp="1"/>
          </p:cNvSpPr>
          <p:nvPr>
            <p:ph type="sldNum" sz="quarter" idx="12"/>
          </p:nvPr>
        </p:nvSpPr>
        <p:spPr/>
        <p:txBody>
          <a:bodyPr/>
          <a:lstStyle>
            <a:lvl1pPr>
              <a:defRPr/>
            </a:lvl1pPr>
          </a:lstStyle>
          <a:p>
            <a:fld id="{DB28EBF1-8888-48D2-AF8F-3A21A7B15BB2}" type="slidenum">
              <a:rPr lang="zh-CN" altLang="en-US"/>
              <a:pPr/>
              <a:t>‹#›</a:t>
            </a:fld>
            <a:endParaRPr lang="en-US" altLang="zh-CN"/>
          </a:p>
        </p:txBody>
      </p:sp>
    </p:spTree>
    <p:extLst>
      <p:ext uri="{BB962C8B-B14F-4D97-AF65-F5344CB8AC3E}">
        <p14:creationId xmlns:p14="http://schemas.microsoft.com/office/powerpoint/2010/main" val="245744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分支限界法</a:t>
            </a:r>
            <a:endParaRPr lang="en-US" altLang="zh-CN"/>
          </a:p>
        </p:txBody>
      </p:sp>
      <p:sp>
        <p:nvSpPr>
          <p:cNvPr id="6" name="灯片编号占位符 5"/>
          <p:cNvSpPr>
            <a:spLocks noGrp="1"/>
          </p:cNvSpPr>
          <p:nvPr>
            <p:ph type="sldNum" sz="quarter" idx="12"/>
          </p:nvPr>
        </p:nvSpPr>
        <p:spPr/>
        <p:txBody>
          <a:bodyPr/>
          <a:lstStyle>
            <a:lvl1pPr>
              <a:defRPr/>
            </a:lvl1pPr>
          </a:lstStyle>
          <a:p>
            <a:fld id="{054EC7E7-46DA-4102-8E84-39979989B152}" type="slidenum">
              <a:rPr lang="zh-CN" altLang="en-US"/>
              <a:pPr/>
              <a:t>‹#›</a:t>
            </a:fld>
            <a:endParaRPr lang="en-US" altLang="zh-CN"/>
          </a:p>
        </p:txBody>
      </p:sp>
    </p:spTree>
    <p:extLst>
      <p:ext uri="{BB962C8B-B14F-4D97-AF65-F5344CB8AC3E}">
        <p14:creationId xmlns:p14="http://schemas.microsoft.com/office/powerpoint/2010/main" val="144557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分支限界法</a:t>
            </a:r>
            <a:endParaRPr lang="en-US" altLang="zh-CN"/>
          </a:p>
        </p:txBody>
      </p:sp>
      <p:sp>
        <p:nvSpPr>
          <p:cNvPr id="6" name="灯片编号占位符 5"/>
          <p:cNvSpPr>
            <a:spLocks noGrp="1"/>
          </p:cNvSpPr>
          <p:nvPr>
            <p:ph type="sldNum" sz="quarter" idx="12"/>
          </p:nvPr>
        </p:nvSpPr>
        <p:spPr/>
        <p:txBody>
          <a:bodyPr/>
          <a:lstStyle>
            <a:lvl1pPr>
              <a:defRPr/>
            </a:lvl1pPr>
          </a:lstStyle>
          <a:p>
            <a:fld id="{3C100EBB-7D42-4666-8682-75B6203EBE85}" type="slidenum">
              <a:rPr lang="zh-CN" altLang="en-US"/>
              <a:pPr/>
              <a:t>‹#›</a:t>
            </a:fld>
            <a:endParaRPr lang="en-US" altLang="zh-CN"/>
          </a:p>
        </p:txBody>
      </p:sp>
    </p:spTree>
    <p:extLst>
      <p:ext uri="{BB962C8B-B14F-4D97-AF65-F5344CB8AC3E}">
        <p14:creationId xmlns:p14="http://schemas.microsoft.com/office/powerpoint/2010/main" val="266783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分支限界法</a:t>
            </a:r>
            <a:endParaRPr lang="en-US" altLang="zh-CN"/>
          </a:p>
        </p:txBody>
      </p:sp>
      <p:sp>
        <p:nvSpPr>
          <p:cNvPr id="7" name="灯片编号占位符 6"/>
          <p:cNvSpPr>
            <a:spLocks noGrp="1"/>
          </p:cNvSpPr>
          <p:nvPr>
            <p:ph type="sldNum" sz="quarter" idx="12"/>
          </p:nvPr>
        </p:nvSpPr>
        <p:spPr/>
        <p:txBody>
          <a:bodyPr/>
          <a:lstStyle>
            <a:lvl1pPr>
              <a:defRPr/>
            </a:lvl1pPr>
          </a:lstStyle>
          <a:p>
            <a:fld id="{44A92655-7524-4D71-A9AA-77479BC3EB98}" type="slidenum">
              <a:rPr lang="zh-CN" altLang="en-US"/>
              <a:pPr/>
              <a:t>‹#›</a:t>
            </a:fld>
            <a:endParaRPr lang="en-US" altLang="zh-CN"/>
          </a:p>
        </p:txBody>
      </p:sp>
    </p:spTree>
    <p:extLst>
      <p:ext uri="{BB962C8B-B14F-4D97-AF65-F5344CB8AC3E}">
        <p14:creationId xmlns:p14="http://schemas.microsoft.com/office/powerpoint/2010/main" val="133708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分支限界法</a:t>
            </a:r>
            <a:endParaRPr lang="en-US" altLang="zh-CN"/>
          </a:p>
        </p:txBody>
      </p:sp>
      <p:sp>
        <p:nvSpPr>
          <p:cNvPr id="9" name="灯片编号占位符 8"/>
          <p:cNvSpPr>
            <a:spLocks noGrp="1"/>
          </p:cNvSpPr>
          <p:nvPr>
            <p:ph type="sldNum" sz="quarter" idx="12"/>
          </p:nvPr>
        </p:nvSpPr>
        <p:spPr/>
        <p:txBody>
          <a:bodyPr/>
          <a:lstStyle>
            <a:lvl1pPr>
              <a:defRPr/>
            </a:lvl1pPr>
          </a:lstStyle>
          <a:p>
            <a:fld id="{5D1A64F8-FBEB-44EE-9B51-4F44783D492E}" type="slidenum">
              <a:rPr lang="zh-CN" altLang="en-US"/>
              <a:pPr/>
              <a:t>‹#›</a:t>
            </a:fld>
            <a:endParaRPr lang="en-US" altLang="zh-CN"/>
          </a:p>
        </p:txBody>
      </p:sp>
    </p:spTree>
    <p:extLst>
      <p:ext uri="{BB962C8B-B14F-4D97-AF65-F5344CB8AC3E}">
        <p14:creationId xmlns:p14="http://schemas.microsoft.com/office/powerpoint/2010/main" val="340614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分支限界法</a:t>
            </a:r>
            <a:endParaRPr lang="en-US" altLang="zh-CN"/>
          </a:p>
        </p:txBody>
      </p:sp>
      <p:sp>
        <p:nvSpPr>
          <p:cNvPr id="5" name="灯片编号占位符 4"/>
          <p:cNvSpPr>
            <a:spLocks noGrp="1"/>
          </p:cNvSpPr>
          <p:nvPr>
            <p:ph type="sldNum" sz="quarter" idx="12"/>
          </p:nvPr>
        </p:nvSpPr>
        <p:spPr/>
        <p:txBody>
          <a:bodyPr/>
          <a:lstStyle>
            <a:lvl1pPr>
              <a:defRPr/>
            </a:lvl1pPr>
          </a:lstStyle>
          <a:p>
            <a:fld id="{3C09371A-96B9-4111-A52C-B2FB2010C7BA}" type="slidenum">
              <a:rPr lang="zh-CN" altLang="en-US"/>
              <a:pPr/>
              <a:t>‹#›</a:t>
            </a:fld>
            <a:endParaRPr lang="en-US" altLang="zh-CN"/>
          </a:p>
        </p:txBody>
      </p:sp>
    </p:spTree>
    <p:extLst>
      <p:ext uri="{BB962C8B-B14F-4D97-AF65-F5344CB8AC3E}">
        <p14:creationId xmlns:p14="http://schemas.microsoft.com/office/powerpoint/2010/main" val="54261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分支限界法</a:t>
            </a:r>
            <a:endParaRPr lang="en-US" altLang="zh-CN"/>
          </a:p>
        </p:txBody>
      </p:sp>
      <p:sp>
        <p:nvSpPr>
          <p:cNvPr id="4" name="灯片编号占位符 3"/>
          <p:cNvSpPr>
            <a:spLocks noGrp="1"/>
          </p:cNvSpPr>
          <p:nvPr>
            <p:ph type="sldNum" sz="quarter" idx="12"/>
          </p:nvPr>
        </p:nvSpPr>
        <p:spPr/>
        <p:txBody>
          <a:bodyPr/>
          <a:lstStyle>
            <a:lvl1pPr>
              <a:defRPr/>
            </a:lvl1pPr>
          </a:lstStyle>
          <a:p>
            <a:fld id="{59B57472-C257-44FF-85C3-505E97BBEC4C}" type="slidenum">
              <a:rPr lang="zh-CN" altLang="en-US"/>
              <a:pPr/>
              <a:t>‹#›</a:t>
            </a:fld>
            <a:endParaRPr lang="en-US" altLang="zh-CN"/>
          </a:p>
        </p:txBody>
      </p:sp>
    </p:spTree>
    <p:extLst>
      <p:ext uri="{BB962C8B-B14F-4D97-AF65-F5344CB8AC3E}">
        <p14:creationId xmlns:p14="http://schemas.microsoft.com/office/powerpoint/2010/main" val="6654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分支限界法</a:t>
            </a:r>
            <a:endParaRPr lang="en-US" altLang="zh-CN"/>
          </a:p>
        </p:txBody>
      </p:sp>
      <p:sp>
        <p:nvSpPr>
          <p:cNvPr id="7" name="灯片编号占位符 6"/>
          <p:cNvSpPr>
            <a:spLocks noGrp="1"/>
          </p:cNvSpPr>
          <p:nvPr>
            <p:ph type="sldNum" sz="quarter" idx="12"/>
          </p:nvPr>
        </p:nvSpPr>
        <p:spPr/>
        <p:txBody>
          <a:bodyPr/>
          <a:lstStyle>
            <a:lvl1pPr>
              <a:defRPr/>
            </a:lvl1pPr>
          </a:lstStyle>
          <a:p>
            <a:fld id="{411F3156-DFCB-4382-8615-EAE0B1F6030A}" type="slidenum">
              <a:rPr lang="zh-CN" altLang="en-US"/>
              <a:pPr/>
              <a:t>‹#›</a:t>
            </a:fld>
            <a:endParaRPr lang="en-US" altLang="zh-CN"/>
          </a:p>
        </p:txBody>
      </p:sp>
    </p:spTree>
    <p:extLst>
      <p:ext uri="{BB962C8B-B14F-4D97-AF65-F5344CB8AC3E}">
        <p14:creationId xmlns:p14="http://schemas.microsoft.com/office/powerpoint/2010/main" val="385910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分支限界法</a:t>
            </a:r>
            <a:endParaRPr lang="en-US" altLang="zh-CN"/>
          </a:p>
        </p:txBody>
      </p:sp>
      <p:sp>
        <p:nvSpPr>
          <p:cNvPr id="7" name="灯片编号占位符 6"/>
          <p:cNvSpPr>
            <a:spLocks noGrp="1"/>
          </p:cNvSpPr>
          <p:nvPr>
            <p:ph type="sldNum" sz="quarter" idx="12"/>
          </p:nvPr>
        </p:nvSpPr>
        <p:spPr/>
        <p:txBody>
          <a:bodyPr/>
          <a:lstStyle>
            <a:lvl1pPr>
              <a:defRPr/>
            </a:lvl1pPr>
          </a:lstStyle>
          <a:p>
            <a:fld id="{1FC9A85C-E6AA-4009-B7BE-C3E11E6A4099}" type="slidenum">
              <a:rPr lang="zh-CN" altLang="en-US"/>
              <a:pPr/>
              <a:t>‹#›</a:t>
            </a:fld>
            <a:endParaRPr lang="en-US" altLang="zh-CN"/>
          </a:p>
        </p:txBody>
      </p:sp>
    </p:spTree>
    <p:extLst>
      <p:ext uri="{BB962C8B-B14F-4D97-AF65-F5344CB8AC3E}">
        <p14:creationId xmlns:p14="http://schemas.microsoft.com/office/powerpoint/2010/main" val="249648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68263"/>
            <a:ext cx="8915400" cy="6713537"/>
            <a:chOff x="0" y="43"/>
            <a:chExt cx="5616" cy="4229"/>
          </a:xfrm>
        </p:grpSpPr>
        <p:grpSp>
          <p:nvGrpSpPr>
            <p:cNvPr id="5123" name="Group 3"/>
            <p:cNvGrpSpPr>
              <a:grpSpLocks/>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2" name="Group 102"/>
            <p:cNvGrpSpPr>
              <a:grpSpLocks/>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227" name="Rectangle 107"/>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folHlink"/>
                </a:solidFill>
              </a:defRPr>
            </a:lvl1pPr>
          </a:lstStyle>
          <a:p>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folHlink"/>
                </a:solidFill>
              </a:defRPr>
            </a:lvl1pPr>
          </a:lstStyle>
          <a:p>
            <a:r>
              <a:rPr lang="zh-CN" altLang="en-US"/>
              <a:t>分支限界法</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chemeClr val="folHlink"/>
                </a:solidFill>
              </a:defRPr>
            </a:lvl1pPr>
          </a:lstStyle>
          <a:p>
            <a:fld id="{E4A1F1C5-CC35-47B8-99B1-A5914F8DAD19}" type="slidenum">
              <a:rPr lang="zh-CN" altLang="en-US"/>
              <a:pPr/>
              <a:t>‹#›</a:t>
            </a:fld>
            <a:endParaRPr lang="en-US" altLang="zh-CN"/>
          </a:p>
        </p:txBody>
      </p:sp>
      <p:sp>
        <p:nvSpPr>
          <p:cNvPr id="5231" name="Rectangle 111"/>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fontAlgn="base">
        <a:lnSpc>
          <a:spcPct val="85000"/>
        </a:lnSpc>
        <a:spcBef>
          <a:spcPct val="0"/>
        </a:spcBef>
        <a:spcAft>
          <a:spcPct val="0"/>
        </a:spcAft>
        <a:defRPr kumimoji="1" sz="4400">
          <a:solidFill>
            <a:schemeClr val="tx2"/>
          </a:solidFill>
          <a:latin typeface="+mj-lt"/>
          <a:ea typeface="+mj-ea"/>
          <a:cs typeface="+mj-cs"/>
        </a:defRPr>
      </a:lvl1pPr>
      <a:lvl2pPr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fontAlgn="base">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fontAlgn="base">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43608" y="1046163"/>
            <a:ext cx="7632848" cy="1012825"/>
          </a:xfrm>
        </p:spPr>
        <p:txBody>
          <a:bodyPr/>
          <a:lstStyle/>
          <a:p>
            <a:r>
              <a:rPr lang="zh-CN" altLang="en-US" dirty="0">
                <a:ea typeface="黑体" pitchFamily="2" charset="-122"/>
              </a:rPr>
              <a:t>第</a:t>
            </a:r>
            <a:r>
              <a:rPr lang="en-US" altLang="zh-CN" dirty="0">
                <a:ea typeface="黑体" pitchFamily="2" charset="-122"/>
              </a:rPr>
              <a:t>7</a:t>
            </a:r>
            <a:r>
              <a:rPr lang="zh-CN" altLang="en-US" dirty="0">
                <a:ea typeface="黑体" pitchFamily="2" charset="-122"/>
              </a:rPr>
              <a:t>章</a:t>
            </a:r>
            <a:r>
              <a:rPr lang="en-US" altLang="zh-CN" dirty="0">
                <a:ea typeface="黑体" pitchFamily="2" charset="-122"/>
              </a:rPr>
              <a:t> </a:t>
            </a:r>
            <a:r>
              <a:rPr lang="zh-CN" altLang="en-US" dirty="0">
                <a:ea typeface="黑体" pitchFamily="2" charset="-122"/>
              </a:rPr>
              <a:t>分支限界法</a:t>
            </a:r>
          </a:p>
        </p:txBody>
      </p:sp>
      <p:sp>
        <p:nvSpPr>
          <p:cNvPr id="4099" name="Rectangle 3"/>
          <p:cNvSpPr>
            <a:spLocks noGrp="1" noChangeArrowheads="1"/>
          </p:cNvSpPr>
          <p:nvPr>
            <p:ph type="subTitle" idx="1"/>
          </p:nvPr>
        </p:nvSpPr>
        <p:spPr>
          <a:xfrm>
            <a:off x="1528663" y="2276872"/>
            <a:ext cx="6662737" cy="2994025"/>
          </a:xfrm>
        </p:spPr>
        <p:txBody>
          <a:bodyPr/>
          <a:lstStyle/>
          <a:p>
            <a:endParaRPr lang="en-US" altLang="zh-CN" dirty="0"/>
          </a:p>
          <a:p>
            <a:endParaRPr lang="zh-CN" altLang="en-US" dirty="0"/>
          </a:p>
          <a:p>
            <a:pPr eaLnBrk="1" hangingPunct="1"/>
            <a:r>
              <a:rPr lang="en-US" altLang="zh-CN" sz="4000" b="1" dirty="0">
                <a:ea typeface="黑体" panose="02010609060101010101" pitchFamily="49" charset="-122"/>
              </a:rPr>
              <a:t>《</a:t>
            </a:r>
            <a:r>
              <a:rPr lang="zh-CN" altLang="en-US" sz="4000" b="1" dirty="0">
                <a:ea typeface="黑体" panose="02010609060101010101" pitchFamily="49" charset="-122"/>
              </a:rPr>
              <a:t>人工智能算法</a:t>
            </a:r>
            <a:r>
              <a:rPr lang="en-US" altLang="zh-CN" sz="4000" b="1" dirty="0">
                <a:ea typeface="黑体" panose="02010609060101010101" pitchFamily="49" charset="-122"/>
              </a:rPr>
              <a:t>》</a:t>
            </a:r>
          </a:p>
          <a:p>
            <a:pPr eaLnBrk="1" hangingPunct="1"/>
            <a:endParaRPr lang="en-US" altLang="zh-CN" sz="2800" b="1" dirty="0">
              <a:ea typeface="黑体" panose="02010609060101010101" pitchFamily="49" charset="-122"/>
            </a:endParaRPr>
          </a:p>
          <a:p>
            <a:pPr eaLnBrk="1" hangingPunct="1"/>
            <a:r>
              <a:rPr lang="zh-CN" altLang="en-US" sz="2800" b="1" dirty="0">
                <a:ea typeface="黑体" panose="02010609060101010101" pitchFamily="49" charset="-122"/>
              </a:rPr>
              <a:t>清华大学出版社</a:t>
            </a:r>
            <a:endParaRPr lang="en-US" altLang="zh-CN" sz="2800" b="1" dirty="0">
              <a:ea typeface="黑体" panose="02010609060101010101" pitchFamily="49" charset="-122"/>
            </a:endParaRPr>
          </a:p>
          <a:p>
            <a:pPr eaLnBrk="1" hangingPunct="1"/>
            <a:r>
              <a:rPr lang="en-US" altLang="zh-CN" sz="2800" b="1" dirty="0">
                <a:ea typeface="黑体" panose="02010609060101010101" pitchFamily="49" charset="-122"/>
              </a:rPr>
              <a:t>2022</a:t>
            </a:r>
            <a:r>
              <a:rPr lang="zh-CN" altLang="en-US" sz="2800" b="1" dirty="0">
                <a:ea typeface="黑体" panose="02010609060101010101" pitchFamily="49" charset="-122"/>
              </a:rPr>
              <a:t>年</a:t>
            </a:r>
            <a:r>
              <a:rPr lang="en-US" altLang="zh-CN" sz="2800" b="1" dirty="0">
                <a:ea typeface="黑体" panose="02010609060101010101" pitchFamily="49" charset="-122"/>
              </a:rPr>
              <a:t>7</a:t>
            </a:r>
            <a:r>
              <a:rPr lang="zh-CN" altLang="en-US" sz="2800" b="1" dirty="0">
                <a:ea typeface="黑体" panose="02010609060101010101" pitchFamily="49" charset="-122"/>
              </a:rPr>
              <a:t>月</a:t>
            </a:r>
            <a:endParaRPr lang="en-US" altLang="zh-CN" sz="2800" b="1"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黑体" pitchFamily="2" charset="-122"/>
              </a:rPr>
              <a:t>0-1背包问题 (</a:t>
            </a:r>
            <a:r>
              <a:rPr lang="en-US" altLang="zh-CN" dirty="0">
                <a:ea typeface="黑体" pitchFamily="2" charset="-122"/>
              </a:rPr>
              <a:t>3</a:t>
            </a:r>
            <a:r>
              <a:rPr lang="zh-CN" altLang="en-US" dirty="0">
                <a:ea typeface="黑体" pitchFamily="2" charset="-122"/>
              </a:rPr>
              <a:t>)</a:t>
            </a:r>
          </a:p>
        </p:txBody>
      </p:sp>
      <p:sp>
        <p:nvSpPr>
          <p:cNvPr id="23555" name="Rectangle 3"/>
          <p:cNvSpPr>
            <a:spLocks noGrp="1" noChangeArrowheads="1"/>
          </p:cNvSpPr>
          <p:nvPr>
            <p:ph type="body" idx="1"/>
          </p:nvPr>
        </p:nvSpPr>
        <p:spPr>
          <a:xfrm>
            <a:off x="934342" y="1988840"/>
            <a:ext cx="7958138" cy="3881438"/>
          </a:xfrm>
        </p:spPr>
        <p:txBody>
          <a:bodyPr/>
          <a:lstStyle/>
          <a:p>
            <a:r>
              <a:rPr lang="zh-CN" altLang="en-US" sz="2200" b="1" dirty="0">
                <a:solidFill>
                  <a:srgbClr val="0000FF"/>
                </a:solidFill>
                <a:latin typeface="黑体" pitchFamily="2" charset="-122"/>
                <a:ea typeface="黑体" pitchFamily="2" charset="-122"/>
              </a:rPr>
              <a:t>算法主要步骤：</a:t>
            </a:r>
          </a:p>
          <a:p>
            <a:pPr>
              <a:buFont typeface="Wingdings" pitchFamily="2" charset="2"/>
              <a:buNone/>
            </a:pPr>
            <a:endParaRPr lang="zh-CN" altLang="en-US" sz="2400" b="1" dirty="0">
              <a:solidFill>
                <a:srgbClr val="0000FF"/>
              </a:solidFill>
              <a:latin typeface="黑体" pitchFamily="2" charset="-122"/>
              <a:ea typeface="黑体" pitchFamily="2" charset="-122"/>
            </a:endParaRPr>
          </a:p>
        </p:txBody>
      </p:sp>
      <p:sp>
        <p:nvSpPr>
          <p:cNvPr id="23556" name="Rectangle 4"/>
          <p:cNvSpPr>
            <a:spLocks noChangeArrowheads="1"/>
          </p:cNvSpPr>
          <p:nvPr/>
        </p:nvSpPr>
        <p:spPr bwMode="auto">
          <a:xfrm>
            <a:off x="1371600" y="2420888"/>
            <a:ext cx="7010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0" lang="en-US" altLang="zh-CN" sz="1800" dirty="0">
                <a:solidFill>
                  <a:srgbClr val="000000"/>
                </a:solidFill>
                <a:latin typeface="+mn-lt"/>
              </a:rPr>
              <a:t>if </a:t>
            </a:r>
            <a:r>
              <a:rPr kumimoji="0" lang="en-US" altLang="zh-CN" sz="1800" i="1" dirty="0" err="1">
                <a:solidFill>
                  <a:srgbClr val="FF0000"/>
                </a:solidFill>
                <a:latin typeface="+mn-lt"/>
              </a:rPr>
              <a:t>cw</a:t>
            </a:r>
            <a:r>
              <a:rPr kumimoji="0" lang="en-US" altLang="zh-CN" sz="1800" dirty="0" err="1">
                <a:solidFill>
                  <a:srgbClr val="FF0000"/>
                </a:solidFill>
                <a:latin typeface="+mn-lt"/>
              </a:rPr>
              <a:t>+</a:t>
            </a:r>
            <a:r>
              <a:rPr kumimoji="0" lang="en-US" altLang="zh-CN" sz="1800" i="1" dirty="0" err="1">
                <a:solidFill>
                  <a:srgbClr val="FF0000"/>
                </a:solidFill>
                <a:latin typeface="+mn-lt"/>
              </a:rPr>
              <a:t>w</a:t>
            </a:r>
            <a:r>
              <a:rPr kumimoji="0" lang="en-US" altLang="zh-CN" sz="1800" dirty="0">
                <a:solidFill>
                  <a:srgbClr val="FF0000"/>
                </a:solidFill>
                <a:latin typeface="+mn-lt"/>
              </a:rPr>
              <a:t>[</a:t>
            </a:r>
            <a:r>
              <a:rPr kumimoji="0" lang="en-US" altLang="zh-CN" sz="1800" i="1" dirty="0">
                <a:solidFill>
                  <a:srgbClr val="FF0000"/>
                </a:solidFill>
                <a:latin typeface="+mn-lt"/>
              </a:rPr>
              <a:t>i</a:t>
            </a:r>
            <a:r>
              <a:rPr kumimoji="0" lang="en-US" altLang="zh-CN" sz="1800" dirty="0">
                <a:solidFill>
                  <a:srgbClr val="FF0000"/>
                </a:solidFill>
                <a:latin typeface="+mn-lt"/>
              </a:rPr>
              <a:t>]&lt;=</a:t>
            </a:r>
            <a:r>
              <a:rPr kumimoji="0" lang="en-US" altLang="zh-CN" sz="1800" i="1" dirty="0">
                <a:solidFill>
                  <a:srgbClr val="FF0000"/>
                </a:solidFill>
                <a:latin typeface="+mn-lt"/>
              </a:rPr>
              <a:t>c</a:t>
            </a:r>
            <a:r>
              <a:rPr kumimoji="0" lang="en-US" altLang="zh-CN" sz="1800" dirty="0">
                <a:solidFill>
                  <a:srgbClr val="FF0000"/>
                </a:solidFill>
                <a:latin typeface="+mn-lt"/>
              </a:rPr>
              <a:t> </a:t>
            </a:r>
            <a:r>
              <a:rPr kumimoji="0" lang="en-US" altLang="zh-CN" sz="1800" dirty="0">
                <a:solidFill>
                  <a:srgbClr val="000000"/>
                </a:solidFill>
                <a:latin typeface="+mn-lt"/>
              </a:rPr>
              <a:t>then</a:t>
            </a:r>
          </a:p>
          <a:p>
            <a:pPr marL="342900" indent="-342900"/>
            <a:r>
              <a:rPr kumimoji="0" lang="en-US" altLang="zh-CN" sz="1800" dirty="0">
                <a:solidFill>
                  <a:srgbClr val="000000"/>
                </a:solidFill>
                <a:latin typeface="+mn-lt"/>
              </a:rPr>
              <a:t>   if </a:t>
            </a:r>
            <a:r>
              <a:rPr kumimoji="0" lang="en-US" altLang="zh-CN" sz="1800" i="1" dirty="0" err="1">
                <a:solidFill>
                  <a:srgbClr val="000000"/>
                </a:solidFill>
                <a:latin typeface="+mn-lt"/>
              </a:rPr>
              <a:t>cp</a:t>
            </a:r>
            <a:r>
              <a:rPr kumimoji="0" lang="en-US" altLang="zh-CN" sz="1800" dirty="0" err="1">
                <a:solidFill>
                  <a:srgbClr val="000000"/>
                </a:solidFill>
                <a:latin typeface="+mn-lt"/>
              </a:rPr>
              <a:t>+</a:t>
            </a:r>
            <a:r>
              <a:rPr kumimoji="0" lang="en-US" altLang="zh-CN" sz="1800" i="1" dirty="0" err="1">
                <a:solidFill>
                  <a:srgbClr val="000000"/>
                </a:solidFill>
                <a:latin typeface="+mn-lt"/>
              </a:rPr>
              <a:t>p</a:t>
            </a:r>
            <a:r>
              <a:rPr kumimoji="0" lang="en-US" altLang="zh-CN" sz="1800" dirty="0">
                <a:solidFill>
                  <a:srgbClr val="000000"/>
                </a:solidFill>
                <a:latin typeface="+mn-lt"/>
              </a:rPr>
              <a:t>[</a:t>
            </a:r>
            <a:r>
              <a:rPr kumimoji="0" lang="en-US" altLang="zh-CN" sz="1800" i="1" dirty="0">
                <a:solidFill>
                  <a:srgbClr val="000000"/>
                </a:solidFill>
                <a:latin typeface="+mn-lt"/>
              </a:rPr>
              <a:t>i</a:t>
            </a:r>
            <a:r>
              <a:rPr kumimoji="0" lang="en-US" altLang="zh-CN" sz="1800" dirty="0">
                <a:solidFill>
                  <a:srgbClr val="000000"/>
                </a:solidFill>
                <a:latin typeface="+mn-lt"/>
              </a:rPr>
              <a:t>]&gt;</a:t>
            </a:r>
            <a:r>
              <a:rPr kumimoji="0" lang="en-US" altLang="zh-CN" sz="1800" i="1" dirty="0" err="1">
                <a:solidFill>
                  <a:srgbClr val="000000"/>
                </a:solidFill>
                <a:latin typeface="+mn-lt"/>
              </a:rPr>
              <a:t>bestp</a:t>
            </a:r>
            <a:r>
              <a:rPr kumimoji="0" lang="en-US" altLang="zh-CN" sz="1800" dirty="0">
                <a:solidFill>
                  <a:srgbClr val="000000"/>
                </a:solidFill>
                <a:latin typeface="+mn-lt"/>
              </a:rPr>
              <a:t> then</a:t>
            </a:r>
          </a:p>
          <a:p>
            <a:pPr marL="342900" indent="-342900"/>
            <a:r>
              <a:rPr kumimoji="0" lang="en-US" altLang="zh-CN" sz="1800" dirty="0">
                <a:solidFill>
                  <a:srgbClr val="000000"/>
                </a:solidFill>
                <a:latin typeface="+mn-lt"/>
              </a:rPr>
              <a:t>     </a:t>
            </a:r>
            <a:r>
              <a:rPr kumimoji="0" lang="en-US" altLang="zh-CN" sz="1800" i="1" dirty="0" err="1">
                <a:solidFill>
                  <a:srgbClr val="000000"/>
                </a:solidFill>
                <a:latin typeface="+mn-lt"/>
              </a:rPr>
              <a:t>bestp</a:t>
            </a:r>
            <a:r>
              <a:rPr kumimoji="0" lang="en-US" altLang="zh-CN" sz="1800" dirty="0" err="1">
                <a:solidFill>
                  <a:srgbClr val="000000"/>
                </a:solidFill>
                <a:latin typeface="+mn-lt"/>
                <a:sym typeface="Symbol"/>
              </a:rPr>
              <a:t></a:t>
            </a:r>
            <a:r>
              <a:rPr kumimoji="0" lang="en-US" altLang="zh-CN" sz="1800" i="1" dirty="0" err="1">
                <a:solidFill>
                  <a:srgbClr val="000000"/>
                </a:solidFill>
                <a:latin typeface="+mn-lt"/>
              </a:rPr>
              <a:t>cp</a:t>
            </a:r>
            <a:r>
              <a:rPr kumimoji="0" lang="en-US" altLang="zh-CN" sz="1800" dirty="0" err="1">
                <a:solidFill>
                  <a:srgbClr val="000000"/>
                </a:solidFill>
                <a:latin typeface="+mn-lt"/>
              </a:rPr>
              <a:t>+</a:t>
            </a:r>
            <a:r>
              <a:rPr kumimoji="0" lang="en-US" altLang="zh-CN" sz="1800" i="1" dirty="0" err="1">
                <a:solidFill>
                  <a:srgbClr val="000000"/>
                </a:solidFill>
                <a:latin typeface="+mn-lt"/>
              </a:rPr>
              <a:t>p</a:t>
            </a:r>
            <a:r>
              <a:rPr kumimoji="0" lang="en-US" altLang="zh-CN" sz="1800" dirty="0">
                <a:solidFill>
                  <a:srgbClr val="000000"/>
                </a:solidFill>
                <a:latin typeface="+mn-lt"/>
              </a:rPr>
              <a:t>[</a:t>
            </a:r>
            <a:r>
              <a:rPr kumimoji="0" lang="en-US" altLang="zh-CN" sz="1800" i="1" dirty="0">
                <a:solidFill>
                  <a:srgbClr val="000000"/>
                </a:solidFill>
                <a:latin typeface="+mn-lt"/>
              </a:rPr>
              <a:t>i</a:t>
            </a:r>
            <a:r>
              <a:rPr kumimoji="0" lang="en-US" altLang="zh-CN" sz="1800" dirty="0">
                <a:solidFill>
                  <a:srgbClr val="000000"/>
                </a:solidFill>
                <a:latin typeface="+mn-lt"/>
              </a:rPr>
              <a:t>]</a:t>
            </a:r>
          </a:p>
          <a:p>
            <a:pPr marL="342900" indent="-342900"/>
            <a:r>
              <a:rPr kumimoji="0" lang="en-US" altLang="zh-CN" sz="1800" dirty="0">
                <a:solidFill>
                  <a:srgbClr val="000000"/>
                </a:solidFill>
                <a:latin typeface="+mn-lt"/>
                <a:sym typeface="Wingdings" pitchFamily="2" charset="2"/>
              </a:rPr>
              <a:t>   </a:t>
            </a:r>
            <a:r>
              <a:rPr kumimoji="0" lang="en-US" altLang="zh-CN" sz="1800" i="1" dirty="0" err="1">
                <a:solidFill>
                  <a:srgbClr val="000000"/>
                </a:solidFill>
                <a:latin typeface="+mn-lt"/>
                <a:sym typeface="Wingdings" pitchFamily="2" charset="2"/>
              </a:rPr>
              <a:t>heap</a:t>
            </a:r>
            <a:r>
              <a:rPr kumimoji="0" lang="en-US" altLang="zh-CN" sz="1800" dirty="0" err="1">
                <a:solidFill>
                  <a:srgbClr val="000000"/>
                </a:solidFill>
                <a:latin typeface="+mn-lt"/>
                <a:sym typeface="Wingdings" pitchFamily="2" charset="2"/>
              </a:rPr>
              <a:t>.addNode</a:t>
            </a:r>
            <a:r>
              <a:rPr kumimoji="0" lang="en-US" altLang="zh-CN" sz="1800" dirty="0">
                <a:solidFill>
                  <a:srgbClr val="000000"/>
                </a:solidFill>
                <a:latin typeface="+mn-lt"/>
                <a:sym typeface="Wingdings" pitchFamily="2" charset="2"/>
              </a:rPr>
              <a:t>(</a:t>
            </a:r>
            <a:r>
              <a:rPr kumimoji="0" lang="en-US" altLang="zh-CN" sz="1800" i="1" dirty="0" err="1">
                <a:solidFill>
                  <a:srgbClr val="FF0000"/>
                </a:solidFill>
                <a:latin typeface="+mn-lt"/>
                <a:sym typeface="Wingdings" pitchFamily="2" charset="2"/>
              </a:rPr>
              <a:t>ub</a:t>
            </a:r>
            <a:r>
              <a:rPr kumimoji="0" lang="en-US" altLang="zh-CN" sz="1800" dirty="0">
                <a:solidFill>
                  <a:srgbClr val="000000"/>
                </a:solidFill>
                <a:latin typeface="+mn-lt"/>
                <a:sym typeface="Wingdings" pitchFamily="2" charset="2"/>
              </a:rPr>
              <a:t>, </a:t>
            </a:r>
            <a:r>
              <a:rPr kumimoji="0" lang="en-US" altLang="zh-CN" sz="1800" i="1" dirty="0" err="1">
                <a:solidFill>
                  <a:srgbClr val="000000"/>
                </a:solidFill>
                <a:latin typeface="+mn-lt"/>
                <a:sym typeface="Wingdings" pitchFamily="2" charset="2"/>
              </a:rPr>
              <a:t>cp</a:t>
            </a:r>
            <a:r>
              <a:rPr kumimoji="0" lang="en-US" altLang="zh-CN" sz="1800" dirty="0" err="1">
                <a:solidFill>
                  <a:srgbClr val="000000"/>
                </a:solidFill>
                <a:latin typeface="+mn-lt"/>
                <a:sym typeface="Wingdings" pitchFamily="2" charset="2"/>
              </a:rPr>
              <a:t>+</a:t>
            </a:r>
            <a:r>
              <a:rPr kumimoji="0" lang="en-US" altLang="zh-CN" sz="1800" i="1" dirty="0" err="1">
                <a:solidFill>
                  <a:srgbClr val="000000"/>
                </a:solidFill>
                <a:latin typeface="+mn-lt"/>
                <a:sym typeface="Wingdings" pitchFamily="2" charset="2"/>
              </a:rPr>
              <a:t>p</a:t>
            </a:r>
            <a:r>
              <a:rPr kumimoji="0" lang="en-US" altLang="zh-CN" sz="1800" dirty="0">
                <a:solidFill>
                  <a:srgbClr val="000000"/>
                </a:solidFill>
                <a:latin typeface="+mn-lt"/>
                <a:sym typeface="Wingdings" pitchFamily="2" charset="2"/>
              </a:rPr>
              <a:t>[</a:t>
            </a:r>
            <a:r>
              <a:rPr kumimoji="0" lang="en-US" altLang="zh-CN" sz="1800" i="1" dirty="0">
                <a:solidFill>
                  <a:srgbClr val="000000"/>
                </a:solidFill>
                <a:latin typeface="+mn-lt"/>
                <a:sym typeface="Wingdings" pitchFamily="2" charset="2"/>
              </a:rPr>
              <a:t>i</a:t>
            </a:r>
            <a:r>
              <a:rPr kumimoji="0" lang="en-US" altLang="zh-CN" sz="1800" dirty="0">
                <a:solidFill>
                  <a:srgbClr val="000000"/>
                </a:solidFill>
                <a:latin typeface="+mn-lt"/>
                <a:sym typeface="Wingdings" pitchFamily="2" charset="2"/>
              </a:rPr>
              <a:t>], </a:t>
            </a:r>
            <a:r>
              <a:rPr kumimoji="0" lang="en-US" altLang="zh-CN" sz="1800" i="1" dirty="0" err="1">
                <a:solidFill>
                  <a:srgbClr val="000000"/>
                </a:solidFill>
                <a:latin typeface="+mn-lt"/>
                <a:sym typeface="Wingdings" pitchFamily="2" charset="2"/>
              </a:rPr>
              <a:t>cw</a:t>
            </a:r>
            <a:r>
              <a:rPr kumimoji="0" lang="en-US" altLang="zh-CN" sz="1800" dirty="0" err="1">
                <a:solidFill>
                  <a:srgbClr val="000000"/>
                </a:solidFill>
                <a:latin typeface="+mn-lt"/>
                <a:sym typeface="Wingdings" pitchFamily="2" charset="2"/>
              </a:rPr>
              <a:t>+</a:t>
            </a:r>
            <a:r>
              <a:rPr kumimoji="0" lang="en-US" altLang="zh-CN" sz="1800" i="1" dirty="0" err="1">
                <a:solidFill>
                  <a:srgbClr val="000000"/>
                </a:solidFill>
                <a:latin typeface="+mn-lt"/>
                <a:sym typeface="Wingdings" pitchFamily="2" charset="2"/>
              </a:rPr>
              <a:t>w</a:t>
            </a:r>
            <a:r>
              <a:rPr kumimoji="0" lang="en-US" altLang="zh-CN" sz="1800" dirty="0">
                <a:solidFill>
                  <a:srgbClr val="000000"/>
                </a:solidFill>
                <a:latin typeface="+mn-lt"/>
                <a:sym typeface="Wingdings" pitchFamily="2" charset="2"/>
              </a:rPr>
              <a:t>[</a:t>
            </a:r>
            <a:r>
              <a:rPr kumimoji="0" lang="en-US" altLang="zh-CN" sz="1800" i="1" dirty="0">
                <a:solidFill>
                  <a:srgbClr val="000000"/>
                </a:solidFill>
                <a:latin typeface="+mn-lt"/>
                <a:sym typeface="Wingdings" pitchFamily="2" charset="2"/>
              </a:rPr>
              <a:t>i</a:t>
            </a:r>
            <a:r>
              <a:rPr kumimoji="0" lang="en-US" altLang="zh-CN" sz="1800" dirty="0">
                <a:solidFill>
                  <a:srgbClr val="000000"/>
                </a:solidFill>
                <a:latin typeface="+mn-lt"/>
                <a:sym typeface="Wingdings" pitchFamily="2" charset="2"/>
              </a:rPr>
              <a:t>], </a:t>
            </a:r>
            <a:r>
              <a:rPr kumimoji="0" lang="en-US" altLang="zh-CN" sz="1800" i="1" dirty="0">
                <a:solidFill>
                  <a:schemeClr val="folHlink"/>
                </a:solidFill>
                <a:latin typeface="+mn-lt"/>
                <a:sym typeface="Wingdings" pitchFamily="2" charset="2"/>
              </a:rPr>
              <a:t>i</a:t>
            </a:r>
            <a:r>
              <a:rPr kumimoji="0" lang="en-US" altLang="zh-CN" sz="1800" dirty="0">
                <a:solidFill>
                  <a:schemeClr val="folHlink"/>
                </a:solidFill>
                <a:latin typeface="+mn-lt"/>
                <a:sym typeface="Wingdings" pitchFamily="2" charset="2"/>
              </a:rPr>
              <a:t>+1</a:t>
            </a:r>
            <a:r>
              <a:rPr kumimoji="0" lang="en-US" altLang="zh-CN" sz="1800" dirty="0">
                <a:solidFill>
                  <a:srgbClr val="000000"/>
                </a:solidFill>
                <a:latin typeface="+mn-lt"/>
                <a:sym typeface="Wingdings" pitchFamily="2" charset="2"/>
              </a:rPr>
              <a:t>)</a:t>
            </a:r>
          </a:p>
          <a:p>
            <a:pPr marL="342900" indent="-342900"/>
            <a:r>
              <a:rPr kumimoji="0" lang="en-US" altLang="zh-CN" sz="1800" dirty="0">
                <a:solidFill>
                  <a:srgbClr val="000000"/>
                </a:solidFill>
                <a:latin typeface="+mn-lt"/>
              </a:rPr>
              <a:t>end if</a:t>
            </a:r>
          </a:p>
          <a:p>
            <a:pPr marL="342900" indent="-342900">
              <a:lnSpc>
                <a:spcPts val="800"/>
              </a:lnSpc>
            </a:pPr>
            <a:endParaRPr kumimoji="0" lang="en-US" altLang="zh-CN" sz="1800" dirty="0">
              <a:solidFill>
                <a:srgbClr val="000000"/>
              </a:solidFill>
              <a:latin typeface="+mn-lt"/>
            </a:endParaRPr>
          </a:p>
          <a:p>
            <a:pPr marL="342900" indent="-342900"/>
            <a:r>
              <a:rPr kumimoji="0" lang="en-US" altLang="zh-CN" sz="1800" i="1" dirty="0" err="1">
                <a:solidFill>
                  <a:srgbClr val="FF0000"/>
                </a:solidFill>
                <a:latin typeface="+mn-lt"/>
              </a:rPr>
              <a:t>ub</a:t>
            </a:r>
            <a:r>
              <a:rPr kumimoji="0" lang="en-US" altLang="zh-CN" sz="1800" dirty="0" err="1">
                <a:solidFill>
                  <a:srgbClr val="FF0000"/>
                </a:solidFill>
                <a:latin typeface="+mn-lt"/>
                <a:sym typeface="Symbol"/>
              </a:rPr>
              <a:t></a:t>
            </a:r>
            <a:r>
              <a:rPr kumimoji="0" lang="en-US" altLang="zh-CN" sz="1800" dirty="0" err="1">
                <a:solidFill>
                  <a:srgbClr val="FF0000"/>
                </a:solidFill>
                <a:latin typeface="+mn-lt"/>
              </a:rPr>
              <a:t>bound</a:t>
            </a:r>
            <a:r>
              <a:rPr kumimoji="0" lang="en-US" altLang="zh-CN" sz="1800" dirty="0">
                <a:solidFill>
                  <a:srgbClr val="FF0000"/>
                </a:solidFill>
                <a:latin typeface="+mn-lt"/>
              </a:rPr>
              <a:t> (</a:t>
            </a:r>
            <a:r>
              <a:rPr kumimoji="0" lang="en-US" altLang="zh-CN" sz="1800" i="1" dirty="0">
                <a:solidFill>
                  <a:srgbClr val="FF0000"/>
                </a:solidFill>
                <a:latin typeface="+mn-lt"/>
              </a:rPr>
              <a:t>i</a:t>
            </a:r>
            <a:r>
              <a:rPr kumimoji="0" lang="en-US" altLang="zh-CN" sz="1800" dirty="0">
                <a:solidFill>
                  <a:srgbClr val="FF0000"/>
                </a:solidFill>
                <a:latin typeface="+mn-lt"/>
              </a:rPr>
              <a:t>+1)</a:t>
            </a:r>
          </a:p>
          <a:p>
            <a:pPr marL="342900" indent="-342900"/>
            <a:r>
              <a:rPr kumimoji="0" lang="en-US" altLang="zh-CN" sz="1800" dirty="0">
                <a:solidFill>
                  <a:srgbClr val="000000"/>
                </a:solidFill>
                <a:latin typeface="+mn-lt"/>
              </a:rPr>
              <a:t>if </a:t>
            </a:r>
            <a:r>
              <a:rPr kumimoji="0" lang="en-US" altLang="zh-CN" sz="1800" i="1" dirty="0" err="1">
                <a:solidFill>
                  <a:srgbClr val="FF0000"/>
                </a:solidFill>
                <a:latin typeface="+mn-lt"/>
              </a:rPr>
              <a:t>ub</a:t>
            </a:r>
            <a:r>
              <a:rPr kumimoji="0" lang="en-US" altLang="zh-CN" sz="1800" dirty="0">
                <a:solidFill>
                  <a:srgbClr val="FF0000"/>
                </a:solidFill>
                <a:latin typeface="+mn-lt"/>
              </a:rPr>
              <a:t>&gt;</a:t>
            </a:r>
            <a:r>
              <a:rPr kumimoji="0" lang="en-US" altLang="zh-CN" sz="1800" i="1" dirty="0" err="1">
                <a:solidFill>
                  <a:srgbClr val="FF0000"/>
                </a:solidFill>
                <a:latin typeface="+mn-lt"/>
              </a:rPr>
              <a:t>bestp</a:t>
            </a:r>
            <a:r>
              <a:rPr kumimoji="0" lang="en-US" altLang="zh-CN" sz="1800" dirty="0">
                <a:solidFill>
                  <a:srgbClr val="FF0000"/>
                </a:solidFill>
                <a:latin typeface="+mn-lt"/>
              </a:rPr>
              <a:t> </a:t>
            </a:r>
            <a:r>
              <a:rPr kumimoji="0" lang="en-US" altLang="zh-CN" sz="1800" dirty="0">
                <a:solidFill>
                  <a:srgbClr val="000000"/>
                </a:solidFill>
                <a:latin typeface="+mn-lt"/>
              </a:rPr>
              <a:t>then</a:t>
            </a:r>
          </a:p>
          <a:p>
            <a:pPr marL="342900" indent="-342900"/>
            <a:r>
              <a:rPr kumimoji="0" lang="en-US" altLang="zh-CN" sz="1800" dirty="0">
                <a:solidFill>
                  <a:srgbClr val="000000"/>
                </a:solidFill>
                <a:latin typeface="+mn-lt"/>
              </a:rPr>
              <a:t>   </a:t>
            </a:r>
            <a:r>
              <a:rPr kumimoji="0" lang="en-US" altLang="zh-CN" sz="1800" i="1" dirty="0" err="1">
                <a:solidFill>
                  <a:srgbClr val="000000"/>
                </a:solidFill>
                <a:latin typeface="+mn-lt"/>
                <a:sym typeface="Wingdings" pitchFamily="2" charset="2"/>
              </a:rPr>
              <a:t>heap</a:t>
            </a:r>
            <a:r>
              <a:rPr kumimoji="0" lang="en-US" altLang="zh-CN" sz="1800" dirty="0" err="1">
                <a:solidFill>
                  <a:srgbClr val="000000"/>
                </a:solidFill>
                <a:latin typeface="+mn-lt"/>
                <a:sym typeface="Wingdings" pitchFamily="2" charset="2"/>
              </a:rPr>
              <a:t>.addNode</a:t>
            </a:r>
            <a:r>
              <a:rPr kumimoji="0" lang="en-US" altLang="zh-CN" sz="1800" dirty="0">
                <a:solidFill>
                  <a:srgbClr val="000000"/>
                </a:solidFill>
                <a:latin typeface="+mn-lt"/>
                <a:sym typeface="Wingdings" pitchFamily="2" charset="2"/>
              </a:rPr>
              <a:t> (</a:t>
            </a:r>
            <a:r>
              <a:rPr kumimoji="0" lang="en-US" altLang="zh-CN" sz="1800" i="1" dirty="0" err="1">
                <a:solidFill>
                  <a:srgbClr val="FF0000"/>
                </a:solidFill>
                <a:latin typeface="+mn-lt"/>
                <a:sym typeface="Wingdings" pitchFamily="2" charset="2"/>
              </a:rPr>
              <a:t>ub</a:t>
            </a:r>
            <a:r>
              <a:rPr kumimoji="0" lang="en-US" altLang="zh-CN" sz="1800" dirty="0">
                <a:solidFill>
                  <a:srgbClr val="000000"/>
                </a:solidFill>
                <a:latin typeface="+mn-lt"/>
                <a:sym typeface="Wingdings" pitchFamily="2" charset="2"/>
              </a:rPr>
              <a:t>, </a:t>
            </a:r>
            <a:r>
              <a:rPr kumimoji="0" lang="en-US" altLang="zh-CN" sz="1800" i="1" dirty="0">
                <a:solidFill>
                  <a:srgbClr val="000000"/>
                </a:solidFill>
                <a:latin typeface="+mn-lt"/>
                <a:sym typeface="Wingdings" pitchFamily="2" charset="2"/>
              </a:rPr>
              <a:t>cp</a:t>
            </a:r>
            <a:r>
              <a:rPr kumimoji="0" lang="en-US" altLang="zh-CN" sz="1800" dirty="0">
                <a:solidFill>
                  <a:srgbClr val="000000"/>
                </a:solidFill>
                <a:latin typeface="+mn-lt"/>
                <a:sym typeface="Wingdings" pitchFamily="2" charset="2"/>
              </a:rPr>
              <a:t>, </a:t>
            </a:r>
            <a:r>
              <a:rPr kumimoji="0" lang="en-US" altLang="zh-CN" sz="1800" i="1" dirty="0" err="1">
                <a:solidFill>
                  <a:srgbClr val="000000"/>
                </a:solidFill>
                <a:latin typeface="+mn-lt"/>
                <a:sym typeface="Wingdings" pitchFamily="2" charset="2"/>
              </a:rPr>
              <a:t>cw</a:t>
            </a:r>
            <a:r>
              <a:rPr kumimoji="0" lang="en-US" altLang="zh-CN" sz="1800" dirty="0">
                <a:solidFill>
                  <a:srgbClr val="000000"/>
                </a:solidFill>
                <a:latin typeface="+mn-lt"/>
                <a:sym typeface="Wingdings" pitchFamily="2" charset="2"/>
              </a:rPr>
              <a:t>, </a:t>
            </a:r>
            <a:r>
              <a:rPr kumimoji="0" lang="en-US" altLang="zh-CN" sz="1800" i="1" dirty="0">
                <a:solidFill>
                  <a:srgbClr val="FF0000"/>
                </a:solidFill>
                <a:latin typeface="+mn-lt"/>
                <a:sym typeface="Wingdings" pitchFamily="2" charset="2"/>
              </a:rPr>
              <a:t>i</a:t>
            </a:r>
            <a:r>
              <a:rPr kumimoji="0" lang="en-US" altLang="zh-CN" sz="1800" dirty="0">
                <a:solidFill>
                  <a:srgbClr val="FF0000"/>
                </a:solidFill>
                <a:latin typeface="+mn-lt"/>
                <a:sym typeface="Wingdings" pitchFamily="2" charset="2"/>
              </a:rPr>
              <a:t>+1</a:t>
            </a:r>
            <a:r>
              <a:rPr kumimoji="0" lang="en-US" altLang="zh-CN" sz="1800" dirty="0">
                <a:solidFill>
                  <a:srgbClr val="000000"/>
                </a:solidFill>
                <a:latin typeface="+mn-lt"/>
                <a:sym typeface="Wingdings" pitchFamily="2" charset="2"/>
              </a:rPr>
              <a:t>)</a:t>
            </a:r>
          </a:p>
          <a:p>
            <a:pPr marL="342900" indent="-342900"/>
            <a:r>
              <a:rPr kumimoji="0" lang="en-US" altLang="zh-CN" sz="1800" dirty="0">
                <a:solidFill>
                  <a:srgbClr val="000000"/>
                </a:solidFill>
                <a:latin typeface="+mn-lt"/>
                <a:sym typeface="Wingdings" pitchFamily="2" charset="2"/>
              </a:rPr>
              <a:t>end if</a:t>
            </a:r>
            <a:endParaRPr kumimoji="0" lang="en-US" altLang="zh-CN" sz="1800" dirty="0">
              <a:solidFill>
                <a:srgbClr val="000000"/>
              </a:solidFill>
              <a:latin typeface="+mn-lt"/>
            </a:endParaRPr>
          </a:p>
          <a:p>
            <a:pPr marL="342900" indent="-342900">
              <a:lnSpc>
                <a:spcPts val="800"/>
              </a:lnSpc>
            </a:pPr>
            <a:endParaRPr kumimoji="0" lang="en-US" altLang="zh-CN" sz="1800" dirty="0">
              <a:solidFill>
                <a:srgbClr val="000000"/>
              </a:solidFill>
              <a:latin typeface="+mn-lt"/>
            </a:endParaRPr>
          </a:p>
          <a:p>
            <a:pPr marL="342900" indent="-342900"/>
            <a:r>
              <a:rPr kumimoji="0" lang="en-US" altLang="zh-CN" sz="1800" i="1" dirty="0" err="1">
                <a:solidFill>
                  <a:srgbClr val="FF0000"/>
                </a:solidFill>
                <a:latin typeface="+mn-lt"/>
              </a:rPr>
              <a:t>node</a:t>
            </a:r>
            <a:r>
              <a:rPr kumimoji="0" lang="en-US" altLang="zh-CN" sz="1800" dirty="0" err="1">
                <a:solidFill>
                  <a:srgbClr val="FF0000"/>
                </a:solidFill>
                <a:latin typeface="+mn-lt"/>
                <a:sym typeface="Symbol"/>
              </a:rPr>
              <a:t></a:t>
            </a:r>
            <a:r>
              <a:rPr kumimoji="0" lang="en-US" altLang="zh-CN" sz="1800" i="1" dirty="0" err="1">
                <a:solidFill>
                  <a:srgbClr val="FF0000"/>
                </a:solidFill>
                <a:latin typeface="+mn-lt"/>
              </a:rPr>
              <a:t>heap</a:t>
            </a:r>
            <a:r>
              <a:rPr kumimoji="0" lang="en-US" altLang="zh-CN" sz="1800" dirty="0" err="1">
                <a:solidFill>
                  <a:srgbClr val="FF0000"/>
                </a:solidFill>
                <a:latin typeface="+mn-lt"/>
              </a:rPr>
              <a:t>.removeMax</a:t>
            </a:r>
            <a:r>
              <a:rPr kumimoji="0" lang="en-US" altLang="zh-CN" sz="1800" dirty="0">
                <a:solidFill>
                  <a:srgbClr val="FF0000"/>
                </a:solidFill>
                <a:latin typeface="+mn-lt"/>
              </a:rPr>
              <a:t>()</a:t>
            </a:r>
          </a:p>
          <a:p>
            <a:pPr marL="342900" indent="-342900"/>
            <a:r>
              <a:rPr kumimoji="0" lang="en-US" altLang="zh-CN" sz="1800" i="1" dirty="0" err="1">
                <a:solidFill>
                  <a:srgbClr val="000000"/>
                </a:solidFill>
                <a:latin typeface="+mn-lt"/>
              </a:rPr>
              <a:t>cw</a:t>
            </a:r>
            <a:r>
              <a:rPr kumimoji="0" lang="en-US" altLang="zh-CN" sz="1800" dirty="0" err="1">
                <a:solidFill>
                  <a:srgbClr val="000000"/>
                </a:solidFill>
                <a:latin typeface="+mn-lt"/>
                <a:sym typeface="Symbol"/>
              </a:rPr>
              <a:t></a:t>
            </a:r>
            <a:r>
              <a:rPr kumimoji="0" lang="en-US" altLang="zh-CN" sz="1800" i="1" dirty="0" err="1">
                <a:solidFill>
                  <a:srgbClr val="000000"/>
                </a:solidFill>
                <a:latin typeface="+mn-lt"/>
              </a:rPr>
              <a:t>node</a:t>
            </a:r>
            <a:r>
              <a:rPr kumimoji="0" lang="en-US" altLang="zh-CN" sz="1800" dirty="0" err="1">
                <a:solidFill>
                  <a:srgbClr val="000000"/>
                </a:solidFill>
                <a:latin typeface="+mn-lt"/>
              </a:rPr>
              <a:t>.</a:t>
            </a:r>
            <a:r>
              <a:rPr kumimoji="0" lang="en-US" altLang="zh-CN" sz="1800" i="1" dirty="0" err="1">
                <a:solidFill>
                  <a:srgbClr val="000000"/>
                </a:solidFill>
                <a:latin typeface="+mn-lt"/>
              </a:rPr>
              <a:t>weight</a:t>
            </a:r>
            <a:endParaRPr kumimoji="0" lang="en-US" altLang="zh-CN" sz="1800" i="1" dirty="0">
              <a:solidFill>
                <a:srgbClr val="000000"/>
              </a:solidFill>
              <a:latin typeface="+mn-lt"/>
            </a:endParaRPr>
          </a:p>
          <a:p>
            <a:pPr marL="342900" indent="-342900"/>
            <a:r>
              <a:rPr kumimoji="0" lang="en-US" altLang="zh-CN" sz="1800" i="1" dirty="0" err="1">
                <a:solidFill>
                  <a:srgbClr val="000000"/>
                </a:solidFill>
                <a:latin typeface="+mn-lt"/>
              </a:rPr>
              <a:t>cp</a:t>
            </a:r>
            <a:r>
              <a:rPr kumimoji="0" lang="en-US" altLang="zh-CN" sz="1800" dirty="0" err="1">
                <a:solidFill>
                  <a:srgbClr val="000000"/>
                </a:solidFill>
                <a:latin typeface="+mn-lt"/>
                <a:sym typeface="Symbol"/>
              </a:rPr>
              <a:t></a:t>
            </a:r>
            <a:r>
              <a:rPr kumimoji="0" lang="en-US" altLang="zh-CN" sz="1800" i="1" dirty="0" err="1">
                <a:solidFill>
                  <a:srgbClr val="000000"/>
                </a:solidFill>
                <a:latin typeface="+mn-lt"/>
              </a:rPr>
              <a:t>node</a:t>
            </a:r>
            <a:r>
              <a:rPr kumimoji="0" lang="en-US" altLang="zh-CN" sz="1800" dirty="0" err="1">
                <a:solidFill>
                  <a:srgbClr val="000000"/>
                </a:solidFill>
                <a:latin typeface="+mn-lt"/>
              </a:rPr>
              <a:t>.</a:t>
            </a:r>
            <a:r>
              <a:rPr kumimoji="0" lang="en-US" altLang="zh-CN" sz="1800" i="1" dirty="0" err="1">
                <a:solidFill>
                  <a:srgbClr val="000000"/>
                </a:solidFill>
                <a:latin typeface="+mn-lt"/>
              </a:rPr>
              <a:t>profit</a:t>
            </a:r>
            <a:endParaRPr kumimoji="0" lang="en-US" altLang="zh-CN" sz="1800" i="1" dirty="0">
              <a:solidFill>
                <a:srgbClr val="000000"/>
              </a:solidFill>
              <a:latin typeface="+mn-lt"/>
            </a:endParaRPr>
          </a:p>
          <a:p>
            <a:pPr marL="342900" indent="-342900"/>
            <a:r>
              <a:rPr kumimoji="0" lang="en-US" altLang="zh-CN" sz="1800" i="1" dirty="0" err="1">
                <a:solidFill>
                  <a:srgbClr val="000000"/>
                </a:solidFill>
                <a:latin typeface="+mn-lt"/>
              </a:rPr>
              <a:t>p</a:t>
            </a:r>
            <a:r>
              <a:rPr kumimoji="0" lang="en-US" altLang="zh-CN" sz="1800" dirty="0" err="1">
                <a:solidFill>
                  <a:srgbClr val="000000"/>
                </a:solidFill>
                <a:latin typeface="+mn-lt"/>
                <a:sym typeface="Symbol"/>
              </a:rPr>
              <a:t></a:t>
            </a:r>
            <a:r>
              <a:rPr kumimoji="0" lang="en-US" altLang="zh-CN" sz="1800" i="1" dirty="0" err="1">
                <a:solidFill>
                  <a:srgbClr val="000000"/>
                </a:solidFill>
                <a:latin typeface="+mn-lt"/>
              </a:rPr>
              <a:t>node</a:t>
            </a:r>
            <a:r>
              <a:rPr kumimoji="0" lang="en-US" altLang="zh-CN" sz="1800" dirty="0" err="1">
                <a:solidFill>
                  <a:srgbClr val="000000"/>
                </a:solidFill>
                <a:latin typeface="+mn-lt"/>
              </a:rPr>
              <a:t>.</a:t>
            </a:r>
            <a:r>
              <a:rPr kumimoji="0" lang="en-US" altLang="zh-CN" sz="1800" i="1" dirty="0" err="1">
                <a:solidFill>
                  <a:srgbClr val="000000"/>
                </a:solidFill>
                <a:latin typeface="+mn-lt"/>
              </a:rPr>
              <a:t>ub</a:t>
            </a:r>
            <a:endParaRPr kumimoji="0" lang="en-US" altLang="zh-CN" sz="1800" i="1" dirty="0">
              <a:solidFill>
                <a:srgbClr val="000000"/>
              </a:solidFill>
              <a:latin typeface="+mn-lt"/>
            </a:endParaRPr>
          </a:p>
          <a:p>
            <a:pPr marL="342900" indent="-342900"/>
            <a:r>
              <a:rPr kumimoji="0" lang="en-US" altLang="zh-CN" sz="1800" i="1" dirty="0" err="1">
                <a:solidFill>
                  <a:srgbClr val="000000"/>
                </a:solidFill>
                <a:latin typeface="+mn-lt"/>
              </a:rPr>
              <a:t>i</a:t>
            </a:r>
            <a:r>
              <a:rPr kumimoji="0" lang="en-US" altLang="zh-CN" sz="1800" dirty="0" err="1">
                <a:solidFill>
                  <a:srgbClr val="000000"/>
                </a:solidFill>
                <a:latin typeface="+mn-lt"/>
                <a:sym typeface="Symbol"/>
              </a:rPr>
              <a:t></a:t>
            </a:r>
            <a:r>
              <a:rPr kumimoji="0" lang="en-US" altLang="zh-CN" sz="1800" i="1" dirty="0" err="1">
                <a:solidFill>
                  <a:srgbClr val="000000"/>
                </a:solidFill>
                <a:latin typeface="+mn-lt"/>
              </a:rPr>
              <a:t>node</a:t>
            </a:r>
            <a:r>
              <a:rPr kumimoji="0" lang="en-US" altLang="zh-CN" sz="1800" dirty="0" err="1">
                <a:solidFill>
                  <a:srgbClr val="000000"/>
                </a:solidFill>
                <a:latin typeface="+mn-lt"/>
              </a:rPr>
              <a:t>.</a:t>
            </a:r>
            <a:r>
              <a:rPr kumimoji="0" lang="en-US" altLang="zh-CN" sz="1800" i="1" dirty="0" err="1">
                <a:solidFill>
                  <a:srgbClr val="000000"/>
                </a:solidFill>
                <a:latin typeface="+mn-lt"/>
              </a:rPr>
              <a:t>level</a:t>
            </a:r>
            <a:endParaRPr kumimoji="0" lang="en-US" altLang="zh-CN" sz="1800" i="1" dirty="0">
              <a:solidFill>
                <a:srgbClr val="000000"/>
              </a:solidFill>
              <a:latin typeface="+mn-lt"/>
            </a:endParaRPr>
          </a:p>
        </p:txBody>
      </p:sp>
      <p:sp>
        <p:nvSpPr>
          <p:cNvPr id="23557" name="AutoShape 5"/>
          <p:cNvSpPr>
            <a:spLocks noChangeArrowheads="1"/>
          </p:cNvSpPr>
          <p:nvPr/>
        </p:nvSpPr>
        <p:spPr bwMode="auto">
          <a:xfrm>
            <a:off x="5219700" y="4572000"/>
            <a:ext cx="2448644" cy="1017240"/>
          </a:xfrm>
          <a:prstGeom prst="cloudCallout">
            <a:avLst>
              <a:gd name="adj1" fmla="val -78174"/>
              <a:gd name="adj2" fmla="val -8393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ea typeface="黑体" pitchFamily="2" charset="-122"/>
              </a:rPr>
              <a:t>如何实现</a:t>
            </a:r>
            <a:r>
              <a:rPr lang="en-US" altLang="zh-CN" sz="2000" dirty="0">
                <a:ea typeface="黑体" pitchFamily="2" charset="-122"/>
              </a:rPr>
              <a:t>bound</a:t>
            </a:r>
            <a:r>
              <a:rPr lang="zh-CN" altLang="en-US" sz="2000" dirty="0">
                <a:ea typeface="黑体" pitchFamily="2" charset="-122"/>
              </a:rPr>
              <a:t>的计算？</a:t>
            </a:r>
            <a:endParaRPr lang="en-US" altLang="zh-CN" sz="2000" dirty="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dissolve">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zh-CN" altLang="en-US" dirty="0">
                <a:ea typeface="黑体" pitchFamily="2" charset="-122"/>
              </a:rPr>
              <a:t>0-1背包问题 (</a:t>
            </a:r>
            <a:r>
              <a:rPr lang="en-US" altLang="zh-CN" dirty="0">
                <a:ea typeface="黑体" pitchFamily="2" charset="-122"/>
              </a:rPr>
              <a:t>4</a:t>
            </a:r>
            <a:r>
              <a:rPr lang="zh-CN" altLang="en-US" dirty="0">
                <a:ea typeface="黑体" pitchFamily="2" charset="-122"/>
              </a:rPr>
              <a:t>)</a:t>
            </a:r>
          </a:p>
        </p:txBody>
      </p:sp>
      <p:sp>
        <p:nvSpPr>
          <p:cNvPr id="26627" name="Rectangle 1027"/>
          <p:cNvSpPr>
            <a:spLocks noGrp="1" noChangeArrowheads="1"/>
          </p:cNvSpPr>
          <p:nvPr>
            <p:ph type="body" idx="1"/>
          </p:nvPr>
        </p:nvSpPr>
        <p:spPr>
          <a:xfrm>
            <a:off x="1619672" y="2057400"/>
            <a:ext cx="6843291" cy="4114800"/>
          </a:xfrm>
        </p:spPr>
        <p:txBody>
          <a:bodyPr/>
          <a:lstStyle/>
          <a:p>
            <a:pPr>
              <a:spcAft>
                <a:spcPts val="600"/>
              </a:spcAft>
            </a:pPr>
            <a:r>
              <a:rPr lang="zh-CN" altLang="en-US" sz="2200" b="1" dirty="0">
                <a:solidFill>
                  <a:srgbClr val="0000FF"/>
                </a:solidFill>
                <a:ea typeface="黑体" pitchFamily="2" charset="-122"/>
              </a:rPr>
              <a:t>上界</a:t>
            </a:r>
            <a:r>
              <a:rPr lang="en-US" altLang="zh-CN" sz="2200" b="1" dirty="0">
                <a:solidFill>
                  <a:srgbClr val="0000FF"/>
                </a:solidFill>
                <a:ea typeface="黑体" pitchFamily="2" charset="-122"/>
              </a:rPr>
              <a:t>bound</a:t>
            </a:r>
            <a:r>
              <a:rPr lang="zh-CN" altLang="en-US" sz="2200" b="1" dirty="0">
                <a:solidFill>
                  <a:srgbClr val="0000FF"/>
                </a:solidFill>
                <a:ea typeface="黑体" pitchFamily="2" charset="-122"/>
              </a:rPr>
              <a:t>的计算</a:t>
            </a:r>
          </a:p>
          <a:p>
            <a:pPr>
              <a:buFont typeface="Wingdings" pitchFamily="2" charset="2"/>
              <a:buNone/>
            </a:pPr>
            <a:r>
              <a:rPr lang="zh-CN" altLang="en-US" sz="2000" dirty="0">
                <a:ea typeface="黑体" pitchFamily="2" charset="-122"/>
              </a:rPr>
              <a:t>  - 预处理：将输入按照单位重量价值的顺序排序</a:t>
            </a:r>
          </a:p>
          <a:p>
            <a:pPr>
              <a:buFont typeface="Wingdings" pitchFamily="2" charset="2"/>
              <a:buNone/>
            </a:pPr>
            <a:r>
              <a:rPr lang="zh-CN" altLang="en-US" sz="2000" dirty="0">
                <a:ea typeface="黑体" pitchFamily="2" charset="-122"/>
              </a:rPr>
              <a:t>  - 计算</a:t>
            </a:r>
            <a:r>
              <a:rPr lang="en-US" altLang="zh-CN" sz="2000" dirty="0">
                <a:ea typeface="黑体" pitchFamily="2" charset="-122"/>
              </a:rPr>
              <a:t>bound：</a:t>
            </a:r>
            <a:endParaRPr kumimoji="0" lang="en-US" altLang="zh-CN" sz="2000" b="1" dirty="0">
              <a:solidFill>
                <a:srgbClr val="000000"/>
              </a:solidFill>
              <a:latin typeface="Courier New" pitchFamily="49" charset="0"/>
              <a:cs typeface="Times New Roman" pitchFamily="18" charset="0"/>
            </a:endParaRPr>
          </a:p>
          <a:p>
            <a:pPr algn="just">
              <a:spcBef>
                <a:spcPts val="600"/>
              </a:spcBef>
              <a:buClrTx/>
              <a:buFontTx/>
              <a:buNone/>
            </a:pPr>
            <a:r>
              <a:rPr kumimoji="0" lang="en-US" altLang="zh-CN" sz="1800" dirty="0">
                <a:solidFill>
                  <a:srgbClr val="000000"/>
                </a:solidFill>
                <a:cs typeface="Times New Roman" pitchFamily="18" charset="0"/>
              </a:rPr>
              <a:t>  </a:t>
            </a:r>
            <a:r>
              <a:rPr kumimoji="0" lang="en-US" altLang="zh-CN" sz="1800" i="1" dirty="0" err="1">
                <a:solidFill>
                  <a:srgbClr val="000000"/>
                </a:solidFill>
                <a:cs typeface="Times New Roman" pitchFamily="18" charset="0"/>
              </a:rPr>
              <a:t>cleft</a:t>
            </a:r>
            <a:r>
              <a:rPr kumimoji="0" lang="en-US" altLang="zh-CN" sz="1800" dirty="0" err="1">
                <a:solidFill>
                  <a:srgbClr val="000000"/>
                </a:solidFill>
                <a:sym typeface="Symbol"/>
              </a:rPr>
              <a:t></a:t>
            </a:r>
            <a:r>
              <a:rPr kumimoji="0" lang="en-US" altLang="zh-CN" sz="1800" i="1" dirty="0" err="1">
                <a:solidFill>
                  <a:srgbClr val="000000"/>
                </a:solidFill>
                <a:cs typeface="Times New Roman" pitchFamily="18" charset="0"/>
              </a:rPr>
              <a:t>c</a:t>
            </a:r>
            <a:r>
              <a:rPr kumimoji="0" lang="en-US" altLang="zh-CN" sz="1800" i="1" dirty="0" err="1">
                <a:solidFill>
                  <a:srgbClr val="000000"/>
                </a:solidFill>
                <a:cs typeface="Times New Roman" pitchFamily="18" charset="0"/>
                <a:sym typeface="Symbol" panose="05050102010706020507" pitchFamily="18" charset="2"/>
              </a:rPr>
              <a:t></a:t>
            </a:r>
            <a:r>
              <a:rPr kumimoji="0" lang="en-US" altLang="zh-CN" sz="1800" i="1" dirty="0" err="1">
                <a:solidFill>
                  <a:srgbClr val="000000"/>
                </a:solidFill>
                <a:cs typeface="Times New Roman" pitchFamily="18" charset="0"/>
              </a:rPr>
              <a:t>cw</a:t>
            </a:r>
            <a:r>
              <a:rPr kumimoji="0" lang="en-US" altLang="zh-CN" sz="1800" dirty="0">
                <a:solidFill>
                  <a:srgbClr val="000000"/>
                </a:solidFill>
                <a:cs typeface="Times New Roman" pitchFamily="18" charset="0"/>
              </a:rPr>
              <a:t>  </a:t>
            </a:r>
          </a:p>
          <a:p>
            <a:pPr algn="just">
              <a:spcBef>
                <a:spcPct val="0"/>
              </a:spcBef>
              <a:buClrTx/>
              <a:buFontTx/>
              <a:buNone/>
            </a:pPr>
            <a:r>
              <a:rPr kumimoji="0" lang="en-US" altLang="zh-CN" sz="1800" dirty="0">
                <a:solidFill>
                  <a:srgbClr val="000000"/>
                </a:solidFill>
                <a:cs typeface="Times New Roman" pitchFamily="18" charset="0"/>
              </a:rPr>
              <a:t>  while </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&lt;=</a:t>
            </a:r>
            <a:r>
              <a:rPr kumimoji="0" lang="en-US" altLang="zh-CN" sz="1800" i="1" dirty="0">
                <a:solidFill>
                  <a:srgbClr val="000000"/>
                </a:solidFill>
                <a:cs typeface="Times New Roman" pitchFamily="18" charset="0"/>
              </a:rPr>
              <a:t>n</a:t>
            </a:r>
            <a:r>
              <a:rPr kumimoji="0" lang="en-US" altLang="zh-CN" sz="1800" dirty="0">
                <a:solidFill>
                  <a:srgbClr val="000000"/>
                </a:solidFill>
                <a:cs typeface="Times New Roman" pitchFamily="18" charset="0"/>
              </a:rPr>
              <a:t> and </a:t>
            </a:r>
            <a:r>
              <a:rPr kumimoji="0" lang="en-US" altLang="zh-CN" sz="1800" i="1" dirty="0">
                <a:solidFill>
                  <a:srgbClr val="000000"/>
                </a:solidFill>
                <a:cs typeface="Times New Roman" pitchFamily="18" charset="0"/>
              </a:rPr>
              <a:t>w</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]&lt;=</a:t>
            </a:r>
            <a:r>
              <a:rPr kumimoji="0" lang="en-US" altLang="zh-CN" sz="1800" i="1" dirty="0">
                <a:solidFill>
                  <a:srgbClr val="000000"/>
                </a:solidFill>
                <a:cs typeface="Times New Roman" pitchFamily="18" charset="0"/>
              </a:rPr>
              <a:t>cleft</a:t>
            </a:r>
            <a:r>
              <a:rPr kumimoji="0" lang="en-US" altLang="zh-CN" sz="1800" dirty="0">
                <a:solidFill>
                  <a:srgbClr val="000000"/>
                </a:solidFill>
                <a:cs typeface="Times New Roman" pitchFamily="18" charset="0"/>
              </a:rPr>
              <a:t> do</a:t>
            </a:r>
          </a:p>
          <a:p>
            <a:pPr algn="just">
              <a:spcBef>
                <a:spcPct val="0"/>
              </a:spcBef>
              <a:buClrTx/>
              <a:buFontTx/>
              <a:buNone/>
            </a:pPr>
            <a:r>
              <a:rPr kumimoji="0" lang="en-US" altLang="zh-CN" sz="1800" dirty="0">
                <a:solidFill>
                  <a:srgbClr val="000000"/>
                </a:solidFill>
                <a:cs typeface="Times New Roman" pitchFamily="18" charset="0"/>
              </a:rPr>
              <a:t>     </a:t>
            </a:r>
            <a:r>
              <a:rPr kumimoji="0" lang="en-US" altLang="zh-CN" sz="1800" i="1" dirty="0" err="1">
                <a:solidFill>
                  <a:srgbClr val="000000"/>
                </a:solidFill>
                <a:cs typeface="Times New Roman" pitchFamily="18" charset="0"/>
              </a:rPr>
              <a:t>cleft</a:t>
            </a:r>
            <a:r>
              <a:rPr kumimoji="0" lang="en-US" altLang="zh-CN" sz="1800" dirty="0" err="1">
                <a:solidFill>
                  <a:srgbClr val="000000"/>
                </a:solidFill>
                <a:sym typeface="Symbol"/>
              </a:rPr>
              <a:t></a:t>
            </a:r>
            <a:r>
              <a:rPr kumimoji="0" lang="en-US" altLang="zh-CN" sz="1800" i="1" dirty="0" err="1">
                <a:solidFill>
                  <a:srgbClr val="000000"/>
                </a:solidFill>
                <a:cs typeface="Times New Roman" pitchFamily="18" charset="0"/>
              </a:rPr>
              <a:t>cleft</a:t>
            </a:r>
            <a:r>
              <a:rPr kumimoji="0" lang="en-US" altLang="zh-CN" sz="1800" i="1" dirty="0" err="1">
                <a:solidFill>
                  <a:srgbClr val="000000"/>
                </a:solidFill>
                <a:cs typeface="Times New Roman" pitchFamily="18" charset="0"/>
                <a:sym typeface="Symbol" panose="05050102010706020507" pitchFamily="18" charset="2"/>
              </a:rPr>
              <a:t></a:t>
            </a:r>
            <a:r>
              <a:rPr kumimoji="0" lang="en-US" altLang="zh-CN" sz="1800" i="1" dirty="0" err="1">
                <a:solidFill>
                  <a:srgbClr val="000000"/>
                </a:solidFill>
                <a:cs typeface="Times New Roman" pitchFamily="18" charset="0"/>
              </a:rPr>
              <a:t>w</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a:t>
            </a:r>
          </a:p>
          <a:p>
            <a:pPr algn="just">
              <a:spcBef>
                <a:spcPct val="0"/>
              </a:spcBef>
              <a:buClrTx/>
              <a:buFontTx/>
              <a:buNone/>
            </a:pPr>
            <a:r>
              <a:rPr kumimoji="0" lang="en-US" altLang="zh-CN" sz="1800" dirty="0">
                <a:solidFill>
                  <a:srgbClr val="000000"/>
                </a:solidFill>
                <a:cs typeface="Times New Roman" pitchFamily="18" charset="0"/>
              </a:rPr>
              <a:t>     </a:t>
            </a:r>
            <a:r>
              <a:rPr kumimoji="0" lang="en-US" altLang="zh-CN" sz="1800" i="1" dirty="0" err="1">
                <a:solidFill>
                  <a:srgbClr val="000000"/>
                </a:solidFill>
                <a:cs typeface="Times New Roman" pitchFamily="18" charset="0"/>
              </a:rPr>
              <a:t>b</a:t>
            </a:r>
            <a:r>
              <a:rPr kumimoji="0" lang="en-US" altLang="zh-CN" sz="1800" dirty="0" err="1">
                <a:solidFill>
                  <a:srgbClr val="000000"/>
                </a:solidFill>
                <a:sym typeface="Symbol"/>
              </a:rPr>
              <a:t></a:t>
            </a:r>
            <a:r>
              <a:rPr kumimoji="0" lang="en-US" altLang="zh-CN" sz="1800" i="1" dirty="0" err="1">
                <a:solidFill>
                  <a:srgbClr val="000000"/>
                </a:solidFill>
                <a:sym typeface="Symbol"/>
              </a:rPr>
              <a:t>b</a:t>
            </a:r>
            <a:r>
              <a:rPr kumimoji="0" lang="en-US" altLang="zh-CN" sz="1800" dirty="0" err="1">
                <a:solidFill>
                  <a:srgbClr val="000000"/>
                </a:solidFill>
                <a:cs typeface="Times New Roman" pitchFamily="18" charset="0"/>
              </a:rPr>
              <a:t>+</a:t>
            </a:r>
            <a:r>
              <a:rPr kumimoji="0" lang="en-US" altLang="zh-CN" sz="1800" i="1" dirty="0" err="1">
                <a:solidFill>
                  <a:srgbClr val="000000"/>
                </a:solidFill>
                <a:cs typeface="Times New Roman" pitchFamily="18" charset="0"/>
              </a:rPr>
              <a:t>p</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 </a:t>
            </a:r>
          </a:p>
          <a:p>
            <a:pPr algn="just">
              <a:spcBef>
                <a:spcPct val="0"/>
              </a:spcBef>
              <a:buClrTx/>
              <a:buFontTx/>
              <a:buNone/>
            </a:pPr>
            <a:r>
              <a:rPr kumimoji="0" lang="en-US" altLang="zh-CN" sz="1800" dirty="0">
                <a:solidFill>
                  <a:srgbClr val="000000"/>
                </a:solidFill>
                <a:cs typeface="Times New Roman" pitchFamily="18" charset="0"/>
              </a:rPr>
              <a:t>     </a:t>
            </a:r>
            <a:r>
              <a:rPr kumimoji="0" lang="en-US" altLang="zh-CN" sz="1800" i="1" dirty="0">
                <a:solidFill>
                  <a:srgbClr val="000000"/>
                </a:solidFill>
                <a:cs typeface="Times New Roman" pitchFamily="18" charset="0"/>
              </a:rPr>
              <a:t>i</a:t>
            </a:r>
            <a:r>
              <a:rPr kumimoji="0" lang="en-US" altLang="zh-CN" sz="1800" dirty="0">
                <a:solidFill>
                  <a:srgbClr val="000000"/>
                </a:solidFill>
                <a:sym typeface="Symbol"/>
              </a:rPr>
              <a:t></a:t>
            </a:r>
            <a:r>
              <a:rPr kumimoji="0" lang="en-US" altLang="zh-CN" sz="1800" i="1" dirty="0">
                <a:solidFill>
                  <a:srgbClr val="000000"/>
                </a:solidFill>
                <a:sym typeface="Symbol"/>
              </a:rPr>
              <a:t>i</a:t>
            </a:r>
            <a:r>
              <a:rPr kumimoji="0" lang="en-US" altLang="zh-CN" sz="1800" dirty="0">
                <a:solidFill>
                  <a:srgbClr val="000000"/>
                </a:solidFill>
                <a:sym typeface="Symbol"/>
              </a:rPr>
              <a:t>+1</a:t>
            </a:r>
            <a:endParaRPr kumimoji="0" lang="en-US" altLang="zh-CN" sz="1800" dirty="0">
              <a:solidFill>
                <a:srgbClr val="000000"/>
              </a:solidFill>
              <a:cs typeface="Times New Roman" pitchFamily="18" charset="0"/>
            </a:endParaRPr>
          </a:p>
          <a:p>
            <a:pPr algn="just">
              <a:spcBef>
                <a:spcPct val="0"/>
              </a:spcBef>
              <a:buClrTx/>
              <a:buFontTx/>
              <a:buNone/>
            </a:pPr>
            <a:r>
              <a:rPr kumimoji="0" lang="en-US" altLang="zh-CN" sz="1800" dirty="0">
                <a:solidFill>
                  <a:srgbClr val="000000"/>
                </a:solidFill>
                <a:cs typeface="Times New Roman" pitchFamily="18" charset="0"/>
              </a:rPr>
              <a:t>  end while</a:t>
            </a:r>
          </a:p>
          <a:p>
            <a:pPr algn="just">
              <a:spcBef>
                <a:spcPct val="0"/>
              </a:spcBef>
              <a:buClrTx/>
              <a:buFontTx/>
              <a:buNone/>
            </a:pPr>
            <a:r>
              <a:rPr kumimoji="0" lang="en-US" altLang="zh-CN" sz="1800" dirty="0">
                <a:solidFill>
                  <a:srgbClr val="000000"/>
                </a:solidFill>
                <a:cs typeface="Times New Roman" pitchFamily="18" charset="0"/>
              </a:rPr>
              <a:t>  if </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&lt;=</a:t>
            </a:r>
            <a:r>
              <a:rPr kumimoji="0" lang="en-US" altLang="zh-CN" sz="1800" i="1" dirty="0">
                <a:solidFill>
                  <a:srgbClr val="000000"/>
                </a:solidFill>
                <a:cs typeface="Times New Roman" pitchFamily="18" charset="0"/>
              </a:rPr>
              <a:t>n</a:t>
            </a:r>
            <a:r>
              <a:rPr kumimoji="0" lang="en-US" altLang="zh-CN" sz="1800" dirty="0">
                <a:solidFill>
                  <a:srgbClr val="000000"/>
                </a:solidFill>
                <a:cs typeface="Times New Roman" pitchFamily="18" charset="0"/>
              </a:rPr>
              <a:t> then</a:t>
            </a:r>
          </a:p>
          <a:p>
            <a:pPr algn="just">
              <a:spcBef>
                <a:spcPct val="0"/>
              </a:spcBef>
              <a:buClrTx/>
              <a:buFontTx/>
              <a:buNone/>
            </a:pPr>
            <a:r>
              <a:rPr kumimoji="0" lang="en-US" altLang="zh-CN" sz="1800" dirty="0">
                <a:solidFill>
                  <a:srgbClr val="000000"/>
                </a:solidFill>
                <a:cs typeface="Times New Roman" pitchFamily="18" charset="0"/>
              </a:rPr>
              <a:t>     </a:t>
            </a:r>
            <a:r>
              <a:rPr kumimoji="0" lang="en-US" altLang="zh-CN" sz="1800" i="1" dirty="0" err="1">
                <a:solidFill>
                  <a:srgbClr val="000000"/>
                </a:solidFill>
                <a:cs typeface="Times New Roman" pitchFamily="18" charset="0"/>
              </a:rPr>
              <a:t>b</a:t>
            </a:r>
            <a:r>
              <a:rPr kumimoji="0" lang="en-US" altLang="zh-CN" sz="1800" dirty="0" err="1">
                <a:solidFill>
                  <a:srgbClr val="000000"/>
                </a:solidFill>
                <a:sym typeface="Symbol"/>
              </a:rPr>
              <a:t></a:t>
            </a:r>
            <a:r>
              <a:rPr kumimoji="0" lang="en-US" altLang="zh-CN" sz="1800" i="1" dirty="0" err="1">
                <a:solidFill>
                  <a:srgbClr val="000000"/>
                </a:solidFill>
                <a:sym typeface="Symbol"/>
              </a:rPr>
              <a:t>b</a:t>
            </a:r>
            <a:r>
              <a:rPr kumimoji="0" lang="en-US" altLang="zh-CN" sz="1800" dirty="0" err="1">
                <a:solidFill>
                  <a:srgbClr val="000000"/>
                </a:solidFill>
                <a:cs typeface="Times New Roman" pitchFamily="18" charset="0"/>
              </a:rPr>
              <a:t>+</a:t>
            </a:r>
            <a:r>
              <a:rPr kumimoji="0" lang="en-US" altLang="zh-CN" sz="1800" i="1" dirty="0" err="1">
                <a:solidFill>
                  <a:srgbClr val="000000"/>
                </a:solidFill>
                <a:cs typeface="Times New Roman" pitchFamily="18" charset="0"/>
              </a:rPr>
              <a:t>p</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w</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i</a:t>
            </a:r>
            <a:r>
              <a:rPr kumimoji="0" lang="en-US" altLang="zh-CN" sz="1800" dirty="0">
                <a:solidFill>
                  <a:srgbClr val="000000"/>
                </a:solidFill>
                <a:cs typeface="Times New Roman" pitchFamily="18" charset="0"/>
              </a:rPr>
              <a:t>]*</a:t>
            </a:r>
            <a:r>
              <a:rPr kumimoji="0" lang="en-US" altLang="zh-CN" sz="1800" i="1" dirty="0">
                <a:solidFill>
                  <a:srgbClr val="000000"/>
                </a:solidFill>
                <a:cs typeface="Times New Roman" pitchFamily="18" charset="0"/>
              </a:rPr>
              <a:t>cleft</a:t>
            </a:r>
          </a:p>
          <a:p>
            <a:pPr algn="just">
              <a:spcBef>
                <a:spcPct val="0"/>
              </a:spcBef>
              <a:buClrTx/>
              <a:buFontTx/>
              <a:buNone/>
            </a:pPr>
            <a:r>
              <a:rPr kumimoji="0" lang="en-US" altLang="zh-CN" sz="1800" dirty="0">
                <a:solidFill>
                  <a:srgbClr val="000000"/>
                </a:solidFill>
                <a:cs typeface="Times New Roman" pitchFamily="18" charset="0"/>
              </a:rPr>
              <a:t>  end if    </a:t>
            </a:r>
          </a:p>
          <a:p>
            <a:pPr algn="just">
              <a:spcBef>
                <a:spcPct val="0"/>
              </a:spcBef>
              <a:buClrTx/>
              <a:buFontTx/>
              <a:buNone/>
            </a:pPr>
            <a:r>
              <a:rPr kumimoji="0" lang="en-US" altLang="zh-CN" sz="1800" dirty="0">
                <a:solidFill>
                  <a:srgbClr val="000000"/>
                </a:solidFill>
                <a:cs typeface="Times New Roman" pitchFamily="18" charset="0"/>
              </a:rPr>
              <a:t>  return </a:t>
            </a:r>
            <a:r>
              <a:rPr kumimoji="0" lang="en-US" altLang="zh-CN" sz="1800" i="1" dirty="0">
                <a:solidFill>
                  <a:srgbClr val="000000"/>
                </a:solidFill>
                <a:cs typeface="Times New Roman" pitchFamily="18" charset="0"/>
              </a:rPr>
              <a:t>b</a:t>
            </a:r>
            <a:r>
              <a:rPr kumimoji="0" lang="en-US" altLang="zh-CN" sz="1800" dirty="0">
                <a:solidFill>
                  <a:schemeClr val="accent2"/>
                </a:solidFill>
                <a:ea typeface="华文行楷" pitchFamily="2" charset="-122"/>
              </a:rPr>
              <a:t>                                      </a:t>
            </a:r>
            <a:endParaRPr lang="en-US" altLang="zh-CN" sz="2000" dirty="0">
              <a:ea typeface="黑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84EAD-942F-47B3-95AA-2CDD28930CA9}"/>
              </a:ext>
            </a:extLst>
          </p:cNvPr>
          <p:cNvSpPr>
            <a:spLocks noGrp="1"/>
          </p:cNvSpPr>
          <p:nvPr>
            <p:ph type="title"/>
          </p:nvPr>
        </p:nvSpPr>
        <p:spPr/>
        <p:txBody>
          <a:bodyPr/>
          <a:lstStyle/>
          <a:p>
            <a:r>
              <a:rPr lang="zh-CN" altLang="en-US" dirty="0">
                <a:ea typeface="黑体" pitchFamily="2" charset="-122"/>
              </a:rPr>
              <a:t>0-1背包问题 (</a:t>
            </a:r>
            <a:r>
              <a:rPr lang="en-US" altLang="zh-CN" dirty="0">
                <a:ea typeface="黑体" pitchFamily="2" charset="-122"/>
              </a:rPr>
              <a:t>5</a:t>
            </a:r>
            <a:r>
              <a:rPr lang="zh-CN" altLang="en-US" dirty="0">
                <a:ea typeface="黑体" pitchFamily="2" charset="-122"/>
              </a:rPr>
              <a:t>)</a:t>
            </a:r>
            <a:endParaRPr lang="zh-CN" altLang="en-US" dirty="0"/>
          </a:p>
        </p:txBody>
      </p:sp>
      <p:pic>
        <p:nvPicPr>
          <p:cNvPr id="1026" name="Picture 2">
            <a:extLst>
              <a:ext uri="{FF2B5EF4-FFF2-40B4-BE49-F238E27FC236}">
                <a16:creationId xmlns:a16="http://schemas.microsoft.com/office/drawing/2014/main" id="{F1251F94-7265-47BA-951D-462747A94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32856"/>
            <a:ext cx="598715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94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ea typeface="黑体" pitchFamily="2" charset="-122"/>
              </a:rPr>
              <a:t>提纲</a:t>
            </a:r>
          </a:p>
        </p:txBody>
      </p:sp>
      <p:sp>
        <p:nvSpPr>
          <p:cNvPr id="28675" name="Rectangle 3"/>
          <p:cNvSpPr>
            <a:spLocks noGrp="1" noChangeArrowheads="1"/>
          </p:cNvSpPr>
          <p:nvPr>
            <p:ph type="body" idx="1"/>
          </p:nvPr>
        </p:nvSpPr>
        <p:spPr>
          <a:xfrm>
            <a:off x="2514600" y="2209800"/>
            <a:ext cx="6281738" cy="3881438"/>
          </a:xfrm>
        </p:spPr>
        <p:txBody>
          <a:bodyPr/>
          <a:lstStyle/>
          <a:p>
            <a:pPr>
              <a:lnSpc>
                <a:spcPts val="2800"/>
              </a:lnSpc>
              <a:spcBef>
                <a:spcPts val="0"/>
              </a:spcBef>
              <a:spcAft>
                <a:spcPts val="600"/>
              </a:spcAft>
            </a:pPr>
            <a:r>
              <a:rPr lang="zh-CN" altLang="en-US" sz="2200" dirty="0">
                <a:ea typeface="黑体" pitchFamily="2" charset="-122"/>
              </a:rPr>
              <a:t>分支限界法的基本思想</a:t>
            </a:r>
          </a:p>
          <a:p>
            <a:pPr>
              <a:lnSpc>
                <a:spcPts val="2800"/>
              </a:lnSpc>
              <a:spcBef>
                <a:spcPts val="0"/>
              </a:spcBef>
              <a:spcAft>
                <a:spcPts val="600"/>
              </a:spcAft>
            </a:pPr>
            <a:r>
              <a:rPr lang="zh-CN" altLang="en-US" sz="2200" dirty="0">
                <a:ea typeface="黑体" pitchFamily="2" charset="-122"/>
              </a:rPr>
              <a:t>0-1背包问题</a:t>
            </a:r>
          </a:p>
          <a:p>
            <a:pPr>
              <a:lnSpc>
                <a:spcPts val="2800"/>
              </a:lnSpc>
              <a:spcBef>
                <a:spcPts val="0"/>
              </a:spcBef>
              <a:spcAft>
                <a:spcPts val="600"/>
              </a:spcAft>
            </a:pPr>
            <a:r>
              <a:rPr lang="zh-CN" altLang="en-US" sz="2200" dirty="0">
                <a:solidFill>
                  <a:srgbClr val="FF0000"/>
                </a:solidFill>
                <a:ea typeface="黑体" pitchFamily="2" charset="-122"/>
              </a:rPr>
              <a:t>总结</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ea typeface="黑体" pitchFamily="2" charset="-122"/>
              </a:rPr>
              <a:t>总结 (1)</a:t>
            </a:r>
          </a:p>
        </p:txBody>
      </p:sp>
      <p:sp>
        <p:nvSpPr>
          <p:cNvPr id="29699" name="Rectangle 3"/>
          <p:cNvSpPr>
            <a:spLocks noGrp="1" noChangeArrowheads="1"/>
          </p:cNvSpPr>
          <p:nvPr>
            <p:ph type="body" idx="1"/>
          </p:nvPr>
        </p:nvSpPr>
        <p:spPr>
          <a:xfrm>
            <a:off x="1828800" y="2214563"/>
            <a:ext cx="6938963" cy="3881437"/>
          </a:xfrm>
        </p:spPr>
        <p:txBody>
          <a:bodyPr/>
          <a:lstStyle/>
          <a:p>
            <a:pPr>
              <a:spcAft>
                <a:spcPts val="600"/>
              </a:spcAft>
            </a:pPr>
            <a:r>
              <a:rPr lang="zh-CN" altLang="en-US" sz="2200" dirty="0">
                <a:latin typeface="黑体" pitchFamily="2" charset="-122"/>
                <a:ea typeface="黑体" pitchFamily="2" charset="-122"/>
              </a:rPr>
              <a:t>分支限界法的基本思想</a:t>
            </a:r>
          </a:p>
          <a:p>
            <a:pPr>
              <a:spcAft>
                <a:spcPts val="600"/>
              </a:spcAft>
            </a:pPr>
            <a:r>
              <a:rPr lang="zh-CN" altLang="en-US" sz="2200" dirty="0">
                <a:latin typeface="黑体" pitchFamily="2" charset="-122"/>
                <a:ea typeface="黑体" pitchFamily="2" charset="-122"/>
              </a:rPr>
              <a:t>分支限界法与回溯法的区别</a:t>
            </a:r>
          </a:p>
          <a:p>
            <a:pPr>
              <a:spcAft>
                <a:spcPts val="600"/>
              </a:spcAft>
            </a:pPr>
            <a:r>
              <a:rPr lang="zh-CN" altLang="en-US" sz="2200" dirty="0">
                <a:latin typeface="黑体" pitchFamily="2" charset="-122"/>
                <a:ea typeface="黑体" pitchFamily="2" charset="-122"/>
              </a:rPr>
              <a:t>分支限界法解决优化问题的关键步骤</a:t>
            </a:r>
            <a:endParaRPr lang="en-US" altLang="zh-CN" sz="2200" dirty="0">
              <a:latin typeface="黑体" pitchFamily="2" charset="-122"/>
              <a:ea typeface="黑体" pitchFamily="2" charset="-122"/>
            </a:endParaRPr>
          </a:p>
          <a:p>
            <a:pPr marL="0" indent="0">
              <a:spcAft>
                <a:spcPts val="600"/>
              </a:spcAft>
              <a:buNone/>
            </a:pPr>
            <a:r>
              <a:rPr lang="en-US" altLang="zh-CN" sz="2000" dirty="0">
                <a:latin typeface="黑体" pitchFamily="2" charset="-122"/>
                <a:ea typeface="黑体" pitchFamily="2" charset="-122"/>
              </a:rPr>
              <a:t>  - </a:t>
            </a:r>
            <a:r>
              <a:rPr lang="zh-CN" altLang="en-US" sz="2000" dirty="0">
                <a:latin typeface="黑体" pitchFamily="2" charset="-122"/>
                <a:ea typeface="黑体" pitchFamily="2" charset="-122"/>
              </a:rPr>
              <a:t>解空间树</a:t>
            </a:r>
            <a:r>
              <a:rPr lang="en-US" altLang="zh-CN" sz="2000" dirty="0">
                <a:latin typeface="黑体" pitchFamily="2" charset="-122"/>
                <a:ea typeface="黑体" pitchFamily="2" charset="-122"/>
              </a:rPr>
              <a:t>+</a:t>
            </a:r>
            <a:r>
              <a:rPr lang="zh-CN" altLang="en-US" sz="2000" dirty="0">
                <a:latin typeface="黑体" pitchFamily="2" charset="-122"/>
                <a:ea typeface="黑体" pitchFamily="2" charset="-122"/>
              </a:rPr>
              <a:t>搜索扩展策略</a:t>
            </a:r>
            <a:endParaRPr lang="en-US" altLang="zh-CN" sz="2000" dirty="0">
              <a:latin typeface="黑体" pitchFamily="2" charset="-122"/>
              <a:ea typeface="黑体" pitchFamily="2" charset="-122"/>
            </a:endParaRPr>
          </a:p>
          <a:p>
            <a:pPr marL="0" indent="0">
              <a:spcAft>
                <a:spcPts val="600"/>
              </a:spcAft>
              <a:buNone/>
            </a:pPr>
            <a:r>
              <a:rPr lang="en-US" altLang="zh-CN" sz="2000" dirty="0">
                <a:latin typeface="黑体" pitchFamily="2" charset="-122"/>
                <a:ea typeface="黑体" pitchFamily="2" charset="-122"/>
              </a:rPr>
              <a:t>  - </a:t>
            </a:r>
            <a:r>
              <a:rPr lang="zh-CN" altLang="en-US" sz="2000" dirty="0">
                <a:latin typeface="黑体" pitchFamily="2" charset="-122"/>
                <a:ea typeface="黑体" pitchFamily="2" charset="-122"/>
              </a:rPr>
              <a:t>剪枝函数</a:t>
            </a:r>
            <a:r>
              <a:rPr lang="en-US" altLang="zh-CN" sz="2000" dirty="0">
                <a:latin typeface="黑体" pitchFamily="2" charset="-122"/>
                <a:ea typeface="黑体" pitchFamily="2" charset="-122"/>
              </a:rPr>
              <a:t>+</a:t>
            </a:r>
            <a:r>
              <a:rPr lang="zh-CN" altLang="en-US" sz="2000" dirty="0">
                <a:latin typeface="黑体" pitchFamily="2" charset="-122"/>
                <a:ea typeface="黑体" pitchFamily="2" charset="-122"/>
              </a:rPr>
              <a:t>限界函数</a:t>
            </a:r>
            <a:endParaRPr lang="en-US" altLang="zh-CN" sz="2000" dirty="0">
              <a:latin typeface="黑体" pitchFamily="2" charset="-122"/>
              <a:ea typeface="黑体" pitchFamily="2" charset="-122"/>
            </a:endParaRPr>
          </a:p>
          <a:p>
            <a:pPr>
              <a:spcAft>
                <a:spcPts val="600"/>
              </a:spcAft>
            </a:pPr>
            <a:r>
              <a:rPr lang="zh-CN" altLang="en-US" sz="2200" dirty="0">
                <a:latin typeface="黑体" pitchFamily="2" charset="-122"/>
                <a:ea typeface="黑体" pitchFamily="2" charset="-122"/>
              </a:rPr>
              <a:t>重要的分支限界算法实例：</a:t>
            </a:r>
            <a:r>
              <a:rPr lang="zh-CN" altLang="en-US" sz="2200" dirty="0">
                <a:ea typeface="黑体" pitchFamily="2" charset="-122"/>
              </a:rPr>
              <a:t>0-1</a:t>
            </a:r>
            <a:r>
              <a:rPr lang="zh-CN" altLang="en-US" sz="2200" dirty="0">
                <a:latin typeface="黑体" pitchFamily="2" charset="-122"/>
                <a:ea typeface="黑体" pitchFamily="2" charset="-122"/>
              </a:rPr>
              <a:t>背包问题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ea typeface="黑体" pitchFamily="2" charset="-122"/>
              </a:rPr>
              <a:t>总结 (2)</a:t>
            </a:r>
          </a:p>
        </p:txBody>
      </p:sp>
      <p:sp>
        <p:nvSpPr>
          <p:cNvPr id="30723" name="Rectangle 3"/>
          <p:cNvSpPr>
            <a:spLocks noGrp="1" noChangeArrowheads="1"/>
          </p:cNvSpPr>
          <p:nvPr>
            <p:ph type="body" idx="1"/>
          </p:nvPr>
        </p:nvSpPr>
        <p:spPr>
          <a:xfrm>
            <a:off x="683568" y="2132856"/>
            <a:ext cx="8334375" cy="3881438"/>
          </a:xfrm>
        </p:spPr>
        <p:txBody>
          <a:bodyPr/>
          <a:lstStyle/>
          <a:p>
            <a:pPr>
              <a:lnSpc>
                <a:spcPct val="90000"/>
              </a:lnSpc>
              <a:spcAft>
                <a:spcPts val="600"/>
              </a:spcAft>
            </a:pPr>
            <a:r>
              <a:rPr lang="zh-CN" altLang="en-US" sz="2200" b="1" dirty="0">
                <a:solidFill>
                  <a:srgbClr val="0000FF"/>
                </a:solidFill>
                <a:ea typeface="黑体" pitchFamily="2" charset="-122"/>
              </a:rPr>
              <a:t>基于优先队列分支限界法解决优化问题的关键</a:t>
            </a:r>
          </a:p>
          <a:p>
            <a:pPr>
              <a:lnSpc>
                <a:spcPct val="90000"/>
              </a:lnSpc>
              <a:spcAft>
                <a:spcPts val="600"/>
              </a:spcAft>
              <a:buFont typeface="Wingdings" pitchFamily="2" charset="2"/>
              <a:buNone/>
            </a:pPr>
            <a:r>
              <a:rPr lang="zh-CN" altLang="en-US" sz="2000" dirty="0">
                <a:ea typeface="黑体" pitchFamily="2" charset="-122"/>
              </a:rPr>
              <a:t> - 确定扩展结点选择的目标函数及搜索空间</a:t>
            </a:r>
          </a:p>
          <a:p>
            <a:pPr>
              <a:lnSpc>
                <a:spcPct val="90000"/>
              </a:lnSpc>
              <a:spcAft>
                <a:spcPts val="600"/>
              </a:spcAft>
              <a:buFont typeface="Wingdings" pitchFamily="2" charset="2"/>
              <a:buNone/>
            </a:pPr>
            <a:r>
              <a:rPr lang="zh-CN" altLang="en-US" sz="2000" dirty="0">
                <a:ea typeface="黑体" pitchFamily="2" charset="-122"/>
              </a:rPr>
              <a:t> - 最大/最小堆优先队列</a:t>
            </a:r>
          </a:p>
          <a:p>
            <a:pPr>
              <a:lnSpc>
                <a:spcPct val="90000"/>
              </a:lnSpc>
              <a:spcAft>
                <a:spcPts val="600"/>
              </a:spcAft>
              <a:buFont typeface="Wingdings" pitchFamily="2" charset="2"/>
              <a:buNone/>
            </a:pPr>
            <a:r>
              <a:rPr lang="zh-CN" altLang="en-US" sz="2000" dirty="0">
                <a:ea typeface="黑体" pitchFamily="2" charset="-122"/>
              </a:rPr>
              <a:t> - 剪枝策略</a:t>
            </a:r>
          </a:p>
          <a:p>
            <a:pPr indent="14288">
              <a:lnSpc>
                <a:spcPct val="90000"/>
              </a:lnSpc>
              <a:spcAft>
                <a:spcPts val="600"/>
              </a:spcAft>
              <a:buFont typeface="Wingdings" panose="05000000000000000000" pitchFamily="2" charset="2"/>
              <a:buChar char="ü"/>
            </a:pPr>
            <a:r>
              <a:rPr lang="zh-CN" altLang="en-US" sz="2000" dirty="0">
                <a:solidFill>
                  <a:schemeClr val="folHlink"/>
                </a:solidFill>
                <a:ea typeface="黑体" pitchFamily="2" charset="-122"/>
              </a:rPr>
              <a:t> </a:t>
            </a:r>
            <a:r>
              <a:rPr lang="zh-CN" altLang="en-US" sz="2000" dirty="0">
                <a:solidFill>
                  <a:srgbClr val="FF0000"/>
                </a:solidFill>
                <a:ea typeface="黑体" pitchFamily="2" charset="-122"/>
              </a:rPr>
              <a:t>最有希望的代价下界或价值上界</a:t>
            </a:r>
            <a:endParaRPr lang="en-US" altLang="zh-CN" sz="2000" dirty="0">
              <a:solidFill>
                <a:srgbClr val="FF0000"/>
              </a:solidFill>
              <a:ea typeface="黑体" pitchFamily="2" charset="-122"/>
            </a:endParaRPr>
          </a:p>
          <a:p>
            <a:pPr indent="14288">
              <a:lnSpc>
                <a:spcPct val="90000"/>
              </a:lnSpc>
              <a:spcAft>
                <a:spcPts val="600"/>
              </a:spcAft>
              <a:buFont typeface="Wingdings" panose="05000000000000000000" pitchFamily="2" charset="2"/>
              <a:buChar char="ü"/>
            </a:pPr>
            <a:r>
              <a:rPr lang="en-US" altLang="zh-CN" sz="2000" dirty="0">
                <a:solidFill>
                  <a:srgbClr val="FF0000"/>
                </a:solidFill>
                <a:ea typeface="黑体" pitchFamily="2" charset="-122"/>
              </a:rPr>
              <a:t> </a:t>
            </a:r>
            <a:r>
              <a:rPr lang="zh-CN" altLang="en-US" sz="2000" dirty="0">
                <a:solidFill>
                  <a:srgbClr val="FF0000"/>
                </a:solidFill>
                <a:ea typeface="黑体" pitchFamily="2" charset="-122"/>
              </a:rPr>
              <a:t>互相控制的目标函数约束</a:t>
            </a:r>
          </a:p>
          <a:p>
            <a:pPr>
              <a:lnSpc>
                <a:spcPct val="90000"/>
              </a:lnSpc>
              <a:spcAft>
                <a:spcPts val="600"/>
              </a:spcAft>
              <a:buFont typeface="Wingdings" pitchFamily="2" charset="2"/>
              <a:buNone/>
            </a:pPr>
            <a:r>
              <a:rPr lang="zh-CN" altLang="en-US" sz="2000" dirty="0">
                <a:ea typeface="黑体" pitchFamily="2" charset="-122"/>
              </a:rPr>
              <a:t> - 分支限界法解决优化问题的特征：</a:t>
            </a:r>
          </a:p>
          <a:p>
            <a:pPr indent="14288">
              <a:lnSpc>
                <a:spcPct val="90000"/>
              </a:lnSpc>
              <a:spcAft>
                <a:spcPts val="600"/>
              </a:spcAft>
              <a:buFont typeface="Wingdings" panose="05000000000000000000" pitchFamily="2" charset="2"/>
              <a:buChar char="ü"/>
            </a:pPr>
            <a:r>
              <a:rPr lang="zh-CN" altLang="en-US" sz="2000" dirty="0">
                <a:ea typeface="黑体" pitchFamily="2" charset="-122"/>
              </a:rPr>
              <a:t>  循环结束条件</a:t>
            </a:r>
            <a:endParaRPr lang="en-US" altLang="zh-CN" sz="2000" dirty="0">
              <a:ea typeface="黑体" pitchFamily="2" charset="-122"/>
            </a:endParaRPr>
          </a:p>
          <a:p>
            <a:pPr indent="14288">
              <a:lnSpc>
                <a:spcPct val="90000"/>
              </a:lnSpc>
              <a:spcAft>
                <a:spcPts val="600"/>
              </a:spcAft>
              <a:buFont typeface="Wingdings" panose="05000000000000000000" pitchFamily="2" charset="2"/>
              <a:buChar char="ü"/>
            </a:pPr>
            <a:r>
              <a:rPr lang="zh-CN" altLang="en-US" sz="2000" dirty="0">
                <a:ea typeface="黑体" pitchFamily="2" charset="-122"/>
              </a:rPr>
              <a:t>  优化问题需找到一个最优解：只需找到一个解，解停止搜索</a:t>
            </a:r>
          </a:p>
          <a:p>
            <a:pPr>
              <a:lnSpc>
                <a:spcPts val="2800"/>
              </a:lnSpc>
            </a:pPr>
            <a:r>
              <a:rPr lang="en-US" altLang="zh-CN" sz="2200" b="1" dirty="0">
                <a:solidFill>
                  <a:srgbClr val="0000FF"/>
                </a:solidFill>
                <a:ea typeface="黑体" pitchFamily="2" charset="-122"/>
              </a:rPr>
              <a:t>FIFO</a:t>
            </a:r>
            <a:r>
              <a:rPr lang="zh-CN" altLang="en-US" sz="2200" b="1" dirty="0">
                <a:solidFill>
                  <a:srgbClr val="0000FF"/>
                </a:solidFill>
                <a:ea typeface="黑体" pitchFamily="2" charset="-122"/>
              </a:rPr>
              <a:t>的广度优先分支限界法类似回溯法，一般不适宜用于求最优值（最优解）</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ea typeface="黑体" pitchFamily="2" charset="-122"/>
              </a:rPr>
              <a:t>结语</a:t>
            </a:r>
          </a:p>
        </p:txBody>
      </p:sp>
      <p:sp>
        <p:nvSpPr>
          <p:cNvPr id="31747" name="Rectangle 3"/>
          <p:cNvSpPr>
            <a:spLocks noGrp="1" noChangeArrowheads="1"/>
          </p:cNvSpPr>
          <p:nvPr>
            <p:ph type="body" idx="1"/>
          </p:nvPr>
        </p:nvSpPr>
        <p:spPr/>
        <p:txBody>
          <a:bodyPr/>
          <a:lstStyle/>
          <a:p>
            <a:pPr algn="ctr">
              <a:buFont typeface="Wingdings" pitchFamily="2" charset="2"/>
              <a:buNone/>
            </a:pPr>
            <a:endParaRPr lang="en-US" altLang="zh-CN" sz="4400" b="1" i="1" dirty="0"/>
          </a:p>
          <a:p>
            <a:pPr algn="ctr">
              <a:buFont typeface="Wingdings" pitchFamily="2" charset="2"/>
              <a:buNone/>
            </a:pPr>
            <a:r>
              <a:rPr lang="zh-CN" altLang="en-US" sz="4400" b="1" dirty="0">
                <a:latin typeface="黑体" panose="02010609060101010101" pitchFamily="49" charset="-122"/>
                <a:ea typeface="黑体" panose="02010609060101010101" pitchFamily="49" charset="-122"/>
              </a:rPr>
              <a:t>谢谢！</a:t>
            </a:r>
            <a:endParaRPr lang="en-US" altLang="zh-CN" sz="4400" b="1" dirty="0">
              <a:latin typeface="黑体" panose="02010609060101010101" pitchFamily="49" charset="-122"/>
              <a:ea typeface="黑体" panose="02010609060101010101" pitchFamily="49" charset="-122"/>
            </a:endParaRPr>
          </a:p>
          <a:p>
            <a:pPr algn="ctr">
              <a:buFont typeface="Wingdings" pitchFamily="2" charset="2"/>
              <a:buNone/>
            </a:pPr>
            <a:endParaRPr lang="en-US" altLang="zh-CN"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黑体" pitchFamily="2" charset="-122"/>
              </a:rPr>
              <a:t>提纲</a:t>
            </a:r>
          </a:p>
        </p:txBody>
      </p:sp>
      <p:sp>
        <p:nvSpPr>
          <p:cNvPr id="8195" name="Rectangle 3"/>
          <p:cNvSpPr>
            <a:spLocks noGrp="1" noChangeArrowheads="1"/>
          </p:cNvSpPr>
          <p:nvPr>
            <p:ph type="body" idx="1"/>
          </p:nvPr>
        </p:nvSpPr>
        <p:spPr>
          <a:xfrm>
            <a:off x="2743200" y="2209800"/>
            <a:ext cx="4572000" cy="3881438"/>
          </a:xfrm>
        </p:spPr>
        <p:txBody>
          <a:bodyPr/>
          <a:lstStyle/>
          <a:p>
            <a:pPr>
              <a:lnSpc>
                <a:spcPts val="2800"/>
              </a:lnSpc>
              <a:spcBef>
                <a:spcPts val="0"/>
              </a:spcBef>
              <a:spcAft>
                <a:spcPts val="600"/>
              </a:spcAft>
            </a:pPr>
            <a:r>
              <a:rPr lang="zh-CN" altLang="en-US" sz="2200" dirty="0">
                <a:solidFill>
                  <a:srgbClr val="FF0000"/>
                </a:solidFill>
                <a:ea typeface="黑体" pitchFamily="2" charset="-122"/>
              </a:rPr>
              <a:t>分支限界法的基本思想</a:t>
            </a:r>
          </a:p>
          <a:p>
            <a:pPr>
              <a:lnSpc>
                <a:spcPts val="2800"/>
              </a:lnSpc>
              <a:spcBef>
                <a:spcPts val="0"/>
              </a:spcBef>
              <a:spcAft>
                <a:spcPts val="600"/>
              </a:spcAft>
            </a:pPr>
            <a:r>
              <a:rPr lang="zh-CN" altLang="en-US" sz="2200" dirty="0">
                <a:ea typeface="黑体" pitchFamily="2" charset="-122"/>
              </a:rPr>
              <a:t>0-1背包问题</a:t>
            </a:r>
          </a:p>
          <a:p>
            <a:pPr>
              <a:lnSpc>
                <a:spcPts val="2800"/>
              </a:lnSpc>
              <a:spcBef>
                <a:spcPts val="0"/>
              </a:spcBef>
              <a:spcAft>
                <a:spcPts val="600"/>
              </a:spcAft>
            </a:pPr>
            <a:r>
              <a:rPr lang="zh-CN" altLang="en-US" sz="2200" dirty="0">
                <a:ea typeface="黑体" pitchFamily="2" charset="-122"/>
              </a:rPr>
              <a:t>总结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zh-CN" altLang="en-US" dirty="0">
                <a:ea typeface="黑体" pitchFamily="2" charset="-122"/>
              </a:rPr>
              <a:t>引例</a:t>
            </a:r>
          </a:p>
        </p:txBody>
      </p:sp>
      <p:sp>
        <p:nvSpPr>
          <p:cNvPr id="1027" name="Rectangle 3"/>
          <p:cNvSpPr>
            <a:spLocks noGrp="1" noChangeArrowheads="1"/>
          </p:cNvSpPr>
          <p:nvPr>
            <p:ph type="body" idx="1"/>
          </p:nvPr>
        </p:nvSpPr>
        <p:spPr>
          <a:xfrm>
            <a:off x="809625" y="1981200"/>
            <a:ext cx="7958138" cy="4572000"/>
          </a:xfrm>
        </p:spPr>
        <p:txBody>
          <a:bodyPr/>
          <a:lstStyle/>
          <a:p>
            <a:r>
              <a:rPr lang="zh-CN" altLang="en-US" sz="2400" b="1" dirty="0">
                <a:solidFill>
                  <a:srgbClr val="0000FF"/>
                </a:solidFill>
                <a:ea typeface="黑体" pitchFamily="2" charset="-122"/>
              </a:rPr>
              <a:t>0-1背包问题</a:t>
            </a:r>
            <a:endParaRPr lang="en-US" altLang="zh-CN" sz="2400" b="1" dirty="0">
              <a:solidFill>
                <a:srgbClr val="0000FF"/>
              </a:solidFill>
              <a:ea typeface="黑体" pitchFamily="2" charset="-122"/>
            </a:endParaRPr>
          </a:p>
          <a:p>
            <a:pPr>
              <a:buFont typeface="Wingdings" pitchFamily="2" charset="2"/>
              <a:buNone/>
            </a:pPr>
            <a:r>
              <a:rPr lang="zh-CN" altLang="en-US" sz="2000" dirty="0">
                <a:ea typeface="黑体" pitchFamily="2" charset="-122"/>
              </a:rPr>
              <a:t>    - </a:t>
            </a:r>
            <a:r>
              <a:rPr lang="en-US" altLang="zh-CN" sz="2000" i="1" dirty="0">
                <a:ea typeface="黑体" pitchFamily="2" charset="-122"/>
              </a:rPr>
              <a:t>n</a:t>
            </a:r>
            <a:r>
              <a:rPr lang="en-US" altLang="zh-CN" sz="2000" dirty="0">
                <a:ea typeface="黑体" pitchFamily="2" charset="-122"/>
              </a:rPr>
              <a:t>=3, </a:t>
            </a:r>
            <a:r>
              <a:rPr lang="en-US" altLang="zh-CN" sz="2000" i="1" dirty="0">
                <a:ea typeface="黑体" pitchFamily="2" charset="-122"/>
              </a:rPr>
              <a:t>w</a:t>
            </a:r>
            <a:r>
              <a:rPr lang="en-US" altLang="zh-CN" sz="2000" dirty="0">
                <a:ea typeface="黑体" pitchFamily="2" charset="-122"/>
              </a:rPr>
              <a:t>={16, 15, 15}, </a:t>
            </a:r>
            <a:r>
              <a:rPr lang="en-US" altLang="zh-CN" sz="2000" i="1" dirty="0">
                <a:ea typeface="黑体" pitchFamily="2" charset="-122"/>
              </a:rPr>
              <a:t>p</a:t>
            </a:r>
            <a:r>
              <a:rPr lang="en-US" altLang="zh-CN" sz="2000" dirty="0">
                <a:ea typeface="黑体" pitchFamily="2" charset="-122"/>
              </a:rPr>
              <a:t>={45, 25, 25}, </a:t>
            </a:r>
            <a:r>
              <a:rPr lang="en-US" altLang="zh-CN" sz="2000" i="1" dirty="0">
                <a:ea typeface="黑体" pitchFamily="2" charset="-122"/>
              </a:rPr>
              <a:t>c</a:t>
            </a:r>
            <a:r>
              <a:rPr lang="en-US" altLang="zh-CN" sz="2000" dirty="0">
                <a:ea typeface="黑体" pitchFamily="2" charset="-122"/>
              </a:rPr>
              <a:t>=30</a:t>
            </a:r>
          </a:p>
          <a:p>
            <a:pPr>
              <a:buFont typeface="Wingdings" pitchFamily="2" charset="2"/>
              <a:buNone/>
            </a:pPr>
            <a:r>
              <a:rPr lang="en-US" altLang="zh-CN" sz="2000" dirty="0">
                <a:ea typeface="黑体" pitchFamily="2" charset="-122"/>
              </a:rPr>
              <a:t>    - </a:t>
            </a:r>
            <a:r>
              <a:rPr lang="zh-CN" altLang="en-US" sz="2000" dirty="0">
                <a:ea typeface="黑体" pitchFamily="2" charset="-122"/>
              </a:rPr>
              <a:t>所有可能的情况 </a:t>
            </a:r>
            <a:r>
              <a:rPr lang="en-US" altLang="zh-CN" sz="2000" dirty="0">
                <a:ea typeface="黑体" pitchFamily="2" charset="-122"/>
              </a:rPr>
              <a:t>vs. </a:t>
            </a:r>
            <a:r>
              <a:rPr lang="zh-CN" altLang="en-US" sz="2000" dirty="0">
                <a:ea typeface="黑体" pitchFamily="2" charset="-122"/>
              </a:rPr>
              <a:t>减小了的搜索空间</a:t>
            </a:r>
          </a:p>
        </p:txBody>
      </p:sp>
      <p:pic>
        <p:nvPicPr>
          <p:cNvPr id="1028" name="Picture 4"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57150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3048000" y="3657600"/>
            <a:ext cx="1066800" cy="6858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0" name="Line 6"/>
          <p:cNvSpPr>
            <a:spLocks noChangeShapeType="1"/>
          </p:cNvSpPr>
          <p:nvPr/>
        </p:nvSpPr>
        <p:spPr bwMode="auto">
          <a:xfrm>
            <a:off x="4419600" y="3657600"/>
            <a:ext cx="1066800" cy="6096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1" name="Rectangle 7"/>
          <p:cNvSpPr>
            <a:spLocks noChangeArrowheads="1"/>
          </p:cNvSpPr>
          <p:nvPr/>
        </p:nvSpPr>
        <p:spPr bwMode="auto">
          <a:xfrm>
            <a:off x="1524000" y="3505200"/>
            <a:ext cx="149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ea typeface="黑体" pitchFamily="2" charset="-122"/>
              </a:rPr>
              <a:t>cw=16</a:t>
            </a:r>
          </a:p>
          <a:p>
            <a:r>
              <a:rPr lang="en-US" altLang="zh-CN" sz="2000">
                <a:solidFill>
                  <a:schemeClr val="folHlink"/>
                </a:solidFill>
                <a:ea typeface="黑体" pitchFamily="2" charset="-122"/>
              </a:rPr>
              <a:t>bestp=cp=45</a:t>
            </a:r>
          </a:p>
        </p:txBody>
      </p:sp>
      <p:sp>
        <p:nvSpPr>
          <p:cNvPr id="1032" name="Freeform 8"/>
          <p:cNvSpPr>
            <a:spLocks/>
          </p:cNvSpPr>
          <p:nvPr/>
        </p:nvSpPr>
        <p:spPr bwMode="auto">
          <a:xfrm>
            <a:off x="1130300" y="4445000"/>
            <a:ext cx="2374900" cy="1828800"/>
          </a:xfrm>
          <a:custGeom>
            <a:avLst/>
            <a:gdLst>
              <a:gd name="T0" fmla="*/ 632 w 1496"/>
              <a:gd name="T1" fmla="*/ 32 h 1152"/>
              <a:gd name="T2" fmla="*/ 200 w 1496"/>
              <a:gd name="T3" fmla="*/ 272 h 1152"/>
              <a:gd name="T4" fmla="*/ 8 w 1496"/>
              <a:gd name="T5" fmla="*/ 704 h 1152"/>
              <a:gd name="T6" fmla="*/ 152 w 1496"/>
              <a:gd name="T7" fmla="*/ 1088 h 1152"/>
              <a:gd name="T8" fmla="*/ 728 w 1496"/>
              <a:gd name="T9" fmla="*/ 1088 h 1152"/>
              <a:gd name="T10" fmla="*/ 1160 w 1496"/>
              <a:gd name="T11" fmla="*/ 1088 h 1152"/>
              <a:gd name="T12" fmla="*/ 1400 w 1496"/>
              <a:gd name="T13" fmla="*/ 944 h 1152"/>
              <a:gd name="T14" fmla="*/ 1496 w 1496"/>
              <a:gd name="T15" fmla="*/ 752 h 1152"/>
              <a:gd name="T16" fmla="*/ 1400 w 1496"/>
              <a:gd name="T17" fmla="*/ 608 h 1152"/>
              <a:gd name="T18" fmla="*/ 1112 w 1496"/>
              <a:gd name="T19" fmla="*/ 368 h 1152"/>
              <a:gd name="T20" fmla="*/ 968 w 1496"/>
              <a:gd name="T21" fmla="*/ 176 h 1152"/>
              <a:gd name="T22" fmla="*/ 776 w 1496"/>
              <a:gd name="T23" fmla="*/ 80 h 1152"/>
              <a:gd name="T24" fmla="*/ 632 w 1496"/>
              <a:gd name="T25" fmla="*/ 3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6" h="1152">
                <a:moveTo>
                  <a:pt x="632" y="32"/>
                </a:moveTo>
                <a:cubicBezTo>
                  <a:pt x="536" y="64"/>
                  <a:pt x="304" y="160"/>
                  <a:pt x="200" y="272"/>
                </a:cubicBezTo>
                <a:cubicBezTo>
                  <a:pt x="96" y="384"/>
                  <a:pt x="16" y="568"/>
                  <a:pt x="8" y="704"/>
                </a:cubicBezTo>
                <a:cubicBezTo>
                  <a:pt x="0" y="840"/>
                  <a:pt x="32" y="1024"/>
                  <a:pt x="152" y="1088"/>
                </a:cubicBezTo>
                <a:cubicBezTo>
                  <a:pt x="272" y="1152"/>
                  <a:pt x="560" y="1088"/>
                  <a:pt x="728" y="1088"/>
                </a:cubicBezTo>
                <a:cubicBezTo>
                  <a:pt x="896" y="1088"/>
                  <a:pt x="1048" y="1112"/>
                  <a:pt x="1160" y="1088"/>
                </a:cubicBezTo>
                <a:cubicBezTo>
                  <a:pt x="1272" y="1064"/>
                  <a:pt x="1344" y="1000"/>
                  <a:pt x="1400" y="944"/>
                </a:cubicBezTo>
                <a:cubicBezTo>
                  <a:pt x="1456" y="888"/>
                  <a:pt x="1496" y="808"/>
                  <a:pt x="1496" y="752"/>
                </a:cubicBezTo>
                <a:cubicBezTo>
                  <a:pt x="1496" y="696"/>
                  <a:pt x="1464" y="672"/>
                  <a:pt x="1400" y="608"/>
                </a:cubicBezTo>
                <a:cubicBezTo>
                  <a:pt x="1336" y="544"/>
                  <a:pt x="1184" y="440"/>
                  <a:pt x="1112" y="368"/>
                </a:cubicBezTo>
                <a:cubicBezTo>
                  <a:pt x="1040" y="296"/>
                  <a:pt x="1024" y="224"/>
                  <a:pt x="968" y="176"/>
                </a:cubicBezTo>
                <a:cubicBezTo>
                  <a:pt x="912" y="128"/>
                  <a:pt x="832" y="104"/>
                  <a:pt x="776" y="80"/>
                </a:cubicBezTo>
                <a:cubicBezTo>
                  <a:pt x="720" y="56"/>
                  <a:pt x="728" y="0"/>
                  <a:pt x="632" y="32"/>
                </a:cubicBezTo>
                <a:close/>
              </a:path>
            </a:pathLst>
          </a:custGeom>
          <a:noFill/>
          <a:ln w="25400" cap="flat">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 name="Line 9"/>
          <p:cNvSpPr>
            <a:spLocks noChangeShapeType="1"/>
          </p:cNvSpPr>
          <p:nvPr/>
        </p:nvSpPr>
        <p:spPr bwMode="auto">
          <a:xfrm flipH="1">
            <a:off x="5181600" y="4495800"/>
            <a:ext cx="381000" cy="3810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 name="Rectangle 10"/>
          <p:cNvSpPr>
            <a:spLocks noChangeArrowheads="1"/>
          </p:cNvSpPr>
          <p:nvPr/>
        </p:nvSpPr>
        <p:spPr bwMode="auto">
          <a:xfrm>
            <a:off x="4191000" y="4191000"/>
            <a:ext cx="877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ea typeface="黑体" pitchFamily="2" charset="-122"/>
              </a:rPr>
              <a:t>cw=15</a:t>
            </a:r>
          </a:p>
          <a:p>
            <a:r>
              <a:rPr lang="en-US" altLang="zh-CN" sz="2000">
                <a:solidFill>
                  <a:schemeClr val="folHlink"/>
                </a:solidFill>
                <a:ea typeface="黑体" pitchFamily="2" charset="-122"/>
              </a:rPr>
              <a:t>cp=25</a:t>
            </a:r>
          </a:p>
        </p:txBody>
      </p:sp>
      <p:sp>
        <p:nvSpPr>
          <p:cNvPr id="1035" name="Rectangle 11"/>
          <p:cNvSpPr>
            <a:spLocks noChangeArrowheads="1"/>
          </p:cNvSpPr>
          <p:nvPr/>
        </p:nvSpPr>
        <p:spPr bwMode="auto">
          <a:xfrm>
            <a:off x="6705600" y="4114800"/>
            <a:ext cx="1455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ea typeface="黑体" pitchFamily="2" charset="-122"/>
              </a:rPr>
              <a:t>cp=0</a:t>
            </a:r>
          </a:p>
          <a:p>
            <a:r>
              <a:rPr lang="en-US" altLang="zh-CN" sz="2000">
                <a:solidFill>
                  <a:schemeClr val="folHlink"/>
                </a:solidFill>
                <a:ea typeface="黑体" pitchFamily="2" charset="-122"/>
              </a:rPr>
              <a:t>rp=25</a:t>
            </a:r>
          </a:p>
          <a:p>
            <a:r>
              <a:rPr lang="en-US" altLang="zh-CN" sz="2000">
                <a:solidFill>
                  <a:schemeClr val="folHlink"/>
                </a:solidFill>
                <a:ea typeface="黑体" pitchFamily="2" charset="-122"/>
              </a:rPr>
              <a:t>cp+rp&lt;bestp</a:t>
            </a:r>
          </a:p>
        </p:txBody>
      </p:sp>
      <p:sp>
        <p:nvSpPr>
          <p:cNvPr id="1037" name="Rectangle 13"/>
          <p:cNvSpPr>
            <a:spLocks noChangeArrowheads="1"/>
          </p:cNvSpPr>
          <p:nvPr/>
        </p:nvSpPr>
        <p:spPr bwMode="auto">
          <a:xfrm>
            <a:off x="4114800" y="57912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2000">
                <a:solidFill>
                  <a:schemeClr val="folHlink"/>
                </a:solidFill>
                <a:ea typeface="黑体" pitchFamily="2" charset="-122"/>
              </a:rPr>
              <a:t>cw=30</a:t>
            </a:r>
          </a:p>
          <a:p>
            <a:pPr>
              <a:lnSpc>
                <a:spcPct val="90000"/>
              </a:lnSpc>
            </a:pPr>
            <a:r>
              <a:rPr lang="en-US" altLang="zh-CN" sz="2000">
                <a:solidFill>
                  <a:schemeClr val="folHlink"/>
                </a:solidFill>
                <a:ea typeface="黑体" pitchFamily="2" charset="-122"/>
              </a:rPr>
              <a:t>bestp=cp=50</a:t>
            </a:r>
          </a:p>
        </p:txBody>
      </p:sp>
      <p:sp>
        <p:nvSpPr>
          <p:cNvPr id="1038" name="Line 14"/>
          <p:cNvSpPr>
            <a:spLocks noChangeShapeType="1"/>
          </p:cNvSpPr>
          <p:nvPr/>
        </p:nvSpPr>
        <p:spPr bwMode="auto">
          <a:xfrm flipH="1">
            <a:off x="4648200" y="5181600"/>
            <a:ext cx="228600" cy="2286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9" name="Freeform 15"/>
          <p:cNvSpPr>
            <a:spLocks/>
          </p:cNvSpPr>
          <p:nvPr/>
        </p:nvSpPr>
        <p:spPr bwMode="auto">
          <a:xfrm>
            <a:off x="5588000" y="4572000"/>
            <a:ext cx="1663700" cy="1562100"/>
          </a:xfrm>
          <a:custGeom>
            <a:avLst/>
            <a:gdLst>
              <a:gd name="T0" fmla="*/ 560 w 1048"/>
              <a:gd name="T1" fmla="*/ 0 h 1128"/>
              <a:gd name="T2" fmla="*/ 224 w 1048"/>
              <a:gd name="T3" fmla="*/ 96 h 1128"/>
              <a:gd name="T4" fmla="*/ 80 w 1048"/>
              <a:gd name="T5" fmla="*/ 576 h 1128"/>
              <a:gd name="T6" fmla="*/ 32 w 1048"/>
              <a:gd name="T7" fmla="*/ 960 h 1128"/>
              <a:gd name="T8" fmla="*/ 272 w 1048"/>
              <a:gd name="T9" fmla="*/ 1104 h 1128"/>
              <a:gd name="T10" fmla="*/ 608 w 1048"/>
              <a:gd name="T11" fmla="*/ 1104 h 1128"/>
              <a:gd name="T12" fmla="*/ 944 w 1048"/>
              <a:gd name="T13" fmla="*/ 960 h 1128"/>
              <a:gd name="T14" fmla="*/ 1040 w 1048"/>
              <a:gd name="T15" fmla="*/ 720 h 1128"/>
              <a:gd name="T16" fmla="*/ 992 w 1048"/>
              <a:gd name="T17" fmla="*/ 432 h 1128"/>
              <a:gd name="T18" fmla="*/ 944 w 1048"/>
              <a:gd name="T19" fmla="*/ 240 h 1128"/>
              <a:gd name="T20" fmla="*/ 800 w 1048"/>
              <a:gd name="T21" fmla="*/ 96 h 1128"/>
              <a:gd name="T22" fmla="*/ 656 w 1048"/>
              <a:gd name="T23" fmla="*/ 48 h 1128"/>
              <a:gd name="T24" fmla="*/ 608 w 1048"/>
              <a:gd name="T25" fmla="*/ 0 h 1128"/>
              <a:gd name="T26" fmla="*/ 656 w 1048"/>
              <a:gd name="T27" fmla="*/ 4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8" h="1128">
                <a:moveTo>
                  <a:pt x="560" y="0"/>
                </a:moveTo>
                <a:cubicBezTo>
                  <a:pt x="432" y="0"/>
                  <a:pt x="304" y="0"/>
                  <a:pt x="224" y="96"/>
                </a:cubicBezTo>
                <a:cubicBezTo>
                  <a:pt x="144" y="192"/>
                  <a:pt x="112" y="432"/>
                  <a:pt x="80" y="576"/>
                </a:cubicBezTo>
                <a:cubicBezTo>
                  <a:pt x="48" y="720"/>
                  <a:pt x="0" y="872"/>
                  <a:pt x="32" y="960"/>
                </a:cubicBezTo>
                <a:cubicBezTo>
                  <a:pt x="64" y="1048"/>
                  <a:pt x="176" y="1080"/>
                  <a:pt x="272" y="1104"/>
                </a:cubicBezTo>
                <a:cubicBezTo>
                  <a:pt x="368" y="1128"/>
                  <a:pt x="496" y="1128"/>
                  <a:pt x="608" y="1104"/>
                </a:cubicBezTo>
                <a:cubicBezTo>
                  <a:pt x="720" y="1080"/>
                  <a:pt x="872" y="1024"/>
                  <a:pt x="944" y="960"/>
                </a:cubicBezTo>
                <a:cubicBezTo>
                  <a:pt x="1016" y="896"/>
                  <a:pt x="1032" y="808"/>
                  <a:pt x="1040" y="720"/>
                </a:cubicBezTo>
                <a:cubicBezTo>
                  <a:pt x="1048" y="632"/>
                  <a:pt x="1008" y="512"/>
                  <a:pt x="992" y="432"/>
                </a:cubicBezTo>
                <a:cubicBezTo>
                  <a:pt x="976" y="352"/>
                  <a:pt x="976" y="296"/>
                  <a:pt x="944" y="240"/>
                </a:cubicBezTo>
                <a:cubicBezTo>
                  <a:pt x="912" y="184"/>
                  <a:pt x="848" y="128"/>
                  <a:pt x="800" y="96"/>
                </a:cubicBezTo>
                <a:cubicBezTo>
                  <a:pt x="752" y="64"/>
                  <a:pt x="688" y="64"/>
                  <a:pt x="656" y="48"/>
                </a:cubicBezTo>
                <a:cubicBezTo>
                  <a:pt x="624" y="32"/>
                  <a:pt x="608" y="0"/>
                  <a:pt x="608" y="0"/>
                </a:cubicBezTo>
                <a:cubicBezTo>
                  <a:pt x="608" y="0"/>
                  <a:pt x="632" y="24"/>
                  <a:pt x="656" y="48"/>
                </a:cubicBezTo>
              </a:path>
            </a:pathLst>
          </a:custGeom>
          <a:noFill/>
          <a:ln w="25400" cap="flat">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0" name="AutoShape 16"/>
          <p:cNvSpPr>
            <a:spLocks noChangeArrowheads="1"/>
          </p:cNvSpPr>
          <p:nvPr/>
        </p:nvSpPr>
        <p:spPr bwMode="auto">
          <a:xfrm>
            <a:off x="6376256" y="2178769"/>
            <a:ext cx="2639888" cy="1296144"/>
          </a:xfrm>
          <a:prstGeom prst="cloudCallout">
            <a:avLst>
              <a:gd name="adj1" fmla="val -82514"/>
              <a:gd name="adj2" fmla="val 7233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latin typeface="+mn-lt"/>
                <a:ea typeface="黑体" panose="02010609060101010101" pitchFamily="49" charset="-122"/>
              </a:rPr>
              <a:t>FIFO </a:t>
            </a:r>
            <a:r>
              <a:rPr lang="en-US" altLang="zh-CN" sz="2000" dirty="0">
                <a:solidFill>
                  <a:schemeClr val="folHlink"/>
                </a:solidFill>
                <a:latin typeface="+mn-lt"/>
                <a:ea typeface="黑体" panose="02010609060101010101" pitchFamily="49" charset="-122"/>
              </a:rPr>
              <a:t>vs.</a:t>
            </a:r>
            <a:r>
              <a:rPr lang="en-US" altLang="zh-CN" sz="2000" dirty="0">
                <a:latin typeface="+mn-lt"/>
                <a:ea typeface="黑体" panose="02010609060101010101" pitchFamily="49" charset="-122"/>
              </a:rPr>
              <a:t> </a:t>
            </a:r>
          </a:p>
          <a:p>
            <a:pPr algn="ctr"/>
            <a:r>
              <a:rPr lang="zh-CN" altLang="en-US" sz="2000" dirty="0">
                <a:latin typeface="+mn-lt"/>
                <a:ea typeface="黑体" panose="02010609060101010101" pitchFamily="49" charset="-122"/>
              </a:rPr>
              <a:t>最大可能节点优先</a:t>
            </a:r>
            <a:r>
              <a:rPr lang="en-US" altLang="zh-CN" sz="2000" dirty="0">
                <a:latin typeface="+mn-lt"/>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dissolve">
                                      <p:cBhvr>
                                        <p:cTn id="7" dur="500"/>
                                        <p:tgtEl>
                                          <p:spTgt spid="1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dissolve">
                                      <p:cBhvr>
                                        <p:cTn id="12" dur="500"/>
                                        <p:tgtEl>
                                          <p:spTgt spid="1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dissolve">
                                      <p:cBhvr>
                                        <p:cTn id="17" dur="500"/>
                                        <p:tgtEl>
                                          <p:spTgt spid="10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dissolve">
                                      <p:cBhvr>
                                        <p:cTn id="22" dur="500"/>
                                        <p:tgtEl>
                                          <p:spTgt spid="1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dissolve">
                                      <p:cBhvr>
                                        <p:cTn id="27" dur="500"/>
                                        <p:tgtEl>
                                          <p:spTgt spid="10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dissolve">
                                      <p:cBhvr>
                                        <p:cTn id="32" dur="500"/>
                                        <p:tgtEl>
                                          <p:spTgt spid="10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35"/>
                                        </p:tgtEl>
                                        <p:attrNameLst>
                                          <p:attrName>style.visibility</p:attrName>
                                        </p:attrNameLst>
                                      </p:cBhvr>
                                      <p:to>
                                        <p:strVal val="visible"/>
                                      </p:to>
                                    </p:set>
                                    <p:animEffect transition="in" filter="dissolve">
                                      <p:cBhvr>
                                        <p:cTn id="37" dur="500"/>
                                        <p:tgtEl>
                                          <p:spTgt spid="1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39"/>
                                        </p:tgtEl>
                                        <p:attrNameLst>
                                          <p:attrName>style.visibility</p:attrName>
                                        </p:attrNameLst>
                                      </p:cBhvr>
                                      <p:to>
                                        <p:strVal val="visible"/>
                                      </p:to>
                                    </p:set>
                                    <p:animEffect transition="in" filter="dissolve">
                                      <p:cBhvr>
                                        <p:cTn id="42" dur="500"/>
                                        <p:tgtEl>
                                          <p:spTgt spid="10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38"/>
                                        </p:tgtEl>
                                        <p:attrNameLst>
                                          <p:attrName>style.visibility</p:attrName>
                                        </p:attrNameLst>
                                      </p:cBhvr>
                                      <p:to>
                                        <p:strVal val="visible"/>
                                      </p:to>
                                    </p:set>
                                    <p:animEffect transition="in" filter="dissolve">
                                      <p:cBhvr>
                                        <p:cTn id="47" dur="500"/>
                                        <p:tgtEl>
                                          <p:spTgt spid="10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37"/>
                                        </p:tgtEl>
                                        <p:attrNameLst>
                                          <p:attrName>style.visibility</p:attrName>
                                        </p:attrNameLst>
                                      </p:cBhvr>
                                      <p:to>
                                        <p:strVal val="visible"/>
                                      </p:to>
                                    </p:set>
                                    <p:animEffect transition="in" filter="dissolve">
                                      <p:cBhvr>
                                        <p:cTn id="52" dur="500"/>
                                        <p:tgtEl>
                                          <p:spTgt spid="1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40"/>
                                        </p:tgtEl>
                                        <p:attrNameLst>
                                          <p:attrName>style.visibility</p:attrName>
                                        </p:attrNameLst>
                                      </p:cBhvr>
                                      <p:to>
                                        <p:strVal val="visible"/>
                                      </p:to>
                                    </p:set>
                                    <p:animEffect transition="in" filter="dissolve">
                                      <p:cBhvr>
                                        <p:cTn id="57"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utoUpdateAnimBg="0"/>
      <p:bldP spid="1032" grpId="0" animBg="1"/>
      <p:bldP spid="1033" grpId="0" animBg="1"/>
      <p:bldP spid="1034" grpId="0" autoUpdateAnimBg="0"/>
      <p:bldP spid="1035" grpId="0" autoUpdateAnimBg="0"/>
      <p:bldP spid="1037" grpId="0" autoUpdateAnimBg="0"/>
      <p:bldP spid="1038" grpId="0" animBg="1"/>
      <p:bldP spid="1039" grpId="0" animBg="1"/>
      <p:bldP spid="104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ea typeface="黑体" pitchFamily="2" charset="-122"/>
              </a:rPr>
              <a:t>分支限界法 </a:t>
            </a:r>
            <a:r>
              <a:rPr lang="en-US" altLang="zh-CN" dirty="0">
                <a:ea typeface="黑体" pitchFamily="2" charset="-122"/>
              </a:rPr>
              <a:t>vs. </a:t>
            </a:r>
            <a:r>
              <a:rPr lang="zh-CN" altLang="en-US" dirty="0">
                <a:ea typeface="黑体" pitchFamily="2" charset="-122"/>
              </a:rPr>
              <a:t>回溯法</a:t>
            </a:r>
          </a:p>
        </p:txBody>
      </p:sp>
      <p:sp>
        <p:nvSpPr>
          <p:cNvPr id="9219" name="Rectangle 3"/>
          <p:cNvSpPr>
            <a:spLocks noGrp="1" noChangeArrowheads="1"/>
          </p:cNvSpPr>
          <p:nvPr>
            <p:ph type="body" idx="1"/>
          </p:nvPr>
        </p:nvSpPr>
        <p:spPr>
          <a:xfrm>
            <a:off x="1295400" y="2012655"/>
            <a:ext cx="7669088" cy="4488160"/>
          </a:xfrm>
        </p:spPr>
        <p:txBody>
          <a:bodyPr/>
          <a:lstStyle/>
          <a:p>
            <a:pPr>
              <a:lnSpc>
                <a:spcPts val="2700"/>
              </a:lnSpc>
            </a:pPr>
            <a:r>
              <a:rPr lang="zh-CN" altLang="en-US" sz="2200" b="1" dirty="0">
                <a:solidFill>
                  <a:srgbClr val="0000FF"/>
                </a:solidFill>
                <a:ea typeface="黑体" pitchFamily="2" charset="-122"/>
              </a:rPr>
              <a:t>分支限界法与回溯法的区别</a:t>
            </a:r>
          </a:p>
          <a:p>
            <a:pPr>
              <a:lnSpc>
                <a:spcPts val="2700"/>
              </a:lnSpc>
              <a:buFont typeface="Wingdings" pitchFamily="2" charset="2"/>
              <a:buNone/>
            </a:pPr>
            <a:r>
              <a:rPr kumimoji="0" lang="zh-CN" altLang="en-US" sz="2000" b="1" dirty="0">
                <a:solidFill>
                  <a:srgbClr val="0000FF"/>
                </a:solidFill>
                <a:ea typeface="黑体" pitchFamily="2" charset="-122"/>
              </a:rPr>
              <a:t>(1) 求解目标</a:t>
            </a:r>
            <a:endParaRPr kumimoji="0" lang="zh-CN" altLang="en-US" sz="2000" dirty="0">
              <a:solidFill>
                <a:srgbClr val="0000FF"/>
              </a:solidFill>
              <a:ea typeface="黑体" pitchFamily="2" charset="-122"/>
            </a:endParaRPr>
          </a:p>
          <a:p>
            <a:pPr>
              <a:lnSpc>
                <a:spcPts val="2700"/>
              </a:lnSpc>
              <a:buFont typeface="Wingdings" pitchFamily="2" charset="2"/>
              <a:buNone/>
            </a:pPr>
            <a:r>
              <a:rPr kumimoji="0" lang="zh-CN" altLang="en-US" sz="2000" dirty="0">
                <a:ea typeface="黑体" pitchFamily="2" charset="-122"/>
              </a:rPr>
              <a:t> - 分支限界法：适于求解满足约束条件的</a:t>
            </a:r>
            <a:r>
              <a:rPr kumimoji="0" lang="zh-CN" altLang="en-US" sz="2000" b="1" dirty="0">
                <a:solidFill>
                  <a:srgbClr val="FF0000"/>
                </a:solidFill>
                <a:ea typeface="黑体" pitchFamily="2" charset="-122"/>
              </a:rPr>
              <a:t>最优解</a:t>
            </a:r>
          </a:p>
          <a:p>
            <a:pPr>
              <a:lnSpc>
                <a:spcPts val="2700"/>
              </a:lnSpc>
              <a:buFont typeface="Wingdings" pitchFamily="2" charset="2"/>
              <a:buNone/>
            </a:pPr>
            <a:r>
              <a:rPr kumimoji="0" lang="zh-CN" altLang="en-US" sz="2000" dirty="0">
                <a:ea typeface="黑体" pitchFamily="2" charset="-122"/>
              </a:rPr>
              <a:t> - 回溯法：找出解空间树中满足约束条件的解（一个或多个</a:t>
            </a:r>
            <a:r>
              <a:rPr kumimoji="0" lang="zh-CN" altLang="en-US" sz="2000" b="1" dirty="0">
                <a:solidFill>
                  <a:srgbClr val="FF0000"/>
                </a:solidFill>
                <a:ea typeface="黑体" pitchFamily="2" charset="-122"/>
              </a:rPr>
              <a:t>可行解</a:t>
            </a:r>
            <a:r>
              <a:rPr kumimoji="0" lang="zh-CN" altLang="en-US" sz="2000" dirty="0">
                <a:ea typeface="黑体" pitchFamily="2" charset="-122"/>
              </a:rPr>
              <a:t>）</a:t>
            </a:r>
          </a:p>
          <a:p>
            <a:pPr>
              <a:lnSpc>
                <a:spcPts val="2700"/>
              </a:lnSpc>
              <a:buFont typeface="Wingdings" pitchFamily="2" charset="2"/>
              <a:buNone/>
            </a:pPr>
            <a:r>
              <a:rPr kumimoji="0" lang="zh-CN" altLang="en-US" sz="2000" b="1" dirty="0">
                <a:solidFill>
                  <a:srgbClr val="0000FF"/>
                </a:solidFill>
                <a:ea typeface="黑体" pitchFamily="2" charset="-122"/>
              </a:rPr>
              <a:t>(2) 搜索方式</a:t>
            </a:r>
          </a:p>
          <a:p>
            <a:pPr>
              <a:lnSpc>
                <a:spcPts val="2700"/>
              </a:lnSpc>
              <a:buFont typeface="Wingdings" pitchFamily="2" charset="2"/>
              <a:buNone/>
            </a:pPr>
            <a:r>
              <a:rPr kumimoji="0" lang="zh-CN" altLang="en-US" sz="2000" dirty="0">
                <a:ea typeface="黑体" pitchFamily="2" charset="-122"/>
              </a:rPr>
              <a:t>  - 分支限界法：广度优先、或最优目标函数优先</a:t>
            </a:r>
          </a:p>
          <a:p>
            <a:pPr>
              <a:lnSpc>
                <a:spcPts val="2700"/>
              </a:lnSpc>
              <a:buFont typeface="Wingdings" pitchFamily="2" charset="2"/>
              <a:buNone/>
            </a:pPr>
            <a:r>
              <a:rPr kumimoji="0" lang="zh-CN" altLang="en-US" sz="2000" dirty="0">
                <a:ea typeface="黑体" pitchFamily="2" charset="-122"/>
              </a:rPr>
              <a:t>  - 回溯法：深度优先</a:t>
            </a:r>
          </a:p>
          <a:p>
            <a:pPr>
              <a:lnSpc>
                <a:spcPts val="2700"/>
              </a:lnSpc>
              <a:spcBef>
                <a:spcPts val="1200"/>
              </a:spcBef>
            </a:pPr>
            <a:r>
              <a:rPr lang="zh-CN" altLang="en-US" sz="2200" b="1" dirty="0">
                <a:solidFill>
                  <a:srgbClr val="0000FF"/>
                </a:solidFill>
                <a:ea typeface="黑体" pitchFamily="2" charset="-122"/>
              </a:rPr>
              <a:t>分支限界法的节点生成</a:t>
            </a:r>
          </a:p>
          <a:p>
            <a:pPr>
              <a:lnSpc>
                <a:spcPts val="2700"/>
              </a:lnSpc>
              <a:buFont typeface="Wingdings" pitchFamily="2" charset="2"/>
              <a:buNone/>
            </a:pPr>
            <a:r>
              <a:rPr kumimoji="0" lang="zh-CN" altLang="en-US" sz="2000" dirty="0">
                <a:ea typeface="黑体" pitchFamily="2" charset="-122"/>
              </a:rPr>
              <a:t>  - 选择一个活节点为扩展结点</a:t>
            </a:r>
          </a:p>
          <a:p>
            <a:pPr>
              <a:lnSpc>
                <a:spcPts val="2700"/>
              </a:lnSpc>
              <a:buFont typeface="Wingdings" pitchFamily="2" charset="2"/>
              <a:buNone/>
            </a:pPr>
            <a:r>
              <a:rPr kumimoji="0" lang="zh-CN" altLang="en-US" sz="2000" dirty="0">
                <a:ea typeface="黑体" pitchFamily="2" charset="-122"/>
              </a:rPr>
              <a:t>  - 生成扩展节点的所有儿子节点</a:t>
            </a:r>
          </a:p>
          <a:p>
            <a:pPr>
              <a:lnSpc>
                <a:spcPts val="2700"/>
              </a:lnSpc>
              <a:buFont typeface="Wingdings" pitchFamily="2" charset="2"/>
              <a:buNone/>
            </a:pPr>
            <a:r>
              <a:rPr kumimoji="0" lang="zh-CN" altLang="en-US" sz="2000" dirty="0">
                <a:ea typeface="黑体" pitchFamily="2" charset="-122"/>
              </a:rPr>
              <a:t>  - </a:t>
            </a:r>
            <a:r>
              <a:rPr kumimoji="0" lang="zh-CN" altLang="en-US" sz="2000" b="1" dirty="0">
                <a:ea typeface="黑体" pitchFamily="2" charset="-122"/>
              </a:rPr>
              <a:t>可行（可能）</a:t>
            </a:r>
            <a:r>
              <a:rPr kumimoji="0" lang="zh-CN" altLang="en-US" sz="2000" dirty="0">
                <a:ea typeface="黑体" pitchFamily="2" charset="-122"/>
              </a:rPr>
              <a:t>的儿子节点加入活节点列表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ea typeface="黑体" pitchFamily="2" charset="-122"/>
              </a:rPr>
              <a:t>分支限界法的基本思想 (1)</a:t>
            </a:r>
          </a:p>
        </p:txBody>
      </p:sp>
      <p:sp>
        <p:nvSpPr>
          <p:cNvPr id="10243" name="Rectangle 3"/>
          <p:cNvSpPr>
            <a:spLocks noGrp="1" noChangeArrowheads="1"/>
          </p:cNvSpPr>
          <p:nvPr>
            <p:ph type="body" idx="1"/>
          </p:nvPr>
        </p:nvSpPr>
        <p:spPr>
          <a:xfrm>
            <a:off x="699318" y="2134914"/>
            <a:ext cx="8337178" cy="4030390"/>
          </a:xfrm>
        </p:spPr>
        <p:txBody>
          <a:bodyPr/>
          <a:lstStyle/>
          <a:p>
            <a:pPr>
              <a:spcBef>
                <a:spcPct val="50000"/>
              </a:spcBef>
              <a:buClrTx/>
              <a:buFontTx/>
              <a:buChar char="•"/>
            </a:pPr>
            <a:r>
              <a:rPr lang="zh-CN" altLang="en-US" sz="2200" b="1" dirty="0">
                <a:solidFill>
                  <a:srgbClr val="0000FF"/>
                </a:solidFill>
                <a:ea typeface="黑体" pitchFamily="2" charset="-122"/>
              </a:rPr>
              <a:t>分支限界法中搜索树空间扩展</a:t>
            </a:r>
            <a:endParaRPr kumimoji="0" lang="zh-CN" altLang="en-US" sz="2200" b="1" dirty="0">
              <a:solidFill>
                <a:srgbClr val="0000FF"/>
              </a:solidFill>
              <a:ea typeface="黑体" pitchFamily="2" charset="-122"/>
            </a:endParaRPr>
          </a:p>
          <a:p>
            <a:pPr>
              <a:spcBef>
                <a:spcPct val="50000"/>
              </a:spcBef>
              <a:buClrTx/>
              <a:buFontTx/>
              <a:buNone/>
            </a:pPr>
            <a:r>
              <a:rPr kumimoji="0" lang="zh-CN" altLang="en-US" sz="2000" b="1" dirty="0">
                <a:solidFill>
                  <a:srgbClr val="002060"/>
                </a:solidFill>
                <a:ea typeface="黑体" pitchFamily="2" charset="-122"/>
              </a:rPr>
              <a:t>（1）队列式(</a:t>
            </a:r>
            <a:r>
              <a:rPr kumimoji="0" lang="en-US" altLang="zh-CN" sz="2000" b="1" dirty="0">
                <a:solidFill>
                  <a:srgbClr val="002060"/>
                </a:solidFill>
                <a:ea typeface="黑体" pitchFamily="2" charset="-122"/>
              </a:rPr>
              <a:t>FIFO)</a:t>
            </a:r>
            <a:r>
              <a:rPr kumimoji="0" lang="zh-CN" altLang="en-US" sz="2000" b="1" dirty="0">
                <a:solidFill>
                  <a:srgbClr val="002060"/>
                </a:solidFill>
                <a:ea typeface="黑体" pitchFamily="2" charset="-122"/>
              </a:rPr>
              <a:t>分支限界法</a:t>
            </a:r>
          </a:p>
          <a:p>
            <a:pPr>
              <a:spcBef>
                <a:spcPct val="50000"/>
              </a:spcBef>
              <a:buClrTx/>
              <a:buFontTx/>
              <a:buNone/>
            </a:pPr>
            <a:r>
              <a:rPr kumimoji="0" lang="zh-CN" altLang="en-US" sz="2000" dirty="0">
                <a:solidFill>
                  <a:srgbClr val="002060"/>
                </a:solidFill>
                <a:ea typeface="黑体" pitchFamily="2" charset="-122"/>
              </a:rPr>
              <a:t>    按照队列先进先出（</a:t>
            </a:r>
            <a:r>
              <a:rPr kumimoji="0" lang="en-US" altLang="zh-CN" sz="2000" dirty="0">
                <a:solidFill>
                  <a:srgbClr val="002060"/>
                </a:solidFill>
                <a:ea typeface="黑体" pitchFamily="2" charset="-122"/>
              </a:rPr>
              <a:t>FIFO）</a:t>
            </a:r>
            <a:r>
              <a:rPr kumimoji="0" lang="zh-CN" altLang="en-US" sz="2000" dirty="0">
                <a:solidFill>
                  <a:srgbClr val="002060"/>
                </a:solidFill>
                <a:ea typeface="黑体" pitchFamily="2" charset="-122"/>
              </a:rPr>
              <a:t>原则选取下一个结点为扩展节点</a:t>
            </a:r>
          </a:p>
          <a:p>
            <a:pPr>
              <a:spcBef>
                <a:spcPct val="50000"/>
              </a:spcBef>
              <a:buClrTx/>
              <a:buFontTx/>
              <a:buNone/>
            </a:pPr>
            <a:r>
              <a:rPr kumimoji="0" lang="zh-CN" altLang="en-US" sz="2000" b="1" dirty="0">
                <a:solidFill>
                  <a:srgbClr val="002060"/>
                </a:solidFill>
                <a:ea typeface="黑体" pitchFamily="2" charset="-122"/>
              </a:rPr>
              <a:t>（2）优先队列式(</a:t>
            </a:r>
            <a:r>
              <a:rPr kumimoji="0" lang="en-US" altLang="zh-CN" sz="2000" b="1" dirty="0" err="1">
                <a:solidFill>
                  <a:srgbClr val="002060"/>
                </a:solidFill>
                <a:ea typeface="黑体" pitchFamily="2" charset="-122"/>
              </a:rPr>
              <a:t>minHeap</a:t>
            </a:r>
            <a:r>
              <a:rPr kumimoji="0" lang="en-US" altLang="zh-CN" sz="2000" b="1" dirty="0">
                <a:solidFill>
                  <a:srgbClr val="002060"/>
                </a:solidFill>
                <a:ea typeface="黑体" pitchFamily="2" charset="-122"/>
              </a:rPr>
              <a:t> / </a:t>
            </a:r>
            <a:r>
              <a:rPr kumimoji="0" lang="en-US" altLang="zh-CN" sz="2000" b="1" dirty="0" err="1">
                <a:solidFill>
                  <a:srgbClr val="002060"/>
                </a:solidFill>
                <a:ea typeface="黑体" pitchFamily="2" charset="-122"/>
              </a:rPr>
              <a:t>maxHeap</a:t>
            </a:r>
            <a:r>
              <a:rPr kumimoji="0" lang="en-US" altLang="zh-CN" sz="2000" b="1" dirty="0">
                <a:solidFill>
                  <a:srgbClr val="002060"/>
                </a:solidFill>
                <a:ea typeface="黑体" pitchFamily="2" charset="-122"/>
              </a:rPr>
              <a:t>)</a:t>
            </a:r>
            <a:r>
              <a:rPr kumimoji="0" lang="zh-CN" altLang="en-US" sz="2000" b="1" dirty="0">
                <a:solidFill>
                  <a:srgbClr val="002060"/>
                </a:solidFill>
                <a:ea typeface="黑体" pitchFamily="2" charset="-122"/>
              </a:rPr>
              <a:t>分支限界法</a:t>
            </a:r>
          </a:p>
          <a:p>
            <a:pPr>
              <a:spcBef>
                <a:spcPct val="50000"/>
              </a:spcBef>
              <a:buClrTx/>
              <a:buFontTx/>
              <a:buNone/>
            </a:pPr>
            <a:r>
              <a:rPr kumimoji="0" lang="zh-CN" altLang="en-US" sz="2000" dirty="0">
                <a:solidFill>
                  <a:srgbClr val="002060"/>
                </a:solidFill>
                <a:ea typeface="黑体" pitchFamily="2" charset="-122"/>
              </a:rPr>
              <a:t>    按照优先队列中规定的优先级选取优先级最高的节点成为当前扩展节点</a:t>
            </a:r>
          </a:p>
          <a:p>
            <a:pPr>
              <a:spcBef>
                <a:spcPct val="50000"/>
              </a:spcBef>
              <a:buClrTx/>
              <a:buFontTx/>
              <a:buNone/>
            </a:pPr>
            <a:endParaRPr lang="zh-CN" altLang="en-US" sz="2400" b="1" dirty="0">
              <a:solidFill>
                <a:srgbClr val="0000FF"/>
              </a:solidFill>
              <a:ea typeface="黑体" pitchFamily="2" charset="-122"/>
            </a:endParaRPr>
          </a:p>
        </p:txBody>
      </p:sp>
      <p:sp>
        <p:nvSpPr>
          <p:cNvPr id="2" name="矩形 1">
            <a:extLst>
              <a:ext uri="{FF2B5EF4-FFF2-40B4-BE49-F238E27FC236}">
                <a16:creationId xmlns:a16="http://schemas.microsoft.com/office/drawing/2014/main" id="{F9F1FDB3-7783-4FAA-87F1-393FB5B84463}"/>
              </a:ext>
            </a:extLst>
          </p:cNvPr>
          <p:cNvSpPr/>
          <p:nvPr/>
        </p:nvSpPr>
        <p:spPr>
          <a:xfrm>
            <a:off x="915342" y="4511178"/>
            <a:ext cx="6048672" cy="1554272"/>
          </a:xfrm>
          <a:prstGeom prst="rect">
            <a:avLst/>
          </a:prstGeom>
          <a:solidFill>
            <a:schemeClr val="accent4">
              <a:lumMod val="10000"/>
              <a:lumOff val="90000"/>
            </a:schemeClr>
          </a:solidFill>
        </p:spPr>
        <p:txBody>
          <a:bodyPr wrap="square">
            <a:spAutoFit/>
          </a:bodyPr>
          <a:lstStyle/>
          <a:p>
            <a:pPr>
              <a:spcBef>
                <a:spcPct val="25000"/>
              </a:spcBef>
              <a:buFontTx/>
              <a:buChar char="-"/>
            </a:pPr>
            <a:r>
              <a:rPr lang="zh-CN" altLang="en-US" sz="2000" dirty="0">
                <a:solidFill>
                  <a:srgbClr val="002060"/>
                </a:solidFill>
                <a:ea typeface="黑体" pitchFamily="2" charset="-122"/>
              </a:rPr>
              <a:t> “优先队列式分支限界法”更适用于优化问题?</a:t>
            </a:r>
          </a:p>
          <a:p>
            <a:pPr>
              <a:spcBef>
                <a:spcPct val="25000"/>
              </a:spcBef>
              <a:buFontTx/>
              <a:buChar char="-"/>
            </a:pPr>
            <a:r>
              <a:rPr lang="zh-CN" altLang="en-US" sz="2000" dirty="0">
                <a:solidFill>
                  <a:srgbClr val="002060"/>
                </a:solidFill>
                <a:ea typeface="黑体" pitchFamily="2" charset="-122"/>
              </a:rPr>
              <a:t> （1）和（2）搜索到叶子结点——找到一个最优解？</a:t>
            </a:r>
            <a:endParaRPr lang="en-US" altLang="zh-CN" sz="2000" dirty="0">
              <a:solidFill>
                <a:srgbClr val="002060"/>
              </a:solidFill>
              <a:ea typeface="黑体" pitchFamily="2" charset="-122"/>
            </a:endParaRPr>
          </a:p>
          <a:p>
            <a:pPr>
              <a:spcBef>
                <a:spcPct val="25000"/>
              </a:spcBef>
              <a:buFontTx/>
              <a:buChar char="-"/>
            </a:pPr>
            <a:r>
              <a:rPr lang="zh-CN" altLang="en-US" sz="2000" dirty="0">
                <a:solidFill>
                  <a:srgbClr val="002060"/>
                </a:solidFill>
                <a:ea typeface="黑体" pitchFamily="2" charset="-122"/>
              </a:rPr>
              <a:t> 确定搜索树（根据显约束确定内部结点的分支数）</a:t>
            </a:r>
          </a:p>
          <a:p>
            <a:pPr>
              <a:spcBef>
                <a:spcPct val="25000"/>
              </a:spcBef>
              <a:buFontTx/>
              <a:buChar char="-"/>
            </a:pPr>
            <a:r>
              <a:rPr lang="zh-CN" altLang="en-US" sz="2000" dirty="0">
                <a:solidFill>
                  <a:srgbClr val="002060"/>
                </a:solidFill>
                <a:ea typeface="黑体" pitchFamily="2" charset="-122"/>
              </a:rPr>
              <a:t> 分支限界法的基本步骤？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ea typeface="黑体" pitchFamily="2" charset="-122"/>
              </a:rPr>
              <a:t>分支限界法的基本思想 (2)</a:t>
            </a:r>
          </a:p>
        </p:txBody>
      </p:sp>
      <p:sp>
        <p:nvSpPr>
          <p:cNvPr id="11267" name="Rectangle 3"/>
          <p:cNvSpPr>
            <a:spLocks noGrp="1" noChangeArrowheads="1"/>
          </p:cNvSpPr>
          <p:nvPr>
            <p:ph type="body" idx="1"/>
          </p:nvPr>
        </p:nvSpPr>
        <p:spPr>
          <a:xfrm>
            <a:off x="809625" y="2057400"/>
            <a:ext cx="8154988" cy="4495800"/>
          </a:xfrm>
        </p:spPr>
        <p:txBody>
          <a:bodyPr/>
          <a:lstStyle/>
          <a:p>
            <a:pPr>
              <a:lnSpc>
                <a:spcPts val="2700"/>
              </a:lnSpc>
            </a:pPr>
            <a:r>
              <a:rPr lang="zh-CN" altLang="en-US" sz="2200" b="1" dirty="0">
                <a:solidFill>
                  <a:srgbClr val="0000FF"/>
                </a:solidFill>
                <a:ea typeface="黑体" pitchFamily="2" charset="-122"/>
              </a:rPr>
              <a:t>分支限界法解决优化问题的基本思路</a:t>
            </a:r>
          </a:p>
          <a:p>
            <a:pPr>
              <a:lnSpc>
                <a:spcPts val="2700"/>
              </a:lnSpc>
              <a:buClrTx/>
              <a:buFontTx/>
              <a:buNone/>
            </a:pPr>
            <a:r>
              <a:rPr kumimoji="0" lang="en-US" altLang="zh-CN" sz="2000" dirty="0">
                <a:ea typeface="黑体" pitchFamily="2" charset="-122"/>
              </a:rPr>
              <a:t>  - </a:t>
            </a:r>
            <a:r>
              <a:rPr kumimoji="0" lang="zh-CN" altLang="en-US" sz="2000" dirty="0">
                <a:ea typeface="黑体" pitchFamily="2" charset="-122"/>
              </a:rPr>
              <a:t>确定解空间树的结构</a:t>
            </a:r>
          </a:p>
          <a:p>
            <a:pPr>
              <a:lnSpc>
                <a:spcPts val="2700"/>
              </a:lnSpc>
              <a:buClrTx/>
              <a:buFontTx/>
              <a:buNone/>
            </a:pPr>
            <a:r>
              <a:rPr kumimoji="0" lang="zh-CN" altLang="en-US" sz="2000" dirty="0">
                <a:ea typeface="黑体" pitchFamily="2" charset="-122"/>
              </a:rPr>
              <a:t>  - 确定</a:t>
            </a:r>
            <a:r>
              <a:rPr kumimoji="0" lang="zh-CN" altLang="en-US" sz="2000" b="1" dirty="0">
                <a:solidFill>
                  <a:srgbClr val="00B050"/>
                </a:solidFill>
                <a:ea typeface="黑体" pitchFamily="2" charset="-122"/>
              </a:rPr>
              <a:t>目标函数</a:t>
            </a:r>
            <a:r>
              <a:rPr kumimoji="0" lang="zh-CN" altLang="en-US" sz="2000" dirty="0">
                <a:ea typeface="黑体" pitchFamily="2" charset="-122"/>
              </a:rPr>
              <a:t>，作为结点扩展的依据</a:t>
            </a:r>
          </a:p>
          <a:p>
            <a:pPr>
              <a:lnSpc>
                <a:spcPts val="2700"/>
              </a:lnSpc>
              <a:buClrTx/>
              <a:buFontTx/>
              <a:buNone/>
            </a:pPr>
            <a:r>
              <a:rPr kumimoji="0" lang="zh-CN" altLang="en-US" sz="2000" dirty="0">
                <a:ea typeface="黑体" pitchFamily="2" charset="-122"/>
              </a:rPr>
              <a:t>  - 确定优先队列和</a:t>
            </a:r>
            <a:r>
              <a:rPr kumimoji="0" lang="zh-CN" altLang="en-US" sz="2000" b="1" dirty="0">
                <a:solidFill>
                  <a:srgbClr val="00B050"/>
                </a:solidFill>
                <a:ea typeface="黑体" pitchFamily="2" charset="-122"/>
              </a:rPr>
              <a:t>优先级</a:t>
            </a:r>
            <a:r>
              <a:rPr kumimoji="0" lang="zh-CN" altLang="en-US" sz="2000" dirty="0">
                <a:ea typeface="黑体" pitchFamily="2" charset="-122"/>
              </a:rPr>
              <a:t>：最大堆/最小堆 （目标函数最优）</a:t>
            </a:r>
          </a:p>
          <a:p>
            <a:pPr>
              <a:lnSpc>
                <a:spcPts val="2700"/>
              </a:lnSpc>
              <a:buClrTx/>
              <a:buFontTx/>
              <a:buNone/>
            </a:pPr>
            <a:r>
              <a:rPr kumimoji="0" lang="en-US" altLang="zh-CN" sz="2000" dirty="0">
                <a:ea typeface="黑体" pitchFamily="2" charset="-122"/>
              </a:rPr>
              <a:t>  - </a:t>
            </a:r>
            <a:r>
              <a:rPr kumimoji="0" lang="zh-CN" altLang="en-US" sz="2000" b="1" dirty="0">
                <a:solidFill>
                  <a:srgbClr val="00B050"/>
                </a:solidFill>
                <a:ea typeface="黑体" pitchFamily="2" charset="-122"/>
              </a:rPr>
              <a:t>最优目标函数优先</a:t>
            </a:r>
            <a:r>
              <a:rPr kumimoji="0" lang="zh-CN" altLang="en-US" sz="2000" dirty="0">
                <a:ea typeface="黑体" pitchFamily="2" charset="-122"/>
              </a:rPr>
              <a:t>+</a:t>
            </a:r>
            <a:r>
              <a:rPr kumimoji="0" lang="zh-CN" altLang="en-US" sz="2000" b="1" dirty="0">
                <a:solidFill>
                  <a:srgbClr val="00B050"/>
                </a:solidFill>
                <a:ea typeface="黑体" pitchFamily="2" charset="-122"/>
              </a:rPr>
              <a:t>剪枝函数</a:t>
            </a:r>
            <a:endParaRPr lang="zh-CN" altLang="en-US" sz="2000" b="1" dirty="0">
              <a:solidFill>
                <a:srgbClr val="00B050"/>
              </a:solidFill>
              <a:ea typeface="黑体" pitchFamily="2" charset="-122"/>
            </a:endParaRPr>
          </a:p>
          <a:p>
            <a:pPr>
              <a:lnSpc>
                <a:spcPts val="2700"/>
              </a:lnSpc>
              <a:spcBef>
                <a:spcPts val="1200"/>
              </a:spcBef>
            </a:pPr>
            <a:r>
              <a:rPr lang="zh-CN" altLang="en-US" sz="2200" b="1" dirty="0">
                <a:solidFill>
                  <a:srgbClr val="0000FF"/>
                </a:solidFill>
                <a:ea typeface="黑体" pitchFamily="2" charset="-122"/>
              </a:rPr>
              <a:t>常用剪枝函数</a:t>
            </a:r>
          </a:p>
          <a:p>
            <a:pPr>
              <a:lnSpc>
                <a:spcPts val="2700"/>
              </a:lnSpc>
              <a:buClrTx/>
              <a:buFontTx/>
              <a:buNone/>
            </a:pPr>
            <a:r>
              <a:rPr kumimoji="0" lang="zh-CN" altLang="en-US" sz="2000" dirty="0">
                <a:latin typeface="Arial" charset="0"/>
                <a:ea typeface="黑体" pitchFamily="2" charset="-122"/>
              </a:rPr>
              <a:t>  - 用</a:t>
            </a:r>
            <a:r>
              <a:rPr kumimoji="0" lang="zh-CN" altLang="en-US" sz="2000" b="1" dirty="0">
                <a:solidFill>
                  <a:srgbClr val="FF0000"/>
                </a:solidFill>
                <a:latin typeface="Arial" charset="0"/>
                <a:ea typeface="黑体" pitchFamily="2" charset="-122"/>
              </a:rPr>
              <a:t>约束函数</a:t>
            </a:r>
            <a:r>
              <a:rPr kumimoji="0" lang="zh-CN" altLang="en-US" sz="2000" dirty="0">
                <a:latin typeface="Arial" charset="0"/>
                <a:ea typeface="黑体" pitchFamily="2" charset="-122"/>
              </a:rPr>
              <a:t>在扩展节点处剪去不满足约束的子树（问题本身的约束）</a:t>
            </a:r>
          </a:p>
          <a:p>
            <a:pPr>
              <a:lnSpc>
                <a:spcPts val="2700"/>
              </a:lnSpc>
              <a:buClrTx/>
              <a:buFontTx/>
              <a:buNone/>
            </a:pPr>
            <a:r>
              <a:rPr kumimoji="0" lang="zh-CN" altLang="en-US" sz="2000" dirty="0">
                <a:latin typeface="Arial" charset="0"/>
                <a:ea typeface="黑体" pitchFamily="2" charset="-122"/>
              </a:rPr>
              <a:t>  - 用</a:t>
            </a:r>
            <a:r>
              <a:rPr kumimoji="0" lang="zh-CN" altLang="en-US" sz="2000" b="1" dirty="0">
                <a:solidFill>
                  <a:srgbClr val="FF0000"/>
                </a:solidFill>
                <a:latin typeface="Arial" charset="0"/>
                <a:ea typeface="黑体" pitchFamily="2" charset="-122"/>
              </a:rPr>
              <a:t>限界函数</a:t>
            </a:r>
            <a:r>
              <a:rPr kumimoji="0" lang="zh-CN" altLang="en-US" sz="2000" dirty="0">
                <a:latin typeface="Arial" charset="0"/>
                <a:ea typeface="黑体" pitchFamily="2" charset="-122"/>
              </a:rPr>
              <a:t>剪去得不到最优解的子树</a:t>
            </a:r>
            <a:r>
              <a:rPr kumimoji="0" lang="en-US" altLang="zh-CN" sz="2000" dirty="0">
                <a:latin typeface="Arial" charset="0"/>
                <a:ea typeface="黑体" pitchFamily="2" charset="-122"/>
              </a:rPr>
              <a:t>    </a:t>
            </a:r>
          </a:p>
          <a:p>
            <a:pPr indent="104775">
              <a:lnSpc>
                <a:spcPts val="2700"/>
              </a:lnSpc>
              <a:buClrTx/>
              <a:buFont typeface="Wingdings" panose="05000000000000000000" pitchFamily="2" charset="2"/>
              <a:buChar char="ü"/>
            </a:pPr>
            <a:r>
              <a:rPr kumimoji="0" lang="en-US" altLang="zh-CN" sz="2000" dirty="0">
                <a:solidFill>
                  <a:srgbClr val="FF0000"/>
                </a:solidFill>
                <a:latin typeface="Arial" charset="0"/>
                <a:ea typeface="黑体" pitchFamily="2" charset="-122"/>
              </a:rPr>
              <a:t> </a:t>
            </a:r>
            <a:r>
              <a:rPr kumimoji="0" lang="zh-CN" altLang="en-US" sz="2000" dirty="0">
                <a:solidFill>
                  <a:srgbClr val="FF0000"/>
                </a:solidFill>
                <a:latin typeface="Arial" charset="0"/>
                <a:ea typeface="黑体" pitchFamily="2" charset="-122"/>
              </a:rPr>
              <a:t>上界/下界 限界函数</a:t>
            </a:r>
            <a:endParaRPr kumimoji="0" lang="en-US" altLang="zh-CN" sz="2000" dirty="0">
              <a:solidFill>
                <a:srgbClr val="FF0000"/>
              </a:solidFill>
              <a:latin typeface="Arial" charset="0"/>
              <a:ea typeface="黑体" pitchFamily="2" charset="-122"/>
            </a:endParaRPr>
          </a:p>
          <a:p>
            <a:pPr indent="104775">
              <a:lnSpc>
                <a:spcPts val="2700"/>
              </a:lnSpc>
              <a:buClrTx/>
              <a:buFont typeface="Wingdings" panose="05000000000000000000" pitchFamily="2" charset="2"/>
              <a:buChar char="ü"/>
            </a:pPr>
            <a:r>
              <a:rPr kumimoji="0" lang="en-US" altLang="zh-CN" sz="2000" dirty="0">
                <a:solidFill>
                  <a:srgbClr val="FF0000"/>
                </a:solidFill>
                <a:latin typeface="Arial" charset="0"/>
                <a:ea typeface="黑体" pitchFamily="2" charset="-122"/>
              </a:rPr>
              <a:t> </a:t>
            </a:r>
            <a:r>
              <a:rPr kumimoji="0" lang="zh-CN" altLang="en-US" sz="2000" dirty="0">
                <a:solidFill>
                  <a:srgbClr val="FF0000"/>
                </a:solidFill>
                <a:latin typeface="Arial" charset="0"/>
                <a:ea typeface="黑体" pitchFamily="2" charset="-122"/>
              </a:rPr>
              <a:t>互相控制的目标函数约束</a:t>
            </a:r>
            <a:endParaRPr kumimoji="0" lang="en-US" altLang="zh-CN" sz="2000" dirty="0">
              <a:solidFill>
                <a:srgbClr val="FF0000"/>
              </a:solidFill>
              <a:latin typeface="Arial" charset="0"/>
              <a:ea typeface="黑体" pitchFamily="2" charset="-122"/>
            </a:endParaRPr>
          </a:p>
          <a:p>
            <a:pPr indent="104775">
              <a:lnSpc>
                <a:spcPts val="2700"/>
              </a:lnSpc>
              <a:buClrTx/>
              <a:buFont typeface="Wingdings" panose="05000000000000000000" pitchFamily="2" charset="2"/>
              <a:buChar char="ü"/>
            </a:pPr>
            <a:r>
              <a:rPr kumimoji="0" lang="en-US" altLang="zh-CN" sz="2000" dirty="0">
                <a:solidFill>
                  <a:srgbClr val="FF0000"/>
                </a:solidFill>
                <a:latin typeface="Arial" charset="0"/>
                <a:ea typeface="黑体" pitchFamily="2" charset="-122"/>
              </a:rPr>
              <a:t> </a:t>
            </a:r>
            <a:r>
              <a:rPr kumimoji="0" lang="zh-CN" altLang="en-US" sz="2000" dirty="0">
                <a:solidFill>
                  <a:srgbClr val="FF0000"/>
                </a:solidFill>
                <a:latin typeface="Arial" charset="0"/>
                <a:ea typeface="黑体" pitchFamily="2" charset="-122"/>
              </a:rPr>
              <a:t>将可能导致最优解的活结点加入优先队列中</a:t>
            </a:r>
            <a:endParaRPr kumimoji="0" lang="en-US" altLang="zh-CN" sz="2000" dirty="0">
              <a:solidFill>
                <a:srgbClr val="FF0000"/>
              </a:solidFill>
              <a:latin typeface="Arial" charset="0"/>
              <a:ea typeface="黑体" pitchFamily="2" charset="-122"/>
            </a:endParaRPr>
          </a:p>
          <a:p>
            <a:pPr>
              <a:lnSpc>
                <a:spcPts val="2700"/>
              </a:lnSpc>
              <a:buClrTx/>
              <a:buFontTx/>
              <a:buNone/>
            </a:pPr>
            <a:endParaRPr kumimoji="0" lang="en-US" altLang="zh-CN" sz="2000" b="1" dirty="0">
              <a:solidFill>
                <a:schemeClr val="folHlink"/>
              </a:solidFill>
              <a:latin typeface="Arial" charset="0"/>
              <a:ea typeface="黑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ea typeface="黑体" pitchFamily="2" charset="-122"/>
              </a:rPr>
              <a:t>提纲</a:t>
            </a:r>
          </a:p>
        </p:txBody>
      </p:sp>
      <p:sp>
        <p:nvSpPr>
          <p:cNvPr id="21507" name="Rectangle 3"/>
          <p:cNvSpPr>
            <a:spLocks noGrp="1" noChangeArrowheads="1"/>
          </p:cNvSpPr>
          <p:nvPr>
            <p:ph type="body" idx="1"/>
          </p:nvPr>
        </p:nvSpPr>
        <p:spPr>
          <a:xfrm>
            <a:off x="2438400" y="2209800"/>
            <a:ext cx="4419600" cy="3881438"/>
          </a:xfrm>
        </p:spPr>
        <p:txBody>
          <a:bodyPr/>
          <a:lstStyle/>
          <a:p>
            <a:pPr>
              <a:lnSpc>
                <a:spcPts val="2800"/>
              </a:lnSpc>
              <a:spcBef>
                <a:spcPts val="0"/>
              </a:spcBef>
              <a:spcAft>
                <a:spcPts val="600"/>
              </a:spcAft>
            </a:pPr>
            <a:r>
              <a:rPr lang="zh-CN" altLang="en-US" sz="2200" dirty="0">
                <a:solidFill>
                  <a:srgbClr val="002060"/>
                </a:solidFill>
                <a:ea typeface="黑体" pitchFamily="2" charset="-122"/>
              </a:rPr>
              <a:t>分支限界法的基本思想</a:t>
            </a:r>
          </a:p>
          <a:p>
            <a:pPr>
              <a:lnSpc>
                <a:spcPts val="2800"/>
              </a:lnSpc>
              <a:spcBef>
                <a:spcPts val="0"/>
              </a:spcBef>
              <a:spcAft>
                <a:spcPts val="600"/>
              </a:spcAft>
            </a:pPr>
            <a:r>
              <a:rPr lang="zh-CN" altLang="en-US" sz="2200" dirty="0">
                <a:solidFill>
                  <a:srgbClr val="FF0000"/>
                </a:solidFill>
                <a:ea typeface="黑体" pitchFamily="2" charset="-122"/>
              </a:rPr>
              <a:t>0-1背包问题</a:t>
            </a:r>
          </a:p>
          <a:p>
            <a:pPr>
              <a:lnSpc>
                <a:spcPts val="2800"/>
              </a:lnSpc>
              <a:spcBef>
                <a:spcPts val="0"/>
              </a:spcBef>
              <a:spcAft>
                <a:spcPts val="600"/>
              </a:spcAft>
            </a:pPr>
            <a:r>
              <a:rPr lang="zh-CN" altLang="en-US" sz="2200" dirty="0">
                <a:ea typeface="黑体" pitchFamily="2" charset="-122"/>
              </a:rPr>
              <a:t>总结</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ea typeface="黑体" pitchFamily="2" charset="-122"/>
              </a:rPr>
              <a:t>0-1背包问题 (1)</a:t>
            </a:r>
          </a:p>
        </p:txBody>
      </p:sp>
      <p:sp>
        <p:nvSpPr>
          <p:cNvPr id="22531" name="Rectangle 3"/>
          <p:cNvSpPr>
            <a:spLocks noGrp="1" noChangeArrowheads="1"/>
          </p:cNvSpPr>
          <p:nvPr>
            <p:ph type="body" idx="1"/>
          </p:nvPr>
        </p:nvSpPr>
        <p:spPr>
          <a:xfrm>
            <a:off x="755576" y="2025352"/>
            <a:ext cx="8471123" cy="4572000"/>
          </a:xfrm>
          <a:noFill/>
        </p:spPr>
        <p:txBody>
          <a:bodyPr lIns="0" rIns="0"/>
          <a:lstStyle/>
          <a:p>
            <a:pPr indent="-252413">
              <a:lnSpc>
                <a:spcPct val="90000"/>
              </a:lnSpc>
              <a:spcAft>
                <a:spcPts val="600"/>
              </a:spcAft>
            </a:pPr>
            <a:r>
              <a:rPr lang="zh-CN" altLang="en-US" sz="2200" b="1" dirty="0">
                <a:solidFill>
                  <a:srgbClr val="0000FF"/>
                </a:solidFill>
                <a:ea typeface="黑体" pitchFamily="2" charset="-122"/>
              </a:rPr>
              <a:t>基本思想</a:t>
            </a:r>
          </a:p>
          <a:p>
            <a:pPr>
              <a:lnSpc>
                <a:spcPct val="90000"/>
              </a:lnSpc>
              <a:spcAft>
                <a:spcPts val="600"/>
              </a:spcAft>
              <a:buFont typeface="Wingdings" pitchFamily="2" charset="2"/>
              <a:buNone/>
            </a:pPr>
            <a:r>
              <a:rPr lang="zh-CN" altLang="en-US" sz="2000" dirty="0">
                <a:solidFill>
                  <a:srgbClr val="002060"/>
                </a:solidFill>
                <a:ea typeface="黑体" pitchFamily="2" charset="-122"/>
              </a:rPr>
              <a:t>  </a:t>
            </a:r>
            <a:r>
              <a:rPr lang="zh-CN" altLang="en-US" sz="1900" dirty="0">
                <a:solidFill>
                  <a:srgbClr val="002060"/>
                </a:solidFill>
                <a:ea typeface="黑体" pitchFamily="2" charset="-122"/>
              </a:rPr>
              <a:t>- </a:t>
            </a:r>
            <a:r>
              <a:rPr lang="zh-CN" altLang="en-US" sz="1900" b="1" dirty="0">
                <a:solidFill>
                  <a:srgbClr val="0000FF"/>
                </a:solidFill>
                <a:ea typeface="黑体" pitchFamily="2" charset="-122"/>
              </a:rPr>
              <a:t>解空间树：</a:t>
            </a:r>
            <a:r>
              <a:rPr lang="zh-CN" altLang="en-US" sz="1900" dirty="0">
                <a:solidFill>
                  <a:srgbClr val="002060"/>
                </a:solidFill>
                <a:ea typeface="黑体" pitchFamily="2" charset="-122"/>
              </a:rPr>
              <a:t>子集树，一个物品要么装入（左孩子）、要么不装入（右孩子）</a:t>
            </a:r>
            <a:endParaRPr lang="en-US" altLang="zh-CN" sz="1900" dirty="0">
              <a:solidFill>
                <a:srgbClr val="002060"/>
              </a:solidFill>
              <a:ea typeface="黑体" pitchFamily="2" charset="-122"/>
            </a:endParaRPr>
          </a:p>
          <a:p>
            <a:pPr>
              <a:lnSpc>
                <a:spcPct val="90000"/>
              </a:lnSpc>
              <a:spcAft>
                <a:spcPts val="600"/>
              </a:spcAft>
              <a:buFont typeface="Wingdings" pitchFamily="2" charset="2"/>
              <a:buNone/>
            </a:pPr>
            <a:r>
              <a:rPr lang="en-US" altLang="zh-CN" sz="1900" dirty="0">
                <a:solidFill>
                  <a:srgbClr val="002060"/>
                </a:solidFill>
                <a:ea typeface="黑体" pitchFamily="2" charset="-122"/>
              </a:rPr>
              <a:t>  </a:t>
            </a:r>
            <a:endParaRPr lang="zh-CN" altLang="en-US" sz="1900" dirty="0">
              <a:solidFill>
                <a:srgbClr val="002060"/>
              </a:solidFill>
              <a:ea typeface="黑体" pitchFamily="2" charset="-122"/>
            </a:endParaRPr>
          </a:p>
        </p:txBody>
      </p:sp>
      <p:pic>
        <p:nvPicPr>
          <p:cNvPr id="28674" name="Picture 2">
            <a:extLst>
              <a:ext uri="{FF2B5EF4-FFF2-40B4-BE49-F238E27FC236}">
                <a16:creationId xmlns:a16="http://schemas.microsoft.com/office/drawing/2014/main" id="{ACECD50B-2AA1-4756-933B-4CCF435F1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32" y="3309361"/>
            <a:ext cx="8401094" cy="292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E8B4CED8-5F60-4A29-9E6E-51577557CAE2}"/>
              </a:ext>
            </a:extLst>
          </p:cNvPr>
          <p:cNvSpPr/>
          <p:nvPr/>
        </p:nvSpPr>
        <p:spPr>
          <a:xfrm>
            <a:off x="1043609" y="2820306"/>
            <a:ext cx="7912772" cy="415819"/>
          </a:xfrm>
          <a:prstGeom prst="rect">
            <a:avLst/>
          </a:prstGeom>
        </p:spPr>
        <p:txBody>
          <a:bodyPr wrap="square" lIns="0" rIns="0">
            <a:spAutoFit/>
          </a:bodyPr>
          <a:lstStyle/>
          <a:p>
            <a:pPr>
              <a:lnSpc>
                <a:spcPts val="2800"/>
              </a:lnSpc>
            </a:pPr>
            <a:r>
              <a:rPr lang="en-US" altLang="zh-CN" sz="1900" kern="100" dirty="0">
                <a:latin typeface="+mn-lt"/>
                <a:ea typeface="黑体" panose="02010609060101010101" pitchFamily="49" charset="-122"/>
              </a:rPr>
              <a:t>4</a:t>
            </a:r>
            <a:r>
              <a:rPr lang="zh-CN" altLang="zh-CN" sz="1900" kern="100" dirty="0">
                <a:latin typeface="+mn-lt"/>
                <a:ea typeface="黑体" panose="02010609060101010101" pitchFamily="49" charset="-122"/>
                <a:cs typeface="Times New Roman" panose="02020603050405020304" pitchFamily="18" charset="0"/>
              </a:rPr>
              <a:t>种物品的重量和价值分别为</a:t>
            </a:r>
            <a:r>
              <a:rPr lang="en-US" altLang="zh-CN" sz="1900" kern="100" dirty="0">
                <a:latin typeface="+mn-lt"/>
                <a:ea typeface="黑体" panose="02010609060101010101" pitchFamily="49" charset="-122"/>
              </a:rPr>
              <a:t>{4, 7, 5, 3}</a:t>
            </a:r>
            <a:r>
              <a:rPr lang="zh-CN" altLang="zh-CN" sz="1900" kern="100" dirty="0">
                <a:latin typeface="+mn-lt"/>
                <a:ea typeface="黑体" panose="02010609060101010101" pitchFamily="49" charset="-122"/>
                <a:cs typeface="Times New Roman" panose="02020603050405020304" pitchFamily="18" charset="0"/>
              </a:rPr>
              <a:t>和</a:t>
            </a:r>
            <a:r>
              <a:rPr lang="en-US" altLang="zh-CN" sz="1900" kern="100" dirty="0">
                <a:latin typeface="+mn-lt"/>
                <a:ea typeface="黑体" panose="02010609060101010101" pitchFamily="49" charset="-122"/>
              </a:rPr>
              <a:t>{40, 42, 25, 12}</a:t>
            </a:r>
            <a:r>
              <a:rPr lang="zh-CN" altLang="zh-CN" sz="1900" kern="100" dirty="0">
                <a:latin typeface="+mn-lt"/>
                <a:ea typeface="黑体" panose="02010609060101010101" pitchFamily="49" charset="-122"/>
                <a:cs typeface="Times New Roman" panose="02020603050405020304" pitchFamily="18" charset="0"/>
              </a:rPr>
              <a:t>，背包容量为</a:t>
            </a:r>
            <a:r>
              <a:rPr lang="en-US" altLang="zh-CN" sz="1900" kern="100" dirty="0">
                <a:latin typeface="+mn-lt"/>
                <a:ea typeface="黑体" panose="02010609060101010101" pitchFamily="49" charset="-122"/>
              </a:rPr>
              <a:t>10</a:t>
            </a:r>
            <a:endParaRPr lang="zh-CN" altLang="en-US" sz="1900" dirty="0">
              <a:latin typeface="+mn-lt"/>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D67B4-7852-468D-8D3C-39C630AA4EFB}"/>
              </a:ext>
            </a:extLst>
          </p:cNvPr>
          <p:cNvSpPr>
            <a:spLocks noGrp="1"/>
          </p:cNvSpPr>
          <p:nvPr>
            <p:ph type="title"/>
          </p:nvPr>
        </p:nvSpPr>
        <p:spPr/>
        <p:txBody>
          <a:bodyPr/>
          <a:lstStyle/>
          <a:p>
            <a:r>
              <a:rPr lang="zh-CN" altLang="en-US" dirty="0">
                <a:ea typeface="黑体" pitchFamily="2" charset="-122"/>
              </a:rPr>
              <a:t>0-1背包问题 (</a:t>
            </a:r>
            <a:r>
              <a:rPr lang="en-US" altLang="zh-CN" dirty="0">
                <a:ea typeface="黑体" pitchFamily="2" charset="-122"/>
              </a:rPr>
              <a:t>2</a:t>
            </a:r>
            <a:r>
              <a:rPr lang="zh-CN" altLang="en-US" dirty="0">
                <a:ea typeface="黑体" pitchFamily="2" charset="-122"/>
              </a:rPr>
              <a:t>)</a:t>
            </a:r>
            <a:endParaRPr lang="zh-CN" altLang="en-US" dirty="0"/>
          </a:p>
        </p:txBody>
      </p:sp>
      <p:sp>
        <p:nvSpPr>
          <p:cNvPr id="3" name="内容占位符 2">
            <a:extLst>
              <a:ext uri="{FF2B5EF4-FFF2-40B4-BE49-F238E27FC236}">
                <a16:creationId xmlns:a16="http://schemas.microsoft.com/office/drawing/2014/main" id="{61D35805-7971-41FB-BF35-E90599082A74}"/>
              </a:ext>
            </a:extLst>
          </p:cNvPr>
          <p:cNvSpPr>
            <a:spLocks noGrp="1"/>
          </p:cNvSpPr>
          <p:nvPr>
            <p:ph idx="1"/>
          </p:nvPr>
        </p:nvSpPr>
        <p:spPr>
          <a:xfrm>
            <a:off x="827584" y="2060848"/>
            <a:ext cx="8280920" cy="3881437"/>
          </a:xfrm>
        </p:spPr>
        <p:txBody>
          <a:bodyPr/>
          <a:lstStyle/>
          <a:p>
            <a:pPr>
              <a:lnSpc>
                <a:spcPct val="90000"/>
              </a:lnSpc>
              <a:spcAft>
                <a:spcPts val="600"/>
              </a:spcAft>
              <a:buNone/>
            </a:pPr>
            <a:r>
              <a:rPr lang="zh-CN" altLang="en-US" sz="2000" dirty="0">
                <a:solidFill>
                  <a:srgbClr val="002060"/>
                </a:solidFill>
                <a:ea typeface="黑体" pitchFamily="2" charset="-122"/>
              </a:rPr>
              <a:t> -  </a:t>
            </a:r>
            <a:r>
              <a:rPr lang="zh-CN" altLang="en-US" sz="2000" b="1" dirty="0">
                <a:solidFill>
                  <a:srgbClr val="0000FF"/>
                </a:solidFill>
                <a:ea typeface="黑体" pitchFamily="2" charset="-122"/>
              </a:rPr>
              <a:t>搜索空间扩展：</a:t>
            </a:r>
            <a:r>
              <a:rPr lang="zh-CN" altLang="en-US" sz="2000" dirty="0">
                <a:solidFill>
                  <a:srgbClr val="002060"/>
                </a:solidFill>
                <a:ea typeface="黑体" pitchFamily="2" charset="-122"/>
              </a:rPr>
              <a:t>优先队列——最大堆</a:t>
            </a:r>
            <a:endParaRPr lang="en-US" altLang="zh-CN" sz="2000" dirty="0">
              <a:solidFill>
                <a:srgbClr val="002060"/>
              </a:solidFill>
              <a:ea typeface="黑体" pitchFamily="2" charset="-122"/>
            </a:endParaRPr>
          </a:p>
          <a:p>
            <a:pPr>
              <a:lnSpc>
                <a:spcPct val="90000"/>
              </a:lnSpc>
              <a:spcAft>
                <a:spcPts val="600"/>
              </a:spcAft>
              <a:buNone/>
            </a:pPr>
            <a:r>
              <a:rPr lang="zh-CN" altLang="en-US" sz="2000" dirty="0">
                <a:solidFill>
                  <a:srgbClr val="002060"/>
                </a:solidFill>
                <a:ea typeface="黑体" pitchFamily="2" charset="-122"/>
              </a:rPr>
              <a:t>  - </a:t>
            </a:r>
            <a:r>
              <a:rPr lang="zh-CN" altLang="en-US" sz="2000" b="1" dirty="0">
                <a:solidFill>
                  <a:srgbClr val="0000FF"/>
                </a:solidFill>
                <a:ea typeface="黑体" pitchFamily="2" charset="-122"/>
              </a:rPr>
              <a:t>优先级</a:t>
            </a:r>
            <a:endParaRPr lang="en-US" altLang="zh-CN" sz="2000" b="1" dirty="0">
              <a:solidFill>
                <a:srgbClr val="0000FF"/>
              </a:solidFill>
              <a:ea typeface="黑体" pitchFamily="2" charset="-122"/>
            </a:endParaRPr>
          </a:p>
          <a:p>
            <a:pPr>
              <a:lnSpc>
                <a:spcPct val="90000"/>
              </a:lnSpc>
              <a:spcAft>
                <a:spcPts val="600"/>
              </a:spcAft>
              <a:buNone/>
            </a:pPr>
            <a:r>
              <a:rPr lang="en-US" altLang="zh-CN" sz="2000" b="1" dirty="0">
                <a:solidFill>
                  <a:srgbClr val="0000FF"/>
                </a:solidFill>
                <a:ea typeface="黑体" pitchFamily="2" charset="-122"/>
              </a:rPr>
              <a:t>    </a:t>
            </a:r>
            <a:r>
              <a:rPr lang="zh-CN" altLang="en-US" sz="2000" dirty="0">
                <a:solidFill>
                  <a:srgbClr val="FF0000"/>
                </a:solidFill>
                <a:ea typeface="黑体" pitchFamily="2" charset="-122"/>
              </a:rPr>
              <a:t>节点</a:t>
            </a:r>
            <a:r>
              <a:rPr lang="en-US" altLang="zh-CN" sz="2000" i="1" dirty="0" err="1">
                <a:solidFill>
                  <a:srgbClr val="FF0000"/>
                </a:solidFill>
                <a:ea typeface="黑体" pitchFamily="2" charset="-122"/>
              </a:rPr>
              <a:t>i</a:t>
            </a:r>
            <a:r>
              <a:rPr lang="zh-CN" altLang="en-US" sz="2000" dirty="0">
                <a:solidFill>
                  <a:srgbClr val="FF0000"/>
                </a:solidFill>
                <a:ea typeface="黑体" pitchFamily="2" charset="-122"/>
              </a:rPr>
              <a:t>的价值上界</a:t>
            </a:r>
            <a:r>
              <a:rPr lang="en-US" altLang="zh-CN" sz="2000" i="1" dirty="0" err="1">
                <a:solidFill>
                  <a:srgbClr val="FF0000"/>
                </a:solidFill>
                <a:ea typeface="黑体" pitchFamily="2" charset="-122"/>
              </a:rPr>
              <a:t>ub</a:t>
            </a:r>
            <a:r>
              <a:rPr lang="en-US" altLang="zh-CN" sz="2000" dirty="0">
                <a:solidFill>
                  <a:srgbClr val="FF0000"/>
                </a:solidFill>
                <a:ea typeface="黑体" pitchFamily="2" charset="-122"/>
              </a:rPr>
              <a:t>=</a:t>
            </a:r>
            <a:r>
              <a:rPr lang="zh-CN" altLang="en-US" sz="2000" dirty="0">
                <a:solidFill>
                  <a:srgbClr val="FF0000"/>
                </a:solidFill>
                <a:ea typeface="黑体" pitchFamily="2" charset="-122"/>
              </a:rPr>
              <a:t>已装入物品的价值+剩余空间装满获得的最大价值</a:t>
            </a:r>
          </a:p>
          <a:p>
            <a:pPr>
              <a:lnSpc>
                <a:spcPct val="90000"/>
              </a:lnSpc>
              <a:spcAft>
                <a:spcPts val="600"/>
              </a:spcAft>
              <a:buNone/>
            </a:pPr>
            <a:r>
              <a:rPr lang="zh-CN" altLang="en-US" sz="2000" dirty="0">
                <a:solidFill>
                  <a:srgbClr val="002060"/>
                </a:solidFill>
                <a:ea typeface="黑体" pitchFamily="2" charset="-122"/>
              </a:rPr>
              <a:t>  - </a:t>
            </a:r>
            <a:r>
              <a:rPr lang="zh-CN" altLang="en-US" sz="2000" b="1" dirty="0">
                <a:solidFill>
                  <a:srgbClr val="0000FF"/>
                </a:solidFill>
                <a:ea typeface="黑体" pitchFamily="2" charset="-122"/>
              </a:rPr>
              <a:t>剪枝策略</a:t>
            </a:r>
          </a:p>
          <a:p>
            <a:pPr>
              <a:spcAft>
                <a:spcPts val="600"/>
              </a:spcAft>
              <a:buNone/>
            </a:pPr>
            <a:r>
              <a:rPr lang="zh-CN" altLang="en-US" sz="2000" dirty="0">
                <a:solidFill>
                  <a:srgbClr val="0000FF"/>
                </a:solidFill>
                <a:ea typeface="黑体" pitchFamily="2" charset="-122"/>
              </a:rPr>
              <a:t>     </a:t>
            </a:r>
            <a:r>
              <a:rPr lang="zh-CN" altLang="en-US" sz="2000" dirty="0">
                <a:ea typeface="黑体" pitchFamily="2" charset="-122"/>
                <a:sym typeface="Wingdings" pitchFamily="2" charset="2"/>
              </a:rPr>
              <a:t>&lt;1&gt; 左子树：装入</a:t>
            </a:r>
            <a:r>
              <a:rPr lang="en-US" altLang="zh-CN" sz="2000" i="1" dirty="0">
                <a:solidFill>
                  <a:srgbClr val="000000"/>
                </a:solidFill>
                <a:ea typeface="黑体" pitchFamily="2" charset="-122"/>
                <a:sym typeface="Wingdings" pitchFamily="2" charset="2"/>
              </a:rPr>
              <a:t>w</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a:t>
            </a:r>
            <a:r>
              <a:rPr lang="en-US" altLang="zh-CN" sz="2000" dirty="0">
                <a:ea typeface="黑体" pitchFamily="2" charset="-122"/>
                <a:sym typeface="Wingdings" pitchFamily="2" charset="2"/>
              </a:rPr>
              <a:t>，</a:t>
            </a:r>
            <a:r>
              <a:rPr lang="zh-CN" altLang="en-US" sz="2000" dirty="0">
                <a:ea typeface="黑体" pitchFamily="2" charset="-122"/>
                <a:sym typeface="Wingdings" pitchFamily="2" charset="2"/>
              </a:rPr>
              <a:t>若</a:t>
            </a:r>
            <a:r>
              <a:rPr lang="en-US" altLang="zh-CN" sz="2000" i="1" dirty="0" err="1">
                <a:solidFill>
                  <a:srgbClr val="000000"/>
                </a:solidFill>
                <a:ea typeface="黑体" pitchFamily="2" charset="-122"/>
                <a:sym typeface="Wingdings" pitchFamily="2" charset="2"/>
              </a:rPr>
              <a:t>ew</a:t>
            </a:r>
            <a:r>
              <a:rPr lang="en-US" altLang="zh-CN" sz="2000" dirty="0" err="1">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w</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]&lt;</a:t>
            </a:r>
            <a:r>
              <a:rPr lang="en-US" altLang="zh-CN" sz="2000" i="1" dirty="0">
                <a:solidFill>
                  <a:srgbClr val="000000"/>
                </a:solidFill>
                <a:ea typeface="黑体" pitchFamily="2" charset="-122"/>
                <a:sym typeface="Wingdings" pitchFamily="2" charset="2"/>
              </a:rPr>
              <a:t>c</a:t>
            </a:r>
            <a:r>
              <a:rPr lang="en-US" altLang="zh-CN" sz="2000" dirty="0">
                <a:ea typeface="黑体" pitchFamily="2" charset="-122"/>
                <a:sym typeface="Wingdings" pitchFamily="2" charset="2"/>
              </a:rPr>
              <a:t>，</a:t>
            </a:r>
            <a:r>
              <a:rPr lang="zh-CN" altLang="en-US" sz="2000" dirty="0">
                <a:ea typeface="黑体" pitchFamily="2" charset="-122"/>
                <a:sym typeface="Wingdings" pitchFamily="2" charset="2"/>
              </a:rPr>
              <a:t>则可行</a:t>
            </a:r>
          </a:p>
          <a:p>
            <a:pPr>
              <a:spcAft>
                <a:spcPts val="600"/>
              </a:spcAft>
              <a:buNone/>
            </a:pPr>
            <a:r>
              <a:rPr lang="zh-CN" altLang="en-US" sz="2000" dirty="0">
                <a:ea typeface="黑体" pitchFamily="2" charset="-122"/>
                <a:sym typeface="Wingdings" pitchFamily="2" charset="2"/>
              </a:rPr>
              <a:t>             若</a:t>
            </a:r>
            <a:r>
              <a:rPr lang="en-US" altLang="zh-CN" sz="2000" i="1" dirty="0" err="1">
                <a:solidFill>
                  <a:srgbClr val="000000"/>
                </a:solidFill>
                <a:ea typeface="黑体" pitchFamily="2" charset="-122"/>
                <a:sym typeface="Wingdings" pitchFamily="2" charset="2"/>
              </a:rPr>
              <a:t>cp</a:t>
            </a:r>
            <a:r>
              <a:rPr lang="en-US" altLang="zh-CN" sz="2000" dirty="0" err="1">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p</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]&gt;</a:t>
            </a:r>
            <a:r>
              <a:rPr lang="en-US" altLang="zh-CN" sz="2000" i="1" dirty="0" err="1">
                <a:solidFill>
                  <a:srgbClr val="000000"/>
                </a:solidFill>
                <a:ea typeface="黑体" pitchFamily="2" charset="-122"/>
                <a:sym typeface="Wingdings" pitchFamily="2" charset="2"/>
              </a:rPr>
              <a:t>bestp</a:t>
            </a:r>
            <a:r>
              <a:rPr lang="zh-CN" altLang="en-US" sz="2000" dirty="0">
                <a:ea typeface="黑体" pitchFamily="2" charset="-122"/>
                <a:sym typeface="Wingdings" pitchFamily="2" charset="2"/>
              </a:rPr>
              <a:t>则</a:t>
            </a:r>
            <a:r>
              <a:rPr lang="en-US" altLang="zh-CN" sz="2000" i="1" dirty="0" err="1">
                <a:solidFill>
                  <a:srgbClr val="000000"/>
                </a:solidFill>
                <a:ea typeface="黑体" pitchFamily="2" charset="-122"/>
                <a:sym typeface="Wingdings" pitchFamily="2" charset="2"/>
              </a:rPr>
              <a:t>bestp</a:t>
            </a:r>
            <a:r>
              <a:rPr kumimoji="0" lang="en-US" altLang="zh-CN" sz="2000" dirty="0" err="1">
                <a:solidFill>
                  <a:srgbClr val="000000"/>
                </a:solidFill>
                <a:sym typeface="Symbol"/>
              </a:rPr>
              <a:t></a:t>
            </a:r>
            <a:r>
              <a:rPr lang="en-US" altLang="zh-CN" sz="2000" i="1" dirty="0" err="1">
                <a:solidFill>
                  <a:srgbClr val="000000"/>
                </a:solidFill>
                <a:ea typeface="黑体" pitchFamily="2" charset="-122"/>
                <a:sym typeface="Wingdings" pitchFamily="2" charset="2"/>
              </a:rPr>
              <a:t>cp</a:t>
            </a:r>
            <a:r>
              <a:rPr lang="en-US" altLang="zh-CN" sz="2000" dirty="0" err="1">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p</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a:t>
            </a:r>
            <a:endParaRPr lang="zh-CN" altLang="en-US" sz="2000" dirty="0">
              <a:ea typeface="黑体" pitchFamily="2" charset="-122"/>
              <a:sym typeface="Wingdings" pitchFamily="2" charset="2"/>
            </a:endParaRPr>
          </a:p>
          <a:p>
            <a:pPr>
              <a:spcAft>
                <a:spcPts val="600"/>
              </a:spcAft>
              <a:buNone/>
            </a:pPr>
            <a:r>
              <a:rPr lang="en-US" altLang="zh-CN" sz="2000" dirty="0">
                <a:ea typeface="黑体" pitchFamily="2" charset="-122"/>
                <a:sym typeface="Wingdings" pitchFamily="2" charset="2"/>
              </a:rPr>
              <a:t>         </a:t>
            </a:r>
            <a:r>
              <a:rPr lang="en-US" altLang="zh-CN" sz="2000" dirty="0">
                <a:solidFill>
                  <a:srgbClr val="000000"/>
                </a:solidFill>
                <a:ea typeface="黑体" pitchFamily="2" charset="-122"/>
                <a:sym typeface="Wingdings" pitchFamily="2" charset="2"/>
              </a:rPr>
              <a:t>    </a:t>
            </a:r>
            <a:r>
              <a:rPr lang="zh-CN" altLang="en-US" sz="2000" dirty="0">
                <a:ea typeface="黑体" pitchFamily="2" charset="-122"/>
                <a:sym typeface="Wingdings" pitchFamily="2" charset="2"/>
              </a:rPr>
              <a:t>下一层活节点优先级：</a:t>
            </a:r>
            <a:r>
              <a:rPr lang="en-US" altLang="zh-CN" sz="2000" i="1" dirty="0" err="1">
                <a:solidFill>
                  <a:srgbClr val="000000"/>
                </a:solidFill>
                <a:ea typeface="黑体" pitchFamily="2" charset="-122"/>
                <a:sym typeface="Wingdings" pitchFamily="2" charset="2"/>
              </a:rPr>
              <a:t>heap</a:t>
            </a:r>
            <a:r>
              <a:rPr lang="en-US" altLang="zh-CN" sz="2000" dirty="0" err="1">
                <a:solidFill>
                  <a:srgbClr val="000000"/>
                </a:solidFill>
                <a:ea typeface="黑体" pitchFamily="2" charset="-122"/>
                <a:sym typeface="Wingdings" pitchFamily="2" charset="2"/>
              </a:rPr>
              <a:t>.addNode</a:t>
            </a:r>
            <a:r>
              <a:rPr lang="en-US" altLang="zh-CN" sz="2000" dirty="0">
                <a:solidFill>
                  <a:srgbClr val="000000"/>
                </a:solidFill>
                <a:ea typeface="黑体" pitchFamily="2" charset="-122"/>
                <a:sym typeface="Wingdings" pitchFamily="2" charset="2"/>
              </a:rPr>
              <a:t>(</a:t>
            </a:r>
            <a:r>
              <a:rPr lang="en-US" altLang="zh-CN" sz="2000" i="1" dirty="0" err="1">
                <a:solidFill>
                  <a:srgbClr val="FF0000"/>
                </a:solidFill>
                <a:ea typeface="黑体" pitchFamily="2" charset="-122"/>
                <a:sym typeface="Wingdings" pitchFamily="2" charset="2"/>
              </a:rPr>
              <a:t>ub</a:t>
            </a:r>
            <a:r>
              <a:rPr lang="en-US" altLang="zh-CN" sz="2000" dirty="0">
                <a:solidFill>
                  <a:srgbClr val="000000"/>
                </a:solidFill>
                <a:ea typeface="黑体" pitchFamily="2" charset="-122"/>
                <a:sym typeface="Wingdings" pitchFamily="2" charset="2"/>
              </a:rPr>
              <a:t>, </a:t>
            </a:r>
            <a:r>
              <a:rPr lang="en-US" altLang="zh-CN" sz="2000" i="1" dirty="0" err="1">
                <a:solidFill>
                  <a:srgbClr val="000000"/>
                </a:solidFill>
                <a:ea typeface="黑体" pitchFamily="2" charset="-122"/>
                <a:sym typeface="Wingdings" pitchFamily="2" charset="2"/>
              </a:rPr>
              <a:t>cp</a:t>
            </a:r>
            <a:r>
              <a:rPr lang="en-US" altLang="zh-CN" sz="2000" dirty="0" err="1">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p</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 </a:t>
            </a:r>
            <a:r>
              <a:rPr lang="en-US" altLang="zh-CN" sz="2000" i="1" dirty="0" err="1">
                <a:solidFill>
                  <a:srgbClr val="000000"/>
                </a:solidFill>
                <a:ea typeface="黑体" pitchFamily="2" charset="-122"/>
                <a:sym typeface="Wingdings" pitchFamily="2" charset="2"/>
              </a:rPr>
              <a:t>cw</a:t>
            </a:r>
            <a:r>
              <a:rPr lang="en-US" altLang="zh-CN" sz="2000" dirty="0" err="1">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w</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 </a:t>
            </a:r>
            <a:r>
              <a:rPr lang="en-US" altLang="zh-CN" sz="2000" i="1" dirty="0">
                <a:solidFill>
                  <a:srgbClr val="FF0000"/>
                </a:solidFill>
                <a:ea typeface="黑体" pitchFamily="2" charset="-122"/>
                <a:sym typeface="Wingdings" pitchFamily="2" charset="2"/>
              </a:rPr>
              <a:t>i</a:t>
            </a:r>
            <a:r>
              <a:rPr lang="en-US" altLang="zh-CN" sz="2000" dirty="0">
                <a:solidFill>
                  <a:srgbClr val="FF0000"/>
                </a:solidFill>
                <a:ea typeface="黑体" pitchFamily="2" charset="-122"/>
                <a:sym typeface="Wingdings" pitchFamily="2" charset="2"/>
              </a:rPr>
              <a:t>+1</a:t>
            </a:r>
            <a:r>
              <a:rPr lang="en-US" altLang="zh-CN" sz="2000" dirty="0">
                <a:solidFill>
                  <a:srgbClr val="000000"/>
                </a:solidFill>
                <a:ea typeface="黑体" pitchFamily="2" charset="-122"/>
                <a:sym typeface="Wingdings" pitchFamily="2" charset="2"/>
              </a:rPr>
              <a:t>)</a:t>
            </a:r>
            <a:endParaRPr lang="en-US" altLang="zh-CN" sz="2000" baseline="-25000" dirty="0">
              <a:solidFill>
                <a:srgbClr val="000000"/>
              </a:solidFill>
              <a:ea typeface="黑体" pitchFamily="2" charset="-122"/>
              <a:sym typeface="Wingdings" pitchFamily="2" charset="2"/>
            </a:endParaRPr>
          </a:p>
          <a:p>
            <a:pPr>
              <a:spcAft>
                <a:spcPts val="600"/>
              </a:spcAft>
              <a:buNone/>
            </a:pPr>
            <a:r>
              <a:rPr lang="zh-CN" altLang="en-US" sz="2000" dirty="0">
                <a:ea typeface="黑体" pitchFamily="2" charset="-122"/>
                <a:sym typeface="Wingdings" pitchFamily="2" charset="2"/>
              </a:rPr>
              <a:t>      &lt;2&gt; 右子树：不装入</a:t>
            </a:r>
            <a:r>
              <a:rPr lang="en-US" altLang="zh-CN" sz="2000" i="1" dirty="0">
                <a:solidFill>
                  <a:srgbClr val="000000"/>
                </a:solidFill>
                <a:ea typeface="黑体" pitchFamily="2" charset="-122"/>
                <a:sym typeface="Wingdings" pitchFamily="2" charset="2"/>
              </a:rPr>
              <a:t>w</a:t>
            </a:r>
            <a:r>
              <a:rPr lang="en-US" altLang="zh-CN" sz="2000" dirty="0">
                <a:solidFill>
                  <a:srgbClr val="000000"/>
                </a:solidFill>
                <a:ea typeface="黑体" pitchFamily="2" charset="-122"/>
                <a:sym typeface="Wingdings" pitchFamily="2" charset="2"/>
              </a:rPr>
              <a:t>[</a:t>
            </a:r>
            <a:r>
              <a:rPr lang="en-US" altLang="zh-CN" sz="2000" i="1" dirty="0" err="1">
                <a:solidFill>
                  <a:srgbClr val="000000"/>
                </a:solidFill>
                <a:ea typeface="黑体" pitchFamily="2" charset="-122"/>
                <a:sym typeface="Wingdings" pitchFamily="2" charset="2"/>
              </a:rPr>
              <a:t>i</a:t>
            </a:r>
            <a:r>
              <a:rPr lang="en-US" altLang="zh-CN" sz="2000" dirty="0">
                <a:solidFill>
                  <a:srgbClr val="000000"/>
                </a:solidFill>
                <a:ea typeface="黑体" pitchFamily="2" charset="-122"/>
                <a:sym typeface="Wingdings" pitchFamily="2" charset="2"/>
              </a:rPr>
              <a:t>]</a:t>
            </a:r>
            <a:r>
              <a:rPr lang="en-US" altLang="zh-CN" sz="2000" dirty="0">
                <a:ea typeface="黑体" pitchFamily="2" charset="-122"/>
                <a:sym typeface="Wingdings" pitchFamily="2" charset="2"/>
              </a:rPr>
              <a:t>, </a:t>
            </a:r>
            <a:r>
              <a:rPr lang="en-US" altLang="zh-CN" sz="2000" i="1" dirty="0" err="1">
                <a:solidFill>
                  <a:srgbClr val="FF0000"/>
                </a:solidFill>
                <a:ea typeface="黑体" pitchFamily="2" charset="-122"/>
                <a:sym typeface="Wingdings" pitchFamily="2" charset="2"/>
              </a:rPr>
              <a:t>ub</a:t>
            </a:r>
            <a:r>
              <a:rPr lang="en-US" altLang="zh-CN" sz="2000" dirty="0" err="1">
                <a:solidFill>
                  <a:srgbClr val="FF0000"/>
                </a:solidFill>
                <a:ea typeface="黑体" pitchFamily="2" charset="-122"/>
                <a:sym typeface="Symbol"/>
              </a:rPr>
              <a:t></a:t>
            </a:r>
            <a:r>
              <a:rPr lang="en-US" altLang="zh-CN" sz="2000" dirty="0" err="1">
                <a:solidFill>
                  <a:srgbClr val="FF0000"/>
                </a:solidFill>
                <a:ea typeface="黑体" pitchFamily="2" charset="-122"/>
                <a:sym typeface="Wingdings" pitchFamily="2" charset="2"/>
              </a:rPr>
              <a:t>bound</a:t>
            </a:r>
            <a:r>
              <a:rPr lang="en-US" altLang="zh-CN" sz="2000" dirty="0">
                <a:solidFill>
                  <a:srgbClr val="FF0000"/>
                </a:solidFill>
                <a:ea typeface="黑体" pitchFamily="2" charset="-122"/>
                <a:sym typeface="Wingdings" pitchFamily="2" charset="2"/>
              </a:rPr>
              <a:t>(</a:t>
            </a:r>
            <a:r>
              <a:rPr lang="en-US" altLang="zh-CN" sz="2000" i="1" dirty="0">
                <a:solidFill>
                  <a:srgbClr val="FF0000"/>
                </a:solidFill>
                <a:ea typeface="黑体" pitchFamily="2" charset="-122"/>
                <a:sym typeface="Wingdings" pitchFamily="2" charset="2"/>
              </a:rPr>
              <a:t>i</a:t>
            </a:r>
            <a:r>
              <a:rPr lang="en-US" altLang="zh-CN" sz="2000" dirty="0">
                <a:solidFill>
                  <a:srgbClr val="FF0000"/>
                </a:solidFill>
                <a:ea typeface="黑体" pitchFamily="2" charset="-122"/>
                <a:sym typeface="Wingdings" pitchFamily="2" charset="2"/>
              </a:rPr>
              <a:t>+1)</a:t>
            </a:r>
          </a:p>
          <a:p>
            <a:pPr>
              <a:spcAft>
                <a:spcPts val="600"/>
              </a:spcAft>
              <a:buNone/>
            </a:pPr>
            <a:r>
              <a:rPr lang="zh-CN" altLang="en-US" sz="2000" dirty="0">
                <a:ea typeface="黑体" pitchFamily="2" charset="-122"/>
                <a:sym typeface="Wingdings" pitchFamily="2" charset="2"/>
              </a:rPr>
              <a:t>             若</a:t>
            </a:r>
            <a:r>
              <a:rPr lang="en-US" altLang="zh-CN" sz="2000" i="1" dirty="0" err="1">
                <a:solidFill>
                  <a:srgbClr val="000000"/>
                </a:solidFill>
                <a:ea typeface="黑体" pitchFamily="2" charset="-122"/>
                <a:sym typeface="Wingdings" pitchFamily="2" charset="2"/>
              </a:rPr>
              <a:t>ub</a:t>
            </a:r>
            <a:r>
              <a:rPr lang="en-US" altLang="zh-CN" sz="2000" dirty="0">
                <a:solidFill>
                  <a:srgbClr val="000000"/>
                </a:solidFill>
                <a:ea typeface="黑体" pitchFamily="2" charset="-122"/>
                <a:sym typeface="Wingdings" pitchFamily="2" charset="2"/>
              </a:rPr>
              <a:t>&gt;</a:t>
            </a:r>
            <a:r>
              <a:rPr lang="en-US" altLang="zh-CN" sz="2000" i="1" dirty="0" err="1">
                <a:solidFill>
                  <a:srgbClr val="000000"/>
                </a:solidFill>
                <a:ea typeface="黑体" pitchFamily="2" charset="-122"/>
                <a:sym typeface="Wingdings" pitchFamily="2" charset="2"/>
              </a:rPr>
              <a:t>bestp</a:t>
            </a:r>
            <a:r>
              <a:rPr lang="en-US" altLang="zh-CN" sz="2000" dirty="0">
                <a:ea typeface="黑体" pitchFamily="2" charset="-122"/>
                <a:sym typeface="Wingdings" pitchFamily="2" charset="2"/>
              </a:rPr>
              <a:t>，</a:t>
            </a:r>
            <a:r>
              <a:rPr lang="zh-CN" altLang="en-US" sz="2000" dirty="0">
                <a:ea typeface="黑体" pitchFamily="2" charset="-122"/>
                <a:sym typeface="Wingdings" pitchFamily="2" charset="2"/>
              </a:rPr>
              <a:t>则可行</a:t>
            </a:r>
          </a:p>
          <a:p>
            <a:pPr>
              <a:spcAft>
                <a:spcPts val="600"/>
              </a:spcAft>
              <a:buNone/>
            </a:pPr>
            <a:r>
              <a:rPr lang="zh-CN" altLang="en-US" sz="2000" dirty="0">
                <a:solidFill>
                  <a:srgbClr val="000000"/>
                </a:solidFill>
                <a:ea typeface="黑体" pitchFamily="2" charset="-122"/>
                <a:sym typeface="Wingdings" pitchFamily="2" charset="2"/>
              </a:rPr>
              <a:t>             </a:t>
            </a:r>
            <a:r>
              <a:rPr lang="zh-CN" altLang="en-US" sz="2000" dirty="0">
                <a:ea typeface="黑体" pitchFamily="2" charset="-122"/>
                <a:sym typeface="Wingdings" pitchFamily="2" charset="2"/>
              </a:rPr>
              <a:t>下一层活节点优先级：</a:t>
            </a:r>
            <a:r>
              <a:rPr lang="en-US" altLang="zh-CN" sz="2000" i="1" dirty="0" err="1">
                <a:solidFill>
                  <a:srgbClr val="000000"/>
                </a:solidFill>
                <a:ea typeface="黑体" pitchFamily="2" charset="-122"/>
                <a:sym typeface="Wingdings" pitchFamily="2" charset="2"/>
              </a:rPr>
              <a:t>heap</a:t>
            </a:r>
            <a:r>
              <a:rPr lang="en-US" altLang="zh-CN" sz="2000" dirty="0" err="1">
                <a:solidFill>
                  <a:srgbClr val="000000"/>
                </a:solidFill>
                <a:ea typeface="黑体" pitchFamily="2" charset="-122"/>
                <a:sym typeface="Wingdings" pitchFamily="2" charset="2"/>
              </a:rPr>
              <a:t>.addNode</a:t>
            </a:r>
            <a:r>
              <a:rPr lang="en-US" altLang="zh-CN" sz="2000" dirty="0">
                <a:solidFill>
                  <a:srgbClr val="000000"/>
                </a:solidFill>
                <a:ea typeface="黑体" pitchFamily="2" charset="-122"/>
                <a:sym typeface="Wingdings" pitchFamily="2" charset="2"/>
              </a:rPr>
              <a:t>(</a:t>
            </a:r>
            <a:r>
              <a:rPr lang="en-US" altLang="zh-CN" sz="2000" i="1" dirty="0" err="1">
                <a:solidFill>
                  <a:srgbClr val="FF0000"/>
                </a:solidFill>
                <a:ea typeface="黑体" pitchFamily="2" charset="-122"/>
                <a:sym typeface="Wingdings" pitchFamily="2" charset="2"/>
              </a:rPr>
              <a:t>ub</a:t>
            </a:r>
            <a:r>
              <a:rPr lang="en-US" altLang="zh-CN" sz="2000" dirty="0">
                <a:solidFill>
                  <a:srgbClr val="000000"/>
                </a:solidFill>
                <a:ea typeface="黑体" pitchFamily="2" charset="-122"/>
                <a:sym typeface="Wingdings" pitchFamily="2" charset="2"/>
              </a:rPr>
              <a:t>, </a:t>
            </a:r>
            <a:r>
              <a:rPr lang="en-US" altLang="zh-CN" sz="2000" i="1" dirty="0">
                <a:solidFill>
                  <a:srgbClr val="000000"/>
                </a:solidFill>
                <a:ea typeface="黑体" pitchFamily="2" charset="-122"/>
                <a:sym typeface="Wingdings" pitchFamily="2" charset="2"/>
              </a:rPr>
              <a:t>cp</a:t>
            </a:r>
            <a:r>
              <a:rPr lang="en-US" altLang="zh-CN" sz="2000" dirty="0">
                <a:solidFill>
                  <a:srgbClr val="000000"/>
                </a:solidFill>
                <a:ea typeface="黑体" pitchFamily="2" charset="-122"/>
                <a:sym typeface="Wingdings" pitchFamily="2" charset="2"/>
              </a:rPr>
              <a:t>, </a:t>
            </a:r>
            <a:r>
              <a:rPr lang="en-US" altLang="zh-CN" sz="2000" i="1" dirty="0" err="1">
                <a:solidFill>
                  <a:srgbClr val="000000"/>
                </a:solidFill>
                <a:ea typeface="黑体" pitchFamily="2" charset="-122"/>
                <a:sym typeface="Wingdings" pitchFamily="2" charset="2"/>
              </a:rPr>
              <a:t>cw</a:t>
            </a:r>
            <a:r>
              <a:rPr lang="en-US" altLang="zh-CN" sz="2000" dirty="0">
                <a:solidFill>
                  <a:srgbClr val="000000"/>
                </a:solidFill>
                <a:ea typeface="黑体" pitchFamily="2" charset="-122"/>
                <a:sym typeface="Wingdings" pitchFamily="2" charset="2"/>
              </a:rPr>
              <a:t>, </a:t>
            </a:r>
            <a:r>
              <a:rPr lang="en-US" altLang="zh-CN" sz="2000" i="1" dirty="0">
                <a:solidFill>
                  <a:srgbClr val="FF0000"/>
                </a:solidFill>
                <a:ea typeface="黑体" pitchFamily="2" charset="-122"/>
                <a:sym typeface="Wingdings" pitchFamily="2" charset="2"/>
              </a:rPr>
              <a:t>i</a:t>
            </a:r>
            <a:r>
              <a:rPr lang="en-US" altLang="zh-CN" sz="2000" dirty="0">
                <a:solidFill>
                  <a:srgbClr val="FF0000"/>
                </a:solidFill>
                <a:ea typeface="黑体" pitchFamily="2" charset="-122"/>
                <a:sym typeface="Wingdings" pitchFamily="2" charset="2"/>
              </a:rPr>
              <a:t>+1</a:t>
            </a:r>
            <a:r>
              <a:rPr lang="en-US" altLang="zh-CN" sz="2000" dirty="0">
                <a:solidFill>
                  <a:srgbClr val="000000"/>
                </a:solidFill>
                <a:ea typeface="黑体" pitchFamily="2" charset="-122"/>
                <a:sym typeface="Wingdings" pitchFamily="2" charset="2"/>
              </a:rPr>
              <a:t>)</a:t>
            </a:r>
            <a:endParaRPr lang="zh-CN" altLang="en-US" sz="2000" dirty="0"/>
          </a:p>
        </p:txBody>
      </p:sp>
      <p:sp>
        <p:nvSpPr>
          <p:cNvPr id="5" name="AutoShape 4">
            <a:extLst>
              <a:ext uri="{FF2B5EF4-FFF2-40B4-BE49-F238E27FC236}">
                <a16:creationId xmlns:a16="http://schemas.microsoft.com/office/drawing/2014/main" id="{B59102D4-6A09-4953-B77B-6035F336F46A}"/>
              </a:ext>
            </a:extLst>
          </p:cNvPr>
          <p:cNvSpPr>
            <a:spLocks noChangeArrowheads="1"/>
          </p:cNvSpPr>
          <p:nvPr/>
        </p:nvSpPr>
        <p:spPr bwMode="auto">
          <a:xfrm>
            <a:off x="6516216" y="4969745"/>
            <a:ext cx="2501900" cy="947192"/>
          </a:xfrm>
          <a:prstGeom prst="cloudCallout">
            <a:avLst>
              <a:gd name="adj1" fmla="val -72424"/>
              <a:gd name="adj2" fmla="val -3705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sz="2000" dirty="0">
                <a:ea typeface="黑体" pitchFamily="2" charset="-122"/>
              </a:rPr>
              <a:t>预处理：</a:t>
            </a:r>
          </a:p>
          <a:p>
            <a:pPr algn="ctr"/>
            <a:r>
              <a:rPr lang="zh-CN" altLang="en-US" sz="2000" dirty="0">
                <a:ea typeface="黑体" pitchFamily="2" charset="-122"/>
              </a:rPr>
              <a:t>类似背包问题</a:t>
            </a:r>
          </a:p>
        </p:txBody>
      </p:sp>
    </p:spTree>
    <p:extLst>
      <p:ext uri="{BB962C8B-B14F-4D97-AF65-F5344CB8AC3E}">
        <p14:creationId xmlns:p14="http://schemas.microsoft.com/office/powerpoint/2010/main" val="133032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1165</TotalTime>
  <Words>1153</Words>
  <Application>Microsoft Office PowerPoint</Application>
  <PresentationFormat>全屏显示(4:3)</PresentationFormat>
  <Paragraphs>141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黑体</vt:lpstr>
      <vt:lpstr>华文行楷</vt:lpstr>
      <vt:lpstr>宋体</vt:lpstr>
      <vt:lpstr>Arial</vt:lpstr>
      <vt:lpstr>Courier New</vt:lpstr>
      <vt:lpstr>Symbol</vt:lpstr>
      <vt:lpstr>Times New Roman</vt:lpstr>
      <vt:lpstr>Wingdings</vt:lpstr>
      <vt:lpstr>Straight Edge</vt:lpstr>
      <vt:lpstr>第7章 分支限界法</vt:lpstr>
      <vt:lpstr>提纲</vt:lpstr>
      <vt:lpstr>引例</vt:lpstr>
      <vt:lpstr>分支限界法 vs. 回溯法</vt:lpstr>
      <vt:lpstr>分支限界法的基本思想 (1)</vt:lpstr>
      <vt:lpstr>分支限界法的基本思想 (2)</vt:lpstr>
      <vt:lpstr>提纲</vt:lpstr>
      <vt:lpstr>0-1背包问题 (1)</vt:lpstr>
      <vt:lpstr>0-1背包问题 (2)</vt:lpstr>
      <vt:lpstr>0-1背包问题 (3)</vt:lpstr>
      <vt:lpstr>0-1背包问题 (4)</vt:lpstr>
      <vt:lpstr>0-1背包问题 (5)</vt:lpstr>
      <vt:lpstr>提纲</vt:lpstr>
      <vt:lpstr>总结 (1)</vt:lpstr>
      <vt:lpstr>总结 (2)</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85</cp:revision>
  <cp:lastPrinted>2020-12-03T01:20:26Z</cp:lastPrinted>
  <dcterms:created xsi:type="dcterms:W3CDTF">1601-01-01T00:00:00Z</dcterms:created>
  <dcterms:modified xsi:type="dcterms:W3CDTF">2022-07-19T01:22:51Z</dcterms:modified>
</cp:coreProperties>
</file>