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6"/>
  </p:notesMasterIdLst>
  <p:sldIdLst>
    <p:sldId id="256" r:id="rId2"/>
    <p:sldId id="315" r:id="rId3"/>
    <p:sldId id="325" r:id="rId4"/>
    <p:sldId id="355" r:id="rId5"/>
    <p:sldId id="351" r:id="rId6"/>
    <p:sldId id="327" r:id="rId7"/>
    <p:sldId id="356" r:id="rId8"/>
    <p:sldId id="357" r:id="rId9"/>
    <p:sldId id="358" r:id="rId10"/>
    <p:sldId id="359" r:id="rId11"/>
    <p:sldId id="360" r:id="rId12"/>
    <p:sldId id="361" r:id="rId13"/>
    <p:sldId id="362" r:id="rId14"/>
    <p:sldId id="352" r:id="rId15"/>
    <p:sldId id="262" r:id="rId16"/>
    <p:sldId id="363" r:id="rId17"/>
    <p:sldId id="365" r:id="rId18"/>
    <p:sldId id="366" r:id="rId19"/>
    <p:sldId id="367" r:id="rId20"/>
    <p:sldId id="369" r:id="rId21"/>
    <p:sldId id="370" r:id="rId22"/>
    <p:sldId id="371" r:id="rId23"/>
    <p:sldId id="353" r:id="rId24"/>
    <p:sldId id="265" r:id="rId25"/>
    <p:sldId id="375" r:id="rId26"/>
    <p:sldId id="377" r:id="rId27"/>
    <p:sldId id="376" r:id="rId28"/>
    <p:sldId id="378" r:id="rId29"/>
    <p:sldId id="379" r:id="rId30"/>
    <p:sldId id="380" r:id="rId31"/>
    <p:sldId id="381" r:id="rId32"/>
    <p:sldId id="354" r:id="rId33"/>
    <p:sldId id="335" r:id="rId34"/>
    <p:sldId id="297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accent2"/>
      </a:buClr>
      <a:buFont typeface="Wingdings" pitchFamily="2" charset="2"/>
      <a:defRPr kumimoji="1" sz="28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accent2"/>
      </a:buClr>
      <a:buFont typeface="Wingdings" pitchFamily="2" charset="2"/>
      <a:defRPr kumimoji="1" sz="28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accent2"/>
      </a:buClr>
      <a:buFont typeface="Wingdings" pitchFamily="2" charset="2"/>
      <a:defRPr kumimoji="1" sz="28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accent2"/>
      </a:buClr>
      <a:buFont typeface="Wingdings" pitchFamily="2" charset="2"/>
      <a:defRPr kumimoji="1" sz="28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accent2"/>
      </a:buClr>
      <a:buFont typeface="Wingdings" pitchFamily="2" charset="2"/>
      <a:defRPr kumimoji="1" sz="28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ECECDE"/>
    <a:srgbClr val="0000CC"/>
    <a:srgbClr val="F5DC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74" autoAdjust="0"/>
    <p:restoredTop sz="86449" autoAdjust="0"/>
  </p:normalViewPr>
  <p:slideViewPr>
    <p:cSldViewPr>
      <p:cViewPr varScale="1">
        <p:scale>
          <a:sx n="67" d="100"/>
          <a:sy n="67" d="100"/>
        </p:scale>
        <p:origin x="1016" y="26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6.xml"/><Relationship Id="rId13" Type="http://schemas.openxmlformats.org/officeDocument/2006/relationships/slide" Target="slides/slide31.xml"/><Relationship Id="rId3" Type="http://schemas.openxmlformats.org/officeDocument/2006/relationships/slide" Target="slides/slide5.xml"/><Relationship Id="rId7" Type="http://schemas.openxmlformats.org/officeDocument/2006/relationships/slide" Target="slides/slide25.xml"/><Relationship Id="rId12" Type="http://schemas.openxmlformats.org/officeDocument/2006/relationships/slide" Target="slides/slide30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24.xml"/><Relationship Id="rId11" Type="http://schemas.openxmlformats.org/officeDocument/2006/relationships/slide" Target="slides/slide29.xml"/><Relationship Id="rId5" Type="http://schemas.openxmlformats.org/officeDocument/2006/relationships/slide" Target="slides/slide23.xml"/><Relationship Id="rId15" Type="http://schemas.openxmlformats.org/officeDocument/2006/relationships/slide" Target="slides/slide34.xml"/><Relationship Id="rId10" Type="http://schemas.openxmlformats.org/officeDocument/2006/relationships/slide" Target="slides/slide28.xml"/><Relationship Id="rId4" Type="http://schemas.openxmlformats.org/officeDocument/2006/relationships/slide" Target="slides/slide14.xml"/><Relationship Id="rId9" Type="http://schemas.openxmlformats.org/officeDocument/2006/relationships/slide" Target="slides/slide27.xml"/><Relationship Id="rId14" Type="http://schemas.openxmlformats.org/officeDocument/2006/relationships/slide" Target="slides/slide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 b="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 b="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 b="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 b="0" smtClean="0">
                <a:ea typeface="宋体" pitchFamily="2" charset="-122"/>
              </a:defRPr>
            </a:lvl1pPr>
          </a:lstStyle>
          <a:p>
            <a:pPr>
              <a:defRPr/>
            </a:pPr>
            <a:fld id="{E95B263C-5119-4304-8D42-7ACA737F6E5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69075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/>
        </p:nvGrpSpPr>
        <p:grpSpPr bwMode="auto">
          <a:xfrm>
            <a:off x="0" y="68263"/>
            <a:ext cx="8678863" cy="6713537"/>
            <a:chOff x="0" y="43"/>
            <a:chExt cx="5467" cy="4229"/>
          </a:xfrm>
        </p:grpSpPr>
        <p:sp>
          <p:nvSpPr>
            <p:cNvPr id="5" name="Rectangle 1027"/>
            <p:cNvSpPr>
              <a:spLocks noChangeArrowheads="1"/>
            </p:cNvSpPr>
            <p:nvPr userDrawn="1"/>
          </p:nvSpPr>
          <p:spPr bwMode="auto">
            <a:xfrm>
              <a:off x="692" y="494"/>
              <a:ext cx="4775" cy="93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6" name="Group 1028"/>
            <p:cNvGrpSpPr>
              <a:grpSpLocks/>
            </p:cNvGrpSpPr>
            <p:nvPr userDrawn="1"/>
          </p:nvGrpSpPr>
          <p:grpSpPr bwMode="auto">
            <a:xfrm>
              <a:off x="0" y="43"/>
              <a:ext cx="624" cy="4229"/>
              <a:chOff x="0" y="43"/>
              <a:chExt cx="624" cy="4229"/>
            </a:xfrm>
          </p:grpSpPr>
          <p:sp>
            <p:nvSpPr>
              <p:cNvPr id="7" name="Line 1029"/>
              <p:cNvSpPr>
                <a:spLocks noChangeShapeType="1"/>
              </p:cNvSpPr>
              <p:nvPr userDrawn="1"/>
            </p:nvSpPr>
            <p:spPr bwMode="auto">
              <a:xfrm>
                <a:off x="0" y="4203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" name="Line 1030"/>
              <p:cNvSpPr>
                <a:spLocks noChangeShapeType="1"/>
              </p:cNvSpPr>
              <p:nvPr userDrawn="1"/>
            </p:nvSpPr>
            <p:spPr bwMode="auto">
              <a:xfrm>
                <a:off x="0" y="4239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" name="Line 1031"/>
              <p:cNvSpPr>
                <a:spLocks noChangeShapeType="1"/>
              </p:cNvSpPr>
              <p:nvPr userDrawn="1"/>
            </p:nvSpPr>
            <p:spPr bwMode="auto">
              <a:xfrm>
                <a:off x="0" y="4272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" name="Line 1032"/>
              <p:cNvSpPr>
                <a:spLocks noChangeShapeType="1"/>
              </p:cNvSpPr>
              <p:nvPr userDrawn="1"/>
            </p:nvSpPr>
            <p:spPr bwMode="auto">
              <a:xfrm>
                <a:off x="0" y="4113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" name="Line 1033"/>
              <p:cNvSpPr>
                <a:spLocks noChangeShapeType="1"/>
              </p:cNvSpPr>
              <p:nvPr userDrawn="1"/>
            </p:nvSpPr>
            <p:spPr bwMode="auto">
              <a:xfrm>
                <a:off x="0" y="4065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" name="Line 1034"/>
              <p:cNvSpPr>
                <a:spLocks noChangeShapeType="1"/>
              </p:cNvSpPr>
              <p:nvPr userDrawn="1"/>
            </p:nvSpPr>
            <p:spPr bwMode="auto">
              <a:xfrm>
                <a:off x="0" y="4158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3" name="Line 1035"/>
              <p:cNvSpPr>
                <a:spLocks noChangeShapeType="1"/>
              </p:cNvSpPr>
              <p:nvPr userDrawn="1"/>
            </p:nvSpPr>
            <p:spPr bwMode="auto">
              <a:xfrm>
                <a:off x="0" y="366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4" name="Line 1036"/>
              <p:cNvSpPr>
                <a:spLocks noChangeShapeType="1"/>
              </p:cNvSpPr>
              <p:nvPr userDrawn="1"/>
            </p:nvSpPr>
            <p:spPr bwMode="auto">
              <a:xfrm>
                <a:off x="0" y="3639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5" name="Line 1037"/>
              <p:cNvSpPr>
                <a:spLocks noChangeShapeType="1"/>
              </p:cNvSpPr>
              <p:nvPr userDrawn="1"/>
            </p:nvSpPr>
            <p:spPr bwMode="auto">
              <a:xfrm>
                <a:off x="0" y="4020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6" name="Line 1038"/>
              <p:cNvSpPr>
                <a:spLocks noChangeShapeType="1"/>
              </p:cNvSpPr>
              <p:nvPr userDrawn="1"/>
            </p:nvSpPr>
            <p:spPr bwMode="auto">
              <a:xfrm>
                <a:off x="0" y="3894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7" name="Line 1039"/>
              <p:cNvSpPr>
                <a:spLocks noChangeShapeType="1"/>
              </p:cNvSpPr>
              <p:nvPr userDrawn="1"/>
            </p:nvSpPr>
            <p:spPr bwMode="auto">
              <a:xfrm>
                <a:off x="0" y="3813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8" name="Line 1040"/>
              <p:cNvSpPr>
                <a:spLocks noChangeShapeType="1"/>
              </p:cNvSpPr>
              <p:nvPr userDrawn="1"/>
            </p:nvSpPr>
            <p:spPr bwMode="auto">
              <a:xfrm>
                <a:off x="0" y="3999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9" name="Line 1041"/>
              <p:cNvSpPr>
                <a:spLocks noChangeShapeType="1"/>
              </p:cNvSpPr>
              <p:nvPr userDrawn="1"/>
            </p:nvSpPr>
            <p:spPr bwMode="auto">
              <a:xfrm>
                <a:off x="0" y="3687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0" name="Line 1042"/>
              <p:cNvSpPr>
                <a:spLocks noChangeShapeType="1"/>
              </p:cNvSpPr>
              <p:nvPr userDrawn="1"/>
            </p:nvSpPr>
            <p:spPr bwMode="auto">
              <a:xfrm>
                <a:off x="0" y="3741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1" name="Line 1043"/>
              <p:cNvSpPr>
                <a:spLocks noChangeShapeType="1"/>
              </p:cNvSpPr>
              <p:nvPr userDrawn="1"/>
            </p:nvSpPr>
            <p:spPr bwMode="auto">
              <a:xfrm>
                <a:off x="0" y="393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2" name="Line 1044"/>
              <p:cNvSpPr>
                <a:spLocks noChangeShapeType="1"/>
              </p:cNvSpPr>
              <p:nvPr userDrawn="1"/>
            </p:nvSpPr>
            <p:spPr bwMode="auto">
              <a:xfrm>
                <a:off x="0" y="3918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3" name="Line 1045"/>
              <p:cNvSpPr>
                <a:spLocks noChangeShapeType="1"/>
              </p:cNvSpPr>
              <p:nvPr userDrawn="1"/>
            </p:nvSpPr>
            <p:spPr bwMode="auto">
              <a:xfrm>
                <a:off x="0" y="351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4" name="Line 1046"/>
              <p:cNvSpPr>
                <a:spLocks noChangeShapeType="1"/>
              </p:cNvSpPr>
              <p:nvPr userDrawn="1"/>
            </p:nvSpPr>
            <p:spPr bwMode="auto">
              <a:xfrm>
                <a:off x="0" y="3546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5" name="Line 1047"/>
              <p:cNvSpPr>
                <a:spLocks noChangeShapeType="1"/>
              </p:cNvSpPr>
              <p:nvPr userDrawn="1"/>
            </p:nvSpPr>
            <p:spPr bwMode="auto">
              <a:xfrm>
                <a:off x="0" y="357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6" name="Line 1048"/>
              <p:cNvSpPr>
                <a:spLocks noChangeShapeType="1"/>
              </p:cNvSpPr>
              <p:nvPr userDrawn="1"/>
            </p:nvSpPr>
            <p:spPr bwMode="auto">
              <a:xfrm>
                <a:off x="0" y="3420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7" name="Line 1049"/>
              <p:cNvSpPr>
                <a:spLocks noChangeShapeType="1"/>
              </p:cNvSpPr>
              <p:nvPr userDrawn="1"/>
            </p:nvSpPr>
            <p:spPr bwMode="auto">
              <a:xfrm>
                <a:off x="0" y="3372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8" name="Line 1050"/>
              <p:cNvSpPr>
                <a:spLocks noChangeShapeType="1"/>
              </p:cNvSpPr>
              <p:nvPr userDrawn="1"/>
            </p:nvSpPr>
            <p:spPr bwMode="auto">
              <a:xfrm>
                <a:off x="0" y="3465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9" name="Line 1051"/>
              <p:cNvSpPr>
                <a:spLocks noChangeShapeType="1"/>
              </p:cNvSpPr>
              <p:nvPr userDrawn="1"/>
            </p:nvSpPr>
            <p:spPr bwMode="auto">
              <a:xfrm>
                <a:off x="0" y="2973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0" name="Line 1052"/>
              <p:cNvSpPr>
                <a:spLocks noChangeShapeType="1"/>
              </p:cNvSpPr>
              <p:nvPr userDrawn="1"/>
            </p:nvSpPr>
            <p:spPr bwMode="auto">
              <a:xfrm>
                <a:off x="0" y="2946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" name="Line 1053"/>
              <p:cNvSpPr>
                <a:spLocks noChangeShapeType="1"/>
              </p:cNvSpPr>
              <p:nvPr userDrawn="1"/>
            </p:nvSpPr>
            <p:spPr bwMode="auto">
              <a:xfrm>
                <a:off x="0" y="3327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2" name="Line 1054"/>
              <p:cNvSpPr>
                <a:spLocks noChangeShapeType="1"/>
              </p:cNvSpPr>
              <p:nvPr userDrawn="1"/>
            </p:nvSpPr>
            <p:spPr bwMode="auto">
              <a:xfrm>
                <a:off x="0" y="3201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3" name="Line 1055"/>
              <p:cNvSpPr>
                <a:spLocks noChangeShapeType="1"/>
              </p:cNvSpPr>
              <p:nvPr userDrawn="1"/>
            </p:nvSpPr>
            <p:spPr bwMode="auto">
              <a:xfrm>
                <a:off x="0" y="3120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4" name="Line 1056"/>
              <p:cNvSpPr>
                <a:spLocks noChangeShapeType="1"/>
              </p:cNvSpPr>
              <p:nvPr userDrawn="1"/>
            </p:nvSpPr>
            <p:spPr bwMode="auto">
              <a:xfrm>
                <a:off x="0" y="330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5" name="Line 1057"/>
              <p:cNvSpPr>
                <a:spLocks noChangeShapeType="1"/>
              </p:cNvSpPr>
              <p:nvPr userDrawn="1"/>
            </p:nvSpPr>
            <p:spPr bwMode="auto">
              <a:xfrm>
                <a:off x="0" y="2994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6" name="Line 1058"/>
              <p:cNvSpPr>
                <a:spLocks noChangeShapeType="1"/>
              </p:cNvSpPr>
              <p:nvPr userDrawn="1"/>
            </p:nvSpPr>
            <p:spPr bwMode="auto">
              <a:xfrm>
                <a:off x="0" y="3048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7" name="Line 1059"/>
              <p:cNvSpPr>
                <a:spLocks noChangeShapeType="1"/>
              </p:cNvSpPr>
              <p:nvPr userDrawn="1"/>
            </p:nvSpPr>
            <p:spPr bwMode="auto">
              <a:xfrm>
                <a:off x="0" y="3246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8" name="Line 1060"/>
              <p:cNvSpPr>
                <a:spLocks noChangeShapeType="1"/>
              </p:cNvSpPr>
              <p:nvPr userDrawn="1"/>
            </p:nvSpPr>
            <p:spPr bwMode="auto">
              <a:xfrm>
                <a:off x="0" y="3225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9" name="Line 1061"/>
              <p:cNvSpPr>
                <a:spLocks noChangeShapeType="1"/>
              </p:cNvSpPr>
              <p:nvPr userDrawn="1"/>
            </p:nvSpPr>
            <p:spPr bwMode="auto">
              <a:xfrm>
                <a:off x="0" y="2831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0" name="Line 1062"/>
              <p:cNvSpPr>
                <a:spLocks noChangeShapeType="1"/>
              </p:cNvSpPr>
              <p:nvPr userDrawn="1"/>
            </p:nvSpPr>
            <p:spPr bwMode="auto">
              <a:xfrm>
                <a:off x="0" y="2750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1" name="Line 1063"/>
              <p:cNvSpPr>
                <a:spLocks noChangeShapeType="1"/>
              </p:cNvSpPr>
              <p:nvPr userDrawn="1"/>
            </p:nvSpPr>
            <p:spPr bwMode="auto">
              <a:xfrm>
                <a:off x="0" y="2678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2" name="Line 1064"/>
              <p:cNvSpPr>
                <a:spLocks noChangeShapeType="1"/>
              </p:cNvSpPr>
              <p:nvPr userDrawn="1"/>
            </p:nvSpPr>
            <p:spPr bwMode="auto">
              <a:xfrm>
                <a:off x="0" y="2876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3" name="Line 1065"/>
              <p:cNvSpPr>
                <a:spLocks noChangeShapeType="1"/>
              </p:cNvSpPr>
              <p:nvPr userDrawn="1"/>
            </p:nvSpPr>
            <p:spPr bwMode="auto">
              <a:xfrm>
                <a:off x="0" y="2855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4" name="Line 1066"/>
              <p:cNvSpPr>
                <a:spLocks noChangeShapeType="1"/>
              </p:cNvSpPr>
              <p:nvPr userDrawn="1"/>
            </p:nvSpPr>
            <p:spPr bwMode="auto">
              <a:xfrm>
                <a:off x="0" y="2554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5" name="Line 1067"/>
              <p:cNvSpPr>
                <a:spLocks noChangeShapeType="1"/>
              </p:cNvSpPr>
              <p:nvPr userDrawn="1"/>
            </p:nvSpPr>
            <p:spPr bwMode="auto">
              <a:xfrm>
                <a:off x="0" y="2590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6" name="Line 1068"/>
              <p:cNvSpPr>
                <a:spLocks noChangeShapeType="1"/>
              </p:cNvSpPr>
              <p:nvPr userDrawn="1"/>
            </p:nvSpPr>
            <p:spPr bwMode="auto">
              <a:xfrm>
                <a:off x="0" y="2623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7" name="Line 1069"/>
              <p:cNvSpPr>
                <a:spLocks noChangeShapeType="1"/>
              </p:cNvSpPr>
              <p:nvPr userDrawn="1"/>
            </p:nvSpPr>
            <p:spPr bwMode="auto">
              <a:xfrm>
                <a:off x="0" y="2464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8" name="Line 1070"/>
              <p:cNvSpPr>
                <a:spLocks noChangeShapeType="1"/>
              </p:cNvSpPr>
              <p:nvPr userDrawn="1"/>
            </p:nvSpPr>
            <p:spPr bwMode="auto">
              <a:xfrm>
                <a:off x="0" y="2416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9" name="Line 1071"/>
              <p:cNvSpPr>
                <a:spLocks noChangeShapeType="1"/>
              </p:cNvSpPr>
              <p:nvPr userDrawn="1"/>
            </p:nvSpPr>
            <p:spPr bwMode="auto">
              <a:xfrm>
                <a:off x="0" y="250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0" name="Line 1072"/>
              <p:cNvSpPr>
                <a:spLocks noChangeShapeType="1"/>
              </p:cNvSpPr>
              <p:nvPr userDrawn="1"/>
            </p:nvSpPr>
            <p:spPr bwMode="auto">
              <a:xfrm>
                <a:off x="0" y="2371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" name="Line 1073"/>
              <p:cNvSpPr>
                <a:spLocks noChangeShapeType="1"/>
              </p:cNvSpPr>
              <p:nvPr userDrawn="1"/>
            </p:nvSpPr>
            <p:spPr bwMode="auto">
              <a:xfrm>
                <a:off x="0" y="2245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" name="Line 1074"/>
              <p:cNvSpPr>
                <a:spLocks noChangeShapeType="1"/>
              </p:cNvSpPr>
              <p:nvPr userDrawn="1"/>
            </p:nvSpPr>
            <p:spPr bwMode="auto">
              <a:xfrm>
                <a:off x="0" y="235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3" name="Line 1075"/>
              <p:cNvSpPr>
                <a:spLocks noChangeShapeType="1"/>
              </p:cNvSpPr>
              <p:nvPr userDrawn="1"/>
            </p:nvSpPr>
            <p:spPr bwMode="auto">
              <a:xfrm>
                <a:off x="0" y="2290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4" name="Line 1076"/>
              <p:cNvSpPr>
                <a:spLocks noChangeShapeType="1"/>
              </p:cNvSpPr>
              <p:nvPr userDrawn="1"/>
            </p:nvSpPr>
            <p:spPr bwMode="auto">
              <a:xfrm>
                <a:off x="0" y="2269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5" name="Line 1077"/>
              <p:cNvSpPr>
                <a:spLocks noChangeShapeType="1"/>
              </p:cNvSpPr>
              <p:nvPr userDrawn="1"/>
            </p:nvSpPr>
            <p:spPr bwMode="auto">
              <a:xfrm>
                <a:off x="0" y="213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6" name="Line 1078"/>
              <p:cNvSpPr>
                <a:spLocks noChangeShapeType="1"/>
              </p:cNvSpPr>
              <p:nvPr userDrawn="1"/>
            </p:nvSpPr>
            <p:spPr bwMode="auto">
              <a:xfrm>
                <a:off x="0" y="2166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7" name="Line 1079"/>
              <p:cNvSpPr>
                <a:spLocks noChangeShapeType="1"/>
              </p:cNvSpPr>
              <p:nvPr userDrawn="1"/>
            </p:nvSpPr>
            <p:spPr bwMode="auto">
              <a:xfrm>
                <a:off x="0" y="219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8" name="Line 1080"/>
              <p:cNvSpPr>
                <a:spLocks noChangeShapeType="1"/>
              </p:cNvSpPr>
              <p:nvPr userDrawn="1"/>
            </p:nvSpPr>
            <p:spPr bwMode="auto">
              <a:xfrm>
                <a:off x="0" y="2040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9" name="Line 1081"/>
              <p:cNvSpPr>
                <a:spLocks noChangeShapeType="1"/>
              </p:cNvSpPr>
              <p:nvPr userDrawn="1"/>
            </p:nvSpPr>
            <p:spPr bwMode="auto">
              <a:xfrm>
                <a:off x="0" y="1992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0" name="Line 1082"/>
              <p:cNvSpPr>
                <a:spLocks noChangeShapeType="1"/>
              </p:cNvSpPr>
              <p:nvPr userDrawn="1"/>
            </p:nvSpPr>
            <p:spPr bwMode="auto">
              <a:xfrm>
                <a:off x="0" y="2085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1" name="Line 1083"/>
              <p:cNvSpPr>
                <a:spLocks noChangeShapeType="1"/>
              </p:cNvSpPr>
              <p:nvPr userDrawn="1"/>
            </p:nvSpPr>
            <p:spPr bwMode="auto">
              <a:xfrm>
                <a:off x="0" y="1593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2" name="Line 1084"/>
              <p:cNvSpPr>
                <a:spLocks noChangeShapeType="1"/>
              </p:cNvSpPr>
              <p:nvPr userDrawn="1"/>
            </p:nvSpPr>
            <p:spPr bwMode="auto">
              <a:xfrm>
                <a:off x="0" y="1566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3" name="Line 1085"/>
              <p:cNvSpPr>
                <a:spLocks noChangeShapeType="1"/>
              </p:cNvSpPr>
              <p:nvPr userDrawn="1"/>
            </p:nvSpPr>
            <p:spPr bwMode="auto">
              <a:xfrm>
                <a:off x="0" y="1947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4" name="Line 1086"/>
              <p:cNvSpPr>
                <a:spLocks noChangeShapeType="1"/>
              </p:cNvSpPr>
              <p:nvPr userDrawn="1"/>
            </p:nvSpPr>
            <p:spPr bwMode="auto">
              <a:xfrm>
                <a:off x="0" y="1821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5" name="Line 1087"/>
              <p:cNvSpPr>
                <a:spLocks noChangeShapeType="1"/>
              </p:cNvSpPr>
              <p:nvPr userDrawn="1"/>
            </p:nvSpPr>
            <p:spPr bwMode="auto">
              <a:xfrm>
                <a:off x="0" y="1740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6" name="Line 1088"/>
              <p:cNvSpPr>
                <a:spLocks noChangeShapeType="1"/>
              </p:cNvSpPr>
              <p:nvPr userDrawn="1"/>
            </p:nvSpPr>
            <p:spPr bwMode="auto">
              <a:xfrm>
                <a:off x="0" y="192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7" name="Line 1089"/>
              <p:cNvSpPr>
                <a:spLocks noChangeShapeType="1"/>
              </p:cNvSpPr>
              <p:nvPr userDrawn="1"/>
            </p:nvSpPr>
            <p:spPr bwMode="auto">
              <a:xfrm>
                <a:off x="0" y="1614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8" name="Line 1090"/>
              <p:cNvSpPr>
                <a:spLocks noChangeShapeType="1"/>
              </p:cNvSpPr>
              <p:nvPr userDrawn="1"/>
            </p:nvSpPr>
            <p:spPr bwMode="auto">
              <a:xfrm>
                <a:off x="0" y="1668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9" name="Line 1091"/>
              <p:cNvSpPr>
                <a:spLocks noChangeShapeType="1"/>
              </p:cNvSpPr>
              <p:nvPr userDrawn="1"/>
            </p:nvSpPr>
            <p:spPr bwMode="auto">
              <a:xfrm>
                <a:off x="0" y="1866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0" name="Line 1092"/>
              <p:cNvSpPr>
                <a:spLocks noChangeShapeType="1"/>
              </p:cNvSpPr>
              <p:nvPr userDrawn="1"/>
            </p:nvSpPr>
            <p:spPr bwMode="auto">
              <a:xfrm>
                <a:off x="0" y="1845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1" name="Line 1093"/>
              <p:cNvSpPr>
                <a:spLocks noChangeShapeType="1"/>
              </p:cNvSpPr>
              <p:nvPr userDrawn="1"/>
            </p:nvSpPr>
            <p:spPr bwMode="auto">
              <a:xfrm>
                <a:off x="0" y="1437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2" name="Line 1094"/>
              <p:cNvSpPr>
                <a:spLocks noChangeShapeType="1"/>
              </p:cNvSpPr>
              <p:nvPr userDrawn="1"/>
            </p:nvSpPr>
            <p:spPr bwMode="auto">
              <a:xfrm>
                <a:off x="0" y="1473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3" name="Line 1095"/>
              <p:cNvSpPr>
                <a:spLocks noChangeShapeType="1"/>
              </p:cNvSpPr>
              <p:nvPr userDrawn="1"/>
            </p:nvSpPr>
            <p:spPr bwMode="auto">
              <a:xfrm>
                <a:off x="0" y="1506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4" name="Line 1096"/>
              <p:cNvSpPr>
                <a:spLocks noChangeShapeType="1"/>
              </p:cNvSpPr>
              <p:nvPr userDrawn="1"/>
            </p:nvSpPr>
            <p:spPr bwMode="auto">
              <a:xfrm>
                <a:off x="0" y="1347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5" name="Line 1097"/>
              <p:cNvSpPr>
                <a:spLocks noChangeShapeType="1"/>
              </p:cNvSpPr>
              <p:nvPr userDrawn="1"/>
            </p:nvSpPr>
            <p:spPr bwMode="auto">
              <a:xfrm>
                <a:off x="0" y="1392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6" name="Line 1098"/>
              <p:cNvSpPr>
                <a:spLocks noChangeShapeType="1"/>
              </p:cNvSpPr>
              <p:nvPr userDrawn="1"/>
            </p:nvSpPr>
            <p:spPr bwMode="auto">
              <a:xfrm>
                <a:off x="0" y="101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7" name="Line 1099"/>
              <p:cNvSpPr>
                <a:spLocks noChangeShapeType="1"/>
              </p:cNvSpPr>
              <p:nvPr userDrawn="1"/>
            </p:nvSpPr>
            <p:spPr bwMode="auto">
              <a:xfrm>
                <a:off x="0" y="989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8" name="Line 1100"/>
              <p:cNvSpPr>
                <a:spLocks noChangeShapeType="1"/>
              </p:cNvSpPr>
              <p:nvPr userDrawn="1"/>
            </p:nvSpPr>
            <p:spPr bwMode="auto">
              <a:xfrm>
                <a:off x="0" y="1244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9" name="Line 1101"/>
              <p:cNvSpPr>
                <a:spLocks noChangeShapeType="1"/>
              </p:cNvSpPr>
              <p:nvPr userDrawn="1"/>
            </p:nvSpPr>
            <p:spPr bwMode="auto">
              <a:xfrm>
                <a:off x="0" y="1163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0" name="Line 1102"/>
              <p:cNvSpPr>
                <a:spLocks noChangeShapeType="1"/>
              </p:cNvSpPr>
              <p:nvPr userDrawn="1"/>
            </p:nvSpPr>
            <p:spPr bwMode="auto">
              <a:xfrm>
                <a:off x="0" y="1037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1" name="Line 1103"/>
              <p:cNvSpPr>
                <a:spLocks noChangeShapeType="1"/>
              </p:cNvSpPr>
              <p:nvPr userDrawn="1"/>
            </p:nvSpPr>
            <p:spPr bwMode="auto">
              <a:xfrm>
                <a:off x="0" y="1091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2" name="Line 1104"/>
              <p:cNvSpPr>
                <a:spLocks noChangeShapeType="1"/>
              </p:cNvSpPr>
              <p:nvPr userDrawn="1"/>
            </p:nvSpPr>
            <p:spPr bwMode="auto">
              <a:xfrm>
                <a:off x="0" y="128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3" name="Line 1105"/>
              <p:cNvSpPr>
                <a:spLocks noChangeShapeType="1"/>
              </p:cNvSpPr>
              <p:nvPr userDrawn="1"/>
            </p:nvSpPr>
            <p:spPr bwMode="auto">
              <a:xfrm>
                <a:off x="0" y="1268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4" name="Line 1106"/>
              <p:cNvSpPr>
                <a:spLocks noChangeShapeType="1"/>
              </p:cNvSpPr>
              <p:nvPr userDrawn="1"/>
            </p:nvSpPr>
            <p:spPr bwMode="auto">
              <a:xfrm>
                <a:off x="0" y="86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5" name="Line 1107"/>
              <p:cNvSpPr>
                <a:spLocks noChangeShapeType="1"/>
              </p:cNvSpPr>
              <p:nvPr userDrawn="1"/>
            </p:nvSpPr>
            <p:spPr bwMode="auto">
              <a:xfrm>
                <a:off x="0" y="896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6" name="Line 1108"/>
              <p:cNvSpPr>
                <a:spLocks noChangeShapeType="1"/>
              </p:cNvSpPr>
              <p:nvPr userDrawn="1"/>
            </p:nvSpPr>
            <p:spPr bwMode="auto">
              <a:xfrm>
                <a:off x="0" y="92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7" name="Line 1109"/>
              <p:cNvSpPr>
                <a:spLocks noChangeShapeType="1"/>
              </p:cNvSpPr>
              <p:nvPr userDrawn="1"/>
            </p:nvSpPr>
            <p:spPr bwMode="auto">
              <a:xfrm>
                <a:off x="0" y="770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8" name="Line 1110"/>
              <p:cNvSpPr>
                <a:spLocks noChangeShapeType="1"/>
              </p:cNvSpPr>
              <p:nvPr userDrawn="1"/>
            </p:nvSpPr>
            <p:spPr bwMode="auto">
              <a:xfrm>
                <a:off x="0" y="815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9" name="Line 1111"/>
              <p:cNvSpPr>
                <a:spLocks noChangeShapeType="1"/>
              </p:cNvSpPr>
              <p:nvPr userDrawn="1"/>
            </p:nvSpPr>
            <p:spPr bwMode="auto">
              <a:xfrm>
                <a:off x="0" y="718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0" name="Line 1112"/>
              <p:cNvSpPr>
                <a:spLocks noChangeShapeType="1"/>
              </p:cNvSpPr>
              <p:nvPr userDrawn="1"/>
            </p:nvSpPr>
            <p:spPr bwMode="auto">
              <a:xfrm>
                <a:off x="0" y="646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1" name="Line 1113"/>
              <p:cNvSpPr>
                <a:spLocks noChangeShapeType="1"/>
              </p:cNvSpPr>
              <p:nvPr userDrawn="1"/>
            </p:nvSpPr>
            <p:spPr bwMode="auto">
              <a:xfrm>
                <a:off x="0" y="522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2" name="Line 1114"/>
              <p:cNvSpPr>
                <a:spLocks noChangeShapeType="1"/>
              </p:cNvSpPr>
              <p:nvPr userDrawn="1"/>
            </p:nvSpPr>
            <p:spPr bwMode="auto">
              <a:xfrm>
                <a:off x="0" y="558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3" name="Line 1115"/>
              <p:cNvSpPr>
                <a:spLocks noChangeShapeType="1"/>
              </p:cNvSpPr>
              <p:nvPr userDrawn="1"/>
            </p:nvSpPr>
            <p:spPr bwMode="auto">
              <a:xfrm>
                <a:off x="0" y="591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4" name="Line 1116"/>
              <p:cNvSpPr>
                <a:spLocks noChangeShapeType="1"/>
              </p:cNvSpPr>
              <p:nvPr userDrawn="1"/>
            </p:nvSpPr>
            <p:spPr bwMode="auto">
              <a:xfrm>
                <a:off x="0" y="432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5" name="Line 1117"/>
              <p:cNvSpPr>
                <a:spLocks noChangeShapeType="1"/>
              </p:cNvSpPr>
              <p:nvPr userDrawn="1"/>
            </p:nvSpPr>
            <p:spPr bwMode="auto">
              <a:xfrm>
                <a:off x="0" y="384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6" name="Line 1118"/>
              <p:cNvSpPr>
                <a:spLocks noChangeShapeType="1"/>
              </p:cNvSpPr>
              <p:nvPr userDrawn="1"/>
            </p:nvSpPr>
            <p:spPr bwMode="auto">
              <a:xfrm>
                <a:off x="0" y="477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7" name="Line 1119"/>
              <p:cNvSpPr>
                <a:spLocks noChangeShapeType="1"/>
              </p:cNvSpPr>
              <p:nvPr userDrawn="1"/>
            </p:nvSpPr>
            <p:spPr bwMode="auto">
              <a:xfrm>
                <a:off x="0" y="33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8" name="Line 1120"/>
              <p:cNvSpPr>
                <a:spLocks noChangeShapeType="1"/>
              </p:cNvSpPr>
              <p:nvPr userDrawn="1"/>
            </p:nvSpPr>
            <p:spPr bwMode="auto">
              <a:xfrm>
                <a:off x="0" y="318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9" name="Line 1121"/>
              <p:cNvSpPr>
                <a:spLocks noChangeShapeType="1"/>
              </p:cNvSpPr>
              <p:nvPr userDrawn="1"/>
            </p:nvSpPr>
            <p:spPr bwMode="auto">
              <a:xfrm>
                <a:off x="0" y="258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0" name="Line 1122"/>
              <p:cNvSpPr>
                <a:spLocks noChangeShapeType="1"/>
              </p:cNvSpPr>
              <p:nvPr userDrawn="1"/>
            </p:nvSpPr>
            <p:spPr bwMode="auto">
              <a:xfrm>
                <a:off x="0" y="7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1" name="Line 1123"/>
              <p:cNvSpPr>
                <a:spLocks noChangeShapeType="1"/>
              </p:cNvSpPr>
              <p:nvPr userDrawn="1"/>
            </p:nvSpPr>
            <p:spPr bwMode="auto">
              <a:xfrm>
                <a:off x="0" y="43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2" name="Line 1124"/>
              <p:cNvSpPr>
                <a:spLocks noChangeShapeType="1"/>
              </p:cNvSpPr>
              <p:nvPr userDrawn="1"/>
            </p:nvSpPr>
            <p:spPr bwMode="auto">
              <a:xfrm>
                <a:off x="0" y="91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3" name="Line 1125"/>
              <p:cNvSpPr>
                <a:spLocks noChangeShapeType="1"/>
              </p:cNvSpPr>
              <p:nvPr userDrawn="1"/>
            </p:nvSpPr>
            <p:spPr bwMode="auto">
              <a:xfrm>
                <a:off x="0" y="145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4" name="Line 1126"/>
              <p:cNvSpPr>
                <a:spLocks noChangeShapeType="1"/>
              </p:cNvSpPr>
              <p:nvPr userDrawn="1"/>
            </p:nvSpPr>
            <p:spPr bwMode="auto">
              <a:xfrm>
                <a:off x="0" y="202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105" name="Rectangle 1132"/>
          <p:cNvSpPr>
            <a:spLocks noChangeArrowheads="1"/>
          </p:cNvSpPr>
          <p:nvPr/>
        </p:nvSpPr>
        <p:spPr bwMode="auto">
          <a:xfrm>
            <a:off x="3017838" y="2120900"/>
            <a:ext cx="5662612" cy="77788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FontTx/>
              <a:buNone/>
              <a:defRPr/>
            </a:pPr>
            <a:endParaRPr lang="zh-CN" altLang="en-US" sz="2400" b="0">
              <a:ea typeface="宋体" pitchFamily="2" charset="-122"/>
            </a:endParaRPr>
          </a:p>
        </p:txBody>
      </p:sp>
      <p:sp>
        <p:nvSpPr>
          <p:cNvPr id="106" name="Rectangle 1133"/>
          <p:cNvSpPr>
            <a:spLocks noChangeArrowheads="1"/>
          </p:cNvSpPr>
          <p:nvPr/>
        </p:nvSpPr>
        <p:spPr bwMode="auto">
          <a:xfrm>
            <a:off x="1098550" y="862013"/>
            <a:ext cx="5662613" cy="77787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FontTx/>
              <a:buNone/>
              <a:defRPr/>
            </a:pPr>
            <a:endParaRPr lang="zh-CN" altLang="en-US" sz="2400" b="0">
              <a:ea typeface="宋体" pitchFamily="2" charset="-122"/>
            </a:endParaRPr>
          </a:p>
        </p:txBody>
      </p:sp>
      <p:sp>
        <p:nvSpPr>
          <p:cNvPr id="6250" name="Rectangle 1130"/>
          <p:cNvSpPr>
            <a:spLocks noGrp="1" noChangeArrowheads="1"/>
          </p:cNvSpPr>
          <p:nvPr>
            <p:ph type="ctrTitle"/>
          </p:nvPr>
        </p:nvSpPr>
        <p:spPr>
          <a:xfrm>
            <a:off x="1169988" y="1046163"/>
            <a:ext cx="7380287" cy="1012825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251" name="Rectangle 1131"/>
          <p:cNvSpPr>
            <a:spLocks noGrp="1" noChangeArrowheads="1"/>
          </p:cNvSpPr>
          <p:nvPr>
            <p:ph type="subTitle" idx="1"/>
          </p:nvPr>
        </p:nvSpPr>
        <p:spPr>
          <a:xfrm>
            <a:off x="1566863" y="2693988"/>
            <a:ext cx="6662737" cy="29940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7" name="Rectangle 1127"/>
          <p:cNvSpPr>
            <a:spLocks noGrp="1" noChangeArrowheads="1"/>
          </p:cNvSpPr>
          <p:nvPr>
            <p:ph type="dt" sz="half" idx="10"/>
          </p:nvPr>
        </p:nvSpPr>
        <p:spPr>
          <a:xfrm>
            <a:off x="1387475" y="6357938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8" name="Rectangle 1128"/>
          <p:cNvSpPr>
            <a:spLocks noGrp="1" noChangeArrowheads="1"/>
          </p:cNvSpPr>
          <p:nvPr>
            <p:ph type="ftr" sz="quarter" idx="11"/>
          </p:nvPr>
        </p:nvSpPr>
        <p:spPr>
          <a:xfrm>
            <a:off x="3722688" y="6357938"/>
            <a:ext cx="2271712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动态规划</a:t>
            </a:r>
            <a:endParaRPr lang="en-US" altLang="zh-CN"/>
          </a:p>
        </p:txBody>
      </p:sp>
      <p:sp>
        <p:nvSpPr>
          <p:cNvPr id="109" name="Rectangle 112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64300" y="6361113"/>
            <a:ext cx="1906588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B902B7F-264A-4FC5-AB19-D3CDB3EAA87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 autoUpdateAnimBg="0"/>
      <p:bldP spid="106" grpId="0" animBg="1" autoUpdateAnimBg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动态规划</a:t>
            </a:r>
            <a:endParaRPr lang="en-US" altLang="zh-CN"/>
          </a:p>
        </p:txBody>
      </p:sp>
      <p:sp>
        <p:nvSpPr>
          <p:cNvPr id="6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75F5E6-A5C4-40CD-896D-52BD263B909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78625" y="609600"/>
            <a:ext cx="1989138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09625" y="609600"/>
            <a:ext cx="58166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动态规划</a:t>
            </a:r>
            <a:endParaRPr lang="en-US" altLang="zh-CN"/>
          </a:p>
        </p:txBody>
      </p:sp>
      <p:sp>
        <p:nvSpPr>
          <p:cNvPr id="6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CBB175-9D7C-4547-8366-15957A1CE83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10B0D-ABF1-44AC-94F7-7C7B1B92C97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动态规划</a:t>
            </a:r>
            <a:endParaRPr lang="en-US" altLang="zh-CN"/>
          </a:p>
        </p:txBody>
      </p:sp>
      <p:sp>
        <p:nvSpPr>
          <p:cNvPr id="6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563E70-9991-42B0-9DF0-AD20CA315B5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09625" y="2214563"/>
            <a:ext cx="3902075" cy="3881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64100" y="2214563"/>
            <a:ext cx="3903663" cy="3881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动态规划</a:t>
            </a:r>
            <a:endParaRPr lang="en-US" altLang="zh-CN"/>
          </a:p>
        </p:txBody>
      </p:sp>
      <p:sp>
        <p:nvSpPr>
          <p:cNvPr id="7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F1FDCE-C7D6-4239-8533-F085902BBB4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动态规划</a:t>
            </a:r>
            <a:endParaRPr lang="en-US" altLang="zh-CN"/>
          </a:p>
        </p:txBody>
      </p:sp>
      <p:sp>
        <p:nvSpPr>
          <p:cNvPr id="9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E56679-EB19-4EED-B5BB-CC586AECD25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动态规划</a:t>
            </a:r>
            <a:endParaRPr lang="en-US" altLang="zh-CN"/>
          </a:p>
        </p:txBody>
      </p:sp>
      <p:sp>
        <p:nvSpPr>
          <p:cNvPr id="5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D9AB0C-3D36-46F3-B154-14A3C4562B0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动态规划</a:t>
            </a:r>
            <a:endParaRPr lang="en-US" altLang="zh-CN"/>
          </a:p>
        </p:txBody>
      </p:sp>
      <p:sp>
        <p:nvSpPr>
          <p:cNvPr id="4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DA1526-3BD2-467C-B8F1-EFA7AB79088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动态规划</a:t>
            </a:r>
            <a:endParaRPr lang="en-US" altLang="zh-CN"/>
          </a:p>
        </p:txBody>
      </p:sp>
      <p:sp>
        <p:nvSpPr>
          <p:cNvPr id="7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6A9433-8828-4A7B-BF92-590046B4021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动态规划</a:t>
            </a:r>
            <a:endParaRPr lang="en-US" altLang="zh-CN"/>
          </a:p>
        </p:txBody>
      </p:sp>
      <p:sp>
        <p:nvSpPr>
          <p:cNvPr id="7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7909FC-A1CE-4110-A274-CD5BE91BDD7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/>
          <p:cNvGrpSpPr>
            <a:grpSpLocks/>
          </p:cNvGrpSpPr>
          <p:nvPr/>
        </p:nvGrpSpPr>
        <p:grpSpPr bwMode="auto">
          <a:xfrm>
            <a:off x="0" y="68263"/>
            <a:ext cx="8915400" cy="6713537"/>
            <a:chOff x="0" y="43"/>
            <a:chExt cx="5616" cy="4229"/>
          </a:xfrm>
        </p:grpSpPr>
        <p:grpSp>
          <p:nvGrpSpPr>
            <p:cNvPr id="10248" name="Group 3"/>
            <p:cNvGrpSpPr>
              <a:grpSpLocks/>
            </p:cNvGrpSpPr>
            <p:nvPr userDrawn="1"/>
          </p:nvGrpSpPr>
          <p:grpSpPr bwMode="auto">
            <a:xfrm>
              <a:off x="0" y="43"/>
              <a:ext cx="408" cy="4229"/>
              <a:chOff x="0" y="43"/>
              <a:chExt cx="5760" cy="4229"/>
            </a:xfrm>
          </p:grpSpPr>
          <p:sp>
            <p:nvSpPr>
              <p:cNvPr id="5124" name="Line 4"/>
              <p:cNvSpPr>
                <a:spLocks noChangeShapeType="1"/>
              </p:cNvSpPr>
              <p:nvPr userDrawn="1"/>
            </p:nvSpPr>
            <p:spPr bwMode="auto">
              <a:xfrm>
                <a:off x="0" y="4203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25" name="Line 5"/>
              <p:cNvSpPr>
                <a:spLocks noChangeShapeType="1"/>
              </p:cNvSpPr>
              <p:nvPr userDrawn="1"/>
            </p:nvSpPr>
            <p:spPr bwMode="auto">
              <a:xfrm>
                <a:off x="0" y="4239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26" name="Line 6"/>
              <p:cNvSpPr>
                <a:spLocks noChangeShapeType="1"/>
              </p:cNvSpPr>
              <p:nvPr userDrawn="1"/>
            </p:nvSpPr>
            <p:spPr bwMode="auto">
              <a:xfrm>
                <a:off x="0" y="4272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27" name="Line 7"/>
              <p:cNvSpPr>
                <a:spLocks noChangeShapeType="1"/>
              </p:cNvSpPr>
              <p:nvPr userDrawn="1"/>
            </p:nvSpPr>
            <p:spPr bwMode="auto">
              <a:xfrm>
                <a:off x="0" y="4113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28" name="Line 8"/>
              <p:cNvSpPr>
                <a:spLocks noChangeShapeType="1"/>
              </p:cNvSpPr>
              <p:nvPr userDrawn="1"/>
            </p:nvSpPr>
            <p:spPr bwMode="auto">
              <a:xfrm>
                <a:off x="0" y="4065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29" name="Line 9"/>
              <p:cNvSpPr>
                <a:spLocks noChangeShapeType="1"/>
              </p:cNvSpPr>
              <p:nvPr userDrawn="1"/>
            </p:nvSpPr>
            <p:spPr bwMode="auto">
              <a:xfrm>
                <a:off x="0" y="4158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30" name="Line 10"/>
              <p:cNvSpPr>
                <a:spLocks noChangeShapeType="1"/>
              </p:cNvSpPr>
              <p:nvPr userDrawn="1"/>
            </p:nvSpPr>
            <p:spPr bwMode="auto">
              <a:xfrm>
                <a:off x="0" y="3666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31" name="Line 11"/>
              <p:cNvSpPr>
                <a:spLocks noChangeShapeType="1"/>
              </p:cNvSpPr>
              <p:nvPr userDrawn="1"/>
            </p:nvSpPr>
            <p:spPr bwMode="auto">
              <a:xfrm>
                <a:off x="0" y="3639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32" name="Line 12"/>
              <p:cNvSpPr>
                <a:spLocks noChangeShapeType="1"/>
              </p:cNvSpPr>
              <p:nvPr userDrawn="1"/>
            </p:nvSpPr>
            <p:spPr bwMode="auto">
              <a:xfrm>
                <a:off x="0" y="4020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33" name="Line 13"/>
              <p:cNvSpPr>
                <a:spLocks noChangeShapeType="1"/>
              </p:cNvSpPr>
              <p:nvPr userDrawn="1"/>
            </p:nvSpPr>
            <p:spPr bwMode="auto">
              <a:xfrm>
                <a:off x="0" y="3894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34" name="Line 14"/>
              <p:cNvSpPr>
                <a:spLocks noChangeShapeType="1"/>
              </p:cNvSpPr>
              <p:nvPr userDrawn="1"/>
            </p:nvSpPr>
            <p:spPr bwMode="auto">
              <a:xfrm>
                <a:off x="0" y="3813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35" name="Line 15"/>
              <p:cNvSpPr>
                <a:spLocks noChangeShapeType="1"/>
              </p:cNvSpPr>
              <p:nvPr userDrawn="1"/>
            </p:nvSpPr>
            <p:spPr bwMode="auto">
              <a:xfrm>
                <a:off x="0" y="3999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36" name="Line 16"/>
              <p:cNvSpPr>
                <a:spLocks noChangeShapeType="1"/>
              </p:cNvSpPr>
              <p:nvPr userDrawn="1"/>
            </p:nvSpPr>
            <p:spPr bwMode="auto">
              <a:xfrm>
                <a:off x="0" y="3687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37" name="Line 17"/>
              <p:cNvSpPr>
                <a:spLocks noChangeShapeType="1"/>
              </p:cNvSpPr>
              <p:nvPr userDrawn="1"/>
            </p:nvSpPr>
            <p:spPr bwMode="auto">
              <a:xfrm>
                <a:off x="0" y="3741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38" name="Line 18"/>
              <p:cNvSpPr>
                <a:spLocks noChangeShapeType="1"/>
              </p:cNvSpPr>
              <p:nvPr userDrawn="1"/>
            </p:nvSpPr>
            <p:spPr bwMode="auto">
              <a:xfrm>
                <a:off x="0" y="393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39" name="Line 19"/>
              <p:cNvSpPr>
                <a:spLocks noChangeShapeType="1"/>
              </p:cNvSpPr>
              <p:nvPr userDrawn="1"/>
            </p:nvSpPr>
            <p:spPr bwMode="auto">
              <a:xfrm>
                <a:off x="0" y="3918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40" name="Line 20"/>
              <p:cNvSpPr>
                <a:spLocks noChangeShapeType="1"/>
              </p:cNvSpPr>
              <p:nvPr userDrawn="1"/>
            </p:nvSpPr>
            <p:spPr bwMode="auto">
              <a:xfrm>
                <a:off x="0" y="3510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41" name="Line 21"/>
              <p:cNvSpPr>
                <a:spLocks noChangeShapeType="1"/>
              </p:cNvSpPr>
              <p:nvPr userDrawn="1"/>
            </p:nvSpPr>
            <p:spPr bwMode="auto">
              <a:xfrm>
                <a:off x="0" y="3546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42" name="Line 22"/>
              <p:cNvSpPr>
                <a:spLocks noChangeShapeType="1"/>
              </p:cNvSpPr>
              <p:nvPr userDrawn="1"/>
            </p:nvSpPr>
            <p:spPr bwMode="auto">
              <a:xfrm>
                <a:off x="0" y="357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43" name="Line 23"/>
              <p:cNvSpPr>
                <a:spLocks noChangeShapeType="1"/>
              </p:cNvSpPr>
              <p:nvPr userDrawn="1"/>
            </p:nvSpPr>
            <p:spPr bwMode="auto">
              <a:xfrm>
                <a:off x="0" y="3420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44" name="Line 24"/>
              <p:cNvSpPr>
                <a:spLocks noChangeShapeType="1"/>
              </p:cNvSpPr>
              <p:nvPr userDrawn="1"/>
            </p:nvSpPr>
            <p:spPr bwMode="auto">
              <a:xfrm>
                <a:off x="0" y="3372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45" name="Line 25"/>
              <p:cNvSpPr>
                <a:spLocks noChangeShapeType="1"/>
              </p:cNvSpPr>
              <p:nvPr userDrawn="1"/>
            </p:nvSpPr>
            <p:spPr bwMode="auto">
              <a:xfrm>
                <a:off x="0" y="3465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46" name="Line 26"/>
              <p:cNvSpPr>
                <a:spLocks noChangeShapeType="1"/>
              </p:cNvSpPr>
              <p:nvPr userDrawn="1"/>
            </p:nvSpPr>
            <p:spPr bwMode="auto">
              <a:xfrm>
                <a:off x="0" y="2973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47" name="Line 27"/>
              <p:cNvSpPr>
                <a:spLocks noChangeShapeType="1"/>
              </p:cNvSpPr>
              <p:nvPr userDrawn="1"/>
            </p:nvSpPr>
            <p:spPr bwMode="auto">
              <a:xfrm>
                <a:off x="0" y="2946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48" name="Line 28"/>
              <p:cNvSpPr>
                <a:spLocks noChangeShapeType="1"/>
              </p:cNvSpPr>
              <p:nvPr userDrawn="1"/>
            </p:nvSpPr>
            <p:spPr bwMode="auto">
              <a:xfrm>
                <a:off x="0" y="3327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49" name="Line 29"/>
              <p:cNvSpPr>
                <a:spLocks noChangeShapeType="1"/>
              </p:cNvSpPr>
              <p:nvPr userDrawn="1"/>
            </p:nvSpPr>
            <p:spPr bwMode="auto">
              <a:xfrm>
                <a:off x="0" y="3201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50" name="Line 30"/>
              <p:cNvSpPr>
                <a:spLocks noChangeShapeType="1"/>
              </p:cNvSpPr>
              <p:nvPr userDrawn="1"/>
            </p:nvSpPr>
            <p:spPr bwMode="auto">
              <a:xfrm>
                <a:off x="0" y="3120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51" name="Line 31"/>
              <p:cNvSpPr>
                <a:spLocks noChangeShapeType="1"/>
              </p:cNvSpPr>
              <p:nvPr userDrawn="1"/>
            </p:nvSpPr>
            <p:spPr bwMode="auto">
              <a:xfrm>
                <a:off x="0" y="3306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52" name="Line 32"/>
              <p:cNvSpPr>
                <a:spLocks noChangeShapeType="1"/>
              </p:cNvSpPr>
              <p:nvPr userDrawn="1"/>
            </p:nvSpPr>
            <p:spPr bwMode="auto">
              <a:xfrm>
                <a:off x="0" y="2994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53" name="Line 33"/>
              <p:cNvSpPr>
                <a:spLocks noChangeShapeType="1"/>
              </p:cNvSpPr>
              <p:nvPr userDrawn="1"/>
            </p:nvSpPr>
            <p:spPr bwMode="auto">
              <a:xfrm>
                <a:off x="0" y="3048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54" name="Line 34"/>
              <p:cNvSpPr>
                <a:spLocks noChangeShapeType="1"/>
              </p:cNvSpPr>
              <p:nvPr userDrawn="1"/>
            </p:nvSpPr>
            <p:spPr bwMode="auto">
              <a:xfrm>
                <a:off x="0" y="3246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55" name="Line 35"/>
              <p:cNvSpPr>
                <a:spLocks noChangeShapeType="1"/>
              </p:cNvSpPr>
              <p:nvPr userDrawn="1"/>
            </p:nvSpPr>
            <p:spPr bwMode="auto">
              <a:xfrm>
                <a:off x="0" y="3225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56" name="Line 36"/>
              <p:cNvSpPr>
                <a:spLocks noChangeShapeType="1"/>
              </p:cNvSpPr>
              <p:nvPr userDrawn="1"/>
            </p:nvSpPr>
            <p:spPr bwMode="auto">
              <a:xfrm>
                <a:off x="0" y="2831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57" name="Line 37"/>
              <p:cNvSpPr>
                <a:spLocks noChangeShapeType="1"/>
              </p:cNvSpPr>
              <p:nvPr userDrawn="1"/>
            </p:nvSpPr>
            <p:spPr bwMode="auto">
              <a:xfrm>
                <a:off x="0" y="2750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58" name="Line 38"/>
              <p:cNvSpPr>
                <a:spLocks noChangeShapeType="1"/>
              </p:cNvSpPr>
              <p:nvPr userDrawn="1"/>
            </p:nvSpPr>
            <p:spPr bwMode="auto">
              <a:xfrm>
                <a:off x="0" y="2678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59" name="Line 39"/>
              <p:cNvSpPr>
                <a:spLocks noChangeShapeType="1"/>
              </p:cNvSpPr>
              <p:nvPr userDrawn="1"/>
            </p:nvSpPr>
            <p:spPr bwMode="auto">
              <a:xfrm>
                <a:off x="0" y="2876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60" name="Line 40"/>
              <p:cNvSpPr>
                <a:spLocks noChangeShapeType="1"/>
              </p:cNvSpPr>
              <p:nvPr userDrawn="1"/>
            </p:nvSpPr>
            <p:spPr bwMode="auto">
              <a:xfrm>
                <a:off x="0" y="2855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61" name="Line 41"/>
              <p:cNvSpPr>
                <a:spLocks noChangeShapeType="1"/>
              </p:cNvSpPr>
              <p:nvPr userDrawn="1"/>
            </p:nvSpPr>
            <p:spPr bwMode="auto">
              <a:xfrm>
                <a:off x="0" y="2554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62" name="Line 42"/>
              <p:cNvSpPr>
                <a:spLocks noChangeShapeType="1"/>
              </p:cNvSpPr>
              <p:nvPr userDrawn="1"/>
            </p:nvSpPr>
            <p:spPr bwMode="auto">
              <a:xfrm>
                <a:off x="0" y="2590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63" name="Line 43"/>
              <p:cNvSpPr>
                <a:spLocks noChangeShapeType="1"/>
              </p:cNvSpPr>
              <p:nvPr userDrawn="1"/>
            </p:nvSpPr>
            <p:spPr bwMode="auto">
              <a:xfrm>
                <a:off x="0" y="2623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64" name="Line 44"/>
              <p:cNvSpPr>
                <a:spLocks noChangeShapeType="1"/>
              </p:cNvSpPr>
              <p:nvPr userDrawn="1"/>
            </p:nvSpPr>
            <p:spPr bwMode="auto">
              <a:xfrm>
                <a:off x="0" y="2464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65" name="Line 45"/>
              <p:cNvSpPr>
                <a:spLocks noChangeShapeType="1"/>
              </p:cNvSpPr>
              <p:nvPr userDrawn="1"/>
            </p:nvSpPr>
            <p:spPr bwMode="auto">
              <a:xfrm>
                <a:off x="0" y="2416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66" name="Line 46"/>
              <p:cNvSpPr>
                <a:spLocks noChangeShapeType="1"/>
              </p:cNvSpPr>
              <p:nvPr userDrawn="1"/>
            </p:nvSpPr>
            <p:spPr bwMode="auto">
              <a:xfrm>
                <a:off x="0" y="250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67" name="Line 47"/>
              <p:cNvSpPr>
                <a:spLocks noChangeShapeType="1"/>
              </p:cNvSpPr>
              <p:nvPr userDrawn="1"/>
            </p:nvSpPr>
            <p:spPr bwMode="auto">
              <a:xfrm>
                <a:off x="0" y="2371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68" name="Line 48"/>
              <p:cNvSpPr>
                <a:spLocks noChangeShapeType="1"/>
              </p:cNvSpPr>
              <p:nvPr userDrawn="1"/>
            </p:nvSpPr>
            <p:spPr bwMode="auto">
              <a:xfrm>
                <a:off x="0" y="2245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69" name="Line 49"/>
              <p:cNvSpPr>
                <a:spLocks noChangeShapeType="1"/>
              </p:cNvSpPr>
              <p:nvPr userDrawn="1"/>
            </p:nvSpPr>
            <p:spPr bwMode="auto">
              <a:xfrm>
                <a:off x="0" y="2350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70" name="Line 50"/>
              <p:cNvSpPr>
                <a:spLocks noChangeShapeType="1"/>
              </p:cNvSpPr>
              <p:nvPr userDrawn="1"/>
            </p:nvSpPr>
            <p:spPr bwMode="auto">
              <a:xfrm>
                <a:off x="0" y="2290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71" name="Line 51"/>
              <p:cNvSpPr>
                <a:spLocks noChangeShapeType="1"/>
              </p:cNvSpPr>
              <p:nvPr userDrawn="1"/>
            </p:nvSpPr>
            <p:spPr bwMode="auto">
              <a:xfrm>
                <a:off x="0" y="2269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72" name="Line 52"/>
              <p:cNvSpPr>
                <a:spLocks noChangeShapeType="1"/>
              </p:cNvSpPr>
              <p:nvPr userDrawn="1"/>
            </p:nvSpPr>
            <p:spPr bwMode="auto">
              <a:xfrm>
                <a:off x="0" y="2130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73" name="Line 53"/>
              <p:cNvSpPr>
                <a:spLocks noChangeShapeType="1"/>
              </p:cNvSpPr>
              <p:nvPr userDrawn="1"/>
            </p:nvSpPr>
            <p:spPr bwMode="auto">
              <a:xfrm>
                <a:off x="0" y="2166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74" name="Line 54"/>
              <p:cNvSpPr>
                <a:spLocks noChangeShapeType="1"/>
              </p:cNvSpPr>
              <p:nvPr userDrawn="1"/>
            </p:nvSpPr>
            <p:spPr bwMode="auto">
              <a:xfrm>
                <a:off x="0" y="219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75" name="Line 55"/>
              <p:cNvSpPr>
                <a:spLocks noChangeShapeType="1"/>
              </p:cNvSpPr>
              <p:nvPr userDrawn="1"/>
            </p:nvSpPr>
            <p:spPr bwMode="auto">
              <a:xfrm>
                <a:off x="0" y="2040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76" name="Line 56"/>
              <p:cNvSpPr>
                <a:spLocks noChangeShapeType="1"/>
              </p:cNvSpPr>
              <p:nvPr userDrawn="1"/>
            </p:nvSpPr>
            <p:spPr bwMode="auto">
              <a:xfrm>
                <a:off x="0" y="1992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77" name="Line 57"/>
              <p:cNvSpPr>
                <a:spLocks noChangeShapeType="1"/>
              </p:cNvSpPr>
              <p:nvPr userDrawn="1"/>
            </p:nvSpPr>
            <p:spPr bwMode="auto">
              <a:xfrm>
                <a:off x="0" y="2085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78" name="Line 58"/>
              <p:cNvSpPr>
                <a:spLocks noChangeShapeType="1"/>
              </p:cNvSpPr>
              <p:nvPr userDrawn="1"/>
            </p:nvSpPr>
            <p:spPr bwMode="auto">
              <a:xfrm>
                <a:off x="0" y="1593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79" name="Line 59"/>
              <p:cNvSpPr>
                <a:spLocks noChangeShapeType="1"/>
              </p:cNvSpPr>
              <p:nvPr userDrawn="1"/>
            </p:nvSpPr>
            <p:spPr bwMode="auto">
              <a:xfrm>
                <a:off x="0" y="1566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80" name="Line 60"/>
              <p:cNvSpPr>
                <a:spLocks noChangeShapeType="1"/>
              </p:cNvSpPr>
              <p:nvPr userDrawn="1"/>
            </p:nvSpPr>
            <p:spPr bwMode="auto">
              <a:xfrm>
                <a:off x="0" y="1947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81" name="Line 61"/>
              <p:cNvSpPr>
                <a:spLocks noChangeShapeType="1"/>
              </p:cNvSpPr>
              <p:nvPr userDrawn="1"/>
            </p:nvSpPr>
            <p:spPr bwMode="auto">
              <a:xfrm>
                <a:off x="0" y="1821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82" name="Line 62"/>
              <p:cNvSpPr>
                <a:spLocks noChangeShapeType="1"/>
              </p:cNvSpPr>
              <p:nvPr userDrawn="1"/>
            </p:nvSpPr>
            <p:spPr bwMode="auto">
              <a:xfrm>
                <a:off x="0" y="1740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83" name="Line 63"/>
              <p:cNvSpPr>
                <a:spLocks noChangeShapeType="1"/>
              </p:cNvSpPr>
              <p:nvPr userDrawn="1"/>
            </p:nvSpPr>
            <p:spPr bwMode="auto">
              <a:xfrm>
                <a:off x="0" y="1926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84" name="Line 64"/>
              <p:cNvSpPr>
                <a:spLocks noChangeShapeType="1"/>
              </p:cNvSpPr>
              <p:nvPr userDrawn="1"/>
            </p:nvSpPr>
            <p:spPr bwMode="auto">
              <a:xfrm>
                <a:off x="0" y="1614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85" name="Line 65"/>
              <p:cNvSpPr>
                <a:spLocks noChangeShapeType="1"/>
              </p:cNvSpPr>
              <p:nvPr userDrawn="1"/>
            </p:nvSpPr>
            <p:spPr bwMode="auto">
              <a:xfrm>
                <a:off x="0" y="1668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86" name="Line 66"/>
              <p:cNvSpPr>
                <a:spLocks noChangeShapeType="1"/>
              </p:cNvSpPr>
              <p:nvPr userDrawn="1"/>
            </p:nvSpPr>
            <p:spPr bwMode="auto">
              <a:xfrm>
                <a:off x="0" y="1866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87" name="Line 67"/>
              <p:cNvSpPr>
                <a:spLocks noChangeShapeType="1"/>
              </p:cNvSpPr>
              <p:nvPr userDrawn="1"/>
            </p:nvSpPr>
            <p:spPr bwMode="auto">
              <a:xfrm>
                <a:off x="0" y="1845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88" name="Line 68"/>
              <p:cNvSpPr>
                <a:spLocks noChangeShapeType="1"/>
              </p:cNvSpPr>
              <p:nvPr userDrawn="1"/>
            </p:nvSpPr>
            <p:spPr bwMode="auto">
              <a:xfrm>
                <a:off x="0" y="1437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89" name="Line 69"/>
              <p:cNvSpPr>
                <a:spLocks noChangeShapeType="1"/>
              </p:cNvSpPr>
              <p:nvPr userDrawn="1"/>
            </p:nvSpPr>
            <p:spPr bwMode="auto">
              <a:xfrm>
                <a:off x="0" y="1473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90" name="Line 70"/>
              <p:cNvSpPr>
                <a:spLocks noChangeShapeType="1"/>
              </p:cNvSpPr>
              <p:nvPr userDrawn="1"/>
            </p:nvSpPr>
            <p:spPr bwMode="auto">
              <a:xfrm>
                <a:off x="0" y="1506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91" name="Line 71"/>
              <p:cNvSpPr>
                <a:spLocks noChangeShapeType="1"/>
              </p:cNvSpPr>
              <p:nvPr userDrawn="1"/>
            </p:nvSpPr>
            <p:spPr bwMode="auto">
              <a:xfrm>
                <a:off x="0" y="1347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92" name="Line 72"/>
              <p:cNvSpPr>
                <a:spLocks noChangeShapeType="1"/>
              </p:cNvSpPr>
              <p:nvPr userDrawn="1"/>
            </p:nvSpPr>
            <p:spPr bwMode="auto">
              <a:xfrm>
                <a:off x="0" y="1392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93" name="Line 73"/>
              <p:cNvSpPr>
                <a:spLocks noChangeShapeType="1"/>
              </p:cNvSpPr>
              <p:nvPr userDrawn="1"/>
            </p:nvSpPr>
            <p:spPr bwMode="auto">
              <a:xfrm>
                <a:off x="0" y="1016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94" name="Line 74"/>
              <p:cNvSpPr>
                <a:spLocks noChangeShapeType="1"/>
              </p:cNvSpPr>
              <p:nvPr userDrawn="1"/>
            </p:nvSpPr>
            <p:spPr bwMode="auto">
              <a:xfrm>
                <a:off x="0" y="989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95" name="Line 75"/>
              <p:cNvSpPr>
                <a:spLocks noChangeShapeType="1"/>
              </p:cNvSpPr>
              <p:nvPr userDrawn="1"/>
            </p:nvSpPr>
            <p:spPr bwMode="auto">
              <a:xfrm>
                <a:off x="0" y="1244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96" name="Line 76"/>
              <p:cNvSpPr>
                <a:spLocks noChangeShapeType="1"/>
              </p:cNvSpPr>
              <p:nvPr userDrawn="1"/>
            </p:nvSpPr>
            <p:spPr bwMode="auto">
              <a:xfrm>
                <a:off x="0" y="1163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97" name="Line 77"/>
              <p:cNvSpPr>
                <a:spLocks noChangeShapeType="1"/>
              </p:cNvSpPr>
              <p:nvPr userDrawn="1"/>
            </p:nvSpPr>
            <p:spPr bwMode="auto">
              <a:xfrm>
                <a:off x="0" y="1037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98" name="Line 78"/>
              <p:cNvSpPr>
                <a:spLocks noChangeShapeType="1"/>
              </p:cNvSpPr>
              <p:nvPr userDrawn="1"/>
            </p:nvSpPr>
            <p:spPr bwMode="auto">
              <a:xfrm>
                <a:off x="0" y="1091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99" name="Line 79"/>
              <p:cNvSpPr>
                <a:spLocks noChangeShapeType="1"/>
              </p:cNvSpPr>
              <p:nvPr userDrawn="1"/>
            </p:nvSpPr>
            <p:spPr bwMode="auto">
              <a:xfrm>
                <a:off x="0" y="128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00" name="Line 80"/>
              <p:cNvSpPr>
                <a:spLocks noChangeShapeType="1"/>
              </p:cNvSpPr>
              <p:nvPr userDrawn="1"/>
            </p:nvSpPr>
            <p:spPr bwMode="auto">
              <a:xfrm>
                <a:off x="0" y="1268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01" name="Line 81"/>
              <p:cNvSpPr>
                <a:spLocks noChangeShapeType="1"/>
              </p:cNvSpPr>
              <p:nvPr userDrawn="1"/>
            </p:nvSpPr>
            <p:spPr bwMode="auto">
              <a:xfrm>
                <a:off x="0" y="860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02" name="Line 82"/>
              <p:cNvSpPr>
                <a:spLocks noChangeShapeType="1"/>
              </p:cNvSpPr>
              <p:nvPr userDrawn="1"/>
            </p:nvSpPr>
            <p:spPr bwMode="auto">
              <a:xfrm>
                <a:off x="0" y="896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03" name="Line 83"/>
              <p:cNvSpPr>
                <a:spLocks noChangeShapeType="1"/>
              </p:cNvSpPr>
              <p:nvPr userDrawn="1"/>
            </p:nvSpPr>
            <p:spPr bwMode="auto">
              <a:xfrm>
                <a:off x="0" y="92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04" name="Line 84"/>
              <p:cNvSpPr>
                <a:spLocks noChangeShapeType="1"/>
              </p:cNvSpPr>
              <p:nvPr userDrawn="1"/>
            </p:nvSpPr>
            <p:spPr bwMode="auto">
              <a:xfrm>
                <a:off x="0" y="770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05" name="Line 85"/>
              <p:cNvSpPr>
                <a:spLocks noChangeShapeType="1"/>
              </p:cNvSpPr>
              <p:nvPr userDrawn="1"/>
            </p:nvSpPr>
            <p:spPr bwMode="auto">
              <a:xfrm>
                <a:off x="0" y="815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06" name="Line 86"/>
              <p:cNvSpPr>
                <a:spLocks noChangeShapeType="1"/>
              </p:cNvSpPr>
              <p:nvPr userDrawn="1"/>
            </p:nvSpPr>
            <p:spPr bwMode="auto">
              <a:xfrm>
                <a:off x="0" y="718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07" name="Line 87"/>
              <p:cNvSpPr>
                <a:spLocks noChangeShapeType="1"/>
              </p:cNvSpPr>
              <p:nvPr userDrawn="1"/>
            </p:nvSpPr>
            <p:spPr bwMode="auto">
              <a:xfrm>
                <a:off x="0" y="646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08" name="Line 88"/>
              <p:cNvSpPr>
                <a:spLocks noChangeShapeType="1"/>
              </p:cNvSpPr>
              <p:nvPr userDrawn="1"/>
            </p:nvSpPr>
            <p:spPr bwMode="auto">
              <a:xfrm>
                <a:off x="0" y="522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09" name="Line 89"/>
              <p:cNvSpPr>
                <a:spLocks noChangeShapeType="1"/>
              </p:cNvSpPr>
              <p:nvPr userDrawn="1"/>
            </p:nvSpPr>
            <p:spPr bwMode="auto">
              <a:xfrm>
                <a:off x="0" y="558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10" name="Line 90"/>
              <p:cNvSpPr>
                <a:spLocks noChangeShapeType="1"/>
              </p:cNvSpPr>
              <p:nvPr userDrawn="1"/>
            </p:nvSpPr>
            <p:spPr bwMode="auto">
              <a:xfrm>
                <a:off x="0" y="591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11" name="Line 91"/>
              <p:cNvSpPr>
                <a:spLocks noChangeShapeType="1"/>
              </p:cNvSpPr>
              <p:nvPr userDrawn="1"/>
            </p:nvSpPr>
            <p:spPr bwMode="auto">
              <a:xfrm>
                <a:off x="0" y="432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12" name="Line 92"/>
              <p:cNvSpPr>
                <a:spLocks noChangeShapeType="1"/>
              </p:cNvSpPr>
              <p:nvPr userDrawn="1"/>
            </p:nvSpPr>
            <p:spPr bwMode="auto">
              <a:xfrm>
                <a:off x="0" y="384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13" name="Line 93"/>
              <p:cNvSpPr>
                <a:spLocks noChangeShapeType="1"/>
              </p:cNvSpPr>
              <p:nvPr userDrawn="1"/>
            </p:nvSpPr>
            <p:spPr bwMode="auto">
              <a:xfrm>
                <a:off x="0" y="477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14" name="Line 94"/>
              <p:cNvSpPr>
                <a:spLocks noChangeShapeType="1"/>
              </p:cNvSpPr>
              <p:nvPr userDrawn="1"/>
            </p:nvSpPr>
            <p:spPr bwMode="auto">
              <a:xfrm>
                <a:off x="0" y="33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15" name="Line 95"/>
              <p:cNvSpPr>
                <a:spLocks noChangeShapeType="1"/>
              </p:cNvSpPr>
              <p:nvPr userDrawn="1"/>
            </p:nvSpPr>
            <p:spPr bwMode="auto">
              <a:xfrm>
                <a:off x="0" y="318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16" name="Line 96"/>
              <p:cNvSpPr>
                <a:spLocks noChangeShapeType="1"/>
              </p:cNvSpPr>
              <p:nvPr userDrawn="1"/>
            </p:nvSpPr>
            <p:spPr bwMode="auto">
              <a:xfrm>
                <a:off x="0" y="258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17" name="Line 97"/>
              <p:cNvSpPr>
                <a:spLocks noChangeShapeType="1"/>
              </p:cNvSpPr>
              <p:nvPr userDrawn="1"/>
            </p:nvSpPr>
            <p:spPr bwMode="auto">
              <a:xfrm>
                <a:off x="0" y="70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18" name="Line 98"/>
              <p:cNvSpPr>
                <a:spLocks noChangeShapeType="1"/>
              </p:cNvSpPr>
              <p:nvPr userDrawn="1"/>
            </p:nvSpPr>
            <p:spPr bwMode="auto">
              <a:xfrm>
                <a:off x="0" y="43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19" name="Line 99"/>
              <p:cNvSpPr>
                <a:spLocks noChangeShapeType="1"/>
              </p:cNvSpPr>
              <p:nvPr userDrawn="1"/>
            </p:nvSpPr>
            <p:spPr bwMode="auto">
              <a:xfrm>
                <a:off x="0" y="91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20" name="Line 100"/>
              <p:cNvSpPr>
                <a:spLocks noChangeShapeType="1"/>
              </p:cNvSpPr>
              <p:nvPr userDrawn="1"/>
            </p:nvSpPr>
            <p:spPr bwMode="auto">
              <a:xfrm>
                <a:off x="0" y="145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21" name="Line 101"/>
              <p:cNvSpPr>
                <a:spLocks noChangeShapeType="1"/>
              </p:cNvSpPr>
              <p:nvPr userDrawn="1"/>
            </p:nvSpPr>
            <p:spPr bwMode="auto">
              <a:xfrm>
                <a:off x="0" y="202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10249" name="Group 102"/>
            <p:cNvGrpSpPr>
              <a:grpSpLocks/>
            </p:cNvGrpSpPr>
            <p:nvPr userDrawn="1"/>
          </p:nvGrpSpPr>
          <p:grpSpPr bwMode="auto">
            <a:xfrm>
              <a:off x="400" y="205"/>
              <a:ext cx="5216" cy="1123"/>
              <a:chOff x="400" y="205"/>
              <a:chExt cx="5216" cy="1123"/>
            </a:xfrm>
          </p:grpSpPr>
          <p:sp>
            <p:nvSpPr>
              <p:cNvPr id="5223" name="Rectangle 103"/>
              <p:cNvSpPr>
                <a:spLocks noChangeArrowheads="1"/>
              </p:cNvSpPr>
              <p:nvPr userDrawn="1"/>
            </p:nvSpPr>
            <p:spPr bwMode="auto">
              <a:xfrm>
                <a:off x="557" y="205"/>
                <a:ext cx="313" cy="914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24" name="Rectangle 104"/>
              <p:cNvSpPr>
                <a:spLocks noChangeArrowheads="1"/>
              </p:cNvSpPr>
              <p:nvPr userDrawn="1"/>
            </p:nvSpPr>
            <p:spPr bwMode="auto">
              <a:xfrm>
                <a:off x="400" y="288"/>
                <a:ext cx="3567" cy="49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25" name="Rectangle 105"/>
              <p:cNvSpPr>
                <a:spLocks noChangeArrowheads="1"/>
              </p:cNvSpPr>
              <p:nvPr userDrawn="1"/>
            </p:nvSpPr>
            <p:spPr bwMode="auto">
              <a:xfrm>
                <a:off x="4599" y="1115"/>
                <a:ext cx="929" cy="21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26" name="Rectangle 106"/>
              <p:cNvSpPr>
                <a:spLocks noChangeArrowheads="1"/>
              </p:cNvSpPr>
              <p:nvPr userDrawn="1"/>
            </p:nvSpPr>
            <p:spPr bwMode="auto">
              <a:xfrm>
                <a:off x="2049" y="1211"/>
                <a:ext cx="3567" cy="49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10243" name="Rectangle 10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9625" y="2214563"/>
            <a:ext cx="7958138" cy="388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228" name="Rectangle 10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09625" y="63738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kumimoji="0" sz="1400" b="0" smtClean="0">
                <a:solidFill>
                  <a:schemeClr val="folHlink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9" name="Rectangle 10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32138" y="6376988"/>
            <a:ext cx="3086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FontTx/>
              <a:buNone/>
              <a:defRPr kumimoji="0" sz="1400" b="0" smtClean="0">
                <a:solidFill>
                  <a:schemeClr val="folHlink"/>
                </a:solidFill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动态规划</a:t>
            </a:r>
            <a:endParaRPr lang="en-US" altLang="zh-CN"/>
          </a:p>
        </p:txBody>
      </p:sp>
      <p:sp>
        <p:nvSpPr>
          <p:cNvPr id="5230" name="Rectangle 1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9713" y="6376988"/>
            <a:ext cx="2193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kumimoji="0" sz="1400" b="0" smtClean="0">
                <a:solidFill>
                  <a:schemeClr val="folHlink"/>
                </a:solidFill>
                <a:ea typeface="+mn-ea"/>
              </a:defRPr>
            </a:lvl1pPr>
          </a:lstStyle>
          <a:p>
            <a:pPr>
              <a:defRPr/>
            </a:pPr>
            <a:fld id="{A46414B0-2FA7-4528-95F2-8F22DA5AF7A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47" name="Rectangle 111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609600"/>
            <a:ext cx="73787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400" baseline="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  <a:cs typeface="+mj-cs"/>
        </a:defRPr>
      </a:lvl1pPr>
      <a:lvl2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w"/>
        <a:defRPr kumimoji="1" sz="2200" baseline="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 baseline="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 sz="2000" baseline="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w"/>
        <a:defRPr kumimoji="1" sz="2000" baseline="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§"/>
        <a:defRPr kumimoji="1" sz="2000" baseline="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2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黑体" pitchFamily="2" charset="-122"/>
              </a:rPr>
              <a:t>第</a:t>
            </a:r>
            <a:r>
              <a:rPr lang="en-US" altLang="zh-CN" dirty="0">
                <a:ea typeface="黑体" pitchFamily="2" charset="-122"/>
              </a:rPr>
              <a:t>8</a:t>
            </a:r>
            <a:r>
              <a:rPr lang="zh-CN" altLang="en-US" dirty="0">
                <a:ea typeface="黑体" pitchFamily="2" charset="-122"/>
              </a:rPr>
              <a:t>章</a:t>
            </a:r>
            <a:r>
              <a:rPr lang="en-US" altLang="zh-CN" dirty="0">
                <a:ea typeface="黑体" pitchFamily="2" charset="-122"/>
              </a:rPr>
              <a:t> </a:t>
            </a:r>
            <a:r>
              <a:rPr lang="zh-CN" altLang="en-US" dirty="0">
                <a:ea typeface="黑体" pitchFamily="2" charset="-122"/>
              </a:rPr>
              <a:t>分类算法 </a:t>
            </a:r>
            <a:endParaRPr lang="en-US" altLang="zh-CN" dirty="0">
              <a:ea typeface="黑体" pitchFamily="2" charset="-122"/>
            </a:endParaRPr>
          </a:p>
        </p:txBody>
      </p:sp>
      <p:sp>
        <p:nvSpPr>
          <p:cNvPr id="3" name="Rectangle 1027">
            <a:extLst>
              <a:ext uri="{FF2B5EF4-FFF2-40B4-BE49-F238E27FC236}">
                <a16:creationId xmlns:a16="http://schemas.microsoft.com/office/drawing/2014/main" id="{D6C93506-8F8A-40E9-9A12-DD1FCB3C8D4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619672" y="2636912"/>
            <a:ext cx="6662737" cy="2994025"/>
          </a:xfrm>
        </p:spPr>
        <p:txBody>
          <a:bodyPr/>
          <a:lstStyle/>
          <a:p>
            <a:pPr eaLnBrk="1" hangingPunct="1"/>
            <a:endParaRPr lang="zh-CN" altLang="en-US" dirty="0"/>
          </a:p>
          <a:p>
            <a:pPr eaLnBrk="1" hangingPunct="1"/>
            <a:endParaRPr lang="en-US" altLang="zh-CN" sz="2800" dirty="0">
              <a:latin typeface="黑体" pitchFamily="2" charset="-122"/>
              <a:ea typeface="黑体" pitchFamily="2" charset="-122"/>
            </a:endParaRPr>
          </a:p>
          <a:p>
            <a:pPr eaLnBrk="1" hangingPunct="1"/>
            <a:r>
              <a:rPr lang="en-US" altLang="zh-CN" sz="4000" b="1" dirty="0"/>
              <a:t>《</a:t>
            </a:r>
            <a:r>
              <a:rPr lang="zh-CN" altLang="en-US" sz="4000" b="1" dirty="0"/>
              <a:t>人工智能算法</a:t>
            </a:r>
            <a:r>
              <a:rPr lang="en-US" altLang="zh-CN" sz="4000" b="1" dirty="0"/>
              <a:t>》</a:t>
            </a:r>
          </a:p>
          <a:p>
            <a:pPr eaLnBrk="1" hangingPunct="1"/>
            <a:endParaRPr lang="en-US" altLang="zh-CN" sz="2800" b="1" dirty="0"/>
          </a:p>
          <a:p>
            <a:pPr eaLnBrk="1" hangingPunct="1"/>
            <a:r>
              <a:rPr lang="zh-CN" altLang="en-US" sz="2800" b="1" dirty="0"/>
              <a:t>清华大学出版社</a:t>
            </a:r>
            <a:endParaRPr lang="en-US" altLang="zh-CN" sz="2800" b="1" dirty="0"/>
          </a:p>
          <a:p>
            <a:pPr eaLnBrk="1" hangingPunct="1"/>
            <a:r>
              <a:rPr lang="en-US" altLang="zh-CN" sz="2800" b="1" dirty="0"/>
              <a:t>2022</a:t>
            </a:r>
            <a:r>
              <a:rPr lang="zh-CN" altLang="en-US" sz="2800" b="1" dirty="0"/>
              <a:t>年</a:t>
            </a:r>
            <a:r>
              <a:rPr lang="en-US" altLang="zh-CN" sz="2800" b="1" dirty="0"/>
              <a:t>7</a:t>
            </a:r>
            <a:r>
              <a:rPr lang="zh-CN" altLang="en-US" sz="2800" b="1" dirty="0"/>
              <a:t>月</a:t>
            </a:r>
            <a:endParaRPr lang="en-US" altLang="zh-CN" sz="28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581E7E-4291-4CF9-850B-69C4FD4F7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决策树 </a:t>
            </a:r>
            <a:r>
              <a:rPr lang="en-US" altLang="zh-CN" dirty="0"/>
              <a:t>(5)</a:t>
            </a:r>
            <a:endParaRPr lang="zh-CN" altLang="en-US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1DC5E640-F92A-479F-B33A-ABB11E70A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032001"/>
            <a:ext cx="8136260" cy="892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w"/>
            </a:pPr>
            <a:r>
              <a:rPr lang="zh-CN" altLang="en-US" sz="2200" dirty="0">
                <a:solidFill>
                  <a:srgbClr val="0000FF"/>
                </a:solidFill>
              </a:rPr>
              <a:t>决策树构造算法示例</a:t>
            </a:r>
            <a:endParaRPr lang="en-US" altLang="zh-CN" sz="2200" dirty="0">
              <a:solidFill>
                <a:srgbClr val="0000FF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zh-CN" altLang="en-US" sz="2000" b="0" dirty="0"/>
              <a:t>由表中的训练数据集构造概念“</a:t>
            </a:r>
            <a:r>
              <a:rPr lang="en-US" altLang="zh-CN" sz="2000" b="0" dirty="0" err="1"/>
              <a:t>buys_computer</a:t>
            </a:r>
            <a:r>
              <a:rPr lang="en-US" altLang="zh-CN" sz="2000" b="0" dirty="0"/>
              <a:t>”</a:t>
            </a:r>
            <a:r>
              <a:rPr lang="zh-CN" altLang="en-US" sz="2000" b="0" dirty="0"/>
              <a:t>的决策树</a:t>
            </a:r>
            <a:endParaRPr lang="en-US" altLang="zh-CN" sz="1800" b="0" dirty="0">
              <a:solidFill>
                <a:srgbClr val="0000FF"/>
              </a:solidFill>
            </a:endParaRP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4E8C214B-99EB-48D0-B977-9CFD51F31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037589"/>
              </p:ext>
            </p:extLst>
          </p:nvPr>
        </p:nvGraphicFramePr>
        <p:xfrm>
          <a:off x="1117452" y="2852936"/>
          <a:ext cx="7632848" cy="33221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4737">
                  <a:extLst>
                    <a:ext uri="{9D8B030D-6E8A-4147-A177-3AD203B41FA5}">
                      <a16:colId xmlns:a16="http://schemas.microsoft.com/office/drawing/2014/main" val="1697979114"/>
                    </a:ext>
                  </a:extLst>
                </a:gridCol>
                <a:gridCol w="1360309">
                  <a:extLst>
                    <a:ext uri="{9D8B030D-6E8A-4147-A177-3AD203B41FA5}">
                      <a16:colId xmlns:a16="http://schemas.microsoft.com/office/drawing/2014/main" val="3234700685"/>
                    </a:ext>
                  </a:extLst>
                </a:gridCol>
                <a:gridCol w="1133591">
                  <a:extLst>
                    <a:ext uri="{9D8B030D-6E8A-4147-A177-3AD203B41FA5}">
                      <a16:colId xmlns:a16="http://schemas.microsoft.com/office/drawing/2014/main" val="2162117820"/>
                    </a:ext>
                  </a:extLst>
                </a:gridCol>
                <a:gridCol w="1477947">
                  <a:extLst>
                    <a:ext uri="{9D8B030D-6E8A-4147-A177-3AD203B41FA5}">
                      <a16:colId xmlns:a16="http://schemas.microsoft.com/office/drawing/2014/main" val="730126965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578589636"/>
                    </a:ext>
                  </a:extLst>
                </a:gridCol>
              </a:tblGrid>
              <a:tr h="302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/>
                        <a:t>age</a:t>
                      </a:r>
                      <a:endParaRPr lang="zh-CN" altLang="en-US" sz="18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/>
                        <a:t>income</a:t>
                      </a:r>
                      <a:endParaRPr lang="zh-CN" altLang="en-US" sz="18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/>
                        <a:t>student</a:t>
                      </a:r>
                      <a:endParaRPr lang="zh-CN" altLang="en-US" sz="18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err="1"/>
                        <a:t>credit</a:t>
                      </a:r>
                      <a:r>
                        <a:rPr lang="en-US" altLang="zh-CN" sz="1800" b="1" dirty="0" err="1"/>
                        <a:t>_</a:t>
                      </a:r>
                      <a:r>
                        <a:rPr lang="en-US" altLang="zh-CN" sz="1800" b="1" i="1" dirty="0" err="1"/>
                        <a:t>rating</a:t>
                      </a:r>
                      <a:endParaRPr lang="zh-CN" altLang="en-US" sz="18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Class: </a:t>
                      </a:r>
                      <a:r>
                        <a:rPr lang="en-US" altLang="zh-CN" sz="1800" b="1" i="1" dirty="0" err="1"/>
                        <a:t>buys</a:t>
                      </a:r>
                      <a:r>
                        <a:rPr lang="en-US" altLang="zh-CN" sz="1800" b="1" dirty="0" err="1"/>
                        <a:t>_</a:t>
                      </a:r>
                      <a:r>
                        <a:rPr lang="en-US" altLang="zh-CN" sz="1800" b="1" i="1" dirty="0" err="1"/>
                        <a:t>computer</a:t>
                      </a:r>
                      <a:endParaRPr lang="zh-CN" altLang="en-US" sz="1800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710504"/>
                  </a:ext>
                </a:extLst>
              </a:tr>
              <a:tr h="3024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≤</a:t>
                      </a: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high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no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fair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342900" algn="l"/>
                        </a:tabLs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2952876"/>
                  </a:ext>
                </a:extLst>
              </a:tr>
              <a:tr h="396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≤</a:t>
                      </a: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uLnTx/>
                          <a:uFillTx/>
                          <a:latin typeface="Times New Roman"/>
                          <a:ea typeface="宋体"/>
                          <a:cs typeface="+mn-cs"/>
                        </a:rPr>
                        <a:t>high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uLnTx/>
                          <a:uFillTx/>
                          <a:latin typeface="Times New Roman"/>
                          <a:ea typeface="宋体"/>
                          <a:cs typeface="+mn-cs"/>
                        </a:rPr>
                        <a:t>no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114300" algn="l"/>
                          <a:tab pos="228600" algn="l"/>
                          <a:tab pos="342900" algn="l"/>
                          <a:tab pos="2637155" algn="ctr"/>
                          <a:tab pos="5274310" algn="r"/>
                        </a:tabLs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excellent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342900" algn="l"/>
                        </a:tabLs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39272580"/>
                  </a:ext>
                </a:extLst>
              </a:tr>
              <a:tr h="302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31</a:t>
                      </a: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∙∙∙40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uLnTx/>
                          <a:uFillTx/>
                          <a:latin typeface="Times New Roman"/>
                          <a:ea typeface="宋体"/>
                          <a:cs typeface="+mn-cs"/>
                        </a:rPr>
                        <a:t>high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uLnTx/>
                          <a:uFillTx/>
                          <a:latin typeface="Times New Roman"/>
                          <a:ea typeface="宋体"/>
                          <a:cs typeface="+mn-cs"/>
                        </a:rPr>
                        <a:t>no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342900" algn="l"/>
                        </a:tabLs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fair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342900" algn="l"/>
                        </a:tabLs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15387819"/>
                  </a:ext>
                </a:extLst>
              </a:tr>
              <a:tr h="302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&gt;40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Medium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uLnTx/>
                          <a:uFillTx/>
                          <a:latin typeface="Times New Roman"/>
                          <a:ea typeface="宋体"/>
                          <a:cs typeface="+mn-cs"/>
                        </a:rPr>
                        <a:t>no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342900" algn="l"/>
                        </a:tabLs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fair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342900" algn="l"/>
                        </a:tabLs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93310049"/>
                  </a:ext>
                </a:extLst>
              </a:tr>
              <a:tr h="3024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&gt;40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uLnTx/>
                          <a:uFillTx/>
                          <a:latin typeface="Times New Roman"/>
                          <a:ea typeface="宋体"/>
                          <a:cs typeface="+mn-cs"/>
                        </a:rPr>
                        <a:t>low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yes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342900" algn="l"/>
                        </a:tabLs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fair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342900" algn="l"/>
                        </a:tabLs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70232725"/>
                  </a:ext>
                </a:extLst>
              </a:tr>
              <a:tr h="302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⁝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⁝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⁝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⁝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⁝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75520"/>
                  </a:ext>
                </a:extLst>
              </a:tr>
              <a:tr h="302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31</a:t>
                      </a: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∙∙∙40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high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yes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fair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yes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2080867"/>
                  </a:ext>
                </a:extLst>
              </a:tr>
              <a:tr h="3024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&gt;40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medium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no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excellent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no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653829"/>
                  </a:ext>
                </a:extLst>
              </a:tr>
            </a:tbl>
          </a:graphicData>
        </a:graphic>
      </p:graphicFrame>
      <p:sp>
        <p:nvSpPr>
          <p:cNvPr id="15" name="矩形 14">
            <a:extLst>
              <a:ext uri="{FF2B5EF4-FFF2-40B4-BE49-F238E27FC236}">
                <a16:creationId xmlns:a16="http://schemas.microsoft.com/office/drawing/2014/main" id="{6AE9CDBE-3885-4028-A538-3C4A796F8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916" y="6264126"/>
            <a:ext cx="827908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zh-CN" sz="1600" b="0" dirty="0">
                <a:solidFill>
                  <a:srgbClr val="002060"/>
                </a:solidFill>
                <a:cs typeface="Times New Roman" pitchFamily="18" charset="0"/>
              </a:rPr>
              <a:t>“</a:t>
            </a:r>
            <a:r>
              <a:rPr lang="en-US" altLang="zh-CN" sz="1600" b="0" dirty="0" err="1">
                <a:solidFill>
                  <a:srgbClr val="002060"/>
                </a:solidFill>
                <a:cs typeface="Times New Roman" pitchFamily="18" charset="0"/>
              </a:rPr>
              <a:t>buys_computer</a:t>
            </a:r>
            <a:r>
              <a:rPr lang="en-US" altLang="zh-CN" sz="1600" b="0" dirty="0">
                <a:solidFill>
                  <a:srgbClr val="002060"/>
                </a:solidFill>
                <a:cs typeface="Times New Roman" pitchFamily="18" charset="0"/>
              </a:rPr>
              <a:t>”</a:t>
            </a:r>
            <a:r>
              <a:rPr lang="zh-CN" altLang="en-US" sz="1600" b="0" dirty="0">
                <a:solidFill>
                  <a:srgbClr val="002060"/>
                </a:solidFill>
                <a:cs typeface="Times New Roman" pitchFamily="18" charset="0"/>
              </a:rPr>
              <a:t>有</a:t>
            </a:r>
            <a:r>
              <a:rPr lang="en-US" altLang="zh-CN" sz="1600" b="0" dirty="0">
                <a:solidFill>
                  <a:srgbClr val="002060"/>
                </a:solidFill>
                <a:cs typeface="Times New Roman" pitchFamily="18" charset="0"/>
              </a:rPr>
              <a:t>2</a:t>
            </a:r>
            <a:r>
              <a:rPr lang="zh-CN" altLang="en-US" sz="1600" b="0" dirty="0">
                <a:solidFill>
                  <a:srgbClr val="002060"/>
                </a:solidFill>
                <a:cs typeface="Times New Roman" pitchFamily="18" charset="0"/>
              </a:rPr>
              <a:t>个类：</a:t>
            </a:r>
            <a:r>
              <a:rPr lang="en-US" altLang="zh-CN" sz="1600" b="0" i="1" dirty="0">
                <a:solidFill>
                  <a:srgbClr val="002060"/>
                </a:solidFill>
                <a:cs typeface="Times New Roman" pitchFamily="18" charset="0"/>
              </a:rPr>
              <a:t>c</a:t>
            </a:r>
            <a:r>
              <a:rPr lang="en-US" altLang="zh-CN" sz="1600" b="0" baseline="-25000" dirty="0">
                <a:solidFill>
                  <a:srgbClr val="002060"/>
                </a:solidFill>
                <a:cs typeface="Times New Roman" pitchFamily="18" charset="0"/>
              </a:rPr>
              <a:t>1</a:t>
            </a:r>
            <a:r>
              <a:rPr lang="zh-CN" altLang="en-US" sz="1600" b="0" dirty="0">
                <a:solidFill>
                  <a:srgbClr val="002060"/>
                </a:solidFill>
                <a:cs typeface="Times New Roman" pitchFamily="18" charset="0"/>
              </a:rPr>
              <a:t>代表“</a:t>
            </a:r>
            <a:r>
              <a:rPr lang="en-US" altLang="zh-CN" sz="1600" b="0" dirty="0">
                <a:solidFill>
                  <a:srgbClr val="002060"/>
                </a:solidFill>
                <a:cs typeface="Times New Roman" pitchFamily="18" charset="0"/>
              </a:rPr>
              <a:t>yes”</a:t>
            </a:r>
            <a:r>
              <a:rPr lang="zh-CN" altLang="en-US" sz="1600" b="0" dirty="0">
                <a:solidFill>
                  <a:srgbClr val="002060"/>
                </a:solidFill>
                <a:cs typeface="Times New Roman" pitchFamily="18" charset="0"/>
              </a:rPr>
              <a:t>，</a:t>
            </a:r>
            <a:r>
              <a:rPr lang="en-US" altLang="zh-CN" sz="1600" b="0" i="1" dirty="0">
                <a:solidFill>
                  <a:srgbClr val="002060"/>
                </a:solidFill>
                <a:cs typeface="Times New Roman" pitchFamily="18" charset="0"/>
              </a:rPr>
              <a:t>c</a:t>
            </a:r>
            <a:r>
              <a:rPr lang="en-US" altLang="zh-CN" sz="1600" b="0" baseline="-25000" dirty="0">
                <a:solidFill>
                  <a:srgbClr val="002060"/>
                </a:solidFill>
                <a:cs typeface="Times New Roman" pitchFamily="18" charset="0"/>
              </a:rPr>
              <a:t>2</a:t>
            </a:r>
            <a:r>
              <a:rPr lang="zh-CN" altLang="en-US" sz="1600" b="0" dirty="0">
                <a:solidFill>
                  <a:srgbClr val="002060"/>
                </a:solidFill>
                <a:cs typeface="Times New Roman" pitchFamily="18" charset="0"/>
              </a:rPr>
              <a:t>代表“</a:t>
            </a:r>
            <a:r>
              <a:rPr lang="en-US" altLang="zh-CN" sz="1600" b="0" dirty="0">
                <a:solidFill>
                  <a:srgbClr val="002060"/>
                </a:solidFill>
                <a:cs typeface="Times New Roman" pitchFamily="18" charset="0"/>
              </a:rPr>
              <a:t>no”</a:t>
            </a:r>
            <a:r>
              <a:rPr lang="zh-CN" altLang="en-US" sz="1600" b="0" dirty="0">
                <a:solidFill>
                  <a:srgbClr val="002060"/>
                </a:solidFill>
                <a:cs typeface="Times New Roman" pitchFamily="18" charset="0"/>
              </a:rPr>
              <a:t>；</a:t>
            </a:r>
            <a:r>
              <a:rPr lang="en-US" altLang="zh-CN" sz="1600" b="0" i="1" dirty="0">
                <a:solidFill>
                  <a:srgbClr val="002060"/>
                </a:solidFill>
                <a:cs typeface="Times New Roman" pitchFamily="18" charset="0"/>
              </a:rPr>
              <a:t>c</a:t>
            </a:r>
            <a:r>
              <a:rPr lang="en-US" altLang="zh-CN" sz="1600" b="0" baseline="-25000" dirty="0">
                <a:solidFill>
                  <a:srgbClr val="002060"/>
                </a:solidFill>
                <a:cs typeface="Times New Roman" pitchFamily="18" charset="0"/>
              </a:rPr>
              <a:t>1</a:t>
            </a:r>
            <a:r>
              <a:rPr lang="zh-CN" altLang="en-US" sz="1600" b="0" dirty="0">
                <a:solidFill>
                  <a:srgbClr val="002060"/>
                </a:solidFill>
                <a:cs typeface="Times New Roman" pitchFamily="18" charset="0"/>
              </a:rPr>
              <a:t>有</a:t>
            </a:r>
            <a:r>
              <a:rPr lang="en-US" altLang="zh-CN" sz="1600" b="0" dirty="0">
                <a:solidFill>
                  <a:srgbClr val="002060"/>
                </a:solidFill>
                <a:cs typeface="Times New Roman" pitchFamily="18" charset="0"/>
              </a:rPr>
              <a:t>9</a:t>
            </a:r>
            <a:r>
              <a:rPr lang="zh-CN" altLang="en-US" sz="1600" b="0" dirty="0">
                <a:solidFill>
                  <a:srgbClr val="002060"/>
                </a:solidFill>
                <a:cs typeface="Times New Roman" pitchFamily="18" charset="0"/>
              </a:rPr>
              <a:t>个样本，</a:t>
            </a:r>
            <a:r>
              <a:rPr lang="en-US" altLang="zh-CN" sz="1600" b="0" i="1" dirty="0">
                <a:solidFill>
                  <a:srgbClr val="002060"/>
                </a:solidFill>
                <a:cs typeface="Times New Roman" pitchFamily="18" charset="0"/>
              </a:rPr>
              <a:t> c</a:t>
            </a:r>
            <a:r>
              <a:rPr lang="en-US" altLang="zh-CN" sz="1600" b="0" baseline="-25000" dirty="0">
                <a:solidFill>
                  <a:srgbClr val="002060"/>
                </a:solidFill>
                <a:cs typeface="Times New Roman" pitchFamily="18" charset="0"/>
              </a:rPr>
              <a:t>2</a:t>
            </a:r>
            <a:r>
              <a:rPr lang="zh-CN" altLang="en-US" sz="1600" b="0" dirty="0">
                <a:solidFill>
                  <a:srgbClr val="002060"/>
                </a:solidFill>
                <a:cs typeface="Times New Roman" pitchFamily="18" charset="0"/>
              </a:rPr>
              <a:t>有</a:t>
            </a:r>
            <a:r>
              <a:rPr lang="en-US" altLang="zh-CN" sz="1600" b="0" dirty="0">
                <a:solidFill>
                  <a:srgbClr val="002060"/>
                </a:solidFill>
                <a:cs typeface="Times New Roman" pitchFamily="18" charset="0"/>
              </a:rPr>
              <a:t>5</a:t>
            </a:r>
            <a:r>
              <a:rPr lang="zh-CN" altLang="en-US" sz="1600" b="0" dirty="0">
                <a:solidFill>
                  <a:srgbClr val="002060"/>
                </a:solidFill>
                <a:cs typeface="Times New Roman" pitchFamily="18" charset="0"/>
              </a:rPr>
              <a:t>个样本。</a:t>
            </a:r>
            <a:endParaRPr lang="en-GB" altLang="zh-CN" sz="1600" b="0" dirty="0">
              <a:solidFill>
                <a:srgbClr val="002060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690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581E7E-4291-4CF9-850B-69C4FD4F7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决策树 </a:t>
            </a:r>
            <a:r>
              <a:rPr lang="en-US" altLang="zh-CN" dirty="0"/>
              <a:t>(6)</a:t>
            </a:r>
            <a:endParaRPr lang="zh-CN" altLang="en-US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1DC5E640-F92A-479F-B33A-ABB11E70A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032001"/>
            <a:ext cx="8136260" cy="532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w"/>
            </a:pPr>
            <a:r>
              <a:rPr lang="zh-CN" altLang="en-US" sz="2200" dirty="0">
                <a:solidFill>
                  <a:srgbClr val="0000FF"/>
                </a:solidFill>
              </a:rPr>
              <a:t>决策树构造算法示例</a:t>
            </a:r>
            <a:endParaRPr lang="en-US" altLang="zh-CN" sz="22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C1E4CDE9-3035-4B28-BC60-FB33ACDFCD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3568" y="2492896"/>
                <a:ext cx="8568952" cy="4176464"/>
              </a:xfrm>
            </p:spPr>
            <p:txBody>
              <a:bodyPr/>
              <a:lstStyle/>
              <a:p>
                <a:pPr marL="57150" indent="0">
                  <a:buNone/>
                </a:pPr>
                <a:r>
                  <a:rPr lang="zh-CN" altLang="en-US" sz="1800" dirty="0"/>
                  <a:t>（</a:t>
                </a:r>
                <a:r>
                  <a:rPr lang="en-US" altLang="zh-CN" sz="1800" dirty="0"/>
                  <a:t>1</a:t>
                </a:r>
                <a:r>
                  <a:rPr lang="zh-CN" altLang="en-US" sz="1800" dirty="0"/>
                  <a:t>）根据公式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𝐼</m:t>
                    </m:r>
                    <m:d>
                      <m:dPr>
                        <m:ctrlPr>
                          <a:rPr lang="zh-CN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8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zh-CN" altLang="zh-CN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18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zh-CN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800" dirty="0"/>
                  <a:t>计算对给定的样本进行分类所需要的期望值</a:t>
                </a:r>
                <a:endParaRPr lang="en-US" altLang="zh-CN" sz="1800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pl-PL" altLang="zh-CN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pl-PL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altLang="zh-CN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pl-PL" altLang="zh-CN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l-PL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altLang="zh-CN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pl-PL" altLang="zh-CN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pl-PL" altLang="zh-CN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altLang="zh-CN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pl-PL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9, 5</m:t>
                        </m:r>
                      </m:e>
                    </m:d>
                    <m:r>
                      <a:rPr lang="pl-PL" altLang="zh-CN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pl-PL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num>
                          <m:den>
                            <m:r>
                              <a:rPr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</m:e>
                    </m:d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l-PL" altLang="zh-CN" sz="18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l-PL" altLang="zh-CN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l-PL" altLang="zh-C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l-PL" altLang="zh-C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num>
                              <m:den>
                                <m:r>
                                  <a:rPr lang="pl-PL" altLang="zh-C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pl-PL" altLang="zh-CN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pl-PL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l-PL" altLang="zh-CN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altLang="zh-CN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pl-PL" altLang="zh-CN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</m:e>
                    </m:d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l-PL" altLang="zh-CN" sz="18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l-PL" altLang="zh-CN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l-PL" altLang="zh-C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l-PL" altLang="zh-C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pl-PL" altLang="zh-C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800" dirty="0"/>
                  <a:t> </a:t>
                </a:r>
              </a:p>
              <a:p>
                <a:pPr marL="57150" indent="0">
                  <a:buNone/>
                </a:pPr>
                <a:r>
                  <a:rPr lang="zh-CN" altLang="en-US" sz="1800" dirty="0"/>
                  <a:t>（</a:t>
                </a:r>
                <a:r>
                  <a:rPr lang="en-US" altLang="zh-CN" sz="1800" dirty="0"/>
                  <a:t>2</a:t>
                </a:r>
                <a:r>
                  <a:rPr lang="zh-CN" altLang="en-US" sz="1800" dirty="0"/>
                  <a:t>）根据公式</a:t>
                </a:r>
                <a:r>
                  <a:rPr lang="en-US" altLang="zh-CN" sz="1800" i="1" dirty="0"/>
                  <a:t>E</a:t>
                </a:r>
                <a:r>
                  <a:rPr lang="en-US" altLang="zh-CN" sz="1800" dirty="0"/>
                  <a:t>(</a:t>
                </a:r>
                <a:r>
                  <a:rPr lang="en-US" altLang="zh-CN" sz="1800" i="1" dirty="0"/>
                  <a:t>A</a:t>
                </a:r>
                <a:r>
                  <a:rPr lang="en-US" altLang="zh-CN" sz="1800" dirty="0"/>
                  <a:t>)</a:t>
                </a:r>
                <a:r>
                  <a:rPr lang="zh-CN" altLang="en-US" sz="1800" dirty="0"/>
                  <a:t>和</a:t>
                </a:r>
                <a:r>
                  <a:rPr lang="en-US" altLang="zh-CN" sz="1800" i="1" dirty="0"/>
                  <a:t>Gain</a:t>
                </a:r>
                <a:r>
                  <a:rPr lang="en-US" altLang="zh-CN" sz="1800" dirty="0"/>
                  <a:t>(</a:t>
                </a:r>
                <a:r>
                  <a:rPr lang="en-US" altLang="zh-CN" sz="1800" i="1" dirty="0"/>
                  <a:t>A</a:t>
                </a:r>
                <a:r>
                  <a:rPr lang="en-US" altLang="zh-CN" sz="1800" dirty="0"/>
                  <a:t>)</a:t>
                </a:r>
                <a:r>
                  <a:rPr lang="zh-CN" altLang="en-US" sz="1800" dirty="0"/>
                  <a:t>计算“</a:t>
                </a:r>
                <a:r>
                  <a:rPr lang="en-US" altLang="zh-CN" sz="1800" i="1" dirty="0"/>
                  <a:t>age</a:t>
                </a:r>
                <a:r>
                  <a:rPr lang="zh-CN" altLang="en-US" sz="1800" dirty="0"/>
                  <a:t>”变量的信息增益</a:t>
                </a:r>
                <a:endParaRPr lang="en-US" altLang="zh-CN" sz="1800" dirty="0"/>
              </a:p>
              <a:p>
                <a:pPr lvl="1"/>
                <a:r>
                  <a:rPr lang="zh-CN" altLang="en-US" sz="1800" dirty="0">
                    <a:solidFill>
                      <a:srgbClr val="FF0000"/>
                    </a:solidFill>
                  </a:rPr>
                  <a:t>对于“ </a:t>
                </a:r>
                <a:r>
                  <a:rPr lang="en-US" altLang="zh-CN" sz="1800" dirty="0">
                    <a:solidFill>
                      <a:srgbClr val="FF0000"/>
                    </a:solidFill>
                  </a:rPr>
                  <a:t>30”</a:t>
                </a:r>
                <a:r>
                  <a:rPr lang="zh-CN" altLang="en-US" sz="1800" dirty="0">
                    <a:solidFill>
                      <a:schemeClr val="tx1"/>
                    </a:solidFill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altLang="zh-CN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zh-CN" alt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altLang="zh-CN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zh-CN" altLang="en-US" sz="1800" dirty="0">
                    <a:solidFill>
                      <a:schemeClr val="tx1"/>
                    </a:solidFill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altLang="zh-CN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altLang="zh-CN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)=0.971</m:t>
                    </m:r>
                  </m:oMath>
                </a14:m>
                <a:endParaRPr lang="en-US" altLang="zh-CN" sz="18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zh-CN" altLang="en-US" sz="1800" dirty="0">
                    <a:solidFill>
                      <a:srgbClr val="FF0000"/>
                    </a:solidFill>
                  </a:rPr>
                  <a:t>对于“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31⋯40</m:t>
                    </m:r>
                  </m:oMath>
                </a14:m>
                <a:r>
                  <a:rPr lang="en-US" altLang="zh-CN" sz="1800" dirty="0">
                    <a:solidFill>
                      <a:srgbClr val="FF0000"/>
                    </a:solidFill>
                  </a:rPr>
                  <a:t>”</a:t>
                </a:r>
                <a:r>
                  <a:rPr lang="zh-CN" altLang="en-US" sz="1800" dirty="0">
                    <a:solidFill>
                      <a:schemeClr val="tx1"/>
                    </a:solidFill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altLang="zh-CN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zh-CN" altLang="en-US" sz="1800" dirty="0">
                    <a:solidFill>
                      <a:schemeClr val="tx1"/>
                    </a:solidFill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altLang="zh-CN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1800" dirty="0">
                    <a:solidFill>
                      <a:schemeClr val="tx1"/>
                    </a:solidFill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altLang="zh-CN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altLang="zh-CN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)=0</m:t>
                    </m:r>
                  </m:oMath>
                </a14:m>
                <a:endParaRPr lang="en-US" altLang="zh-CN" sz="18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zh-CN" altLang="en-US" sz="1800" dirty="0">
                    <a:solidFill>
                      <a:srgbClr val="FF0000"/>
                    </a:solidFill>
                  </a:rPr>
                  <a:t>对于“</a:t>
                </a:r>
                <a:r>
                  <a:rPr lang="en-US" altLang="zh-CN" sz="1800" dirty="0">
                    <a:solidFill>
                      <a:srgbClr val="FF0000"/>
                    </a:solidFill>
                  </a:rPr>
                  <a:t>&gt;40”</a:t>
                </a:r>
                <a:r>
                  <a:rPr lang="zh-CN" altLang="en-US" sz="1800" dirty="0">
                    <a:solidFill>
                      <a:schemeClr val="tx1"/>
                    </a:solidFill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altLang="zh-CN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zh-CN" altLang="en-US" sz="1800" dirty="0">
                    <a:solidFill>
                      <a:schemeClr val="tx1"/>
                    </a:solidFill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a:rPr lang="en-US" altLang="zh-CN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zh-CN" altLang="en-US" sz="1800" dirty="0">
                    <a:solidFill>
                      <a:schemeClr val="tx1"/>
                    </a:solidFill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zh-CN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  <m:r>
                          <a:rPr lang="en-US" altLang="zh-CN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</m:e>
                    </m:d>
                    <m:r>
                      <a:rPr lang="en-US" altLang="zh-CN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=0.971</m:t>
                    </m:r>
                  </m:oMath>
                </a14:m>
                <a:endParaRPr lang="en-US" altLang="zh-CN" sz="1800" dirty="0">
                  <a:solidFill>
                    <a:schemeClr val="tx1"/>
                  </a:solidFill>
                </a:endParaRPr>
              </a:p>
              <a:p>
                <a:pPr marL="57150" indent="0">
                  <a:buNone/>
                </a:pPr>
                <a:r>
                  <a:rPr lang="zh-CN" altLang="en-US" sz="1800" dirty="0">
                    <a:solidFill>
                      <a:schemeClr val="tx1"/>
                    </a:solidFill>
                  </a:rPr>
                  <a:t>所以，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𝑎𝑔𝑒</m:t>
                        </m:r>
                      </m:e>
                    </m:d>
                    <m:r>
                      <a:rPr lang="en-US" altLang="zh-CN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1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altLang="zh-CN" sz="1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</m:e>
                    </m:d>
                    <m:r>
                      <a:rPr lang="en-US" altLang="zh-CN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zh-CN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en-US" altLang="zh-CN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e>
                    </m:d>
                    <m:r>
                      <a:rPr lang="en-US" altLang="zh-CN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1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altLang="zh-CN" sz="1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</m:e>
                    </m:d>
                    <m:r>
                      <a:rPr lang="en-US" altLang="zh-CN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zh-CN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  <m:r>
                          <a:rPr lang="en-US" altLang="zh-CN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e>
                    </m:d>
                    <m:r>
                      <a:rPr lang="en-US" altLang="zh-CN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1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altLang="zh-CN" sz="1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</m:e>
                    </m:d>
                    <m:r>
                      <a:rPr lang="en-US" altLang="zh-CN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altLang="zh-CN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a:rPr lang="en-US" altLang="zh-CN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)=0.694</m:t>
                    </m:r>
                  </m:oMath>
                </a14:m>
                <a:r>
                  <a:rPr lang="zh-CN" altLang="en-US" sz="1800" dirty="0">
                    <a:solidFill>
                      <a:schemeClr val="tx1"/>
                    </a:solidFill>
                  </a:rPr>
                  <a:t>。</a:t>
                </a:r>
                <a:endParaRPr lang="en-US" altLang="zh-CN" sz="1800" dirty="0">
                  <a:solidFill>
                    <a:schemeClr val="tx1"/>
                  </a:solidFill>
                </a:endParaRPr>
              </a:p>
              <a:p>
                <a:pPr marL="57150" indent="0">
                  <a:spcBef>
                    <a:spcPts val="600"/>
                  </a:spcBef>
                  <a:buNone/>
                </a:pPr>
                <a:r>
                  <a:rPr lang="zh-CN" altLang="en-US" sz="1800" dirty="0">
                    <a:solidFill>
                      <a:schemeClr val="tx1"/>
                    </a:solidFill>
                  </a:rPr>
                  <a:t>相应地，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𝐺𝑎𝑖𝑛</m:t>
                    </m:r>
                    <m:r>
                      <a:rPr lang="en-US" altLang="zh-CN" sz="1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𝑎𝑔𝑒</m:t>
                    </m:r>
                    <m:r>
                      <a:rPr lang="en-US" altLang="zh-CN" sz="1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－</m:t>
                    </m:r>
                    <m:r>
                      <a:rPr lang="en-US" altLang="zh-CN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𝑎𝑔𝑒</m:t>
                    </m:r>
                    <m:r>
                      <a:rPr lang="en-US" altLang="zh-CN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)=0.246</m:t>
                    </m:r>
                  </m:oMath>
                </a14:m>
                <a:r>
                  <a:rPr lang="zh-CN" altLang="en-US" sz="1800" dirty="0">
                    <a:solidFill>
                      <a:schemeClr val="tx1"/>
                    </a:solidFill>
                  </a:rPr>
                  <a:t>。</a:t>
                </a:r>
                <a:endParaRPr lang="en-US" altLang="zh-CN" sz="1800" dirty="0">
                  <a:solidFill>
                    <a:schemeClr val="tx1"/>
                  </a:solidFill>
                </a:endParaRPr>
              </a:p>
              <a:p>
                <a:pPr marL="57150" indent="0">
                  <a:spcBef>
                    <a:spcPts val="600"/>
                  </a:spcBef>
                  <a:buNone/>
                </a:pPr>
                <a:r>
                  <a:rPr lang="zh-CN" altLang="en-US" sz="1800" dirty="0">
                    <a:solidFill>
                      <a:schemeClr val="tx1"/>
                    </a:solidFill>
                  </a:rPr>
                  <a:t>类似地，可以计算出：</a:t>
                </a:r>
                <a:endParaRPr lang="en-US" altLang="zh-CN" sz="1800" dirty="0">
                  <a:solidFill>
                    <a:schemeClr val="tx1"/>
                  </a:solidFill>
                </a:endParaRPr>
              </a:p>
              <a:p>
                <a:pPr marL="57150" indent="0">
                  <a:spcBef>
                    <a:spcPts val="600"/>
                  </a:spcBef>
                  <a:buNone/>
                </a:pPr>
                <a:r>
                  <a:rPr lang="en-US" altLang="zh-CN" sz="1800" i="1" dirty="0"/>
                  <a:t>         </a:t>
                </a:r>
                <a:r>
                  <a:rPr lang="en-US" altLang="zh-CN" sz="1800" i="1" dirty="0">
                    <a:solidFill>
                      <a:srgbClr val="FF0000"/>
                    </a:solidFill>
                  </a:rPr>
                  <a:t>Gain</a:t>
                </a:r>
                <a:r>
                  <a:rPr lang="en-US" altLang="zh-CN" sz="1800" dirty="0">
                    <a:solidFill>
                      <a:srgbClr val="FF0000"/>
                    </a:solidFill>
                  </a:rPr>
                  <a:t>(</a:t>
                </a:r>
                <a:r>
                  <a:rPr lang="en-US" altLang="zh-CN" sz="1800" i="1" dirty="0">
                    <a:solidFill>
                      <a:srgbClr val="FF0000"/>
                    </a:solidFill>
                  </a:rPr>
                  <a:t>income</a:t>
                </a:r>
                <a:r>
                  <a:rPr lang="en-US" altLang="zh-CN" sz="1800" dirty="0">
                    <a:solidFill>
                      <a:srgbClr val="FF0000"/>
                    </a:solidFill>
                  </a:rPr>
                  <a:t>)</a:t>
                </a:r>
                <a:r>
                  <a:rPr lang="en-US" altLang="zh-CN" sz="1800" dirty="0">
                    <a:solidFill>
                      <a:schemeClr val="tx1"/>
                    </a:solidFill>
                  </a:rPr>
                  <a:t>=0.029</a:t>
                </a:r>
                <a:r>
                  <a:rPr lang="zh-CN" altLang="en-US" sz="1800" dirty="0">
                    <a:solidFill>
                      <a:schemeClr val="tx1"/>
                    </a:solidFill>
                  </a:rPr>
                  <a:t>，</a:t>
                </a:r>
                <a:r>
                  <a:rPr lang="en-US" altLang="zh-CN" sz="1800" i="1" dirty="0">
                    <a:solidFill>
                      <a:srgbClr val="FF0000"/>
                    </a:solidFill>
                  </a:rPr>
                  <a:t>Gain</a:t>
                </a:r>
                <a:r>
                  <a:rPr lang="en-US" altLang="zh-CN" sz="1800" dirty="0">
                    <a:solidFill>
                      <a:srgbClr val="FF0000"/>
                    </a:solidFill>
                  </a:rPr>
                  <a:t>(</a:t>
                </a:r>
                <a:r>
                  <a:rPr lang="en-US" altLang="zh-CN" sz="1800" i="1" dirty="0">
                    <a:solidFill>
                      <a:srgbClr val="FF0000"/>
                    </a:solidFill>
                  </a:rPr>
                  <a:t>student</a:t>
                </a:r>
                <a:r>
                  <a:rPr lang="en-US" altLang="zh-CN" sz="1800" dirty="0">
                    <a:solidFill>
                      <a:srgbClr val="FF0000"/>
                    </a:solidFill>
                  </a:rPr>
                  <a:t>)</a:t>
                </a:r>
                <a:r>
                  <a:rPr lang="en-US" altLang="zh-CN" sz="1800" dirty="0">
                    <a:solidFill>
                      <a:schemeClr val="tx1"/>
                    </a:solidFill>
                  </a:rPr>
                  <a:t> =0.151</a:t>
                </a:r>
                <a:r>
                  <a:rPr lang="zh-CN" altLang="en-US" sz="1800" dirty="0">
                    <a:solidFill>
                      <a:schemeClr val="tx1"/>
                    </a:solidFill>
                  </a:rPr>
                  <a:t>，</a:t>
                </a:r>
                <a:r>
                  <a:rPr lang="en-US" altLang="zh-CN" sz="1800" i="1" dirty="0">
                    <a:solidFill>
                      <a:srgbClr val="FF0000"/>
                    </a:solidFill>
                  </a:rPr>
                  <a:t>Gain</a:t>
                </a:r>
                <a:r>
                  <a:rPr lang="en-US" altLang="zh-CN" sz="1800" dirty="0"/>
                  <a:t>(</a:t>
                </a:r>
                <a:r>
                  <a:rPr lang="en-US" altLang="zh-CN" sz="1800" i="1" dirty="0" err="1">
                    <a:solidFill>
                      <a:srgbClr val="FF0000"/>
                    </a:solidFill>
                  </a:rPr>
                  <a:t>credit_rating</a:t>
                </a:r>
                <a:r>
                  <a:rPr lang="en-US" altLang="zh-CN" sz="1800" dirty="0"/>
                  <a:t>)= 0.048</a:t>
                </a:r>
                <a:endParaRPr lang="zh-CN" altLang="en-US" sz="1800" dirty="0"/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C1E4CDE9-3035-4B28-BC60-FB33ACDFCD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568" y="2492896"/>
                <a:ext cx="8568952" cy="4176464"/>
              </a:xfrm>
              <a:blipFill>
                <a:blip r:embed="rId2"/>
                <a:stretch>
                  <a:fillRect t="-1168" r="-3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127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581E7E-4291-4CF9-850B-69C4FD4F7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决策树 </a:t>
            </a:r>
            <a:r>
              <a:rPr lang="en-US" altLang="zh-CN" dirty="0"/>
              <a:t>(7)</a:t>
            </a:r>
            <a:endParaRPr lang="zh-CN" altLang="en-US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1DC5E640-F92A-479F-B33A-ABB11E70A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032001"/>
            <a:ext cx="8136260" cy="532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w"/>
            </a:pPr>
            <a:r>
              <a:rPr lang="zh-CN" altLang="en-US" sz="2200" dirty="0">
                <a:solidFill>
                  <a:srgbClr val="0000FF"/>
                </a:solidFill>
              </a:rPr>
              <a:t>决策树构造算法示例</a:t>
            </a:r>
            <a:endParaRPr lang="en-US" altLang="zh-CN" sz="2200" dirty="0">
              <a:solidFill>
                <a:srgbClr val="0000FF"/>
              </a:solidFill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221B4D7C-F6BB-4A6E-8021-CD2EF3E37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2492896"/>
            <a:ext cx="7794824" cy="782960"/>
          </a:xfrm>
        </p:spPr>
        <p:txBody>
          <a:bodyPr/>
          <a:lstStyle/>
          <a:p>
            <a:pPr marL="57150" indent="0">
              <a:lnSpc>
                <a:spcPts val="2800"/>
              </a:lnSpc>
              <a:spcBef>
                <a:spcPts val="600"/>
              </a:spcBef>
              <a:buNone/>
            </a:pPr>
            <a:r>
              <a:rPr lang="zh-CN" altLang="en-US" sz="1800" dirty="0"/>
              <a:t>（</a:t>
            </a:r>
            <a:r>
              <a:rPr lang="en-US" altLang="zh-CN" sz="1800" dirty="0"/>
              <a:t>3</a:t>
            </a:r>
            <a:r>
              <a:rPr lang="zh-CN" altLang="en-US" sz="1800" dirty="0"/>
              <a:t>）</a:t>
            </a:r>
            <a:r>
              <a:rPr lang="zh-CN" altLang="en-US" sz="1800" dirty="0">
                <a:solidFill>
                  <a:srgbClr val="FF0000"/>
                </a:solidFill>
              </a:rPr>
              <a:t>由于“</a:t>
            </a:r>
            <a:r>
              <a:rPr lang="en-US" altLang="zh-CN" sz="1800" i="1" dirty="0">
                <a:solidFill>
                  <a:srgbClr val="FF0000"/>
                </a:solidFill>
              </a:rPr>
              <a:t>age</a:t>
            </a:r>
            <a:r>
              <a:rPr lang="en-US" altLang="zh-CN" sz="1800" dirty="0">
                <a:solidFill>
                  <a:srgbClr val="FF0000"/>
                </a:solidFill>
              </a:rPr>
              <a:t>”</a:t>
            </a:r>
            <a:r>
              <a:rPr lang="zh-CN" altLang="en-US" sz="1800" dirty="0">
                <a:solidFill>
                  <a:srgbClr val="FF0000"/>
                </a:solidFill>
              </a:rPr>
              <a:t>具有最高的信息增益，则选择它为测试变量</a:t>
            </a:r>
            <a:r>
              <a:rPr lang="zh-CN" altLang="en-US" sz="1800" dirty="0"/>
              <a:t>，创建“</a:t>
            </a:r>
            <a:r>
              <a:rPr lang="en-US" altLang="zh-CN" sz="1800" i="1" dirty="0"/>
              <a:t>age</a:t>
            </a:r>
            <a:r>
              <a:rPr lang="en-US" altLang="zh-CN" sz="1800" dirty="0"/>
              <a:t>”</a:t>
            </a:r>
            <a:r>
              <a:rPr lang="zh-CN" altLang="en-US" sz="1800" dirty="0"/>
              <a:t>节点，进行第一次分裂，最终可构造出决策树</a:t>
            </a:r>
            <a:endParaRPr lang="en-US" altLang="zh-CN" sz="1800" dirty="0"/>
          </a:p>
          <a:p>
            <a:pPr marL="457200" lvl="1" indent="0">
              <a:buNone/>
            </a:pPr>
            <a:endParaRPr lang="en-US" altLang="zh-CN" sz="1800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CFF39D2-35C5-42D6-85F3-EA705947CAF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124" y="3462062"/>
            <a:ext cx="6511753" cy="28803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0308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581E7E-4291-4CF9-850B-69C4FD4F7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决策树 </a:t>
            </a:r>
            <a:r>
              <a:rPr lang="en-US" altLang="zh-CN" dirty="0"/>
              <a:t>(8)</a:t>
            </a:r>
            <a:endParaRPr lang="zh-CN" altLang="en-US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1DC5E640-F92A-479F-B33A-ABB11E70A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032001"/>
            <a:ext cx="8136260" cy="532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w"/>
            </a:pPr>
            <a:r>
              <a:rPr lang="zh-CN" altLang="en-US" sz="2200" dirty="0">
                <a:solidFill>
                  <a:srgbClr val="0000FF"/>
                </a:solidFill>
              </a:rPr>
              <a:t>分类规则提取</a:t>
            </a:r>
            <a:endParaRPr lang="en-US" altLang="zh-CN" sz="2200" dirty="0">
              <a:solidFill>
                <a:srgbClr val="0000FF"/>
              </a:solidFill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221B4D7C-F6BB-4A6E-8021-CD2EF3E37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608" y="2452825"/>
            <a:ext cx="7914754" cy="782960"/>
          </a:xfrm>
        </p:spPr>
        <p:txBody>
          <a:bodyPr/>
          <a:lstStyle/>
          <a:p>
            <a:pPr marL="57150" indent="0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000" dirty="0"/>
              <a:t>可从已经构造好的决策树中提取形如</a:t>
            </a:r>
            <a:r>
              <a:rPr lang="en-US" altLang="zh-CN" sz="2000" dirty="0"/>
              <a:t>If-Then</a:t>
            </a:r>
            <a:r>
              <a:rPr lang="zh-CN" altLang="en-US" sz="2000" dirty="0"/>
              <a:t>的分类规则，每条从根节点到叶子节点的路径对应一个规则</a:t>
            </a:r>
            <a:endParaRPr lang="en-US" altLang="zh-CN" sz="2000" dirty="0"/>
          </a:p>
          <a:p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370A4EC6-2BF3-456E-8F92-B26AB16BB256}"/>
              </a:ext>
            </a:extLst>
          </p:cNvPr>
          <p:cNvSpPr txBox="1">
            <a:spLocks/>
          </p:cNvSpPr>
          <p:nvPr/>
        </p:nvSpPr>
        <p:spPr bwMode="auto">
          <a:xfrm>
            <a:off x="1907704" y="5422415"/>
            <a:ext cx="5769620" cy="1201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w"/>
              <a:defRPr kumimoji="1" sz="2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 sz="20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w"/>
              <a:defRPr kumimoji="1" sz="20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 sz="20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1600" dirty="0"/>
              <a:t>沿着从根节点到叶子节点的路径，可提取出如下的分类规则：</a:t>
            </a:r>
            <a:endParaRPr lang="en-US" altLang="zh-CN" sz="1600" b="0" kern="0" dirty="0"/>
          </a:p>
          <a:p>
            <a:pPr marL="0" indent="0">
              <a:buFont typeface="Wingdings" pitchFamily="2" charset="2"/>
              <a:buNone/>
            </a:pPr>
            <a:r>
              <a:rPr lang="en-US" altLang="zh-CN" sz="1600" kern="0" dirty="0"/>
              <a:t>If</a:t>
            </a:r>
            <a:r>
              <a:rPr lang="en-US" altLang="zh-CN" sz="1600" b="0" kern="0" dirty="0"/>
              <a:t> </a:t>
            </a:r>
            <a:r>
              <a:rPr lang="en-US" altLang="zh-CN" sz="1600" b="0" i="1" kern="0" dirty="0"/>
              <a:t>age</a:t>
            </a:r>
            <a:r>
              <a:rPr lang="en-US" altLang="zh-CN" sz="1600" b="0" kern="0" dirty="0"/>
              <a:t>=“</a:t>
            </a:r>
            <a:r>
              <a:rPr lang="en-US" altLang="zh-CN" sz="1600" b="0" kern="0" dirty="0">
                <a:cs typeface="Times New Roman" panose="02020603050405020304" pitchFamily="18" charset="0"/>
              </a:rPr>
              <a:t>≤</a:t>
            </a:r>
            <a:r>
              <a:rPr lang="en-US" altLang="zh-CN" sz="1600" b="0" kern="0" dirty="0"/>
              <a:t>30”  and </a:t>
            </a:r>
            <a:r>
              <a:rPr lang="en-US" altLang="zh-CN" sz="1600" b="0" i="1" kern="0" dirty="0"/>
              <a:t>student</a:t>
            </a:r>
            <a:r>
              <a:rPr lang="en-US" altLang="zh-CN" sz="1600" b="0" kern="0" dirty="0"/>
              <a:t>=“no”	   </a:t>
            </a:r>
            <a:r>
              <a:rPr lang="en-US" altLang="zh-CN" sz="1600" kern="0" dirty="0"/>
              <a:t>Then</a:t>
            </a:r>
            <a:r>
              <a:rPr lang="en-US" altLang="zh-CN" sz="1600" b="0" kern="0" dirty="0"/>
              <a:t> </a:t>
            </a:r>
            <a:r>
              <a:rPr lang="en-US" altLang="zh-CN" sz="1600" b="0" i="1" kern="0" dirty="0" err="1"/>
              <a:t>buys_computers</a:t>
            </a:r>
            <a:r>
              <a:rPr lang="en-US" altLang="zh-CN" sz="1600" b="0" kern="0" dirty="0"/>
              <a:t>=“no”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1600" kern="0" dirty="0"/>
              <a:t>If</a:t>
            </a:r>
            <a:r>
              <a:rPr lang="en-US" altLang="zh-CN" sz="1600" b="0" kern="0" dirty="0"/>
              <a:t> </a:t>
            </a:r>
            <a:r>
              <a:rPr lang="en-US" altLang="zh-CN" sz="1600" b="0" i="1" kern="0" dirty="0"/>
              <a:t>age</a:t>
            </a:r>
            <a:r>
              <a:rPr lang="en-US" altLang="zh-CN" sz="1600" b="0" kern="0" dirty="0"/>
              <a:t>=“</a:t>
            </a:r>
            <a:r>
              <a:rPr lang="en-US" altLang="zh-CN" sz="1600" b="0" kern="0" dirty="0">
                <a:cs typeface="Times New Roman" panose="02020603050405020304" pitchFamily="18" charset="0"/>
              </a:rPr>
              <a:t>≤ </a:t>
            </a:r>
            <a:r>
              <a:rPr lang="en-US" altLang="zh-CN" sz="1600" b="0" kern="0" dirty="0"/>
              <a:t>30”  and </a:t>
            </a:r>
            <a:r>
              <a:rPr lang="en-US" altLang="zh-CN" sz="1600" b="0" i="1" kern="0" dirty="0"/>
              <a:t>student</a:t>
            </a:r>
            <a:r>
              <a:rPr lang="en-US" altLang="zh-CN" sz="1600" b="0" kern="0" dirty="0"/>
              <a:t>=“yes”   </a:t>
            </a:r>
            <a:r>
              <a:rPr lang="en-US" altLang="zh-CN" sz="1600" kern="0" dirty="0"/>
              <a:t>Then</a:t>
            </a:r>
            <a:r>
              <a:rPr lang="en-US" altLang="zh-CN" sz="1600" b="0" kern="0" dirty="0"/>
              <a:t> </a:t>
            </a:r>
            <a:r>
              <a:rPr lang="en-US" altLang="zh-CN" sz="1600" b="0" i="1" kern="0" dirty="0" err="1"/>
              <a:t>buys_computers</a:t>
            </a:r>
            <a:r>
              <a:rPr lang="en-US" altLang="zh-CN" sz="1600" b="0" kern="0" dirty="0"/>
              <a:t>=“yes”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1600" kern="0" dirty="0"/>
              <a:t>If</a:t>
            </a:r>
            <a:r>
              <a:rPr lang="en-US" altLang="zh-CN" sz="1600" b="0" kern="0" dirty="0"/>
              <a:t> </a:t>
            </a:r>
            <a:r>
              <a:rPr lang="en-US" altLang="zh-CN" sz="1600" b="0" i="1" kern="0" dirty="0"/>
              <a:t>age</a:t>
            </a:r>
            <a:r>
              <a:rPr lang="en-US" altLang="zh-CN" sz="1600" b="0" kern="0" dirty="0"/>
              <a:t>=“31</a:t>
            </a:r>
            <a:r>
              <a:rPr lang="en-US" altLang="zh-CN" sz="1600" b="0" kern="0" dirty="0">
                <a:cs typeface="Times New Roman" panose="02020603050405020304" pitchFamily="18" charset="0"/>
              </a:rPr>
              <a:t> ∙ ∙ ∙ </a:t>
            </a:r>
            <a:r>
              <a:rPr lang="en-US" altLang="zh-CN" sz="1600" b="0" kern="0" dirty="0"/>
              <a:t>40”	                     </a:t>
            </a:r>
            <a:r>
              <a:rPr lang="en-US" altLang="zh-CN" sz="1600" kern="0" dirty="0"/>
              <a:t>Then</a:t>
            </a:r>
            <a:r>
              <a:rPr lang="en-US" altLang="zh-CN" sz="1600" b="0" kern="0" dirty="0"/>
              <a:t> </a:t>
            </a:r>
            <a:r>
              <a:rPr lang="en-US" altLang="zh-CN" sz="1600" b="0" i="1" kern="0" dirty="0" err="1"/>
              <a:t>buys_computers</a:t>
            </a:r>
            <a:r>
              <a:rPr lang="en-US" altLang="zh-CN" sz="1600" b="0" kern="0" dirty="0"/>
              <a:t>=“yes”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8FD10AB-3449-4B0C-B5D7-782B963C669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732" y="3284984"/>
            <a:ext cx="5004556" cy="20882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3888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黑体" pitchFamily="2" charset="-122"/>
              </a:rPr>
              <a:t>提纲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4600" y="2214563"/>
            <a:ext cx="6253163" cy="3881437"/>
          </a:xfrm>
        </p:spPr>
        <p:txBody>
          <a:bodyPr/>
          <a:lstStyle/>
          <a:p>
            <a:pPr eaLnBrk="1" hangingPunct="1">
              <a:lnSpc>
                <a:spcPts val="28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200" dirty="0">
                <a:ea typeface="黑体" pitchFamily="2" charset="-122"/>
              </a:rPr>
              <a:t>分类算法概述</a:t>
            </a:r>
          </a:p>
          <a:p>
            <a:pPr eaLnBrk="1" hangingPunct="1">
              <a:lnSpc>
                <a:spcPts val="28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200" dirty="0">
                <a:ea typeface="黑体" pitchFamily="2" charset="-122"/>
              </a:rPr>
              <a:t>决策树</a:t>
            </a:r>
            <a:endParaRPr lang="en-US" altLang="zh-CN" sz="2200" dirty="0">
              <a:ea typeface="黑体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200" dirty="0">
                <a:solidFill>
                  <a:srgbClr val="FF0000"/>
                </a:solidFill>
                <a:ea typeface="黑体" pitchFamily="2" charset="-122"/>
              </a:rPr>
              <a:t>支持向量机</a:t>
            </a:r>
            <a:endParaRPr lang="en-US" altLang="zh-CN" sz="2200" dirty="0">
              <a:solidFill>
                <a:srgbClr val="FF0000"/>
              </a:solidFill>
              <a:ea typeface="黑体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200" dirty="0">
                <a:ea typeface="黑体" pitchFamily="2" charset="-122"/>
              </a:rPr>
              <a:t>贝叶斯分类</a:t>
            </a:r>
            <a:endParaRPr lang="en-US" altLang="zh-CN" sz="2200" dirty="0">
              <a:ea typeface="黑体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dirty="0">
                <a:ea typeface="黑体" pitchFamily="2" charset="-122"/>
              </a:rPr>
              <a:t>总</a:t>
            </a:r>
            <a:r>
              <a:rPr lang="zh-CN" altLang="en-US" sz="2200" dirty="0">
                <a:ea typeface="黑体" pitchFamily="2" charset="-122"/>
              </a:rPr>
              <a:t>结</a:t>
            </a:r>
            <a:endParaRPr lang="en-US" altLang="zh-CN" sz="2200" dirty="0"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382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1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支持向量机 </a:t>
            </a:r>
            <a:r>
              <a:rPr lang="en-US" altLang="zh-CN" dirty="0"/>
              <a:t>(1)</a:t>
            </a:r>
            <a:endParaRPr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D8F1239-E09D-7B64-F6D5-AEC5D654AF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911928"/>
            <a:ext cx="3459304" cy="295842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CB35B15A-D64F-4FAF-8E6D-3398A6F0A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032001"/>
            <a:ext cx="8136260" cy="19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w"/>
            </a:pPr>
            <a:r>
              <a:rPr lang="zh-CN" altLang="en-US" sz="2200" dirty="0">
                <a:solidFill>
                  <a:srgbClr val="0000FF"/>
                </a:solidFill>
              </a:rPr>
              <a:t>基本概念</a:t>
            </a:r>
            <a:endParaRPr lang="en-US" altLang="zh-CN" sz="2200" dirty="0">
              <a:solidFill>
                <a:srgbClr val="0000FF"/>
              </a:solidFill>
            </a:endParaRPr>
          </a:p>
          <a:p>
            <a:pPr marL="800100" lvl="1" indent="-342900">
              <a:lnSpc>
                <a:spcPts val="2800"/>
              </a:lnSpc>
              <a:spcBef>
                <a:spcPts val="0"/>
              </a:spcBef>
              <a:spcAft>
                <a:spcPts val="400"/>
              </a:spcAft>
              <a:buFont typeface="Wingdings" panose="05000000000000000000" pitchFamily="2" charset="2"/>
              <a:buChar char="ü"/>
            </a:pPr>
            <a:r>
              <a:rPr lang="zh-CN" altLang="en-US" sz="2000" b="0" dirty="0">
                <a:solidFill>
                  <a:srgbClr val="FF0000"/>
                </a:solidFill>
              </a:rPr>
              <a:t>二分类模型：</a:t>
            </a:r>
            <a:r>
              <a:rPr lang="zh-CN" altLang="en-US" sz="2000" b="0" dirty="0"/>
              <a:t>在样本空间中找出一个超平面来对数据进行分类，并使分类误差尽可能小。</a:t>
            </a:r>
            <a:endParaRPr lang="en-US" altLang="zh-CN" sz="1800" b="0" dirty="0">
              <a:solidFill>
                <a:srgbClr val="0000FF"/>
              </a:solidFill>
            </a:endParaRPr>
          </a:p>
          <a:p>
            <a:pPr marL="800100" lvl="1" indent="-342900">
              <a:lnSpc>
                <a:spcPts val="2800"/>
              </a:lnSpc>
              <a:spcBef>
                <a:spcPts val="0"/>
              </a:spcBef>
              <a:spcAft>
                <a:spcPts val="400"/>
              </a:spcAft>
              <a:buFont typeface="Wingdings" panose="05000000000000000000" pitchFamily="2" charset="2"/>
              <a:buChar char="ü"/>
            </a:pPr>
            <a:r>
              <a:rPr lang="zh-CN" altLang="en-US" sz="2000" b="0" dirty="0">
                <a:solidFill>
                  <a:srgbClr val="FF0000"/>
                </a:solidFill>
              </a:rPr>
              <a:t>分离超平面：</a:t>
            </a:r>
            <a:r>
              <a:rPr lang="zh-CN" altLang="en-US" sz="2000" b="0" dirty="0"/>
              <a:t>比所在数据空间小一维的空间，在二维数据空间中是一条直线，在三维数据空间中就是一个平面。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zh-CN" altLang="en-US" sz="20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0B7959E-D487-4154-A799-665332A082BD}"/>
                  </a:ext>
                </a:extLst>
              </p:cNvPr>
              <p:cNvSpPr txBox="1"/>
              <p:nvPr/>
            </p:nvSpPr>
            <p:spPr>
              <a:xfrm>
                <a:off x="4283968" y="4284465"/>
                <a:ext cx="4749608" cy="1914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b="0" dirty="0">
                    <a:solidFill>
                      <a:srgbClr val="0000FF"/>
                    </a:solidFill>
                  </a:rPr>
                  <a:t>分离超平面将两类训练样本分开</a:t>
                </a:r>
                <a:endParaRPr lang="en-US" altLang="zh-CN" sz="2000" b="0" dirty="0">
                  <a:solidFill>
                    <a:srgbClr val="0000FF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800" b="0" dirty="0"/>
                  <a:t>训练集有两个特征和两类标签：</a:t>
                </a:r>
                <a:endParaRPr lang="en-US" altLang="zh-CN" sz="1800" b="0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800" b="0" dirty="0"/>
                  <a:t>特征一用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1800" b="0" dirty="0"/>
                  <a:t>表示，特征二用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1800" b="0" dirty="0"/>
                  <a:t>表示</a:t>
                </a:r>
                <a:endParaRPr lang="en-US" altLang="zh-CN" sz="1800" b="0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800" b="0" dirty="0"/>
                  <a:t>用“</a:t>
                </a:r>
                <a:r>
                  <a:rPr lang="en-US" altLang="zh-CN" sz="1800" b="0" dirty="0"/>
                  <a:t>+</a:t>
                </a:r>
                <a:r>
                  <a:rPr lang="zh-CN" altLang="en-US" sz="1800" b="0" dirty="0"/>
                  <a:t>”表示正例，用“</a:t>
                </a:r>
                <a:r>
                  <a:rPr lang="en-US" altLang="zh-CN" sz="18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</a:t>
                </a:r>
                <a:r>
                  <a:rPr lang="zh-CN" altLang="en-US" sz="1800" b="0" dirty="0"/>
                  <a:t>”表示负例</a:t>
                </a:r>
                <a:endParaRPr lang="en-US" altLang="zh-CN" sz="1800" b="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0B7959E-D487-4154-A799-665332A08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4284465"/>
                <a:ext cx="4749608" cy="1914114"/>
              </a:xfrm>
              <a:prstGeom prst="rect">
                <a:avLst/>
              </a:prstGeom>
              <a:blipFill>
                <a:blip r:embed="rId3"/>
                <a:stretch>
                  <a:fillRect l="-1412" b="-4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1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支持向量机 </a:t>
            </a:r>
            <a:r>
              <a:rPr lang="en-US" altLang="zh-CN" dirty="0"/>
              <a:t>(2)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CB35B15A-D64F-4FAF-8E6D-3398A6F0A5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4212" y="2032001"/>
                <a:ext cx="8459787" cy="46373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342900" indent="-342900">
                  <a:spcBef>
                    <a:spcPts val="0"/>
                  </a:spcBef>
                  <a:spcAft>
                    <a:spcPts val="600"/>
                  </a:spcAft>
                  <a:buFont typeface="Wingdings" pitchFamily="2" charset="2"/>
                  <a:buChar char="w"/>
                </a:pPr>
                <a:r>
                  <a:rPr lang="zh-CN" altLang="en-US" sz="2200" dirty="0">
                    <a:solidFill>
                      <a:srgbClr val="0000FF"/>
                    </a:solidFill>
                  </a:rPr>
                  <a:t>训练算法</a:t>
                </a:r>
                <a:endParaRPr lang="en-US" altLang="zh-CN" sz="2200" dirty="0">
                  <a:solidFill>
                    <a:srgbClr val="0000FF"/>
                  </a:solidFill>
                </a:endParaRPr>
              </a:p>
              <a:p>
                <a:pPr lvl="1">
                  <a:lnSpc>
                    <a:spcPts val="2800"/>
                  </a:lnSpc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zh-CN" altLang="en-US" sz="2000" b="0" dirty="0">
                    <a:solidFill>
                      <a:srgbClr val="0000FF"/>
                    </a:solidFill>
                  </a:rPr>
                  <a:t>（</a:t>
                </a:r>
                <a:r>
                  <a:rPr lang="en-US" altLang="zh-CN" sz="2000" b="0" dirty="0">
                    <a:solidFill>
                      <a:srgbClr val="0000FF"/>
                    </a:solidFill>
                  </a:rPr>
                  <a:t>1</a:t>
                </a:r>
                <a:r>
                  <a:rPr lang="zh-CN" altLang="en-US" sz="2000" b="0" dirty="0">
                    <a:solidFill>
                      <a:srgbClr val="0000FF"/>
                    </a:solidFill>
                  </a:rPr>
                  <a:t>）训练数据</a:t>
                </a:r>
                <a:endParaRPr lang="en-US" altLang="zh-CN" sz="2000" b="0" dirty="0">
                  <a:solidFill>
                    <a:srgbClr val="0000FF"/>
                  </a:solidFill>
                </a:endParaRPr>
              </a:p>
              <a:p>
                <a:pPr lvl="1">
                  <a:lnSpc>
                    <a:spcPts val="2800"/>
                  </a:lnSpc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zh-CN" altLang="en-US" sz="1800" b="0" dirty="0">
                    <a:solidFill>
                      <a:srgbClr val="000000"/>
                    </a:solidFill>
                  </a:rPr>
                  <a:t>一个特征空间上线性可分的数据集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zh-CN" altLang="zh-CN" sz="1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8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zh-CN" altLang="zh-CN" sz="18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…, (</m:t>
                    </m:r>
                    <m:sSub>
                      <m:sSubPr>
                        <m:ctrlPr>
                          <a:rPr lang="zh-CN" altLang="zh-CN" sz="1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zh-CN" altLang="zh-CN" sz="1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zh-CN" altLang="en-US" sz="1800" b="0" dirty="0">
                    <a:solidFill>
                      <a:srgbClr val="000000"/>
                    </a:solidFill>
                    <a:latin typeface="黑体" pitchFamily="2" charset="-122"/>
                  </a:rPr>
                  <a:t>，其中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kern="10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kern="1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kern="1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b="0" i="1" kern="1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1800" b="0" kern="100" dirty="0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800" b="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1800" b="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zh-CN" sz="1800" b="0" kern="100" dirty="0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kern="1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kern="1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800" b="0" i="1" kern="1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800" b="0" kern="100" dirty="0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={+1, </a:t>
                </a:r>
                <a:r>
                  <a:rPr lang="en-US" altLang="zh-CN" sz="1800" b="0" kern="100" dirty="0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</a:t>
                </a:r>
                <a:r>
                  <a:rPr lang="en-US" altLang="zh-CN" sz="1800" b="0" kern="100" dirty="0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1}</a:t>
                </a:r>
                <a:r>
                  <a:rPr lang="zh-CN" altLang="zh-CN" sz="1800" b="0" kern="100" dirty="0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1800" b="0" i="1" kern="100" dirty="0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1800" b="0" kern="100" dirty="0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=1, 2, ..., </a:t>
                </a:r>
                <a:r>
                  <a:rPr lang="en-US" altLang="zh-CN" sz="1800" b="0" i="1" kern="100" dirty="0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zh-CN" sz="1800" b="0" kern="100" dirty="0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。</a:t>
                </a:r>
                <a:r>
                  <a:rPr lang="en-US" altLang="zh-CN" sz="1800" b="0" i="1" kern="100" dirty="0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1800" i="1" kern="100" baseline="-25000" dirty="0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zh-CN" sz="1800" b="0" kern="100" dirty="0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为第</a:t>
                </a:r>
                <a:r>
                  <a:rPr lang="en-US" altLang="zh-CN" sz="1800" b="0" i="1" kern="100" dirty="0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zh-CN" sz="1800" b="0" kern="100" dirty="0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个训练样本</a:t>
                </a:r>
                <a:r>
                  <a:rPr lang="zh-CN" altLang="en-US" sz="1800" b="0" kern="100" dirty="0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的</a:t>
                </a:r>
                <a:r>
                  <a:rPr lang="zh-CN" altLang="zh-CN" sz="1800" b="0" kern="100" dirty="0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特征向量，</a:t>
                </a:r>
                <a:r>
                  <a:rPr lang="en-US" altLang="zh-CN" sz="1800" b="0" kern="100" dirty="0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kern="1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kern="1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800" b="0" i="1" kern="1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sz="1800" b="0" kern="100" dirty="0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kern="1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kern="1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kern="1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sz="1800" b="0" kern="100" dirty="0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的类标记，</a:t>
                </a:r>
                <a:r>
                  <a:rPr lang="en-US" altLang="zh-CN" sz="1800" b="0" kern="100" dirty="0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kern="1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kern="1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kern="1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800" b="0" kern="100" dirty="0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kern="1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kern="1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800" b="0" i="1" kern="1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800" b="0" kern="100" dirty="0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zh-CN" sz="1800" b="0" kern="100" dirty="0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称为样本点。当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kern="1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kern="1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800" b="0" i="1" kern="1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b="0" i="1" kern="1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1800" b="0" kern="100" dirty="0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=+1</a:t>
                </a:r>
                <a:r>
                  <a:rPr lang="zh-CN" altLang="zh-CN" sz="1800" b="0" kern="100" dirty="0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时，称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kern="1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kern="1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kern="1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sz="1800" b="0" kern="100" dirty="0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为正例；当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kern="1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kern="1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800" b="0" i="1" kern="1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800" b="0" i="1" kern="100" baseline="-25000" dirty="0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b="0" kern="100" dirty="0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:r>
                  <a:rPr lang="en-US" altLang="zh-CN" sz="1800" b="0" kern="100" dirty="0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</a:t>
                </a:r>
                <a:r>
                  <a:rPr lang="en-US" altLang="zh-CN" sz="1800" b="0" kern="100" dirty="0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1800" b="0" kern="100" dirty="0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时，称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kern="1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kern="1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kern="1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sz="1800" b="0" kern="100" dirty="0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为负例。</a:t>
                </a:r>
                <a:endParaRPr lang="en-US" altLang="zh-CN" sz="1800" b="0" kern="100" dirty="0">
                  <a:solidFill>
                    <a:srgbClr val="000000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ts val="2800"/>
                  </a:lnSpc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zh-CN" altLang="en-US" sz="2000" b="0" dirty="0">
                    <a:solidFill>
                      <a:srgbClr val="0000FF"/>
                    </a:solidFill>
                  </a:rPr>
                  <a:t>（</a:t>
                </a:r>
                <a:r>
                  <a:rPr lang="en-US" altLang="zh-CN" sz="2000" b="0" dirty="0">
                    <a:solidFill>
                      <a:srgbClr val="0000FF"/>
                    </a:solidFill>
                  </a:rPr>
                  <a:t>2</a:t>
                </a:r>
                <a:r>
                  <a:rPr lang="zh-CN" altLang="en-US" sz="2000" b="0" dirty="0">
                    <a:solidFill>
                      <a:srgbClr val="0000FF"/>
                    </a:solidFill>
                  </a:rPr>
                  <a:t>）寻找最大间隔超平面</a:t>
                </a:r>
                <a:endParaRPr lang="en-US" altLang="zh-CN" sz="2000" b="0" dirty="0">
                  <a:solidFill>
                    <a:srgbClr val="0000FF"/>
                  </a:solidFill>
                </a:endParaRPr>
              </a:p>
              <a:p>
                <a:pPr lvl="1">
                  <a:lnSpc>
                    <a:spcPts val="2800"/>
                  </a:lnSpc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zh-CN" altLang="en-US" sz="1800" b="0" dirty="0">
                    <a:solidFill>
                      <a:srgbClr val="000000"/>
                    </a:solidFill>
                    <a:latin typeface="黑体" pitchFamily="2" charset="-122"/>
                  </a:rPr>
                  <a:t>通过线性方程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altLang="zh-CN" sz="18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8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8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1800" b="0" dirty="0">
                    <a:solidFill>
                      <a:srgbClr val="000000"/>
                    </a:solidFill>
                    <a:latin typeface="黑体" pitchFamily="2" charset="-122"/>
                  </a:rPr>
                  <a:t>来描述分离超平面，其中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zh-C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zh-CN" sz="1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…;</m:t>
                    </m:r>
                    <m:sSub>
                      <m:sSubPr>
                        <m:ctrlP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</m:sSub>
                    <m:r>
                      <a:rPr lang="en-US" altLang="zh-C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800" b="0" dirty="0">
                    <a:solidFill>
                      <a:srgbClr val="000000"/>
                    </a:solidFill>
                    <a:latin typeface="黑体" pitchFamily="2" charset="-122"/>
                  </a:rPr>
                  <a:t>为决定超平面方向的</a:t>
                </a:r>
                <a:r>
                  <a:rPr lang="zh-CN" altLang="en-US" sz="1800" dirty="0">
                    <a:solidFill>
                      <a:srgbClr val="FF0000"/>
                    </a:solidFill>
                    <a:latin typeface="黑体" pitchFamily="2" charset="-122"/>
                  </a:rPr>
                  <a:t>法向量</a:t>
                </a:r>
                <a:r>
                  <a:rPr lang="zh-CN" altLang="en-US" sz="1800" b="0" dirty="0">
                    <a:solidFill>
                      <a:srgbClr val="000000"/>
                    </a:solidFill>
                    <a:latin typeface="黑体" pitchFamily="2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1800" b="0" dirty="0">
                    <a:solidFill>
                      <a:srgbClr val="000000"/>
                    </a:solidFill>
                    <a:latin typeface="黑体" pitchFamily="2" charset="-122"/>
                  </a:rPr>
                  <a:t>为决定超平面与原点之间距离的</a:t>
                </a:r>
                <a:r>
                  <a:rPr lang="zh-CN" altLang="en-US" sz="1800" dirty="0">
                    <a:solidFill>
                      <a:srgbClr val="FF0000"/>
                    </a:solidFill>
                    <a:latin typeface="黑体" pitchFamily="2" charset="-122"/>
                  </a:rPr>
                  <a:t>位移项</a:t>
                </a:r>
                <a:r>
                  <a:rPr lang="zh-CN" altLang="en-US" sz="1800" b="0" dirty="0">
                    <a:solidFill>
                      <a:srgbClr val="000000"/>
                    </a:solidFill>
                    <a:latin typeface="黑体" pitchFamily="2" charset="-122"/>
                  </a:rPr>
                  <a:t>。</a:t>
                </a:r>
                <a:endParaRPr lang="en-US" altLang="zh-CN" sz="1800" b="0" dirty="0">
                  <a:solidFill>
                    <a:srgbClr val="000000"/>
                  </a:solidFill>
                  <a:latin typeface="黑体" pitchFamily="2" charset="-122"/>
                </a:endParaRPr>
              </a:p>
              <a:p>
                <a:pPr lvl="1">
                  <a:lnSpc>
                    <a:spcPts val="2800"/>
                  </a:lnSpc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zh-CN" altLang="en-US" sz="1800" b="0" dirty="0">
                    <a:solidFill>
                      <a:srgbClr val="000000"/>
                    </a:solidFill>
                    <a:latin typeface="黑体" pitchFamily="2" charset="-122"/>
                  </a:rPr>
                  <a:t>分类策略函数为：</a:t>
                </a:r>
                <a:endParaRPr lang="en-US" altLang="zh-CN" sz="1800" b="0" dirty="0">
                  <a:solidFill>
                    <a:srgbClr val="000000"/>
                  </a:solidFill>
                  <a:latin typeface="黑体" pitchFamily="2" charset="-122"/>
                </a:endParaRPr>
              </a:p>
              <a:p>
                <a:pPr lvl="1" algn="ctr">
                  <a:lnSpc>
                    <a:spcPts val="2800"/>
                  </a:lnSpc>
                  <a:spcBef>
                    <a:spcPts val="400"/>
                  </a:spcBef>
                  <a:spcAft>
                    <a:spcPts val="400"/>
                  </a:spcAft>
                </a:pP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8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8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sign</m:t>
                    </m:r>
                    <m:r>
                      <a:rPr lang="en-US" altLang="zh-CN" sz="18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1800" b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altLang="zh-C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8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800" b="0" dirty="0">
                    <a:solidFill>
                      <a:srgbClr val="000000"/>
                    </a:solidFill>
                    <a:latin typeface="黑体" pitchFamily="2" charset="-122"/>
                  </a:rPr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b="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sign</m:t>
                    </m:r>
                  </m:oMath>
                </a14:m>
                <a:r>
                  <a:rPr lang="en-US" altLang="zh-CN" sz="1800" b="0" dirty="0">
                    <a:solidFill>
                      <a:srgbClr val="000000"/>
                    </a:solidFill>
                    <a:latin typeface="黑体" pitchFamily="2" charset="-122"/>
                  </a:rPr>
                  <a:t>(</a:t>
                </a:r>
                <a:r>
                  <a:rPr lang="en-US" altLang="zh-CN" sz="1800" dirty="0">
                    <a:solidFill>
                      <a:srgbClr val="000000"/>
                    </a:solidFill>
                    <a:sym typeface="Symbol" panose="05050102010706020507" pitchFamily="18" charset="2"/>
                  </a:rPr>
                  <a:t></a:t>
                </a:r>
                <a:r>
                  <a:rPr lang="en-US" altLang="zh-CN" sz="1800" b="0" dirty="0">
                    <a:solidFill>
                      <a:srgbClr val="000000"/>
                    </a:solidFill>
                    <a:latin typeface="黑体" pitchFamily="2" charset="-122"/>
                  </a:rPr>
                  <a:t>)</a:t>
                </a:r>
                <a:r>
                  <a:rPr lang="zh-CN" altLang="en-US" sz="1800" b="0" dirty="0">
                    <a:solidFill>
                      <a:srgbClr val="000000"/>
                    </a:solidFill>
                    <a:latin typeface="黑体" pitchFamily="2" charset="-122"/>
                  </a:rPr>
                  <a:t>为符号函数。</a:t>
                </a:r>
                <a:endParaRPr lang="en-US" altLang="zh-CN" sz="1800" b="0" dirty="0">
                  <a:solidFill>
                    <a:srgbClr val="000000"/>
                  </a:solidFill>
                  <a:latin typeface="黑体" pitchFamily="2" charset="-122"/>
                </a:endParaRPr>
              </a:p>
              <a:p>
                <a:pPr lvl="1">
                  <a:lnSpc>
                    <a:spcPts val="2800"/>
                  </a:lnSpc>
                  <a:spcBef>
                    <a:spcPts val="0"/>
                  </a:spcBef>
                </a:pPr>
                <a:r>
                  <a:rPr lang="en-US" altLang="zh-CN" sz="1800" b="0" dirty="0">
                    <a:solidFill>
                      <a:srgbClr val="000000"/>
                    </a:solidFill>
                  </a:rPr>
                  <a:t>   </a:t>
                </a:r>
                <a:endParaRPr lang="en-US" altLang="zh-CN" sz="1800" b="0" dirty="0">
                  <a:solidFill>
                    <a:srgbClr val="000000"/>
                  </a:solidFill>
                  <a:latin typeface="黑体" pitchFamily="2" charset="-122"/>
                </a:endParaRPr>
              </a:p>
            </p:txBody>
          </p:sp>
        </mc:Choice>
        <mc:Fallback xmlns="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CB35B15A-D64F-4FAF-8E6D-3398A6F0A5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4212" y="2032001"/>
                <a:ext cx="8459787" cy="4637359"/>
              </a:xfrm>
              <a:prstGeom prst="rect">
                <a:avLst/>
              </a:prstGeom>
              <a:blipFill>
                <a:blip r:embed="rId2"/>
                <a:stretch>
                  <a:fillRect l="-793" t="-118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7243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1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支持向量机 </a:t>
            </a:r>
            <a:r>
              <a:rPr lang="en-US" altLang="zh-CN" dirty="0"/>
              <a:t>(3)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CB35B15A-D64F-4FAF-8E6D-3398A6F0A5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4212" y="2032001"/>
                <a:ext cx="8459787" cy="46373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342900" indent="-342900">
                  <a:spcBef>
                    <a:spcPts val="0"/>
                  </a:spcBef>
                  <a:spcAft>
                    <a:spcPts val="600"/>
                  </a:spcAft>
                  <a:buFont typeface="Wingdings" pitchFamily="2" charset="2"/>
                  <a:buChar char="w"/>
                </a:pPr>
                <a:r>
                  <a:rPr lang="zh-CN" altLang="en-US" sz="2200" dirty="0">
                    <a:solidFill>
                      <a:srgbClr val="0000FF"/>
                    </a:solidFill>
                  </a:rPr>
                  <a:t>训练算法</a:t>
                </a:r>
                <a:endParaRPr lang="en-US" altLang="zh-CN" sz="2200" dirty="0">
                  <a:solidFill>
                    <a:srgbClr val="0000FF"/>
                  </a:solidFill>
                </a:endParaRPr>
              </a:p>
              <a:p>
                <a:pPr lvl="1">
                  <a:lnSpc>
                    <a:spcPts val="2800"/>
                  </a:lnSpc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zh-CN" altLang="zh-CN" sz="1800" b="0" kern="10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给定数据集</a:t>
                </a:r>
                <a:r>
                  <a:rPr lang="en-US" altLang="zh-CN" sz="1800" b="0" i="1" kern="10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D</a:t>
                </a:r>
                <a:r>
                  <a:rPr lang="zh-CN" altLang="zh-CN" sz="1800" b="0" kern="10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和超平面</a:t>
                </a:r>
                <a:r>
                  <a:rPr lang="en-US" altLang="zh-CN" sz="1800" b="0" kern="10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1800" kern="10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w</a:t>
                </a:r>
                <a:r>
                  <a:rPr lang="en-US" altLang="zh-CN" sz="1800" b="0" kern="10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1800" b="0" i="1" kern="10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sz="1800" b="0" kern="10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zh-CN" sz="1800" b="0" kern="10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，超平面关于样本点</a:t>
                </a:r>
                <a:r>
                  <a:rPr lang="en-US" altLang="zh-CN" sz="1800" b="0" kern="10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kern="1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kern="10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kern="10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800" b="0" kern="10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kern="1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kern="10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800" b="0" i="1" kern="10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800" b="0" kern="10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zh-CN" sz="1800" b="0" kern="10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的</a:t>
                </a:r>
                <a:r>
                  <a:rPr lang="zh-CN" altLang="zh-CN" sz="1800" kern="100" dirty="0">
                    <a:solidFill>
                      <a:srgbClr val="FF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几何间隔</a:t>
                </a:r>
                <a:r>
                  <a:rPr lang="zh-CN" altLang="zh-CN" sz="1800" b="0" kern="10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为：</a:t>
                </a:r>
                <a:endParaRPr lang="en-US" altLang="zh-CN" sz="1800" b="0" kern="100" dirty="0">
                  <a:solidFill>
                    <a:srgbClr val="000000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8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1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CN" sz="1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CN" altLang="zh-CN" sz="1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altLang="zh-C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zh-CN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den>
                      </m:f>
                      <m:r>
                        <a:rPr lang="en-US" altLang="zh-C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=1, …, </m:t>
                      </m:r>
                      <m:r>
                        <a:rPr lang="en-US" altLang="zh-C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zh-CN" sz="1800" b="0" kern="100" dirty="0">
                  <a:solidFill>
                    <a:srgbClr val="000000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>
                  <a:spcBef>
                    <a:spcPts val="1200"/>
                  </a:spcBef>
                </a:pPr>
                <a:r>
                  <a:rPr lang="en-US" altLang="zh-CN" sz="1800" b="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    </a:t>
                </a:r>
                <a:r>
                  <a:rPr lang="zh-CN" altLang="zh-CN" sz="1800" b="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若超平面</a:t>
                </a:r>
                <a:r>
                  <a:rPr lang="en-US" altLang="zh-CN" sz="1800" b="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</a:rPr>
                  <a:t>(</a:t>
                </a:r>
                <a:r>
                  <a:rPr lang="en-US" altLang="zh-CN" sz="180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</a:rPr>
                  <a:t>w</a:t>
                </a:r>
                <a:r>
                  <a:rPr lang="en-US" altLang="zh-CN" sz="1800" b="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</a:rPr>
                  <a:t>, </a:t>
                </a:r>
                <a:r>
                  <a:rPr lang="en-US" altLang="zh-CN" sz="1800" b="0" i="1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</a:rPr>
                  <a:t>b</a:t>
                </a:r>
                <a:r>
                  <a:rPr lang="en-US" altLang="zh-CN" sz="1800" b="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</a:rPr>
                  <a:t>)</a:t>
                </a:r>
                <a:r>
                  <a:rPr lang="zh-CN" altLang="zh-CN" sz="1800" b="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能将所有样本点正确分类，</a:t>
                </a:r>
                <a:r>
                  <a:rPr lang="zh-CN" altLang="en-US" sz="1800" b="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zh-CN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zh-CN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sSub>
                          <m:sSubPr>
                            <m:ctrlPr>
                              <a:rPr lang="zh-CN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altLang="zh-CN" sz="1800" dirty="0">
                  <a:solidFill>
                    <a:srgbClr val="000000"/>
                  </a:solidFill>
                </a:endParaRPr>
              </a:p>
              <a:p>
                <a:pPr lvl="2"/>
                <a:r>
                  <a:rPr lang="en-US" altLang="zh-CN" sz="1800" b="0" dirty="0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1800" b="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800" b="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</a:rPr>
                  <a:t>=+1</a:t>
                </a:r>
                <a:r>
                  <a:rPr lang="zh-CN" altLang="zh-CN" sz="1800" b="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，则正例</a:t>
                </a:r>
                <a:r>
                  <a:rPr lang="en-US" altLang="zh-CN" sz="1800" b="0" i="1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</a:rPr>
                  <a:t>x</a:t>
                </a:r>
                <a:r>
                  <a:rPr lang="en-US" altLang="zh-CN" sz="1800" b="0" i="1" baseline="-2500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</a:rPr>
                  <a:t>i</a:t>
                </a:r>
                <a:r>
                  <a:rPr lang="zh-CN" altLang="zh-CN" sz="1800" b="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满足约束条件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8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CN" sz="18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𝑻</m:t>
                        </m:r>
                      </m:sup>
                    </m:sSup>
                    <m:sSub>
                      <m:sSubPr>
                        <m:ctrlPr>
                          <a:rPr lang="zh-CN" altLang="zh-CN" sz="1800" b="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b="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1800" b="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sz="1800" b="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lang="zh-CN" altLang="zh-CN" sz="1800" b="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；</a:t>
                </a:r>
                <a:endParaRPr lang="en-US" altLang="zh-CN" sz="1800" b="0" dirty="0">
                  <a:solidFill>
                    <a:srgbClr val="000000"/>
                  </a:solidFill>
                  <a:effectLst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2"/>
                <a:r>
                  <a:rPr lang="en-US" altLang="zh-CN" sz="1800" b="0" dirty="0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1800" b="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800" b="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</a:rPr>
                  <a:t>=</a:t>
                </a:r>
                <a:r>
                  <a:rPr lang="en-US" altLang="zh-CN" sz="1800" b="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</a:t>
                </a:r>
                <a:r>
                  <a:rPr lang="en-US" altLang="zh-CN" sz="1800" b="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</a:rPr>
                  <a:t>1</a:t>
                </a:r>
                <a:r>
                  <a:rPr lang="zh-CN" altLang="zh-CN" sz="1800" b="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，则负例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sz="1800" b="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满足约束条件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8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CN" sz="18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𝑻</m:t>
                        </m:r>
                      </m:sup>
                    </m:sSup>
                    <m:sSub>
                      <m:sSubPr>
                        <m:ctrlPr>
                          <a:rPr lang="zh-CN" altLang="zh-CN" sz="1800" b="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b="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1800" b="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sz="1800" b="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&lt;0</m:t>
                    </m:r>
                  </m:oMath>
                </a14:m>
                <a:r>
                  <a:rPr lang="zh-CN" altLang="zh-CN" sz="1800" b="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。</a:t>
                </a:r>
                <a:endParaRPr lang="en-US" altLang="zh-CN" sz="1800" b="0" dirty="0">
                  <a:solidFill>
                    <a:srgbClr val="000000"/>
                  </a:solidFill>
                  <a:effectLst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ts val="120"/>
                  </a:lnSpc>
                </a:pPr>
                <a:r>
                  <a:rPr lang="en-US" altLang="zh-CN" sz="1800" b="0" dirty="0">
                    <a:solidFill>
                      <a:srgbClr val="000000"/>
                    </a:solidFill>
                  </a:rPr>
                  <a:t>   </a:t>
                </a:r>
                <a:endParaRPr lang="en-US" altLang="zh-CN" sz="1200" b="0" dirty="0">
                  <a:solidFill>
                    <a:srgbClr val="000000"/>
                  </a:solidFill>
                </a:endParaRPr>
              </a:p>
              <a:p>
                <a:pPr lvl="1">
                  <a:lnSpc>
                    <a:spcPts val="120"/>
                  </a:lnSpc>
                </a:pPr>
                <a:endParaRPr lang="en-US" altLang="zh-CN" sz="1800" b="0" dirty="0">
                  <a:solidFill>
                    <a:srgbClr val="000000"/>
                  </a:solidFill>
                </a:endParaRPr>
              </a:p>
              <a:p>
                <a:pPr lvl="1"/>
                <a:r>
                  <a:rPr lang="en-US" altLang="zh-CN" sz="1800" b="0" dirty="0">
                    <a:solidFill>
                      <a:srgbClr val="000000"/>
                    </a:solidFill>
                  </a:rPr>
                  <a:t>    </a:t>
                </a:r>
                <a:r>
                  <a:rPr lang="zh-CN" altLang="zh-CN" sz="1800" b="0" dirty="0">
                    <a:solidFill>
                      <a:srgbClr val="000000"/>
                    </a:solidFill>
                  </a:rPr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zh-CN" altLang="zh-CN" sz="1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sz="18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CN" sz="18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zh-CN" altLang="zh-CN" sz="18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8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18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zh-CN" altLang="zh-CN" sz="1800" b="0" dirty="0">
                    <a:solidFill>
                      <a:srgbClr val="000000"/>
                    </a:solidFill>
                  </a:rPr>
                  <a:t>，则</a:t>
                </a:r>
                <a:r>
                  <a:rPr lang="zh-CN" altLang="zh-CN" sz="1800" dirty="0">
                    <a:solidFill>
                      <a:srgbClr val="FF0000"/>
                    </a:solidFill>
                  </a:rPr>
                  <a:t>约束条件</a:t>
                </a:r>
                <a:r>
                  <a:rPr lang="zh-CN" altLang="zh-CN" sz="1800" b="0" dirty="0">
                    <a:solidFill>
                      <a:srgbClr val="000000"/>
                    </a:solidFill>
                  </a:rPr>
                  <a:t>表示为：</a:t>
                </a:r>
                <a:endParaRPr lang="en-US" altLang="zh-CN" sz="1800" b="0" dirty="0">
                  <a:solidFill>
                    <a:srgbClr val="0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zh-C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zh-CN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zh-CN" altLang="zh-C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zh-CN" sz="1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zh-CN" altLang="zh-C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≥+1, </m:t>
                              </m:r>
                              <m:sSub>
                                <m:sSubPr>
                                  <m:ctrlPr>
                                    <a:rPr lang="zh-CN" altLang="zh-C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=+1  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zh-CN" altLang="zh-C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zh-CN" sz="1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zh-CN" altLang="zh-C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≤−1, </m:t>
                              </m:r>
                              <m:sSub>
                                <m:sSubPr>
                                  <m:ctrlPr>
                                    <a:rPr lang="zh-CN" altLang="zh-C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=−1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1800" b="0" dirty="0">
                  <a:solidFill>
                    <a:srgbClr val="000000"/>
                  </a:solidFill>
                  <a:latin typeface="黑体" pitchFamily="2" charset="-122"/>
                </a:endParaRPr>
              </a:p>
            </p:txBody>
          </p:sp>
        </mc:Choice>
        <mc:Fallback xmlns="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CB35B15A-D64F-4FAF-8E6D-3398A6F0A5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4212" y="2032001"/>
                <a:ext cx="8459787" cy="4637359"/>
              </a:xfrm>
              <a:prstGeom prst="rect">
                <a:avLst/>
              </a:prstGeom>
              <a:blipFill>
                <a:blip r:embed="rId2"/>
                <a:stretch>
                  <a:fillRect l="-793" t="-118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7220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1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支持向量机 </a:t>
            </a:r>
            <a:r>
              <a:rPr lang="en-US" altLang="zh-CN" dirty="0"/>
              <a:t>(4)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CB35B15A-D64F-4FAF-8E6D-3398A6F0A5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4212" y="2032001"/>
                <a:ext cx="8459787" cy="46373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342900" indent="-342900">
                  <a:spcBef>
                    <a:spcPts val="0"/>
                  </a:spcBef>
                  <a:spcAft>
                    <a:spcPts val="600"/>
                  </a:spcAft>
                  <a:buFont typeface="Wingdings" pitchFamily="2" charset="2"/>
                  <a:buChar char="w"/>
                </a:pPr>
                <a:r>
                  <a:rPr lang="zh-CN" altLang="en-US" sz="2200" dirty="0">
                    <a:solidFill>
                      <a:srgbClr val="0000FF"/>
                    </a:solidFill>
                  </a:rPr>
                  <a:t>训练算法</a:t>
                </a:r>
                <a:endParaRPr lang="en-US" altLang="zh-CN" sz="2200" dirty="0">
                  <a:solidFill>
                    <a:srgbClr val="0000FF"/>
                  </a:solidFill>
                </a:endParaRPr>
              </a:p>
              <a:p>
                <a:pPr lvl="1">
                  <a:lnSpc>
                    <a:spcPts val="2800"/>
                  </a:lnSpc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zh-CN" altLang="en-US" sz="1800" b="0" kern="100" dirty="0">
                    <a:solidFill>
                      <a:srgbClr val="FF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    支持向量：</a:t>
                </a:r>
                <a:r>
                  <a:rPr lang="zh-CN" altLang="en-US" sz="1800" b="0" kern="10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与超平面几何间隔最小且满足约束条件的样本点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sz="1800" b="0" i="1" kern="1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zh-CN" sz="1800" b="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1800" b="0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sz="1800" b="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CN" sz="1800" b="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=1,  …,  </m:t>
                            </m:r>
                            <m:r>
                              <a:rPr lang="en-US" altLang="zh-CN" sz="1800" b="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zh-CN" altLang="zh-CN" sz="1800" b="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altLang="zh-CN" sz="1800" b="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</m:oMath>
                </a14:m>
                <a:endParaRPr lang="en-US" altLang="zh-CN" sz="1800" b="0" dirty="0">
                  <a:solidFill>
                    <a:srgbClr val="000000"/>
                  </a:solidFill>
                  <a:latin typeface="黑体" pitchFamily="2" charset="-122"/>
                </a:endParaRPr>
              </a:p>
              <a:p>
                <a:pPr lvl="1"/>
                <a:r>
                  <a:rPr lang="en-US" altLang="zh-CN" sz="1800" b="0" dirty="0">
                    <a:solidFill>
                      <a:srgbClr val="000000"/>
                    </a:solidFill>
                    <a:latin typeface="黑体" pitchFamily="2" charset="-122"/>
                  </a:rPr>
                  <a:t>    </a:t>
                </a:r>
                <a:r>
                  <a:rPr lang="zh-CN" altLang="en-US" sz="1800" b="0" dirty="0">
                    <a:solidFill>
                      <a:srgbClr val="000000"/>
                    </a:solidFill>
                    <a:latin typeface="黑体" pitchFamily="2" charset="-122"/>
                  </a:rPr>
                  <a:t>样本点到超平面的最小几何间隔为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1800" b="0" i="1" kern="1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zh-CN" altLang="zh-CN" sz="18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1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𝒘</m:t>
                            </m:r>
                          </m:e>
                        </m:d>
                      </m:den>
                    </m:f>
                    <m:r>
                      <a:rPr lang="en-US" altLang="zh-CN" sz="1800" b="0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zh-CN" sz="1800" b="0" dirty="0">
                  <a:solidFill>
                    <a:srgbClr val="000000"/>
                  </a:solidFill>
                  <a:latin typeface="黑体" pitchFamily="2" charset="-122"/>
                </a:endParaRPr>
              </a:p>
              <a:p>
                <a:pPr lvl="1"/>
                <a:r>
                  <a:rPr lang="en-US" altLang="zh-CN" sz="1800" b="0" dirty="0">
                    <a:solidFill>
                      <a:srgbClr val="000000"/>
                    </a:solidFill>
                    <a:latin typeface="黑体" pitchFamily="2" charset="-122"/>
                  </a:rPr>
                  <a:t>    </a:t>
                </a:r>
                <a:r>
                  <a:rPr lang="zh-CN" altLang="en-US" sz="1800" b="0" dirty="0">
                    <a:solidFill>
                      <a:srgbClr val="000000"/>
                    </a:solidFill>
                    <a:latin typeface="黑体" pitchFamily="2" charset="-122"/>
                  </a:rPr>
                  <a:t>两个异类支持向量到超平面距离之和为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1800" b="0" i="1" kern="1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zh-CN" altLang="zh-CN" sz="18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1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𝒘</m:t>
                            </m:r>
                          </m:e>
                        </m:d>
                      </m:den>
                    </m:f>
                    <m:r>
                      <a:rPr lang="en-US" altLang="zh-CN" sz="1800" b="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sz="1800" b="0" dirty="0">
                    <a:solidFill>
                      <a:srgbClr val="000000"/>
                    </a:solidFill>
                    <a:latin typeface="黑体" pitchFamily="2" charset="-122"/>
                  </a:rPr>
                  <a:t>，称为</a:t>
                </a:r>
                <a:r>
                  <a:rPr lang="zh-CN" altLang="en-US" sz="1800" b="0" dirty="0">
                    <a:solidFill>
                      <a:srgbClr val="FF0000"/>
                    </a:solidFill>
                    <a:latin typeface="黑体" pitchFamily="2" charset="-122"/>
                  </a:rPr>
                  <a:t>间隔</a:t>
                </a:r>
                <a:endParaRPr lang="en-US" altLang="zh-CN" sz="1800" b="0" dirty="0">
                  <a:solidFill>
                    <a:srgbClr val="FF0000"/>
                  </a:solidFill>
                  <a:latin typeface="黑体" pitchFamily="2" charset="-122"/>
                </a:endParaRPr>
              </a:p>
              <a:p>
                <a:pPr lvl="1"/>
                <a:r>
                  <a:rPr lang="zh-CN" altLang="en-US" sz="1800" b="0" dirty="0">
                    <a:solidFill>
                      <a:srgbClr val="FF0000"/>
                    </a:solidFill>
                    <a:latin typeface="黑体" pitchFamily="2" charset="-122"/>
                  </a:rPr>
                  <a:t>  求解最大间隔分离超平面，</a:t>
                </a:r>
                <a:r>
                  <a:rPr lang="zh-CN" altLang="en-US" sz="1800" b="0" dirty="0">
                    <a:solidFill>
                      <a:srgbClr val="000000"/>
                    </a:solidFill>
                    <a:latin typeface="黑体" pitchFamily="2" charset="-122"/>
                  </a:rPr>
                  <a:t>可表示为以下最优化问题：</a:t>
                </a:r>
                <a:endParaRPr lang="en-US" altLang="zh-CN" sz="1800" b="0" dirty="0">
                  <a:solidFill>
                    <a:srgbClr val="000000"/>
                  </a:solidFill>
                  <a:latin typeface="黑体" pitchFamily="2" charset="-122"/>
                </a:endParaRPr>
              </a:p>
              <a:p>
                <a:pPr lvl="1"/>
                <a:endParaRPr lang="en-US" altLang="zh-CN" sz="1800" b="0" dirty="0">
                  <a:solidFill>
                    <a:srgbClr val="000000"/>
                  </a:solidFill>
                  <a:latin typeface="黑体" pitchFamily="2" charset="-122"/>
                </a:endParaRPr>
              </a:p>
              <a:p>
                <a:pPr lvl="1"/>
                <a:endParaRPr lang="en-US" altLang="zh-CN" sz="1800" b="0" dirty="0">
                  <a:solidFill>
                    <a:srgbClr val="000000"/>
                  </a:solidFill>
                  <a:latin typeface="黑体" pitchFamily="2" charset="-122"/>
                </a:endParaRPr>
              </a:p>
              <a:p>
                <a:pPr lvl="1">
                  <a:spcBef>
                    <a:spcPts val="0"/>
                  </a:spcBef>
                </a:pPr>
                <a:r>
                  <a:rPr lang="en-US" altLang="zh-CN" sz="1800" b="0" kern="10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    </a:t>
                </a:r>
                <a:r>
                  <a:rPr lang="zh-CN" altLang="zh-CN" sz="1800" b="0" kern="10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由于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sz="1800" b="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zh-CN" sz="1800" b="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1800" b="0" i="0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z="1800" b="1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𝒘</m:t>
                            </m:r>
                            <m:r>
                              <a:rPr lang="en-US" altLang="zh-CN" sz="1800" b="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sz="1800" b="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zh-CN" altLang="zh-CN" sz="1800" b="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800" b="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num>
                          <m:den>
                            <m:d>
                              <m:dPr>
                                <m:begChr m:val="‖"/>
                                <m:endChr m:val="‖"/>
                                <m:ctrlPr>
                                  <a:rPr lang="zh-CN" altLang="zh-CN" sz="1800" i="1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b="1" i="1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𝒘</m:t>
                                </m:r>
                              </m:e>
                            </m:d>
                          </m:den>
                        </m:f>
                      </m:e>
                    </m:func>
                  </m:oMath>
                </a14:m>
                <a:r>
                  <a:rPr lang="zh-CN" altLang="zh-CN" sz="1800" b="0" kern="10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sz="1800" b="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zh-CN" sz="1800" b="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1800" b="0" i="0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sz="1800" b="1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𝒘</m:t>
                            </m:r>
                            <m:r>
                              <a:rPr lang="en-US" altLang="zh-CN" sz="1800" b="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sz="1800" b="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zh-CN" altLang="zh-CN" sz="1800" b="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800" b="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1800" b="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zh-CN" altLang="zh-CN" sz="1800" b="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zh-CN" altLang="zh-CN" sz="1800" i="1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b="1" i="1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𝒘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1800" b="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</m:oMath>
                </a14:m>
                <a:r>
                  <a:rPr lang="zh-CN" altLang="zh-CN" sz="1800" b="0" kern="10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等价，训练</a:t>
                </a:r>
                <a:r>
                  <a:rPr lang="en-US" altLang="zh-CN" sz="1800" b="0" kern="10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SVM</a:t>
                </a:r>
                <a:r>
                  <a:rPr lang="zh-CN" altLang="zh-CN" sz="1800" b="0" kern="10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的最优化问题</a:t>
                </a:r>
                <a:r>
                  <a:rPr lang="zh-CN" altLang="en-US" sz="1800" b="0" kern="10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如下：</a:t>
                </a:r>
                <a:endParaRPr lang="en-US" altLang="zh-CN" sz="1800" dirty="0">
                  <a:solidFill>
                    <a:srgbClr val="000000"/>
                  </a:solidFill>
                </a:endParaRPr>
              </a:p>
              <a:p>
                <a:pPr lvl="1">
                  <a:spcBef>
                    <a:spcPts val="0"/>
                  </a:spcBef>
                </a:pPr>
                <a:r>
                  <a:rPr lang="en-US" altLang="zh-CN" sz="1800" b="0" dirty="0">
                    <a:solidFill>
                      <a:srgbClr val="000000"/>
                    </a:solidFill>
                  </a:rPr>
                  <a:t>                  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sz="1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zh-CN" sz="18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1800" b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altLang="zh-CN" sz="18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8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zh-CN" altLang="zh-CN" sz="18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8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18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zh-CN" altLang="zh-CN" sz="18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zh-CN" altLang="zh-CN" sz="1800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18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</m:oMath>
                </a14:m>
                <a:r>
                  <a:rPr lang="en-US" altLang="zh-CN" sz="1050" b="0" kern="10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</a:t>
                </a:r>
                <a:r>
                  <a:rPr lang="en-US" altLang="zh-CN" sz="1800" b="0" kern="10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s</a:t>
                </a:r>
                <a:r>
                  <a:rPr lang="en-US" altLang="zh-CN" sz="1800" b="0" kern="100" dirty="0" err="1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.t.</a:t>
                </a:r>
                <a:r>
                  <a:rPr lang="en-US" altLang="zh-CN" sz="1800" b="0" kern="10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zh-CN" altLang="zh-CN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zh-CN" sz="1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sSub>
                          <m:sSubPr>
                            <m:ctrlPr>
                              <a:rPr lang="zh-CN" altLang="zh-CN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≥1</m:t>
                    </m:r>
                    <m:r>
                      <a:rPr lang="en-US" altLang="zh-CN" sz="1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=1, …, </m:t>
                    </m:r>
                    <m:r>
                      <a:rPr lang="en-US" altLang="zh-CN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zh-CN" altLang="zh-CN" sz="800" b="0" kern="100" dirty="0">
                  <a:solidFill>
                    <a:srgbClr val="000000"/>
                  </a:solidFill>
                  <a:effectLst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/>
                <a:endParaRPr lang="zh-CN" altLang="en-US" sz="1800" b="0" dirty="0">
                  <a:solidFill>
                    <a:srgbClr val="000000"/>
                  </a:solidFill>
                  <a:latin typeface="黑体" pitchFamily="2" charset="-122"/>
                </a:endParaRPr>
              </a:p>
              <a:p>
                <a:pPr lvl="1"/>
                <a:endParaRPr lang="en-US" altLang="zh-CN" sz="1800" b="0" dirty="0">
                  <a:solidFill>
                    <a:srgbClr val="FF0000"/>
                  </a:solidFill>
                  <a:latin typeface="黑体" pitchFamily="2" charset="-122"/>
                </a:endParaRPr>
              </a:p>
            </p:txBody>
          </p:sp>
        </mc:Choice>
        <mc:Fallback xmlns="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CB35B15A-D64F-4FAF-8E6D-3398A6F0A5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4212" y="2032001"/>
                <a:ext cx="8459787" cy="4637359"/>
              </a:xfrm>
              <a:prstGeom prst="rect">
                <a:avLst/>
              </a:prstGeom>
              <a:blipFill>
                <a:blip r:embed="rId2"/>
                <a:stretch>
                  <a:fillRect l="-793" t="-118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292CBCB-8BA4-4344-A314-6A820BEB0D2E}"/>
                  </a:ext>
                </a:extLst>
              </p:cNvPr>
              <p:cNvSpPr txBox="1"/>
              <p:nvPr/>
            </p:nvSpPr>
            <p:spPr>
              <a:xfrm>
                <a:off x="1691680" y="4365104"/>
                <a:ext cx="6030416" cy="5321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zh-CN" sz="18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1800" b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altLang="zh-CN" sz="18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8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zh-CN" altLang="zh-CN" sz="18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8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d>
                              <m:dPr>
                                <m:begChr m:val="‖"/>
                                <m:endChr m:val="‖"/>
                                <m:ctrlPr>
                                  <a:rPr lang="zh-CN" altLang="zh-CN" sz="1800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</m:den>
                        </m:f>
                      </m:e>
                    </m:func>
                  </m:oMath>
                </a14:m>
                <a:r>
                  <a:rPr lang="en-US" altLang="zh-CN" sz="1800" kern="100" dirty="0">
                    <a:solidFill>
                      <a:srgbClr val="000000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   </a:t>
                </a:r>
                <a:r>
                  <a:rPr lang="en-US" altLang="zh-CN" sz="1800" b="0" kern="100" dirty="0">
                    <a:solidFill>
                      <a:srgbClr val="000000"/>
                    </a:solidFill>
                    <a:effectLst/>
                    <a:latin typeface="+mj-lt"/>
                    <a:ea typeface="等线" panose="02010600030101010101" pitchFamily="2" charset="-122"/>
                    <a:cs typeface="Times New Roman" panose="02020603050405020304" pitchFamily="18" charset="0"/>
                  </a:rPr>
                  <a:t>s</a:t>
                </a:r>
                <a:r>
                  <a:rPr lang="en-US" altLang="zh-CN" sz="1800" b="0" kern="100" dirty="0" err="1">
                    <a:solidFill>
                      <a:srgbClr val="000000"/>
                    </a:solidFill>
                    <a:effectLst/>
                    <a:latin typeface="+mj-lt"/>
                    <a:ea typeface="等线" panose="02010600030101010101" pitchFamily="2" charset="-122"/>
                    <a:cs typeface="Times New Roman" panose="02020603050405020304" pitchFamily="18" charset="0"/>
                  </a:rPr>
                  <a:t>.t.</a:t>
                </a:r>
                <a:r>
                  <a:rPr lang="en-US" altLang="zh-CN" sz="1800" b="0" kern="100" dirty="0">
                    <a:solidFill>
                      <a:srgbClr val="000000"/>
                    </a:solidFill>
                    <a:effectLst/>
                    <a:latin typeface="+mj-lt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zh-CN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zh-CN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sSub>
                          <m:sSubPr>
                            <m:ctrlPr>
                              <a:rPr lang="zh-CN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≥1,  </m:t>
                    </m:r>
                    <m:r>
                      <a:rPr lang="en-US" altLang="zh-C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=1, …, </m:t>
                    </m:r>
                    <m:r>
                      <a:rPr lang="en-US" altLang="zh-C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sz="1800" dirty="0">
                  <a:solidFill>
                    <a:srgbClr val="0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292CBCB-8BA4-4344-A314-6A820BEB0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4365104"/>
                <a:ext cx="6030416" cy="5321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7810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1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支持向量机 </a:t>
            </a:r>
            <a:r>
              <a:rPr lang="en-US" altLang="zh-CN" dirty="0"/>
              <a:t>(5)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CB35B15A-D64F-4FAF-8E6D-3398A6F0A5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812" y="2060849"/>
                <a:ext cx="8179667" cy="37444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342900" indent="-342900">
                  <a:spcBef>
                    <a:spcPts val="0"/>
                  </a:spcBef>
                  <a:spcAft>
                    <a:spcPts val="600"/>
                  </a:spcAft>
                  <a:buFont typeface="Wingdings" pitchFamily="2" charset="2"/>
                  <a:buChar char="w"/>
                </a:pPr>
                <a:r>
                  <a:rPr lang="zh-CN" altLang="en-US" sz="2200" dirty="0">
                    <a:solidFill>
                      <a:srgbClr val="0000FF"/>
                    </a:solidFill>
                  </a:rPr>
                  <a:t>训练算法</a:t>
                </a:r>
                <a:endParaRPr lang="en-US" altLang="zh-CN" sz="2200" dirty="0">
                  <a:solidFill>
                    <a:srgbClr val="0000FF"/>
                  </a:solidFill>
                </a:endParaRPr>
              </a:p>
              <a:p>
                <a:pPr lvl="1">
                  <a:lnSpc>
                    <a:spcPts val="2800"/>
                  </a:lnSpc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zh-CN" altLang="en-US" sz="2000" b="0" dirty="0">
                    <a:solidFill>
                      <a:srgbClr val="0000FF"/>
                    </a:solidFill>
                  </a:rPr>
                  <a:t>（</a:t>
                </a:r>
                <a:r>
                  <a:rPr lang="en-US" altLang="zh-CN" sz="2000" b="0" dirty="0">
                    <a:solidFill>
                      <a:srgbClr val="0000FF"/>
                    </a:solidFill>
                  </a:rPr>
                  <a:t>3</a:t>
                </a:r>
                <a:r>
                  <a:rPr lang="zh-CN" altLang="en-US" sz="2000" b="0" dirty="0">
                    <a:solidFill>
                      <a:srgbClr val="0000FF"/>
                    </a:solidFill>
                  </a:rPr>
                  <a:t>）软间隔最大化</a:t>
                </a:r>
                <a:endParaRPr lang="en-US" altLang="zh-CN" sz="2000" b="0" dirty="0">
                  <a:solidFill>
                    <a:srgbClr val="0000FF"/>
                  </a:solidFill>
                </a:endParaRPr>
              </a:p>
              <a:p>
                <a:pPr lvl="1"/>
                <a:r>
                  <a:rPr lang="en-US" altLang="zh-CN" sz="1800" b="0" dirty="0">
                    <a:latin typeface="黑体" pitchFamily="2" charset="-122"/>
                  </a:rPr>
                  <a:t>  </a:t>
                </a:r>
                <a:r>
                  <a:rPr lang="zh-CN" altLang="en-US" sz="1800" b="0" kern="100" dirty="0">
                    <a:solidFill>
                      <a:srgbClr val="FF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硬间隔：</a:t>
                </a:r>
                <a:r>
                  <a:rPr lang="zh-CN" altLang="en-US" sz="1800" b="0" kern="10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分离超平面能正确划分所有样本</a:t>
                </a:r>
                <a:endParaRPr lang="en-US" altLang="zh-CN" sz="1800" b="0" kern="100" dirty="0">
                  <a:solidFill>
                    <a:srgbClr val="000000"/>
                  </a:solidFill>
                  <a:effectLst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CN" sz="1800" b="0" kern="100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 </a:t>
                </a:r>
                <a:r>
                  <a:rPr lang="zh-CN" altLang="en-US" sz="1800" b="0" kern="1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软间隔：</a:t>
                </a:r>
                <a:endParaRPr lang="en-US" altLang="zh-CN" sz="1800" b="0" kern="1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CN" sz="1800" b="0" kern="100" dirty="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 </a:t>
                </a:r>
                <a:r>
                  <a:rPr lang="zh-CN" altLang="zh-CN" sz="1800" b="0" kern="10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允许某些点不满足约束，可对每个样本点</a:t>
                </a:r>
                <a:r>
                  <a:rPr lang="en-US" altLang="zh-CN" sz="1800" b="0" kern="10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1800" b="0" i="1" kern="10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1800" b="0" i="1" kern="100" baseline="-2500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1800" b="0" kern="10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1800" b="0" i="1" kern="100" dirty="0" err="1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y</a:t>
                </a:r>
                <a:r>
                  <a:rPr lang="en-US" altLang="zh-CN" sz="1800" b="0" i="1" kern="100" baseline="-25000" dirty="0" err="1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1800" b="0" kern="10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zh-CN" sz="1800" b="0" kern="10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引入松弛变量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b="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zh-CN" sz="1800" b="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b="0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≥0</m:t>
                    </m:r>
                  </m:oMath>
                </a14:m>
                <a:r>
                  <a:rPr lang="zh-CN" altLang="zh-CN" sz="1800" b="0" kern="10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，则</a:t>
                </a:r>
                <a:r>
                  <a:rPr lang="en-US" altLang="zh-CN" sz="1800" b="0" kern="100" dirty="0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  </a:t>
                </a:r>
              </a:p>
              <a:p>
                <a:pPr lvl="1"/>
                <a:r>
                  <a:rPr lang="en-US" altLang="zh-CN" sz="1800" b="0" kern="10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    </a:t>
                </a:r>
                <a:r>
                  <a:rPr lang="zh-CN" altLang="zh-CN" sz="1800" b="0" kern="10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约束条件变为：</a:t>
                </a:r>
                <a:endParaRPr lang="en-US" altLang="zh-CN" sz="1400" b="0" kern="100" dirty="0">
                  <a:effectLst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50000"/>
                  </a:lnSpc>
                  <a:spcBef>
                    <a:spcPts val="600"/>
                  </a:spcBef>
                </a:pPr>
                <a:endParaRPr lang="en-US" altLang="zh-CN" sz="1800" b="0" kern="100" dirty="0">
                  <a:solidFill>
                    <a:srgbClr val="000000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300000"/>
                  </a:lnSpc>
                  <a:spcBef>
                    <a:spcPts val="600"/>
                  </a:spcBef>
                </a:pPr>
                <a:r>
                  <a:rPr lang="zh-CN" altLang="en-US" sz="1800" b="0" kern="100" dirty="0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目标函数变为：</a:t>
                </a:r>
                <a:endParaRPr lang="en-US" altLang="zh-CN" sz="1800" b="0" kern="100" dirty="0">
                  <a:solidFill>
                    <a:srgbClr val="000000"/>
                  </a:solidFill>
                  <a:effectLst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CB35B15A-D64F-4FAF-8E6D-3398A6F0A5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2812" y="2060849"/>
                <a:ext cx="8179667" cy="3744416"/>
              </a:xfrm>
              <a:prstGeom prst="rect">
                <a:avLst/>
              </a:prstGeom>
              <a:blipFill>
                <a:blip r:embed="rId2"/>
                <a:stretch>
                  <a:fillRect l="-820" t="-162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utoShape 4">
            <a:extLst>
              <a:ext uri="{FF2B5EF4-FFF2-40B4-BE49-F238E27FC236}">
                <a16:creationId xmlns:a16="http://schemas.microsoft.com/office/drawing/2014/main" id="{C61F1B2F-672C-40F7-8403-2DCCEE62F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2160" y="2276872"/>
            <a:ext cx="2191775" cy="824756"/>
          </a:xfrm>
          <a:prstGeom prst="cloudCallout">
            <a:avLst>
              <a:gd name="adj1" fmla="val -76779"/>
              <a:gd name="adj2" fmla="val 3383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zh-CN" altLang="en-US" sz="1800" b="0" dirty="0">
                <a:ea typeface="黑体" panose="02010609060101010101" pitchFamily="49" charset="-122"/>
              </a:rPr>
              <a:t>实际情况下几乎不存在</a:t>
            </a:r>
            <a:endParaRPr lang="en-US" altLang="zh-CN" sz="1800" b="0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656D76D-793A-4DEA-BE13-21362007E075}"/>
                  </a:ext>
                </a:extLst>
              </p:cNvPr>
              <p:cNvSpPr txBox="1"/>
              <p:nvPr/>
            </p:nvSpPr>
            <p:spPr>
              <a:xfrm>
                <a:off x="3273008" y="5085184"/>
                <a:ext cx="5184576" cy="5449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zh-CN" sz="18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1800" b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altLang="zh-CN" sz="18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lim>
                            <m:r>
                              <a:rPr lang="en-US" altLang="zh-CN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altLang="zh-CN" sz="18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8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sz="18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sz="1800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US" altLang="zh-CN" sz="1800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zh-CN" altLang="zh-CN" sz="18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8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18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zh-CN" altLang="zh-CN" sz="18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zh-CN" altLang="zh-CN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18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  <m:r>
                      <a:rPr lang="en-US" altLang="zh-CN" sz="1800" b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8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sz="1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zh-CN" altLang="zh-CN" sz="18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altLang="zh-CN" sz="18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1800" dirty="0">
                    <a:solidFill>
                      <a:srgbClr val="000000"/>
                    </a:solidFill>
                  </a:rPr>
                  <a:t>，</a:t>
                </a:r>
                <a:r>
                  <a:rPr lang="zh-CN" altLang="zh-CN" sz="1800" b="0" kern="100" dirty="0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正常数</a:t>
                </a:r>
                <a:r>
                  <a:rPr lang="en-US" altLang="zh-CN" sz="1800" b="0" i="1" kern="100" dirty="0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C</a:t>
                </a:r>
                <a:r>
                  <a:rPr lang="zh-CN" altLang="zh-CN" sz="1800" b="0" kern="100" dirty="0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称为惩罚系数</a:t>
                </a:r>
                <a:endParaRPr lang="zh-CN" altLang="en-US" sz="1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656D76D-793A-4DEA-BE13-21362007E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008" y="5085184"/>
                <a:ext cx="5184576" cy="544957"/>
              </a:xfrm>
              <a:prstGeom prst="rect">
                <a:avLst/>
              </a:prstGeom>
              <a:blipFill>
                <a:blip r:embed="rId3"/>
                <a:stretch>
                  <a:fillRect t="-70000" b="-10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565652D-8F04-4ABE-BAEB-435CD38AA1E1}"/>
                  </a:ext>
                </a:extLst>
              </p:cNvPr>
              <p:cNvSpPr txBox="1"/>
              <p:nvPr/>
            </p:nvSpPr>
            <p:spPr>
              <a:xfrm>
                <a:off x="2987824" y="3990428"/>
                <a:ext cx="2581113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8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zh-CN" altLang="zh-CN" sz="18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zh-CN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CN" sz="1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sSub>
                            <m:sSubPr>
                              <m:ctrlPr>
                                <a:rPr lang="zh-CN" altLang="zh-CN" sz="18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8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8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18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≥1−</m:t>
                      </m:r>
                      <m:sSub>
                        <m:sSubPr>
                          <m:ctrlPr>
                            <a:rPr lang="zh-CN" altLang="zh-CN" sz="18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altLang="zh-CN" sz="18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565652D-8F04-4ABE-BAEB-435CD38AA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990428"/>
                <a:ext cx="2581113" cy="404983"/>
              </a:xfrm>
              <a:prstGeom prst="rect">
                <a:avLst/>
              </a:prstGeom>
              <a:blipFill>
                <a:blip r:embed="rId4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6B231F3-4643-40F3-B8A2-E65D903C15BC}"/>
                  </a:ext>
                </a:extLst>
              </p:cNvPr>
              <p:cNvSpPr txBox="1"/>
              <p:nvPr/>
            </p:nvSpPr>
            <p:spPr>
              <a:xfrm>
                <a:off x="1887975" y="4451100"/>
                <a:ext cx="3116073" cy="4139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8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altLang="zh-CN" sz="18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800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sz="18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18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0/1</m:t>
                          </m:r>
                        </m:sub>
                      </m:sSub>
                      <m:r>
                        <a:rPr lang="en-US" altLang="zh-CN" sz="1800" b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zh-CN" sz="18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8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zh-CN" altLang="zh-CN" sz="18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zh-CN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CN" sz="1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sSub>
                            <m:sSubPr>
                              <m:ctrlPr>
                                <a:rPr lang="zh-CN" altLang="zh-CN" sz="18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8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8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18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800" b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1)</m:t>
                      </m:r>
                    </m:oMath>
                  </m:oMathPara>
                </a14:m>
                <a:endParaRPr lang="en-US" altLang="zh-CN" sz="1800" b="0" dirty="0">
                  <a:solidFill>
                    <a:srgbClr val="000000"/>
                  </a:solidFill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6B231F3-4643-40F3-B8A2-E65D903C15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975" y="4451100"/>
                <a:ext cx="3116073" cy="413959"/>
              </a:xfrm>
              <a:prstGeom prst="rect">
                <a:avLst/>
              </a:prstGeom>
              <a:blipFill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79B28A8-5C66-4294-BDB0-C69FADAAE461}"/>
                  </a:ext>
                </a:extLst>
              </p:cNvPr>
              <p:cNvSpPr txBox="1"/>
              <p:nvPr/>
            </p:nvSpPr>
            <p:spPr>
              <a:xfrm>
                <a:off x="5148064" y="4302982"/>
                <a:ext cx="3744416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800" b="0" kern="100" dirty="0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0/1</a:t>
                </a:r>
                <a:r>
                  <a:rPr lang="zh-CN" altLang="zh-CN" sz="1800" b="0" kern="100" dirty="0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损失函数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CN" altLang="zh-CN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1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0/1</m:t>
                        </m:r>
                      </m:sub>
                    </m:sSub>
                    <m:d>
                      <m:dPr>
                        <m:ctrlPr>
                          <a:rPr lang="zh-CN" altLang="zh-CN" sz="1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sz="1800" b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zh-CN" altLang="zh-CN" sz="1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zh-CN" sz="18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18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1,  &amp; </m:t>
                            </m:r>
                            <m:r>
                              <a:rPr lang="en-US" altLang="zh-CN" sz="18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CN" sz="18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&lt;0</m:t>
                            </m:r>
                          </m:e>
                          <m:e>
                            <m:r>
                              <a:rPr lang="en-US" altLang="zh-CN" sz="18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altLang="zh-CN" sz="1800" b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 &amp; </m:t>
                            </m:r>
                            <m:r>
                              <a:rPr lang="en-US" altLang="zh-CN" sz="18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CN" sz="18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eqArr>
                      </m:e>
                    </m:d>
                  </m:oMath>
                </a14:m>
                <a:endParaRPr lang="zh-CN" altLang="en-US" sz="1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79B28A8-5C66-4294-BDB0-C69FADAAE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4302982"/>
                <a:ext cx="3744416" cy="710194"/>
              </a:xfrm>
              <a:prstGeom prst="rect">
                <a:avLst/>
              </a:prstGeom>
              <a:blipFill>
                <a:blip r:embed="rId6"/>
                <a:stretch>
                  <a:fillRect l="-13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09E56B4-4629-4394-9949-81246ACD3DC5}"/>
                  </a:ext>
                </a:extLst>
              </p:cNvPr>
              <p:cNvSpPr txBox="1"/>
              <p:nvPr/>
            </p:nvSpPr>
            <p:spPr>
              <a:xfrm>
                <a:off x="965150" y="5526183"/>
                <a:ext cx="8077796" cy="630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2" algn="just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1800" kern="100" dirty="0">
                    <a:solidFill>
                      <a:srgbClr val="00B05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优化目标：</a:t>
                </a:r>
                <a:r>
                  <a:rPr lang="zh-CN" altLang="en-US" sz="1800" b="0" kern="100" dirty="0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使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1800" b="0" i="1" kern="1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b="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zh-CN" altLang="zh-CN" sz="1800" b="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sz="18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1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𝒘</m:t>
                            </m:r>
                          </m:e>
                        </m:d>
                      </m:e>
                      <m:sup>
                        <m:r>
                          <a:rPr lang="en-US" altLang="zh-CN" sz="1800" b="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1800" b="0" kern="100" dirty="0">
                    <a:solidFill>
                      <a:srgbClr val="FF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尽量小</a:t>
                </a:r>
                <a:r>
                  <a:rPr lang="zh-CN" altLang="en-US" sz="1800" b="0" kern="100" dirty="0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（间隔尽量大），同时使误差分类点的个数</a:t>
                </a:r>
                <a:r>
                  <a:rPr lang="zh-CN" altLang="en-US" sz="1800" b="0" kern="100" dirty="0">
                    <a:solidFill>
                      <a:srgbClr val="FF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尽量少</a:t>
                </a:r>
                <a:endParaRPr lang="en-US" altLang="zh-CN" sz="1800" b="0" kern="100" dirty="0">
                  <a:solidFill>
                    <a:srgbClr val="FF0000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09E56B4-4629-4394-9949-81246ACD3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150" y="5526183"/>
                <a:ext cx="8077796" cy="630173"/>
              </a:xfrm>
              <a:prstGeom prst="rect">
                <a:avLst/>
              </a:prstGeom>
              <a:blipFill>
                <a:blip r:embed="rId7"/>
                <a:stretch>
                  <a:fillRect l="-604" b="-2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2431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黑体" pitchFamily="2" charset="-122"/>
              </a:rPr>
              <a:t>提纲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4600" y="2214563"/>
            <a:ext cx="6253163" cy="3881437"/>
          </a:xfrm>
        </p:spPr>
        <p:txBody>
          <a:bodyPr/>
          <a:lstStyle/>
          <a:p>
            <a:pPr eaLnBrk="1" hangingPunct="1">
              <a:lnSpc>
                <a:spcPts val="28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200" dirty="0">
                <a:solidFill>
                  <a:srgbClr val="FF0000"/>
                </a:solidFill>
                <a:ea typeface="黑体" pitchFamily="2" charset="-122"/>
              </a:rPr>
              <a:t>分类算法概述</a:t>
            </a:r>
          </a:p>
          <a:p>
            <a:pPr eaLnBrk="1" hangingPunct="1">
              <a:lnSpc>
                <a:spcPts val="28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200" dirty="0">
                <a:ea typeface="黑体" pitchFamily="2" charset="-122"/>
              </a:rPr>
              <a:t>决策树</a:t>
            </a:r>
            <a:endParaRPr lang="en-US" altLang="zh-CN" sz="2200" dirty="0">
              <a:ea typeface="黑体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200" dirty="0">
                <a:ea typeface="黑体" pitchFamily="2" charset="-122"/>
              </a:rPr>
              <a:t>支持向量机</a:t>
            </a:r>
            <a:endParaRPr lang="en-US" altLang="zh-CN" sz="2200" dirty="0">
              <a:ea typeface="黑体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200" dirty="0">
                <a:ea typeface="黑体" pitchFamily="2" charset="-122"/>
              </a:rPr>
              <a:t>贝叶斯分类</a:t>
            </a:r>
            <a:endParaRPr lang="en-US" altLang="zh-CN" sz="2200" dirty="0">
              <a:ea typeface="黑体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dirty="0">
                <a:ea typeface="黑体" pitchFamily="2" charset="-122"/>
              </a:rPr>
              <a:t>总</a:t>
            </a:r>
            <a:r>
              <a:rPr lang="zh-CN" altLang="en-US" sz="2200" dirty="0">
                <a:ea typeface="黑体" pitchFamily="2" charset="-122"/>
              </a:rPr>
              <a:t>结</a:t>
            </a:r>
            <a:endParaRPr lang="en-US" altLang="zh-CN" sz="2200" dirty="0"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7069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1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支持向量机 </a:t>
            </a:r>
            <a:r>
              <a:rPr lang="en-US" altLang="zh-CN" dirty="0"/>
              <a:t>(6)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CB35B15A-D64F-4FAF-8E6D-3398A6F0A5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813" y="2060848"/>
                <a:ext cx="7848228" cy="43204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342900" indent="-342900">
                  <a:spcBef>
                    <a:spcPts val="0"/>
                  </a:spcBef>
                  <a:spcAft>
                    <a:spcPts val="600"/>
                  </a:spcAft>
                  <a:buFont typeface="Wingdings" pitchFamily="2" charset="2"/>
                  <a:buChar char="w"/>
                </a:pPr>
                <a:r>
                  <a:rPr lang="zh-CN" altLang="en-US" sz="2200" dirty="0">
                    <a:solidFill>
                      <a:srgbClr val="0000FF"/>
                    </a:solidFill>
                  </a:rPr>
                  <a:t>训练算法</a:t>
                </a:r>
                <a:endParaRPr lang="en-US" altLang="zh-CN" sz="2200" dirty="0">
                  <a:solidFill>
                    <a:srgbClr val="0000FF"/>
                  </a:solidFill>
                </a:endParaRPr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1800" b="0" dirty="0">
                    <a:latin typeface="黑体" pitchFamily="2" charset="-122"/>
                  </a:rPr>
                  <a:t>  </a:t>
                </a:r>
                <a:r>
                  <a:rPr lang="en-US" altLang="zh-CN" sz="1800" b="0" kern="10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0/1</a:t>
                </a:r>
                <a:r>
                  <a:rPr lang="zh-CN" altLang="en-US" sz="1800" b="0" kern="10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损失函数：</a:t>
                </a:r>
                <a:r>
                  <a:rPr lang="zh-CN" altLang="en-US" sz="1800" b="0" kern="100" dirty="0">
                    <a:solidFill>
                      <a:srgbClr val="FF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非凸和非连续</a:t>
                </a:r>
                <a:r>
                  <a:rPr lang="zh-CN" altLang="en-US" sz="1800" b="0" kern="10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，是单位跃迁函数，目标函数求解难。</a:t>
                </a:r>
                <a:endParaRPr lang="en-US" altLang="zh-CN" sz="1800" b="0" kern="100" dirty="0">
                  <a:solidFill>
                    <a:srgbClr val="000000"/>
                  </a:solidFill>
                  <a:effectLst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1800" b="0" kern="100" dirty="0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   </a:t>
                </a:r>
                <a:r>
                  <a:rPr lang="zh-CN" altLang="en-US" sz="1800" b="0" kern="10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常用</a:t>
                </a:r>
                <a:r>
                  <a:rPr lang="zh-CN" altLang="en-US" sz="1800" b="0" kern="100" dirty="0">
                    <a:solidFill>
                      <a:srgbClr val="FF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凸连续函数</a:t>
                </a:r>
                <a:r>
                  <a:rPr lang="zh-CN" altLang="en-US" sz="1800" b="0" kern="10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替代损失函数来取代“</a:t>
                </a:r>
                <a:r>
                  <a:rPr lang="en-US" altLang="zh-CN" sz="1800" b="0" kern="10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0/1</a:t>
                </a:r>
                <a:r>
                  <a:rPr lang="zh-CN" altLang="en-US" sz="1800" b="0" kern="10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损失函数”。</a:t>
                </a:r>
                <a:endParaRPr lang="en-US" altLang="zh-CN" sz="1800" b="0" kern="100" dirty="0">
                  <a:solidFill>
                    <a:srgbClr val="000000"/>
                  </a:solidFill>
                  <a:effectLst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ts val="1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altLang="zh-CN" sz="1800" b="0" kern="100" dirty="0">
                  <a:solidFill>
                    <a:srgbClr val="000000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1800" b="0" kern="10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    </a:t>
                </a:r>
                <a:r>
                  <a:rPr lang="zh-CN" altLang="zh-CN" sz="1800" b="0" kern="10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常用的替代损失函数：</a:t>
                </a:r>
              </a:p>
              <a:p>
                <a:pPr lvl="2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1800" b="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</a:rPr>
                  <a:t>1. hinge</a:t>
                </a:r>
                <a:r>
                  <a:rPr lang="zh-CN" altLang="zh-CN" sz="1800" b="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损失：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8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hinge</m:t>
                        </m:r>
                      </m:sub>
                    </m:sSub>
                    <m:d>
                      <m:dPr>
                        <m:ctrlPr>
                          <a:rPr lang="zh-CN" altLang="zh-CN" sz="1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zh-CN" altLang="zh-CN" sz="1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8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altLang="zh-CN" sz="1800" b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1800" b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sz="1800" b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zh-CN" sz="1800" b="0" dirty="0">
                  <a:solidFill>
                    <a:srgbClr val="000000"/>
                  </a:solidFill>
                  <a:ea typeface="黑体" panose="02010609060101010101" pitchFamily="49" charset="-122"/>
                </a:endParaRPr>
              </a:p>
              <a:p>
                <a:pPr lvl="2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1800" b="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2. </a:t>
                </a:r>
                <a:r>
                  <a:rPr lang="zh-CN" altLang="zh-CN" sz="1800" b="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指数损失：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8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sub>
                    </m:sSub>
                    <m:d>
                      <m:dPr>
                        <m:ctrlPr>
                          <a:rPr lang="zh-CN" altLang="zh-CN" sz="1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altLang="zh-CN" sz="1800" b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altLang="zh-CN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800" b="0" dirty="0">
                  <a:solidFill>
                    <a:srgbClr val="000000"/>
                  </a:solidFill>
                  <a:ea typeface="黑体" panose="02010609060101010101" pitchFamily="49" charset="-122"/>
                </a:endParaRPr>
              </a:p>
              <a:p>
                <a:pPr lvl="2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1800" b="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3. </a:t>
                </a:r>
                <a:r>
                  <a:rPr lang="zh-CN" altLang="zh-CN" sz="1800" b="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对率损失：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8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sub>
                    </m:sSub>
                    <m:d>
                      <m:dPr>
                        <m:ctrlPr>
                          <a:rPr lang="zh-CN" altLang="zh-CN" sz="1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altLang="zh-CN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m:rPr>
                        <m:sty m:val="p"/>
                      </m:rPr>
                      <a:rPr lang="en-US" altLang="zh-CN" sz="1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altLang="zh-CN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altLang="zh-CN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zh-CN" altLang="zh-CN" sz="1800" b="0" dirty="0">
                  <a:solidFill>
                    <a:srgbClr val="000000"/>
                  </a:solidFill>
                  <a:ea typeface="黑体" panose="02010609060101010101" pitchFamily="49" charset="-122"/>
                </a:endParaRPr>
              </a:p>
              <a:p>
                <a:pPr lvl="1"/>
                <a:endParaRPr lang="en-US" altLang="zh-CN" sz="1800" b="0" kern="100" dirty="0">
                  <a:solidFill>
                    <a:srgbClr val="000000"/>
                  </a:solidFill>
                  <a:effectLst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/>
                <a:endParaRPr lang="en-US" altLang="zh-CN" sz="1800" b="0" dirty="0">
                  <a:solidFill>
                    <a:srgbClr val="000000"/>
                  </a:solidFill>
                  <a:latin typeface="黑体" pitchFamily="2" charset="-122"/>
                </a:endParaRPr>
              </a:p>
              <a:p>
                <a:pPr lvl="1"/>
                <a:r>
                  <a:rPr lang="en-US" altLang="zh-CN" sz="1800" b="0" dirty="0">
                    <a:solidFill>
                      <a:srgbClr val="000000"/>
                    </a:solidFill>
                    <a:latin typeface="黑体" pitchFamily="2" charset="-122"/>
                  </a:rPr>
                  <a:t>    </a:t>
                </a:r>
                <a:endParaRPr lang="zh-CN" altLang="en-US" sz="1800" b="0" dirty="0">
                  <a:solidFill>
                    <a:srgbClr val="000000"/>
                  </a:solidFill>
                  <a:latin typeface="黑体" pitchFamily="2" charset="-122"/>
                </a:endParaRPr>
              </a:p>
              <a:p>
                <a:pPr lvl="1"/>
                <a:endParaRPr lang="en-US" altLang="zh-CN" sz="1800" b="0" dirty="0">
                  <a:solidFill>
                    <a:srgbClr val="FF0000"/>
                  </a:solidFill>
                  <a:latin typeface="黑体" pitchFamily="2" charset="-122"/>
                </a:endParaRPr>
              </a:p>
            </p:txBody>
          </p:sp>
        </mc:Choice>
        <mc:Fallback xmlns="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CB35B15A-D64F-4FAF-8E6D-3398A6F0A5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2813" y="2060848"/>
                <a:ext cx="7848228" cy="4320479"/>
              </a:xfrm>
              <a:prstGeom prst="rect">
                <a:avLst/>
              </a:prstGeom>
              <a:blipFill>
                <a:blip r:embed="rId2"/>
                <a:stretch>
                  <a:fillRect l="-855" t="-141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34105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1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支持向量机 </a:t>
            </a:r>
            <a:r>
              <a:rPr lang="en-US" altLang="zh-CN" dirty="0"/>
              <a:t>(7)</a:t>
            </a:r>
            <a:endParaRPr lang="zh-CN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B35B15A-D64F-4FAF-8E6D-3398A6F0A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813" y="2060849"/>
            <a:ext cx="784822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w"/>
            </a:pPr>
            <a:r>
              <a:rPr lang="zh-CN" altLang="en-US" sz="2200" dirty="0">
                <a:solidFill>
                  <a:srgbClr val="0000FF"/>
                </a:solidFill>
              </a:rPr>
              <a:t>训练算法</a:t>
            </a:r>
            <a:endParaRPr lang="en-US" altLang="zh-CN" sz="1800" b="0" kern="100" dirty="0">
              <a:solidFill>
                <a:srgbClr val="000000"/>
              </a:solidFill>
              <a:effectLst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endParaRPr lang="en-US" altLang="zh-CN" sz="1800" b="0" dirty="0">
              <a:solidFill>
                <a:srgbClr val="000000"/>
              </a:solidFill>
              <a:latin typeface="黑体" pitchFamily="2" charset="-122"/>
            </a:endParaRPr>
          </a:p>
          <a:p>
            <a:pPr lvl="1"/>
            <a:r>
              <a:rPr lang="en-US" altLang="zh-CN" sz="1800" b="0" dirty="0">
                <a:solidFill>
                  <a:srgbClr val="000000"/>
                </a:solidFill>
                <a:latin typeface="黑体" pitchFamily="2" charset="-122"/>
              </a:rPr>
              <a:t>    </a:t>
            </a:r>
            <a:endParaRPr lang="zh-CN" altLang="en-US" sz="1800" b="0" dirty="0">
              <a:solidFill>
                <a:srgbClr val="000000"/>
              </a:solidFill>
              <a:latin typeface="黑体" pitchFamily="2" charset="-122"/>
            </a:endParaRPr>
          </a:p>
          <a:p>
            <a:pPr lvl="1"/>
            <a:endParaRPr lang="en-US" altLang="zh-CN" sz="1800" b="0" dirty="0">
              <a:solidFill>
                <a:srgbClr val="FF0000"/>
              </a:solidFill>
              <a:latin typeface="黑体" pitchFamily="2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67A5D57-77B4-4CEA-A3EF-4BA4E40DF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393211"/>
              </p:ext>
            </p:extLst>
          </p:nvPr>
        </p:nvGraphicFramePr>
        <p:xfrm>
          <a:off x="755576" y="2492896"/>
          <a:ext cx="4536504" cy="949045"/>
        </p:xfrm>
        <a:graphic>
          <a:graphicData uri="http://schemas.openxmlformats.org/drawingml/2006/table">
            <a:tbl>
              <a:tblPr firstRow="1" firstCol="1" bandRow="1">
                <a:tableStyleId>{EB344D84-9AFB-497E-A393-DC336BA19D2E}</a:tableStyleId>
              </a:tblPr>
              <a:tblGrid>
                <a:gridCol w="4536504">
                  <a:extLst>
                    <a:ext uri="{9D8B030D-6E8A-4147-A177-3AD203B41FA5}">
                      <a16:colId xmlns:a16="http://schemas.microsoft.com/office/drawing/2014/main" val="3272977691"/>
                    </a:ext>
                  </a:extLst>
                </a:gridCol>
              </a:tblGrid>
              <a:tr h="94904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800" kern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输入：</a:t>
                      </a:r>
                      <a:r>
                        <a:rPr lang="en-US" sz="1800" b="0" i="1" kern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D</a:t>
                      </a:r>
                      <a:r>
                        <a:rPr lang="zh-CN" altLang="en-US" sz="1800" b="0" i="1" kern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，</a:t>
                      </a:r>
                      <a:r>
                        <a:rPr lang="zh-CN" sz="1800" b="0" kern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训练数据集</a:t>
                      </a:r>
                      <a:r>
                        <a:rPr lang="zh-CN" altLang="en-US" sz="1800" b="0" kern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；</a:t>
                      </a:r>
                      <a:r>
                        <a:rPr lang="en-US" sz="1800" b="0" i="1" kern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C</a:t>
                      </a:r>
                      <a:r>
                        <a:rPr lang="zh-CN" altLang="en-US" sz="1800" b="0" kern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，</a:t>
                      </a:r>
                      <a:r>
                        <a:rPr lang="zh-CN" sz="1800" b="0" kern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惩罚系数</a:t>
                      </a:r>
                      <a:endParaRPr lang="zh-CN" sz="1800" b="0" kern="100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800" kern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输出：</a:t>
                      </a:r>
                      <a:r>
                        <a:rPr lang="en-US" sz="1800" b="0" i="1" kern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f</a:t>
                      </a:r>
                      <a:r>
                        <a:rPr lang="en-US" sz="1800" b="0" kern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(</a:t>
                      </a:r>
                      <a:r>
                        <a:rPr lang="en-US" sz="1800" b="0" i="1" kern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x</a:t>
                      </a:r>
                      <a:r>
                        <a:rPr lang="en-US" sz="1800" b="0" kern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)</a:t>
                      </a:r>
                      <a:r>
                        <a:rPr lang="zh-CN" altLang="en-US" sz="1800" b="0" kern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，</a:t>
                      </a:r>
                      <a:r>
                        <a:rPr lang="zh-CN" sz="1800" b="0" kern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分类决策函数</a:t>
                      </a:r>
                      <a:endParaRPr lang="en-US" altLang="zh-CN" sz="1800" b="0" kern="0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321041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8">
                <a:extLst>
                  <a:ext uri="{FF2B5EF4-FFF2-40B4-BE49-F238E27FC236}">
                    <a16:creationId xmlns:a16="http://schemas.microsoft.com/office/drawing/2014/main" id="{9460C01F-3D14-4DA5-8F86-4870B9906C6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00609886"/>
                  </p:ext>
                </p:extLst>
              </p:nvPr>
            </p:nvGraphicFramePr>
            <p:xfrm>
              <a:off x="755576" y="3429000"/>
              <a:ext cx="4536504" cy="1567815"/>
            </p:xfrm>
            <a:graphic>
              <a:graphicData uri="http://schemas.openxmlformats.org/drawingml/2006/table">
                <a:tbl>
                  <a:tblPr firstRow="1" bandRow="1">
                    <a:tableStyleId>{8EC20E35-A176-4012-BC5E-935CFFF8708E}</a:tableStyleId>
                  </a:tblPr>
                  <a:tblGrid>
                    <a:gridCol w="4536504">
                      <a:extLst>
                        <a:ext uri="{9D8B030D-6E8A-4147-A177-3AD203B41FA5}">
                          <a16:colId xmlns:a16="http://schemas.microsoft.com/office/drawing/2014/main" val="117136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zh-CN" sz="1800" b="1" kern="1200" baseline="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</a:rPr>
                            <a:t>步骤：</a:t>
                          </a:r>
                          <a:endParaRPr lang="zh-CN" altLang="zh-CN" sz="1800" b="1" kern="1200" baseline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13924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vl="0"/>
                          <a:r>
                            <a:rPr lang="en-US" altLang="zh-CN" sz="1800" b="0" kern="1200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</a:rPr>
                            <a:t>1. </a:t>
                          </a:r>
                          <a:r>
                            <a:rPr lang="zh-CN" altLang="zh-CN" sz="1800" b="0" kern="1200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</a:rPr>
                            <a:t>构造线性支持向量机原始最优化问题：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zh-CN" altLang="zh-CN" sz="1800" b="1" i="1" kern="1200" baseline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zh-CN" altLang="zh-CN" sz="1800" b="1" i="1" kern="1200" baseline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800" b="1" kern="1200" baseline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lang="en-US" altLang="zh-CN" sz="1800" b="1" kern="1200" baseline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  <m:r>
                                          <a:rPr lang="en-US" altLang="zh-CN" sz="1800" b="1" kern="1200" baseline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sz="1800" b="1" kern="1200" baseline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zh-CN" altLang="zh-CN" sz="1800" b="1" i="1" kern="1200" baseline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1800" b="1" kern="1200" baseline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zh-CN" sz="1800" b="1" kern="1200" baseline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sSup>
                                      <m:sSupPr>
                                        <m:ctrlPr>
                                          <a:rPr lang="zh-CN" altLang="zh-CN" sz="1800" b="1" i="1" kern="1200" baseline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‖"/>
                                            <m:endChr m:val="‖"/>
                                            <m:ctrlPr>
                                              <a:rPr lang="zh-CN" altLang="zh-CN" sz="1800" b="1" i="1" kern="1200" baseline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800" b="1" kern="1200" baseline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𝐰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CN" sz="1800" b="1" kern="1200" baseline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func>
                              </m:oMath>
                            </m:oMathPara>
                          </a14:m>
                          <a:endParaRPr lang="zh-CN" altLang="zh-CN" sz="1800" b="1" kern="1200" baseline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黑体" panose="02010609060101010101" pitchFamily="49" charset="-122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1800" b="1" kern="1200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n-US" altLang="zh-CN" sz="1800" b="1" kern="1200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800" b="1" kern="1200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  <m:r>
                                  <a:rPr lang="en-US" altLang="zh-CN" sz="1800" b="1" kern="1200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.  </m:t>
                                </m:r>
                                <m:sSub>
                                  <m:sSubPr>
                                    <m:ctrlPr>
                                      <a:rPr lang="zh-CN" altLang="zh-CN" sz="1800" b="1" i="1" kern="1200" baseline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kern="1200" baseline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800" b="1" kern="1200" baseline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zh-CN" altLang="zh-CN" sz="1800" b="1" i="1" kern="1200" baseline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zh-CN" altLang="zh-CN" sz="1800" b="1" i="1" kern="1200" baseline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800" b="1" kern="1200" baseline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  <m:sup>
                                        <m:r>
                                          <a:rPr lang="en-US" altLang="zh-CN" sz="1800" b="1" kern="1200" baseline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zh-CN" altLang="zh-CN" sz="1800" b="1" i="1" kern="1200" baseline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kern="1200" baseline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kern="1200" baseline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sz="1800" b="1" kern="1200" baseline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sz="1800" b="1" kern="1200" baseline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en-US" altLang="zh-CN" sz="1800" b="1" kern="1200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≥1, </m:t>
                                </m:r>
                                <m:r>
                                  <a:rPr lang="en-US" altLang="zh-CN" sz="1800" b="1" kern="1200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800" b="1" kern="1200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=1, …, </m:t>
                                </m:r>
                                <m:r>
                                  <a:rPr lang="en-US" altLang="zh-CN" sz="1800" b="1" kern="1200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zh-CN" altLang="zh-CN" sz="1800" b="1" kern="1200" baseline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黑体" panose="02010609060101010101" pitchFamily="49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09299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8">
                <a:extLst>
                  <a:ext uri="{FF2B5EF4-FFF2-40B4-BE49-F238E27FC236}">
                    <a16:creationId xmlns:a16="http://schemas.microsoft.com/office/drawing/2014/main" id="{9460C01F-3D14-4DA5-8F86-4870B9906C6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00609886"/>
                  </p:ext>
                </p:extLst>
              </p:nvPr>
            </p:nvGraphicFramePr>
            <p:xfrm>
              <a:off x="755576" y="3429000"/>
              <a:ext cx="4536504" cy="1567815"/>
            </p:xfrm>
            <a:graphic>
              <a:graphicData uri="http://schemas.openxmlformats.org/drawingml/2006/table">
                <a:tbl>
                  <a:tblPr firstRow="1" bandRow="1">
                    <a:tableStyleId>{8EC20E35-A176-4012-BC5E-935CFFF8708E}</a:tableStyleId>
                  </a:tblPr>
                  <a:tblGrid>
                    <a:gridCol w="4536504">
                      <a:extLst>
                        <a:ext uri="{9D8B030D-6E8A-4147-A177-3AD203B41FA5}">
                          <a16:colId xmlns:a16="http://schemas.microsoft.com/office/drawing/2014/main" val="117136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zh-CN" sz="1800" b="1" kern="1200" baseline="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</a:rPr>
                            <a:t>步骤：</a:t>
                          </a:r>
                          <a:endParaRPr lang="zh-CN" altLang="zh-CN" sz="1800" b="1" kern="1200" baseline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1392448"/>
                      </a:ext>
                    </a:extLst>
                  </a:tr>
                  <a:tr h="119697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4" t="-34518" r="-268" b="-10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092990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11">
                <a:extLst>
                  <a:ext uri="{FF2B5EF4-FFF2-40B4-BE49-F238E27FC236}">
                    <a16:creationId xmlns:a16="http://schemas.microsoft.com/office/drawing/2014/main" id="{348A3508-4829-414C-B178-96BE8EA6AE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3649677"/>
                  </p:ext>
                </p:extLst>
              </p:nvPr>
            </p:nvGraphicFramePr>
            <p:xfrm>
              <a:off x="755576" y="5000564"/>
              <a:ext cx="4536504" cy="126675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36504">
                      <a:extLst>
                        <a:ext uri="{9D8B030D-6E8A-4147-A177-3AD203B41FA5}">
                          <a16:colId xmlns:a16="http://schemas.microsoft.com/office/drawing/2014/main" val="4228167251"/>
                        </a:ext>
                      </a:extLst>
                    </a:gridCol>
                  </a:tblGrid>
                  <a:tr h="126675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0" baseline="0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ea typeface="黑体" panose="02010609060101010101" pitchFamily="49" charset="-122"/>
                            </a:rPr>
                            <a:t>2. </a:t>
                          </a:r>
                          <a:r>
                            <a:rPr lang="zh-CN" altLang="zh-CN" sz="1800" b="0" kern="1200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使用拉格朗日乘子求解对偶问题：</a:t>
                          </a: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en-US" altLang="zh-CN" sz="1800" b="0" kern="1200" baseline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func>
                                <m:funcPr>
                                  <m:ctrlPr>
                                    <a:rPr lang="zh-CN" altLang="zh-CN" sz="1800" b="0" i="1" kern="1200" baseline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zh-CN" altLang="zh-CN" sz="1800" b="0" i="1" kern="1200" baseline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800" b="0" kern="1200" baseline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r>
                                        <a:rPr lang="en-US" altLang="zh-CN" sz="1800" b="0" i="1" kern="1200" baseline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𝛼</m:t>
                                      </m:r>
                                    </m:lim>
                                  </m:limLow>
                                </m:fName>
                                <m:e>
                                  <m:f>
                                    <m:fPr>
                                      <m:ctrlPr>
                                        <a:rPr lang="zh-CN" altLang="zh-CN" sz="1800" b="0" i="1" kern="1200" baseline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800" b="0" i="1" kern="1200" baseline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sz="1800" b="0" i="1" kern="1200" baseline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den>
                                  </m:f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zh-CN" altLang="zh-CN" sz="1800" b="0" i="1" kern="1200" baseline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zh-CN" sz="1800" b="0" i="1" kern="1200" baseline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𝑖</m:t>
                                      </m:r>
                                      <m:r>
                                        <a:rPr lang="en-US" altLang="zh-CN" sz="1800" b="0" i="1" kern="1200" baseline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zh-CN" sz="1800" b="0" i="1" kern="1200" baseline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𝑁</m:t>
                                      </m:r>
                                    </m:sup>
                                    <m:e>
                                      <m:nary>
                                        <m:naryPr>
                                          <m:chr m:val="∑"/>
                                          <m:limLoc m:val="undOvr"/>
                                          <m:ctrlPr>
                                            <a:rPr lang="zh-CN" altLang="zh-CN" sz="1800" b="0" i="1" kern="1200" baseline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altLang="zh-CN" sz="1800" b="0" i="1" kern="1200" baseline="0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𝑗</m:t>
                                          </m:r>
                                          <m:r>
                                            <a:rPr lang="en-US" altLang="zh-CN" sz="1800" b="0" i="1" kern="1200" baseline="0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800" b="0" i="1" kern="1200" baseline="0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𝑁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zh-CN" sz="1800" b="0" i="1" kern="1200" baseline="0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800" b="0" i="1" kern="1200" baseline="0" smtClean="0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800" b="0" i="1" kern="1200" baseline="0" smtClean="0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zh-CN" altLang="zh-CN" sz="1800" b="0" i="1" kern="1200" baseline="0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800" b="0" i="1" kern="1200" baseline="0" smtClean="0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800" b="0" i="1" kern="1200" baseline="0" smtClean="0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zh-CN" altLang="zh-CN" sz="1800" b="0" i="1" kern="1200" baseline="0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800" b="0" i="1" kern="1200" baseline="0" smtClean="0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800" b="0" i="1" kern="1200" baseline="0" smtClean="0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zh-CN" altLang="zh-CN" sz="1800" b="0" i="1" kern="1200" baseline="0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800" b="0" i="1" kern="1200" baseline="0" smtClean="0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800" b="0" i="1" kern="1200" baseline="0" smtClean="0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sz="1800" b="0" i="1" kern="1200" baseline="0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zh-CN" altLang="zh-CN" sz="1800" b="0" i="1" kern="1200" baseline="0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800" b="0" i="1" kern="1200" baseline="0" smtClean="0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800" b="0" i="1" kern="1200" baseline="0" smtClean="0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sz="1800" b="0" i="1" kern="1200" baseline="0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∗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zh-CN" altLang="zh-CN" sz="1800" b="0" i="1" kern="1200" baseline="0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800" b="0" i="1" kern="1200" baseline="0" smtClean="0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800" b="0" i="1" kern="1200" baseline="0" smtClean="0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sz="1800" b="0" i="1" kern="1200" baseline="0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)</m:t>
                                          </m:r>
                                        </m:e>
                                      </m:nary>
                                    </m:e>
                                  </m:nary>
                                </m:e>
                              </m:func>
                              <m:r>
                                <a:rPr lang="en-US" altLang="zh-CN" sz="1800" b="0" i="1" kern="1200" baseline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zh-CN" altLang="zh-CN" sz="1800" b="0" i="1" kern="1200" baseline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1800" b="0" i="1" kern="1200" baseline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  <m:r>
                                    <a:rPr lang="en-US" altLang="zh-CN" sz="1800" b="0" i="1" kern="1200" baseline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1800" b="0" i="1" kern="1200" baseline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zh-CN" altLang="zh-CN" sz="1800" b="0" i="1" kern="1200" baseline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b="0" i="1" kern="1200" baseline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sz="1800" b="0" i="1" kern="1200" baseline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oMath>
                          </a14:m>
                          <a:r>
                            <a:rPr lang="en-US" altLang="zh-CN" sz="1800" b="0" kern="1200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1800" b="0" kern="1200" baseline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s</m:t>
                              </m:r>
                              <m:r>
                                <a:rPr lang="en-US" altLang="zh-CN" sz="1800" b="0" kern="1200" baseline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b="0" kern="1200" baseline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t</m:t>
                              </m:r>
                              <m:r>
                                <a:rPr lang="en-US" altLang="zh-CN" sz="1800" b="0" kern="1200" baseline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.  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zh-CN" altLang="zh-CN" sz="1800" b="0" i="1" kern="1200" baseline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1800" b="0" i="1" kern="1200" baseline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  <m:r>
                                    <a:rPr lang="en-US" altLang="zh-CN" sz="1800" b="0" i="1" kern="1200" baseline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1800" b="0" i="1" kern="1200" baseline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zh-CN" altLang="zh-CN" sz="1800" b="0" i="1" kern="1200" baseline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b="0" i="1" kern="1200" baseline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sz="1800" b="0" i="1" kern="1200" baseline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CN" altLang="zh-CN" sz="1800" b="0" i="1" kern="1200" baseline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b="0" i="1" kern="1200" baseline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sz="1800" b="0" i="1" kern="1200" baseline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CN" sz="1800" b="0" i="1" kern="1200" baseline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=0</m:t>
                                  </m:r>
                                </m:e>
                              </m:nary>
                            </m:oMath>
                          </a14:m>
                          <a:r>
                            <a:rPr lang="zh-CN" altLang="zh-CN" sz="1800" b="0" kern="1200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，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altLang="zh-CN" sz="1800" b="0" i="1" kern="1200" baseline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kern="1200" baseline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0≤</m:t>
                                  </m:r>
                                  <m:r>
                                    <a:rPr lang="en-US" altLang="zh-CN" sz="1800" b="0" i="1" kern="1200" baseline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1800" b="0" i="1" kern="1200" baseline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800" b="0" i="1" kern="1200" baseline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≤</m:t>
                              </m:r>
                              <m:r>
                                <a:rPr lang="en-US" altLang="zh-CN" sz="1800" b="0" i="1" kern="1200" baseline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𝐶</m:t>
                              </m:r>
                              <m:r>
                                <a:rPr lang="en-US" altLang="zh-CN" sz="1800" b="0" i="1" kern="1200" baseline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  </m:t>
                              </m:r>
                              <m:r>
                                <a:rPr lang="en-US" altLang="zh-CN" sz="1800" b="0" i="1" kern="1200" baseline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  <m:r>
                                <a:rPr lang="en-US" altLang="zh-CN" sz="1800" b="0" i="1" kern="1200" baseline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=1, …</m:t>
                              </m:r>
                              <m:r>
                                <a:rPr lang="en-US" altLang="zh-CN" sz="1800" b="0" kern="1200" baseline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 </m:t>
                              </m:r>
                              <m:r>
                                <a:rPr lang="en-US" altLang="zh-CN" sz="1800" b="0" i="1" kern="1200" baseline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oMath>
                          </a14:m>
                          <a:endParaRPr lang="zh-CN" altLang="en-US" sz="1800" b="0" baseline="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ea typeface="黑体" panose="02010609060101010101" pitchFamily="49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33788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11">
                <a:extLst>
                  <a:ext uri="{FF2B5EF4-FFF2-40B4-BE49-F238E27FC236}">
                    <a16:creationId xmlns:a16="http://schemas.microsoft.com/office/drawing/2014/main" id="{348A3508-4829-414C-B178-96BE8EA6AE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3649677"/>
                  </p:ext>
                </p:extLst>
              </p:nvPr>
            </p:nvGraphicFramePr>
            <p:xfrm>
              <a:off x="755576" y="5000564"/>
              <a:ext cx="4536504" cy="126675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36504">
                      <a:extLst>
                        <a:ext uri="{9D8B030D-6E8A-4147-A177-3AD203B41FA5}">
                          <a16:colId xmlns:a16="http://schemas.microsoft.com/office/drawing/2014/main" val="4228167251"/>
                        </a:ext>
                      </a:extLst>
                    </a:gridCol>
                  </a:tblGrid>
                  <a:tr h="126675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4" t="-8612" r="-268" b="-382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337883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11">
                <a:extLst>
                  <a:ext uri="{FF2B5EF4-FFF2-40B4-BE49-F238E27FC236}">
                    <a16:creationId xmlns:a16="http://schemas.microsoft.com/office/drawing/2014/main" id="{F09CDB2B-68D8-4433-A9AC-F5932F0F428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8212678"/>
                  </p:ext>
                </p:extLst>
              </p:nvPr>
            </p:nvGraphicFramePr>
            <p:xfrm>
              <a:off x="5407495" y="2492896"/>
              <a:ext cx="3412977" cy="10443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12977">
                      <a:extLst>
                        <a:ext uri="{9D8B030D-6E8A-4147-A177-3AD203B41FA5}">
                          <a16:colId xmlns:a16="http://schemas.microsoft.com/office/drawing/2014/main" val="4228167251"/>
                        </a:ext>
                      </a:extLst>
                    </a:gridCol>
                  </a:tblGrid>
                  <a:tr h="1044311">
                    <a:tc>
                      <a:txBody>
                        <a:bodyPr/>
                        <a:lstStyle/>
                        <a:p>
                          <a:r>
                            <a:rPr lang="en-US" altLang="zh-CN" sz="1800" b="0" kern="1200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3. </a:t>
                          </a:r>
                          <a:r>
                            <a:rPr lang="zh-CN" altLang="zh-CN" sz="1800" b="0" kern="1200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计算法向量</a:t>
                          </a:r>
                          <a:r>
                            <a:rPr lang="en-US" altLang="zh-CN" sz="1800" b="1" kern="1200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w</a:t>
                          </a:r>
                          <a:r>
                            <a:rPr lang="en-US" altLang="zh-CN" sz="1800" b="0" i="1" kern="1200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*</a:t>
                          </a:r>
                          <a:r>
                            <a:rPr lang="zh-CN" altLang="zh-CN" sz="1800" b="0" kern="1200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和位移项</a:t>
                          </a:r>
                          <a:r>
                            <a:rPr lang="en-US" altLang="zh-CN" sz="1800" b="0" i="1" kern="1200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b*</a:t>
                          </a:r>
                          <a:r>
                            <a:rPr lang="zh-CN" altLang="zh-CN" sz="1800" b="0" kern="1200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：</a:t>
                          </a: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en-US" altLang="zh-CN" sz="1800" b="1" i="1" kern="1200" baseline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    </m:t>
                              </m:r>
                              <m:sSup>
                                <m:sSupPr>
                                  <m:ctrlPr>
                                    <a:rPr lang="zh-CN" altLang="zh-CN" sz="1800" b="1" i="1" kern="1200" baseline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b="1" i="1" kern="1200" baseline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𝐰</m:t>
                                  </m:r>
                                </m:e>
                                <m:sup>
                                  <m:r>
                                    <a:rPr lang="en-US" altLang="zh-CN" sz="1800" b="1" i="1" kern="1200" baseline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altLang="zh-CN" sz="1800" b="1" i="1" kern="1200" baseline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zh-CN" altLang="zh-CN" sz="1800" b="1" i="1" kern="1200" baseline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1800" b="1" i="1" kern="1200" baseline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  <m:r>
                                    <a:rPr lang="en-US" altLang="zh-CN" sz="1800" b="1" i="1" kern="1200" baseline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1800" b="1" i="1" kern="1200" baseline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𝑁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zh-CN" altLang="zh-CN" sz="1800" b="1" i="1" kern="1200" baseline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800" b="1" i="1" kern="1200" baseline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sz="1800" b="1" i="1" kern="1200" baseline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sz="1800" b="1" i="1" kern="1200" baseline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∗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zh-CN" altLang="zh-CN" sz="1800" b="1" i="1" kern="1200" baseline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b="1" i="1" kern="1200" baseline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1800" b="1" i="1" kern="1200" baseline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CN" altLang="zh-CN" sz="1800" b="1" i="1" kern="1200" baseline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b="1" i="1" kern="1200" baseline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1800" b="1" i="1" kern="1200" baseline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oMath>
                          </a14:m>
                          <a:r>
                            <a:rPr lang="en-US" altLang="zh-CN" sz="1800" b="1" kern="1200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 </a:t>
                          </a:r>
                          <a:endParaRPr lang="zh-CN" altLang="zh-CN" sz="1800" b="1" kern="1200" baseline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+mn-cs"/>
                          </a:endParaRPr>
                        </a:p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zh-CN" altLang="zh-CN" sz="1800" b="1" i="1" kern="1200" baseline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b="1" i="1" kern="1200" baseline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     </m:t>
                                  </m:r>
                                  <m:r>
                                    <a:rPr lang="en-US" altLang="zh-CN" sz="1800" b="1" i="1" kern="1200" baseline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altLang="zh-CN" sz="1800" b="1" i="1" kern="1200" baseline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altLang="zh-CN" sz="1800" b="1" i="1" kern="1200" baseline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zh-CN" altLang="zh-CN" sz="1800" b="1" i="1" kern="1200" baseline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1" i="1" kern="1200" baseline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800" b="1" i="1" kern="1200" baseline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800" b="1" i="1" kern="1200" baseline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zh-CN" altLang="zh-CN" sz="1800" b="1" i="1" kern="1200" baseline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1800" b="1" i="1" kern="1200" baseline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  <m:r>
                                    <a:rPr lang="en-US" altLang="zh-CN" sz="1800" b="1" i="1" kern="1200" baseline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1800" b="1" i="1" kern="1200" baseline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𝑁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zh-CN" altLang="zh-CN" sz="1800" b="1" i="1" kern="1200" baseline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sSub>
                                        <m:sSubPr>
                                          <m:ctrlPr>
                                            <a:rPr lang="zh-CN" altLang="zh-CN" sz="1800" b="1" i="1" kern="1200" baseline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800" b="1" i="1" kern="1200" baseline="0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b="1" i="1" kern="1200" baseline="0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1800" b="1" i="1" kern="1200" baseline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sz="1800" b="1" i="1" kern="1200" baseline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sz="1800" b="1" i="1" kern="1200" baseline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∗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zh-CN" altLang="zh-CN" sz="1800" b="1" i="1" kern="1200" baseline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b="1" i="1" kern="1200" baseline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(</m:t>
                                      </m:r>
                                      <m:r>
                                        <a:rPr lang="en-US" altLang="zh-CN" sz="1800" b="1" i="1" kern="1200" baseline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1800" b="1" i="1" kern="1200" baseline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1800" b="1" i="1" kern="1200" baseline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zh-CN" altLang="zh-CN" sz="1800" b="1" i="1" kern="1200" baseline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b="1" i="1" kern="1200" baseline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1800" b="1" i="1" kern="1200" baseline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CN" sz="1800" b="1" i="1" kern="1200" baseline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)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altLang="zh-CN" sz="1800" b="1" kern="1200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 </a:t>
                          </a:r>
                          <a:endParaRPr lang="zh-CN" altLang="zh-CN" sz="1800" b="1" kern="1200" baseline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33788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11">
                <a:extLst>
                  <a:ext uri="{FF2B5EF4-FFF2-40B4-BE49-F238E27FC236}">
                    <a16:creationId xmlns:a16="http://schemas.microsoft.com/office/drawing/2014/main" id="{F09CDB2B-68D8-4433-A9AC-F5932F0F428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8212678"/>
                  </p:ext>
                </p:extLst>
              </p:nvPr>
            </p:nvGraphicFramePr>
            <p:xfrm>
              <a:off x="5407495" y="2492896"/>
              <a:ext cx="3412977" cy="10443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12977">
                      <a:extLst>
                        <a:ext uri="{9D8B030D-6E8A-4147-A177-3AD203B41FA5}">
                          <a16:colId xmlns:a16="http://schemas.microsoft.com/office/drawing/2014/main" val="4228167251"/>
                        </a:ext>
                      </a:extLst>
                    </a:gridCol>
                  </a:tblGrid>
                  <a:tr h="104431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79" t="-13873" r="-536" b="-560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337883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格 11">
                <a:extLst>
                  <a:ext uri="{FF2B5EF4-FFF2-40B4-BE49-F238E27FC236}">
                    <a16:creationId xmlns:a16="http://schemas.microsoft.com/office/drawing/2014/main" id="{7CB17BD4-8AA2-4BEB-A048-6BD14263928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0072214"/>
                  </p:ext>
                </p:extLst>
              </p:nvPr>
            </p:nvGraphicFramePr>
            <p:xfrm>
              <a:off x="5407495" y="3542374"/>
              <a:ext cx="3412977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12977">
                      <a:extLst>
                        <a:ext uri="{9D8B030D-6E8A-4147-A177-3AD203B41FA5}">
                          <a16:colId xmlns:a16="http://schemas.microsoft.com/office/drawing/2014/main" val="4228167251"/>
                        </a:ext>
                      </a:extLst>
                    </a:gridCol>
                  </a:tblGrid>
                  <a:tr h="448031">
                    <a:tc>
                      <a:txBody>
                        <a:bodyPr/>
                        <a:lstStyle/>
                        <a:p>
                          <a:r>
                            <a:rPr lang="en-US" altLang="zh-CN" sz="1800" b="0" kern="1200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4. </a:t>
                          </a:r>
                          <a:r>
                            <a:rPr lang="zh-CN" altLang="zh-CN" sz="1800" b="0" kern="1200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计算最大间隔分离超平面</a:t>
                          </a:r>
                          <a:r>
                            <a:rPr lang="zh-CN" altLang="en-US" sz="1800" b="0" kern="1200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以及</a:t>
                          </a:r>
                          <a:r>
                            <a:rPr lang="zh-CN" altLang="zh-CN" sz="1800" b="0" kern="1200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分类决策函数</a:t>
                          </a:r>
                          <a:r>
                            <a:rPr lang="zh-CN" altLang="en-US" sz="1800" b="0" kern="1200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：</a:t>
                          </a:r>
                          <a:endParaRPr lang="en-US" altLang="zh-CN" sz="1800" b="0" i="1" kern="1200" baseline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+mn-cs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zh-CN" altLang="zh-CN" sz="1800" b="1" i="1" kern="1200" baseline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b="1" i="1" kern="1200" baseline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US" altLang="zh-CN" sz="1800" b="1" i="1" kern="1200" baseline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altLang="zh-CN" sz="1800" b="1" i="1" kern="1200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  <m:r>
                                  <a:rPr lang="en-US" altLang="zh-CN" sz="1800" b="1" i="1" kern="1200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zh-CN" altLang="zh-CN" sz="1800" b="0" i="1" kern="1200" baseline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b="0" i="1" kern="1200" baseline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altLang="zh-CN" sz="1800" b="0" i="1" kern="1200" baseline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altLang="zh-CN" sz="1800" b="0" i="1" kern="1200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lang="en-US" altLang="zh-CN" sz="1800" b="1" i="1" kern="1200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altLang="zh-CN" sz="1800" b="1" i="1" kern="1200" baseline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+mn-cs"/>
                          </a:endParaRPr>
                        </a:p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kern="1200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zh-CN" altLang="zh-CN" sz="1800" b="1" i="1" kern="1200" baseline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b="1" i="1" kern="1200" baseline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zh-CN" sz="1800" b="1" kern="1200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800" b="1" kern="1200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sign</m:t>
                                </m:r>
                                <m:r>
                                  <a:rPr lang="en-US" altLang="zh-CN" sz="1800" b="1" kern="1200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zh-CN" altLang="zh-CN" sz="1800" b="1" i="1" kern="1200" baseline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b="1" i="1" kern="1200" baseline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US" altLang="zh-CN" sz="1800" b="1" i="1" kern="1200" baseline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altLang="zh-CN" sz="1800" b="1" i="1" kern="1200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  <m:r>
                                  <a:rPr lang="en-US" altLang="zh-CN" sz="1800" b="1" kern="1200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zh-CN" altLang="zh-CN" sz="1800" b="1" i="1" kern="1200" baseline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b="1" i="1" kern="1200" baseline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altLang="zh-CN" sz="1800" b="1" i="1" kern="1200" baseline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altLang="zh-CN" sz="1800" b="1" kern="1200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zh-CN" sz="1800" b="1" kern="1200" baseline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+mn-cs"/>
                          </a:endParaRPr>
                        </a:p>
                        <a:p>
                          <a:r>
                            <a:rPr lang="en-US" altLang="zh-CN" sz="1800" b="1" kern="1200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Return </a:t>
                          </a:r>
                          <a:r>
                            <a:rPr lang="en-US" altLang="zh-CN" sz="1800" b="0" i="1" kern="1200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f</a:t>
                          </a:r>
                          <a:r>
                            <a:rPr lang="en-US" altLang="zh-CN" sz="1800" b="0" kern="1200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(</a:t>
                          </a:r>
                          <a:r>
                            <a:rPr lang="en-US" altLang="zh-CN" sz="1800" b="0" i="1" kern="1200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x</a:t>
                          </a:r>
                          <a:r>
                            <a:rPr lang="en-US" altLang="zh-CN" sz="1800" b="0" kern="1200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)</a:t>
                          </a:r>
                          <a:endParaRPr lang="zh-CN" altLang="zh-CN" sz="1800" b="0" kern="1200" baseline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33788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格 11">
                <a:extLst>
                  <a:ext uri="{FF2B5EF4-FFF2-40B4-BE49-F238E27FC236}">
                    <a16:creationId xmlns:a16="http://schemas.microsoft.com/office/drawing/2014/main" id="{7CB17BD4-8AA2-4BEB-A048-6BD14263928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0072214"/>
                  </p:ext>
                </p:extLst>
              </p:nvPr>
            </p:nvGraphicFramePr>
            <p:xfrm>
              <a:off x="5407495" y="3542374"/>
              <a:ext cx="3412977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12977">
                      <a:extLst>
                        <a:ext uri="{9D8B030D-6E8A-4147-A177-3AD203B41FA5}">
                          <a16:colId xmlns:a16="http://schemas.microsoft.com/office/drawing/2014/main" val="4228167251"/>
                        </a:ext>
                      </a:extLst>
                    </a:gridCol>
                  </a:tblGrid>
                  <a:tr h="14630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79" t="-2905" r="-536" b="-62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337883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AutoShape 4">
            <a:extLst>
              <a:ext uri="{FF2B5EF4-FFF2-40B4-BE49-F238E27FC236}">
                <a16:creationId xmlns:a16="http://schemas.microsoft.com/office/drawing/2014/main" id="{938F7B94-4B3B-4AA8-8D3D-25A3A45BE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8500" y="5380486"/>
            <a:ext cx="2782541" cy="1072850"/>
          </a:xfrm>
          <a:prstGeom prst="cloudCallout">
            <a:avLst>
              <a:gd name="adj1" fmla="val -7776"/>
              <a:gd name="adj2" fmla="val -96145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zh-CN" altLang="en-US" sz="1800" b="0" dirty="0">
                <a:ea typeface="黑体" panose="02010609060101010101" pitchFamily="49" charset="-122"/>
              </a:rPr>
              <a:t>时间复杂度</a:t>
            </a:r>
            <a:r>
              <a:rPr lang="en-US" altLang="zh-CN" sz="1800" b="0" dirty="0">
                <a:ea typeface="黑体" panose="02010609060101010101" pitchFamily="49" charset="-122"/>
              </a:rPr>
              <a:t> </a:t>
            </a:r>
            <a:r>
              <a:rPr lang="en-US" altLang="zh-CN" sz="1800" b="0" i="1" dirty="0">
                <a:solidFill>
                  <a:srgbClr val="FF0000"/>
                </a:solidFill>
                <a:ea typeface="黑体" panose="02010609060101010101" pitchFamily="49" charset="-122"/>
              </a:rPr>
              <a:t>O</a:t>
            </a:r>
            <a:r>
              <a:rPr lang="en-US" altLang="zh-CN" sz="1800" b="0" dirty="0">
                <a:solidFill>
                  <a:srgbClr val="FF0000"/>
                </a:solidFill>
                <a:ea typeface="黑体" panose="02010609060101010101" pitchFamily="49" charset="-122"/>
              </a:rPr>
              <a:t>(</a:t>
            </a:r>
            <a:r>
              <a:rPr lang="en-US" altLang="zh-CN" sz="1800" b="0" i="1" dirty="0">
                <a:solidFill>
                  <a:srgbClr val="FF0000"/>
                </a:solidFill>
                <a:ea typeface="黑体" panose="02010609060101010101" pitchFamily="49" charset="-122"/>
              </a:rPr>
              <a:t>n</a:t>
            </a:r>
            <a:r>
              <a:rPr lang="en-US" altLang="zh-CN" sz="1800" b="0" baseline="30000" dirty="0">
                <a:solidFill>
                  <a:srgbClr val="FF0000"/>
                </a:solidFill>
                <a:ea typeface="黑体" panose="02010609060101010101" pitchFamily="49" charset="-122"/>
              </a:rPr>
              <a:t>3</a:t>
            </a:r>
            <a:r>
              <a:rPr lang="en-US" altLang="zh-CN" sz="1800" b="0" dirty="0">
                <a:solidFill>
                  <a:srgbClr val="FF0000"/>
                </a:solidFill>
                <a:ea typeface="黑体" panose="02010609060101010101" pitchFamily="49" charset="-122"/>
              </a:rPr>
              <a:t>)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zh-CN" altLang="en-US" sz="1800" b="0" dirty="0">
                <a:ea typeface="黑体" panose="02010609060101010101" pitchFamily="49" charset="-122"/>
              </a:rPr>
              <a:t>空间复杂 度</a:t>
            </a:r>
            <a:r>
              <a:rPr lang="en-US" altLang="zh-CN" sz="1800" b="0" i="1" dirty="0">
                <a:solidFill>
                  <a:srgbClr val="FF0000"/>
                </a:solidFill>
                <a:ea typeface="黑体" panose="02010609060101010101" pitchFamily="49" charset="-122"/>
              </a:rPr>
              <a:t>O</a:t>
            </a:r>
            <a:r>
              <a:rPr lang="en-US" altLang="zh-CN" sz="1800" b="0" dirty="0">
                <a:solidFill>
                  <a:srgbClr val="FF0000"/>
                </a:solidFill>
                <a:ea typeface="黑体" panose="02010609060101010101" pitchFamily="49" charset="-122"/>
              </a:rPr>
              <a:t>(</a:t>
            </a:r>
            <a:r>
              <a:rPr lang="en-US" altLang="zh-CN" sz="1800" b="0" i="1" dirty="0">
                <a:solidFill>
                  <a:srgbClr val="FF0000"/>
                </a:solidFill>
                <a:ea typeface="黑体" panose="02010609060101010101" pitchFamily="49" charset="-122"/>
              </a:rPr>
              <a:t>n</a:t>
            </a:r>
            <a:r>
              <a:rPr lang="en-US" altLang="zh-CN" sz="1800" b="0" baseline="30000" dirty="0">
                <a:solidFill>
                  <a:srgbClr val="FF0000"/>
                </a:solidFill>
                <a:ea typeface="黑体" panose="02010609060101010101" pitchFamily="49" charset="-122"/>
              </a:rPr>
              <a:t>2</a:t>
            </a:r>
            <a:r>
              <a:rPr lang="en-US" altLang="zh-CN" sz="1800" b="0" dirty="0">
                <a:solidFill>
                  <a:srgbClr val="FF0000"/>
                </a:solidFill>
                <a:ea typeface="黑体" panose="02010609060101010101" pitchFamily="49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37095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1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支持向量机 </a:t>
            </a:r>
            <a:r>
              <a:rPr lang="en-US" altLang="zh-CN" dirty="0"/>
              <a:t>(8)</a:t>
            </a:r>
            <a:endParaRPr lang="zh-CN" altLang="en-US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2EF07E89-9BB7-4BFF-9ABC-FB64032CA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032001"/>
            <a:ext cx="8136260" cy="1685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w"/>
            </a:pPr>
            <a:r>
              <a:rPr lang="zh-CN" altLang="en-US" sz="2200" dirty="0">
                <a:solidFill>
                  <a:srgbClr val="0000FF"/>
                </a:solidFill>
              </a:rPr>
              <a:t>核函数</a:t>
            </a:r>
            <a:endParaRPr lang="en-US" altLang="zh-CN" sz="2200" dirty="0">
              <a:solidFill>
                <a:srgbClr val="0000FF"/>
              </a:solidFill>
            </a:endParaRPr>
          </a:p>
          <a:p>
            <a:pPr marL="800100" lvl="1" indent="-34290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zh-CN" altLang="en-US" sz="2000" b="0" dirty="0"/>
              <a:t>原始样本空间可能</a:t>
            </a:r>
            <a:r>
              <a:rPr lang="zh-CN" altLang="en-US" sz="2000" b="0" dirty="0">
                <a:solidFill>
                  <a:srgbClr val="FF0000"/>
                </a:solidFill>
              </a:rPr>
              <a:t>不存在能正确划分两类样本的超平面</a:t>
            </a:r>
            <a:endParaRPr lang="en-US" altLang="zh-CN" sz="2000" b="0" dirty="0"/>
          </a:p>
          <a:p>
            <a:pPr marL="800100" lvl="1" indent="-34290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zh-CN" altLang="en-US" sz="2000" b="0" dirty="0">
                <a:solidFill>
                  <a:srgbClr val="FF0000"/>
                </a:solidFill>
              </a:rPr>
              <a:t>经过空间转换</a:t>
            </a:r>
            <a:r>
              <a:rPr lang="zh-CN" altLang="en-US" sz="2000" b="0" dirty="0"/>
              <a:t>，在高维空间解决线性问题等价于在低维空间中解决非线性问题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表格 11">
                <a:extLst>
                  <a:ext uri="{FF2B5EF4-FFF2-40B4-BE49-F238E27FC236}">
                    <a16:creationId xmlns:a16="http://schemas.microsoft.com/office/drawing/2014/main" id="{2359643A-74A7-4560-B5DC-CFB5BF332F9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9636989"/>
                  </p:ext>
                </p:extLst>
              </p:nvPr>
            </p:nvGraphicFramePr>
            <p:xfrm>
              <a:off x="1187624" y="3636402"/>
              <a:ext cx="7526041" cy="2960950"/>
            </p:xfrm>
            <a:graphic>
              <a:graphicData uri="http://schemas.openxmlformats.org/drawingml/2006/table">
                <a:tbl>
                  <a:tblPr firstRow="1" firstCol="1" bandRow="1">
                    <a:tableStyleId>{74C1A8A3-306A-4EB7-A6B1-4F7E0EB9C5D6}</a:tableStyleId>
                  </a:tblPr>
                  <a:tblGrid>
                    <a:gridCol w="1669546">
                      <a:extLst>
                        <a:ext uri="{9D8B030D-6E8A-4147-A177-3AD203B41FA5}">
                          <a16:colId xmlns:a16="http://schemas.microsoft.com/office/drawing/2014/main" val="3338021034"/>
                        </a:ext>
                      </a:extLst>
                    </a:gridCol>
                    <a:gridCol w="3268715">
                      <a:extLst>
                        <a:ext uri="{9D8B030D-6E8A-4147-A177-3AD203B41FA5}">
                          <a16:colId xmlns:a16="http://schemas.microsoft.com/office/drawing/2014/main" val="2258383075"/>
                        </a:ext>
                      </a:extLst>
                    </a:gridCol>
                    <a:gridCol w="2587780">
                      <a:extLst>
                        <a:ext uri="{9D8B030D-6E8A-4147-A177-3AD203B41FA5}">
                          <a16:colId xmlns:a16="http://schemas.microsoft.com/office/drawing/2014/main" val="64253762"/>
                        </a:ext>
                      </a:extLst>
                    </a:gridCol>
                  </a:tblGrid>
                  <a:tr h="360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sz="1600" b="1" kern="0" dirty="0">
                              <a:solidFill>
                                <a:schemeClr val="tx1"/>
                              </a:solidFill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名称</a:t>
                          </a:r>
                          <a:endParaRPr lang="zh-CN" sz="1600" b="1" kern="100" dirty="0">
                            <a:solidFill>
                              <a:schemeClr val="tx1"/>
                            </a:solidFill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sz="1600" b="1" kern="0" dirty="0">
                              <a:solidFill>
                                <a:schemeClr val="tx1"/>
                              </a:solidFill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表达式</a:t>
                          </a:r>
                          <a:endParaRPr lang="zh-CN" sz="1600" b="1" kern="100" dirty="0">
                            <a:solidFill>
                              <a:schemeClr val="tx1"/>
                            </a:solidFill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sz="1600" b="1" kern="0" dirty="0">
                              <a:solidFill>
                                <a:schemeClr val="tx1"/>
                              </a:solidFill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参数</a:t>
                          </a:r>
                          <a:endParaRPr lang="zh-CN" sz="1600" b="1" kern="100" dirty="0">
                            <a:solidFill>
                              <a:schemeClr val="tx1"/>
                            </a:solidFill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8820557"/>
                      </a:ext>
                    </a:extLst>
                  </a:tr>
                  <a:tr h="3756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sz="1600" b="0" kern="0" baseline="0" dirty="0">
                              <a:solidFill>
                                <a:schemeClr val="tx1"/>
                              </a:solidFill>
                              <a:effectLst/>
                              <a:ea typeface="黑体" panose="02010609060101010101" pitchFamily="49" charset="-122"/>
                            </a:rPr>
                            <a:t>线性核</a:t>
                          </a:r>
                          <a:endParaRPr lang="zh-CN" sz="1600" b="0" kern="100" baseline="0" dirty="0">
                            <a:solidFill>
                              <a:schemeClr val="tx1"/>
                            </a:solidFill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kern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d>
                                  <m:dPr>
                                    <m:ctrlPr>
                                      <a:rPr lang="zh-CN" sz="1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sz="1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ker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800" ker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18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zh-CN" sz="1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ker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800" ker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8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zh-CN" sz="1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8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zh-CN" sz="1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0" dirty="0">
                              <a:solidFill>
                                <a:schemeClr val="tx1"/>
                              </a:solidFill>
                              <a:effectLst/>
                            </a:rPr>
                            <a:t>/</a:t>
                          </a:r>
                          <a:endParaRPr lang="zh-CN" sz="1600" kern="100" dirty="0">
                            <a:solidFill>
                              <a:schemeClr val="tx1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5618433"/>
                      </a:ext>
                    </a:extLst>
                  </a:tr>
                  <a:tr h="40392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700"/>
                            </a:lnSpc>
                            <a:tabLst>
                              <a:tab pos="114300" algn="l"/>
                              <a:tab pos="228600" algn="l"/>
                              <a:tab pos="342900" algn="l"/>
                            </a:tabLst>
                          </a:pPr>
                          <a:r>
                            <a:rPr lang="zh-CN" sz="1600" b="0" kern="0" baseline="0" dirty="0">
                              <a:solidFill>
                                <a:schemeClr val="tx1"/>
                              </a:solidFill>
                              <a:effectLst/>
                              <a:ea typeface="黑体" panose="02010609060101010101" pitchFamily="49" charset="-122"/>
                            </a:rPr>
                            <a:t>多项式核</a:t>
                          </a:r>
                          <a:endParaRPr lang="zh-CN" sz="1600" b="0" kern="100" baseline="0" dirty="0">
                            <a:solidFill>
                              <a:schemeClr val="tx1"/>
                            </a:solidFill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kern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d>
                                  <m:dPr>
                                    <m:ctrlPr>
                                      <a:rPr lang="zh-CN" sz="1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sz="1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ker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800" ker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18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zh-CN" sz="1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ker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800" ker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8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zh-CN" sz="1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Sup>
                                      <m:sSubSupPr>
                                        <m:ctrlPr>
                                          <a:rPr lang="zh-CN" sz="1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800" ker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800" ker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sz="1800" ker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sSub>
                                      <m:sSubPr>
                                        <m:ctrlPr>
                                          <a:rPr lang="zh-CN" sz="1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ker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800" ker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sz="18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sz="18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600" kern="0" baseline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600" kern="0" baseline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≥1</m:t>
                              </m:r>
                            </m:oMath>
                          </a14:m>
                          <a:r>
                            <a:rPr lang="zh-CN" sz="1600" kern="0" baseline="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</a:rPr>
                            <a:t>为多项式的次数</a:t>
                          </a:r>
                          <a:endParaRPr lang="zh-CN" sz="1600" kern="100" baseline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28006380"/>
                      </a:ext>
                    </a:extLst>
                  </a:tr>
                  <a:tr h="74042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700"/>
                            </a:lnSpc>
                            <a:tabLst>
                              <a:tab pos="114300" algn="l"/>
                              <a:tab pos="228600" algn="l"/>
                              <a:tab pos="342900" algn="l"/>
                            </a:tabLst>
                          </a:pPr>
                          <a:r>
                            <a:rPr lang="zh-CN" sz="1600" b="0" kern="0" baseline="0" dirty="0">
                              <a:solidFill>
                                <a:schemeClr val="tx1"/>
                              </a:solidFill>
                              <a:effectLst/>
                              <a:ea typeface="黑体" panose="02010609060101010101" pitchFamily="49" charset="-122"/>
                            </a:rPr>
                            <a:t>高斯核</a:t>
                          </a:r>
                          <a:endParaRPr lang="zh-CN" sz="1600" b="0" kern="100" baseline="0" dirty="0">
                            <a:solidFill>
                              <a:schemeClr val="tx1"/>
                            </a:solidFill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kern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d>
                                  <m:dPr>
                                    <m:ctrlPr>
                                      <a:rPr lang="zh-CN" sz="1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sz="1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ker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800" ker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18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zh-CN" sz="1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ker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800" ker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8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  <m:r>
                                  <a:rPr lang="en-US" sz="18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(−</m:t>
                                </m:r>
                                <m:f>
                                  <m:fPr>
                                    <m:ctrlPr>
                                      <a:rPr lang="zh-CN" sz="1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zh-CN" sz="1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‖"/>
                                            <m:endChr m:val="‖"/>
                                            <m:ctrlPr>
                                              <a:rPr lang="zh-CN" sz="18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zh-CN" sz="1800" i="1" kern="1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800" kern="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800" kern="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1800" kern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zh-CN" sz="1800" i="1" kern="1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800" kern="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800" kern="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800" ker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18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p>
                                      <m:sSupPr>
                                        <m:ctrlPr>
                                          <a:rPr lang="zh-CN" sz="1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ker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sz="1800" ker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sz="18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600" kern="0" baseline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1600" kern="0" baseline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oMath>
                          </a14:m>
                          <a:r>
                            <a:rPr lang="zh-CN" sz="1600" kern="0" baseline="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</a:rPr>
                            <a:t>为高斯核的带宽</a:t>
                          </a:r>
                          <a:endParaRPr lang="zh-CN" sz="1600" kern="100" baseline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065012"/>
                      </a:ext>
                    </a:extLst>
                  </a:tr>
                  <a:tr h="67339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700"/>
                            </a:lnSpc>
                            <a:tabLst>
                              <a:tab pos="114300" algn="l"/>
                              <a:tab pos="228600" algn="l"/>
                              <a:tab pos="342900" algn="l"/>
                            </a:tabLst>
                          </a:pPr>
                          <a:r>
                            <a:rPr lang="zh-CN" sz="1600" b="0" kern="0" baseline="0" dirty="0">
                              <a:solidFill>
                                <a:schemeClr val="tx1"/>
                              </a:solidFill>
                              <a:effectLst/>
                              <a:ea typeface="黑体" panose="02010609060101010101" pitchFamily="49" charset="-122"/>
                            </a:rPr>
                            <a:t>拉普拉斯核</a:t>
                          </a:r>
                          <a:endParaRPr lang="zh-CN" sz="1600" b="0" kern="100" baseline="0" dirty="0">
                            <a:solidFill>
                              <a:schemeClr val="tx1"/>
                            </a:solidFill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kern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d>
                                  <m:dPr>
                                    <m:ctrlPr>
                                      <a:rPr lang="zh-CN" sz="1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sz="1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ker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800" ker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18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zh-CN" sz="1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ker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800" ker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8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  <m:r>
                                  <a:rPr lang="en-US" sz="18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(−</m:t>
                                </m:r>
                                <m:f>
                                  <m:fPr>
                                    <m:ctrlPr>
                                      <a:rPr lang="zh-CN" sz="1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zh-CN" sz="1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CN" sz="18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kern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kern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1800" ker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zh-CN" sz="18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kern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kern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sz="18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den>
                                </m:f>
                                <m:r>
                                  <a:rPr lang="en-US" sz="18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0" baseline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sz="1600" kern="0" baseline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oMath>
                            </m:oMathPara>
                          </a14:m>
                          <a:endParaRPr lang="zh-CN" sz="1600" kern="100" baseline="0" dirty="0">
                            <a:solidFill>
                              <a:schemeClr val="tx1"/>
                            </a:solidFill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09140064"/>
                      </a:ext>
                    </a:extLst>
                  </a:tr>
                  <a:tr h="40751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700"/>
                            </a:lnSpc>
                            <a:tabLst>
                              <a:tab pos="114300" algn="l"/>
                              <a:tab pos="228600" algn="l"/>
                              <a:tab pos="342900" algn="l"/>
                            </a:tabLst>
                          </a:pPr>
                          <a:r>
                            <a:rPr lang="en-US" sz="1600" b="0" kern="0" baseline="0" dirty="0">
                              <a:solidFill>
                                <a:schemeClr val="tx1"/>
                              </a:solidFill>
                              <a:effectLst/>
                              <a:ea typeface="黑体" panose="02010609060101010101" pitchFamily="49" charset="-122"/>
                            </a:rPr>
                            <a:t>Sigmoid</a:t>
                          </a:r>
                          <a:endParaRPr lang="zh-CN" sz="1600" b="0" kern="100" baseline="0" dirty="0">
                            <a:solidFill>
                              <a:schemeClr val="tx1"/>
                            </a:solidFill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kern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d>
                                  <m:dPr>
                                    <m:ctrlPr>
                                      <a:rPr lang="zh-CN" sz="1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sz="1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ker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800" ker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18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zh-CN" sz="1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ker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800" ker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8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tanh</m:t>
                                </m:r>
                                <m:r>
                                  <a:rPr lang="en-US" sz="18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sSubSup>
                                  <m:sSubSupPr>
                                    <m:ctrlPr>
                                      <a:rPr lang="zh-CN" sz="1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8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zh-CN" sz="1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8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8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sz="18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0" baseline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600" kern="0" baseline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&gt;0,</m:t>
                                </m:r>
                                <m:r>
                                  <a:rPr lang="en-US" sz="1600" kern="0" baseline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sz="1600" kern="0" baseline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oMath>
                            </m:oMathPara>
                          </a14:m>
                          <a:endParaRPr lang="zh-CN" sz="1600" kern="100" baseline="0" dirty="0">
                            <a:solidFill>
                              <a:schemeClr val="tx1"/>
                            </a:solidFill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72346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表格 11">
                <a:extLst>
                  <a:ext uri="{FF2B5EF4-FFF2-40B4-BE49-F238E27FC236}">
                    <a16:creationId xmlns:a16="http://schemas.microsoft.com/office/drawing/2014/main" id="{2359643A-74A7-4560-B5DC-CFB5BF332F9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9636989"/>
                  </p:ext>
                </p:extLst>
              </p:nvPr>
            </p:nvGraphicFramePr>
            <p:xfrm>
              <a:off x="1187624" y="3636402"/>
              <a:ext cx="7526041" cy="2960950"/>
            </p:xfrm>
            <a:graphic>
              <a:graphicData uri="http://schemas.openxmlformats.org/drawingml/2006/table">
                <a:tbl>
                  <a:tblPr firstRow="1" firstCol="1" bandRow="1">
                    <a:tableStyleId>{74C1A8A3-306A-4EB7-A6B1-4F7E0EB9C5D6}</a:tableStyleId>
                  </a:tblPr>
                  <a:tblGrid>
                    <a:gridCol w="1669546">
                      <a:extLst>
                        <a:ext uri="{9D8B030D-6E8A-4147-A177-3AD203B41FA5}">
                          <a16:colId xmlns:a16="http://schemas.microsoft.com/office/drawing/2014/main" val="3338021034"/>
                        </a:ext>
                      </a:extLst>
                    </a:gridCol>
                    <a:gridCol w="3268715">
                      <a:extLst>
                        <a:ext uri="{9D8B030D-6E8A-4147-A177-3AD203B41FA5}">
                          <a16:colId xmlns:a16="http://schemas.microsoft.com/office/drawing/2014/main" val="2258383075"/>
                        </a:ext>
                      </a:extLst>
                    </a:gridCol>
                    <a:gridCol w="2587780">
                      <a:extLst>
                        <a:ext uri="{9D8B030D-6E8A-4147-A177-3AD203B41FA5}">
                          <a16:colId xmlns:a16="http://schemas.microsoft.com/office/drawing/2014/main" val="64253762"/>
                        </a:ext>
                      </a:extLst>
                    </a:gridCol>
                  </a:tblGrid>
                  <a:tr h="360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sz="1600" b="1" kern="0" dirty="0">
                              <a:solidFill>
                                <a:schemeClr val="tx1"/>
                              </a:solidFill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名称</a:t>
                          </a:r>
                          <a:endParaRPr lang="zh-CN" sz="1600" b="1" kern="100" dirty="0">
                            <a:solidFill>
                              <a:schemeClr val="tx1"/>
                            </a:solidFill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sz="1600" b="1" kern="0" dirty="0">
                              <a:solidFill>
                                <a:schemeClr val="tx1"/>
                              </a:solidFill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表达式</a:t>
                          </a:r>
                          <a:endParaRPr lang="zh-CN" sz="1600" b="1" kern="100" dirty="0">
                            <a:solidFill>
                              <a:schemeClr val="tx1"/>
                            </a:solidFill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sz="1600" b="1" kern="0" dirty="0">
                              <a:solidFill>
                                <a:schemeClr val="tx1"/>
                              </a:solidFill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参数</a:t>
                          </a:r>
                          <a:endParaRPr lang="zh-CN" sz="1600" b="1" kern="100" dirty="0">
                            <a:solidFill>
                              <a:schemeClr val="tx1"/>
                            </a:solidFill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8820557"/>
                      </a:ext>
                    </a:extLst>
                  </a:tr>
                  <a:tr h="3756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sz="1600" b="0" kern="0" baseline="0" dirty="0">
                              <a:solidFill>
                                <a:schemeClr val="tx1"/>
                              </a:solidFill>
                              <a:effectLst/>
                              <a:ea typeface="黑体" panose="02010609060101010101" pitchFamily="49" charset="-122"/>
                            </a:rPr>
                            <a:t>线性核</a:t>
                          </a:r>
                          <a:endParaRPr lang="zh-CN" sz="1600" b="0" kern="100" baseline="0" dirty="0">
                            <a:solidFill>
                              <a:schemeClr val="tx1"/>
                            </a:solidFill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1210" t="-96774" r="-79516" b="-5983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0" dirty="0">
                              <a:solidFill>
                                <a:schemeClr val="tx1"/>
                              </a:solidFill>
                              <a:effectLst/>
                            </a:rPr>
                            <a:t>/</a:t>
                          </a:r>
                          <a:endParaRPr lang="zh-CN" sz="1600" kern="100" dirty="0">
                            <a:solidFill>
                              <a:schemeClr val="tx1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5618433"/>
                      </a:ext>
                    </a:extLst>
                  </a:tr>
                  <a:tr h="40392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700"/>
                            </a:lnSpc>
                            <a:tabLst>
                              <a:tab pos="114300" algn="l"/>
                              <a:tab pos="228600" algn="l"/>
                              <a:tab pos="342900" algn="l"/>
                            </a:tabLst>
                          </a:pPr>
                          <a:r>
                            <a:rPr lang="zh-CN" sz="1600" b="0" kern="0" baseline="0" dirty="0">
                              <a:solidFill>
                                <a:schemeClr val="tx1"/>
                              </a:solidFill>
                              <a:effectLst/>
                              <a:ea typeface="黑体" panose="02010609060101010101" pitchFamily="49" charset="-122"/>
                            </a:rPr>
                            <a:t>多项式核</a:t>
                          </a:r>
                          <a:endParaRPr lang="zh-CN" sz="1600" b="0" kern="100" baseline="0" dirty="0">
                            <a:solidFill>
                              <a:schemeClr val="tx1"/>
                            </a:solidFill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1210" t="-184848" r="-79516" b="-4621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1059" t="-184848" r="-471" b="-4621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28006380"/>
                      </a:ext>
                    </a:extLst>
                  </a:tr>
                  <a:tr h="74042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700"/>
                            </a:lnSpc>
                            <a:tabLst>
                              <a:tab pos="114300" algn="l"/>
                              <a:tab pos="228600" algn="l"/>
                              <a:tab pos="342900" algn="l"/>
                            </a:tabLst>
                          </a:pPr>
                          <a:r>
                            <a:rPr lang="zh-CN" sz="1600" b="0" kern="0" baseline="0" dirty="0">
                              <a:solidFill>
                                <a:schemeClr val="tx1"/>
                              </a:solidFill>
                              <a:effectLst/>
                              <a:ea typeface="黑体" panose="02010609060101010101" pitchFamily="49" charset="-122"/>
                            </a:rPr>
                            <a:t>高斯核</a:t>
                          </a:r>
                          <a:endParaRPr lang="zh-CN" sz="1600" b="0" kern="100" baseline="0" dirty="0">
                            <a:solidFill>
                              <a:schemeClr val="tx1"/>
                            </a:solidFill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1210" t="-154098" r="-79516" b="-1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1059" t="-154098" r="-471" b="-1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065012"/>
                      </a:ext>
                    </a:extLst>
                  </a:tr>
                  <a:tr h="67339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700"/>
                            </a:lnSpc>
                            <a:tabLst>
                              <a:tab pos="114300" algn="l"/>
                              <a:tab pos="228600" algn="l"/>
                              <a:tab pos="342900" algn="l"/>
                            </a:tabLst>
                          </a:pPr>
                          <a:r>
                            <a:rPr lang="zh-CN" sz="1600" b="0" kern="0" baseline="0" dirty="0">
                              <a:solidFill>
                                <a:schemeClr val="tx1"/>
                              </a:solidFill>
                              <a:effectLst/>
                              <a:ea typeface="黑体" panose="02010609060101010101" pitchFamily="49" charset="-122"/>
                            </a:rPr>
                            <a:t>拉普拉斯核</a:t>
                          </a:r>
                          <a:endParaRPr lang="zh-CN" sz="1600" b="0" kern="100" baseline="0" dirty="0">
                            <a:solidFill>
                              <a:schemeClr val="tx1"/>
                            </a:solidFill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1210" t="-279279" r="-79516" b="-648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1059" t="-279279" r="-471" b="-648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09140064"/>
                      </a:ext>
                    </a:extLst>
                  </a:tr>
                  <a:tr h="40751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700"/>
                            </a:lnSpc>
                            <a:tabLst>
                              <a:tab pos="114300" algn="l"/>
                              <a:tab pos="228600" algn="l"/>
                              <a:tab pos="342900" algn="l"/>
                            </a:tabLst>
                          </a:pPr>
                          <a:r>
                            <a:rPr lang="en-US" sz="1600" b="0" kern="0" baseline="0" dirty="0">
                              <a:solidFill>
                                <a:schemeClr val="tx1"/>
                              </a:solidFill>
                              <a:effectLst/>
                              <a:ea typeface="黑体" panose="02010609060101010101" pitchFamily="49" charset="-122"/>
                            </a:rPr>
                            <a:t>Sigmoid</a:t>
                          </a:r>
                          <a:endParaRPr lang="zh-CN" sz="1600" b="0" kern="100" baseline="0" dirty="0">
                            <a:solidFill>
                              <a:schemeClr val="tx1"/>
                            </a:solidFill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1210" t="-628358" r="-79516" b="-74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1059" t="-628358" r="-471" b="-74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723464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318604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黑体" pitchFamily="2" charset="-122"/>
              </a:rPr>
              <a:t>提纲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4600" y="2214563"/>
            <a:ext cx="6253163" cy="3881437"/>
          </a:xfrm>
        </p:spPr>
        <p:txBody>
          <a:bodyPr/>
          <a:lstStyle/>
          <a:p>
            <a:pPr eaLnBrk="1" hangingPunct="1">
              <a:lnSpc>
                <a:spcPts val="28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200" dirty="0">
                <a:ea typeface="黑体" pitchFamily="2" charset="-122"/>
              </a:rPr>
              <a:t>分类算法概述</a:t>
            </a:r>
          </a:p>
          <a:p>
            <a:pPr eaLnBrk="1" hangingPunct="1">
              <a:lnSpc>
                <a:spcPts val="28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200" dirty="0">
                <a:ea typeface="黑体" pitchFamily="2" charset="-122"/>
              </a:rPr>
              <a:t>决策树</a:t>
            </a:r>
            <a:endParaRPr lang="en-US" altLang="zh-CN" sz="2200" dirty="0">
              <a:ea typeface="黑体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200" dirty="0">
                <a:ea typeface="黑体" pitchFamily="2" charset="-122"/>
              </a:rPr>
              <a:t>支持向量机</a:t>
            </a:r>
            <a:endParaRPr lang="en-US" altLang="zh-CN" sz="2200" dirty="0">
              <a:ea typeface="黑体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200" dirty="0">
                <a:solidFill>
                  <a:srgbClr val="FF0000"/>
                </a:solidFill>
                <a:ea typeface="黑体" pitchFamily="2" charset="-122"/>
              </a:rPr>
              <a:t>贝叶斯分类</a:t>
            </a:r>
            <a:endParaRPr lang="en-US" altLang="zh-CN" sz="2200" dirty="0">
              <a:solidFill>
                <a:srgbClr val="FF0000"/>
              </a:solidFill>
              <a:ea typeface="黑体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dirty="0">
                <a:ea typeface="黑体" pitchFamily="2" charset="-122"/>
              </a:rPr>
              <a:t>总</a:t>
            </a:r>
            <a:r>
              <a:rPr lang="zh-CN" altLang="en-US" sz="2200" dirty="0">
                <a:ea typeface="黑体" pitchFamily="2" charset="-122"/>
              </a:rPr>
              <a:t>结</a:t>
            </a:r>
            <a:endParaRPr lang="en-US" altLang="zh-CN" sz="2200" dirty="0"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59393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贝叶斯分类 </a:t>
            </a:r>
            <a:r>
              <a:rPr lang="en-US" altLang="zh-CN" dirty="0"/>
              <a:t>(1)</a:t>
            </a:r>
            <a:endParaRPr lang="zh-CN" alt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9957A11-3ABA-435D-93FE-42A7C7EB0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" y="2032001"/>
            <a:ext cx="8424291" cy="1685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w"/>
            </a:pPr>
            <a:r>
              <a:rPr lang="zh-CN" altLang="en-US" sz="2200" dirty="0">
                <a:solidFill>
                  <a:srgbClr val="0000FF"/>
                </a:solidFill>
              </a:rPr>
              <a:t>基本概念</a:t>
            </a:r>
            <a:endParaRPr lang="en-US" altLang="zh-CN" sz="2200" dirty="0">
              <a:solidFill>
                <a:srgbClr val="0000FF"/>
              </a:solidFill>
            </a:endParaRPr>
          </a:p>
          <a:p>
            <a:pPr marL="800100" lvl="1" indent="-342900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zh-CN" altLang="zh-CN" sz="2000" b="0" dirty="0"/>
              <a:t>一类以贝叶斯定理为基础、用概率论和统计学知识进行分类的算法</a:t>
            </a:r>
            <a:endParaRPr lang="en-US" altLang="zh-CN" sz="2000" b="0" dirty="0"/>
          </a:p>
          <a:p>
            <a:pPr marL="800100" lvl="1" indent="-342900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zh-CN" altLang="en-US" sz="2000" b="0" dirty="0"/>
              <a:t>包括</a:t>
            </a:r>
            <a:r>
              <a:rPr lang="zh-CN" altLang="zh-CN" sz="2000" b="0" dirty="0">
                <a:solidFill>
                  <a:srgbClr val="00B050"/>
                </a:solidFill>
              </a:rPr>
              <a:t>朴素贝叶斯分类、链增强朴素贝叶斯分类</a:t>
            </a:r>
            <a:r>
              <a:rPr lang="zh-CN" altLang="en-US" sz="2000" b="0" dirty="0">
                <a:solidFill>
                  <a:srgbClr val="00B050"/>
                </a:solidFill>
              </a:rPr>
              <a:t>、</a:t>
            </a:r>
            <a:r>
              <a:rPr lang="zh-CN" altLang="zh-CN" sz="2000" b="0" dirty="0">
                <a:solidFill>
                  <a:srgbClr val="00B050"/>
                </a:solidFill>
              </a:rPr>
              <a:t>树增强朴素贝叶斯分类</a:t>
            </a:r>
            <a:r>
              <a:rPr lang="zh-CN" altLang="zh-CN" sz="2000" b="0" dirty="0"/>
              <a:t>等</a:t>
            </a:r>
            <a:endParaRPr lang="en-US" altLang="zh-CN" sz="2000" b="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19FD51F-F834-43AF-A292-0C2572609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" y="3838602"/>
            <a:ext cx="8280276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w"/>
            </a:pPr>
            <a:r>
              <a:rPr lang="zh-CN" altLang="en-US" sz="2200" dirty="0">
                <a:solidFill>
                  <a:srgbClr val="0000FF"/>
                </a:solidFill>
              </a:rPr>
              <a:t>朴素贝叶斯分类</a:t>
            </a:r>
            <a:endParaRPr lang="en-US" altLang="zh-CN" sz="2200" dirty="0">
              <a:solidFill>
                <a:srgbClr val="0000FF"/>
              </a:solidFill>
            </a:endParaRPr>
          </a:p>
          <a:p>
            <a:pPr marL="800100" lvl="1" indent="-342900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zh-CN" altLang="en-US" sz="2000" b="0" dirty="0"/>
              <a:t>贝叶斯分类器中最简单、应用最为广泛的算法之一</a:t>
            </a:r>
            <a:endParaRPr lang="en-US" altLang="zh-CN" sz="2000" b="0" dirty="0"/>
          </a:p>
          <a:p>
            <a:pPr marL="800100" lvl="1" indent="-342900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zh-CN" altLang="en-US" sz="2000" b="0" dirty="0"/>
              <a:t>由于假设特征之间相互独立，所以称为“朴素贝叶斯” </a:t>
            </a:r>
          </a:p>
          <a:p>
            <a:pPr marL="800100" lvl="1" indent="-342900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zh-CN" altLang="en-US" sz="2000" b="0" dirty="0"/>
              <a:t>分类时对每个类别计算</a:t>
            </a:r>
            <a:r>
              <a:rPr lang="en-US" altLang="zh-CN" sz="2000" b="0" i="1" dirty="0"/>
              <a:t>P</a:t>
            </a:r>
            <a:r>
              <a:rPr lang="en-US" altLang="zh-CN" sz="2000" b="0" dirty="0"/>
              <a:t>(</a:t>
            </a:r>
            <a:r>
              <a:rPr lang="en-US" altLang="zh-CN" sz="2000" b="0" i="1" dirty="0"/>
              <a:t>c</a:t>
            </a:r>
            <a:r>
              <a:rPr lang="en-US" altLang="zh-CN" sz="2000" b="0" i="1" baseline="-25000" dirty="0"/>
              <a:t>k</a:t>
            </a:r>
            <a:r>
              <a:rPr lang="en-US" altLang="zh-CN" sz="2000" b="0" dirty="0"/>
              <a:t>)</a:t>
            </a:r>
            <a:r>
              <a:rPr lang="en-US" altLang="zh-CN" sz="2000" b="0" i="1" dirty="0"/>
              <a:t>P</a:t>
            </a:r>
            <a:r>
              <a:rPr lang="en-US" altLang="zh-CN" sz="2000" b="0" dirty="0"/>
              <a:t>(</a:t>
            </a:r>
            <a:r>
              <a:rPr lang="en-US" altLang="zh-CN" sz="2000" b="0" i="1" dirty="0" err="1"/>
              <a:t>x</a:t>
            </a:r>
            <a:r>
              <a:rPr lang="en-US" altLang="zh-CN" sz="2000" b="0" i="1" baseline="-25000" dirty="0" err="1"/>
              <a:t>i</a:t>
            </a:r>
            <a:r>
              <a:rPr lang="en-US" altLang="zh-CN" sz="2000" b="0" dirty="0" err="1"/>
              <a:t>|</a:t>
            </a:r>
            <a:r>
              <a:rPr lang="en-US" altLang="zh-CN" sz="2000" b="0" i="1" dirty="0" err="1"/>
              <a:t>c</a:t>
            </a:r>
            <a:r>
              <a:rPr lang="en-US" altLang="zh-CN" sz="2000" b="0" i="1" baseline="-25000" dirty="0" err="1"/>
              <a:t>k</a:t>
            </a:r>
            <a:r>
              <a:rPr lang="en-US" altLang="zh-CN" sz="2000" b="0" dirty="0"/>
              <a:t>) </a:t>
            </a:r>
            <a:r>
              <a:rPr lang="zh-CN" altLang="en-US" sz="2000" b="0" dirty="0"/>
              <a:t>，以</a:t>
            </a:r>
            <a:r>
              <a:rPr lang="en-US" altLang="zh-CN" sz="2000" b="0" i="1" dirty="0"/>
              <a:t>P</a:t>
            </a:r>
            <a:r>
              <a:rPr lang="en-US" altLang="zh-CN" sz="2000" b="0" dirty="0"/>
              <a:t>(</a:t>
            </a:r>
            <a:r>
              <a:rPr lang="en-US" altLang="zh-CN" sz="2000" b="0" i="1" dirty="0"/>
              <a:t>c</a:t>
            </a:r>
            <a:r>
              <a:rPr lang="en-US" altLang="zh-CN" sz="2000" b="0" i="1" baseline="-25000" dirty="0"/>
              <a:t>k</a:t>
            </a:r>
            <a:r>
              <a:rPr lang="en-US" altLang="zh-CN" sz="2000" b="0" dirty="0"/>
              <a:t>)</a:t>
            </a:r>
            <a:r>
              <a:rPr lang="en-US" altLang="zh-CN" sz="2000" b="0" i="1" dirty="0"/>
              <a:t>P</a:t>
            </a:r>
            <a:r>
              <a:rPr lang="en-US" altLang="zh-CN" sz="2000" b="0" dirty="0"/>
              <a:t>(</a:t>
            </a:r>
            <a:r>
              <a:rPr lang="en-US" altLang="zh-CN" sz="2000" b="0" i="1" dirty="0" err="1"/>
              <a:t>x</a:t>
            </a:r>
            <a:r>
              <a:rPr lang="en-US" altLang="zh-CN" sz="2000" b="0" i="1" baseline="-25000" dirty="0" err="1"/>
              <a:t>i</a:t>
            </a:r>
            <a:r>
              <a:rPr lang="en-US" altLang="zh-CN" sz="2000" b="0" dirty="0" err="1"/>
              <a:t>|</a:t>
            </a:r>
            <a:r>
              <a:rPr lang="en-US" altLang="zh-CN" sz="2000" b="0" i="1" dirty="0" err="1"/>
              <a:t>c</a:t>
            </a:r>
            <a:r>
              <a:rPr lang="en-US" altLang="zh-CN" sz="2000" b="0" i="1" baseline="-25000" dirty="0" err="1"/>
              <a:t>k</a:t>
            </a:r>
            <a:r>
              <a:rPr lang="en-US" altLang="zh-CN" sz="2000" b="0" dirty="0"/>
              <a:t>)</a:t>
            </a:r>
            <a:r>
              <a:rPr lang="zh-CN" altLang="en-US" sz="2000" b="0" dirty="0"/>
              <a:t>的最大项作为待预测样本</a:t>
            </a:r>
            <a:r>
              <a:rPr lang="en-US" altLang="zh-CN" sz="2000" b="0" i="1" dirty="0"/>
              <a:t>X</a:t>
            </a:r>
            <a:r>
              <a:rPr lang="zh-CN" altLang="en-US" sz="2000" b="0" dirty="0"/>
              <a:t>所属的类别</a:t>
            </a:r>
            <a:endParaRPr lang="en-US" altLang="zh-CN" sz="2000" b="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贝叶斯分类 </a:t>
            </a:r>
            <a:r>
              <a:rPr lang="en-US" altLang="zh-CN" dirty="0"/>
              <a:t>(2)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69957A11-3ABA-435D-93FE-42A7C7EB04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4213" y="2032001"/>
                <a:ext cx="5832003" cy="44213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Wingdings" pitchFamily="2" charset="2"/>
                  <a:buChar char="w"/>
                </a:pPr>
                <a:r>
                  <a:rPr lang="zh-CN" altLang="en-US" sz="2200" dirty="0">
                    <a:solidFill>
                      <a:srgbClr val="0000FF"/>
                    </a:solidFill>
                  </a:rPr>
                  <a:t>贝叶斯分类的基本思想</a:t>
                </a:r>
                <a:endParaRPr lang="en-US" altLang="zh-CN" sz="2200" dirty="0">
                  <a:solidFill>
                    <a:srgbClr val="0000FF"/>
                  </a:solidFill>
                </a:endParaRPr>
              </a:p>
              <a:p>
                <a:pPr marL="800100" lvl="1" indent="-342900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FontTx/>
                  <a:buChar char="-"/>
                </a:pPr>
                <a:r>
                  <a:rPr lang="zh-CN" altLang="zh-CN" sz="1800" b="0" dirty="0"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设数据集</a:t>
                </a:r>
                <a:r>
                  <a:rPr lang="en-US" altLang="zh-CN" sz="1800" b="0" i="1" dirty="0">
                    <a:effectLst/>
                    <a:ea typeface="黑体" panose="02010609060101010101" pitchFamily="49" charset="-122"/>
                  </a:rPr>
                  <a:t>D</a:t>
                </a:r>
                <a:r>
                  <a:rPr lang="en-US" altLang="zh-CN" sz="1800" b="0" dirty="0">
                    <a:effectLst/>
                    <a:ea typeface="黑体" panose="02010609060101010101" pitchFamily="49" charset="-122"/>
                  </a:rPr>
                  <a:t>={</a:t>
                </a:r>
                <a:r>
                  <a:rPr lang="en-US" altLang="zh-CN" sz="1800" b="0" i="1" dirty="0">
                    <a:effectLst/>
                    <a:ea typeface="黑体" panose="02010609060101010101" pitchFamily="49" charset="-122"/>
                  </a:rPr>
                  <a:t>x</a:t>
                </a:r>
                <a:r>
                  <a:rPr lang="en-US" altLang="zh-CN" sz="1800" b="0" baseline="-25000" dirty="0">
                    <a:effectLst/>
                    <a:ea typeface="黑体" panose="02010609060101010101" pitchFamily="49" charset="-122"/>
                  </a:rPr>
                  <a:t>1</a:t>
                </a:r>
                <a:r>
                  <a:rPr lang="en-US" altLang="zh-CN" sz="1800" b="0" dirty="0">
                    <a:effectLst/>
                    <a:ea typeface="黑体" panose="02010609060101010101" pitchFamily="49" charset="-122"/>
                  </a:rPr>
                  <a:t>,</a:t>
                </a:r>
                <a:r>
                  <a:rPr lang="en-US" altLang="zh-CN" sz="1800" b="0" i="1" dirty="0">
                    <a:effectLst/>
                    <a:ea typeface="黑体" panose="02010609060101010101" pitchFamily="49" charset="-122"/>
                  </a:rPr>
                  <a:t> </a:t>
                </a:r>
                <a:r>
                  <a:rPr lang="en-US" altLang="zh-CN" sz="1800" b="0" dirty="0">
                    <a:effectLst/>
                    <a:ea typeface="黑体" panose="02010609060101010101" pitchFamily="49" charset="-122"/>
                  </a:rPr>
                  <a:t>…, </a:t>
                </a:r>
                <a:r>
                  <a:rPr lang="en-US" altLang="zh-CN" sz="1800" b="0" i="1" dirty="0">
                    <a:effectLst/>
                    <a:ea typeface="黑体" panose="02010609060101010101" pitchFamily="49" charset="-122"/>
                  </a:rPr>
                  <a:t>x</a:t>
                </a:r>
                <a:r>
                  <a:rPr lang="en-US" altLang="zh-CN" sz="1800" b="0" i="1" baseline="-25000" dirty="0">
                    <a:effectLst/>
                    <a:ea typeface="黑体" panose="02010609060101010101" pitchFamily="49" charset="-122"/>
                  </a:rPr>
                  <a:t>i</a:t>
                </a:r>
                <a:r>
                  <a:rPr lang="en-US" altLang="zh-CN" sz="1800" b="0" dirty="0">
                    <a:effectLst/>
                    <a:ea typeface="黑体" panose="02010609060101010101" pitchFamily="49" charset="-122"/>
                  </a:rPr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b="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zh-CN" altLang="zh-CN" sz="1800" b="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altLang="zh-CN" sz="1800" b="0" dirty="0">
                    <a:effectLst/>
                    <a:ea typeface="黑体" panose="02010609060101010101" pitchFamily="49" charset="-122"/>
                  </a:rPr>
                  <a:t>}</a:t>
                </a:r>
                <a:r>
                  <a:rPr lang="zh-CN" altLang="zh-CN" sz="1800" b="0" dirty="0"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，样本</a:t>
                </a:r>
                <a:r>
                  <a:rPr lang="en-US" altLang="zh-CN" sz="1800" b="0" i="1" dirty="0">
                    <a:effectLst/>
                    <a:ea typeface="黑体" panose="02010609060101010101" pitchFamily="49" charset="-122"/>
                  </a:rPr>
                  <a:t>x</a:t>
                </a:r>
                <a:r>
                  <a:rPr lang="en-US" altLang="zh-CN" sz="1800" b="0" i="1" baseline="-25000" dirty="0">
                    <a:effectLst/>
                    <a:ea typeface="黑体" panose="02010609060101010101" pitchFamily="49" charset="-122"/>
                  </a:rPr>
                  <a:t>i</a:t>
                </a:r>
                <a:r>
                  <a:rPr lang="zh-CN" altLang="zh-CN" sz="1800" b="0" dirty="0"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的属性集合</a:t>
                </a:r>
                <a:r>
                  <a:rPr lang="en-US" altLang="zh-CN" sz="1800" b="0" i="1" dirty="0">
                    <a:effectLst/>
                    <a:ea typeface="黑体" panose="02010609060101010101" pitchFamily="49" charset="-122"/>
                  </a:rPr>
                  <a:t>X</a:t>
                </a:r>
                <a:r>
                  <a:rPr lang="en-US" altLang="zh-CN" sz="1800" b="0" i="1" baseline="-25000" dirty="0">
                    <a:effectLst/>
                    <a:ea typeface="黑体" panose="02010609060101010101" pitchFamily="49" charset="-122"/>
                  </a:rPr>
                  <a:t>i</a:t>
                </a:r>
                <a:r>
                  <a:rPr lang="en-US" altLang="zh-CN" sz="1800" b="0" dirty="0">
                    <a:effectLst/>
                    <a:ea typeface="黑体" panose="02010609060101010101" pitchFamily="49" charset="-122"/>
                  </a:rPr>
                  <a:t>={</a:t>
                </a:r>
                <a:r>
                  <a:rPr lang="en-US" altLang="zh-CN" sz="1800" b="0" i="1" dirty="0">
                    <a:effectLst/>
                    <a:ea typeface="黑体" panose="02010609060101010101" pitchFamily="49" charset="-122"/>
                  </a:rPr>
                  <a:t>x</a:t>
                </a:r>
                <a:r>
                  <a:rPr lang="en-US" altLang="zh-CN" sz="1800" b="0" i="1" baseline="-25000" dirty="0">
                    <a:effectLst/>
                    <a:ea typeface="黑体" panose="02010609060101010101" pitchFamily="49" charset="-122"/>
                  </a:rPr>
                  <a:t>i</a:t>
                </a:r>
                <a:r>
                  <a:rPr lang="en-US" altLang="zh-CN" sz="1800" b="0" baseline="-25000" dirty="0">
                    <a:effectLst/>
                    <a:ea typeface="黑体" panose="02010609060101010101" pitchFamily="49" charset="-122"/>
                  </a:rPr>
                  <a:t>1</a:t>
                </a:r>
                <a:r>
                  <a:rPr lang="en-US" altLang="zh-CN" sz="1800" b="0" dirty="0">
                    <a:effectLst/>
                    <a:ea typeface="黑体" panose="02010609060101010101" pitchFamily="49" charset="-122"/>
                  </a:rPr>
                  <a:t>,</a:t>
                </a:r>
                <a:r>
                  <a:rPr lang="en-US" altLang="zh-CN" sz="1800" b="0" i="1" dirty="0">
                    <a:effectLst/>
                    <a:ea typeface="黑体" panose="02010609060101010101" pitchFamily="49" charset="-122"/>
                  </a:rPr>
                  <a:t> </a:t>
                </a:r>
                <a:r>
                  <a:rPr lang="en-US" altLang="zh-CN" sz="1800" b="0" dirty="0">
                    <a:effectLst/>
                    <a:ea typeface="黑体" panose="02010609060101010101" pitchFamily="49" charset="-122"/>
                  </a:rPr>
                  <a:t>…, </a:t>
                </a:r>
                <a:r>
                  <a:rPr lang="en-US" altLang="zh-CN" sz="1800" b="0" i="1" dirty="0" err="1">
                    <a:effectLst/>
                    <a:ea typeface="黑体" panose="02010609060101010101" pitchFamily="49" charset="-122"/>
                  </a:rPr>
                  <a:t>x</a:t>
                </a:r>
                <a:r>
                  <a:rPr lang="en-US" altLang="zh-CN" sz="1800" b="0" i="1" baseline="-25000" dirty="0" err="1">
                    <a:effectLst/>
                    <a:ea typeface="黑体" panose="02010609060101010101" pitchFamily="49" charset="-122"/>
                  </a:rPr>
                  <a:t>in</a:t>
                </a:r>
                <a:r>
                  <a:rPr lang="en-US" altLang="zh-CN" sz="1800" b="0" dirty="0">
                    <a:effectLst/>
                    <a:ea typeface="黑体" panose="02010609060101010101" pitchFamily="49" charset="-122"/>
                  </a:rPr>
                  <a:t>}</a:t>
                </a:r>
                <a:r>
                  <a:rPr lang="zh-CN" altLang="zh-CN" sz="1800" b="0" dirty="0"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，类别集合</a:t>
                </a:r>
                <a:r>
                  <a:rPr lang="en-US" altLang="zh-CN" sz="1800" b="0" i="1" dirty="0">
                    <a:effectLst/>
                    <a:ea typeface="黑体" panose="02010609060101010101" pitchFamily="49" charset="-122"/>
                  </a:rPr>
                  <a:t>C</a:t>
                </a:r>
                <a:r>
                  <a:rPr lang="en-US" altLang="zh-CN" sz="1800" b="0" dirty="0">
                    <a:effectLst/>
                    <a:ea typeface="黑体" panose="02010609060101010101" pitchFamily="49" charset="-122"/>
                  </a:rPr>
                  <a:t>={</a:t>
                </a:r>
                <a:r>
                  <a:rPr lang="en-US" altLang="zh-CN" sz="1800" b="0" i="1" dirty="0">
                    <a:effectLst/>
                    <a:ea typeface="黑体" panose="02010609060101010101" pitchFamily="49" charset="-122"/>
                  </a:rPr>
                  <a:t>c</a:t>
                </a:r>
                <a:r>
                  <a:rPr lang="en-US" altLang="zh-CN" sz="1800" b="0" baseline="-25000" dirty="0">
                    <a:effectLst/>
                    <a:ea typeface="黑体" panose="02010609060101010101" pitchFamily="49" charset="-122"/>
                  </a:rPr>
                  <a:t>1</a:t>
                </a:r>
                <a:r>
                  <a:rPr lang="en-US" altLang="zh-CN" sz="1800" b="0" dirty="0">
                    <a:effectLst/>
                    <a:ea typeface="黑体" panose="02010609060101010101" pitchFamily="49" charset="-122"/>
                  </a:rPr>
                  <a:t>, </a:t>
                </a:r>
                <a:r>
                  <a:rPr lang="en-US" altLang="zh-CN" sz="1800" b="0" i="1" dirty="0">
                    <a:effectLst/>
                    <a:ea typeface="黑体" panose="02010609060101010101" pitchFamily="49" charset="-122"/>
                  </a:rPr>
                  <a:t>c</a:t>
                </a:r>
                <a:r>
                  <a:rPr lang="en-US" altLang="zh-CN" sz="1800" b="0" baseline="-25000" dirty="0">
                    <a:effectLst/>
                    <a:ea typeface="黑体" panose="02010609060101010101" pitchFamily="49" charset="-122"/>
                  </a:rPr>
                  <a:t>2</a:t>
                </a:r>
                <a:r>
                  <a:rPr lang="en-US" altLang="zh-CN" sz="1800" b="0" dirty="0">
                    <a:effectLst/>
                    <a:ea typeface="黑体" panose="02010609060101010101" pitchFamily="49" charset="-122"/>
                  </a:rPr>
                  <a:t>…, </a:t>
                </a:r>
                <a:r>
                  <a:rPr lang="en-US" altLang="zh-CN" sz="1800" b="0" i="1" dirty="0">
                    <a:effectLst/>
                    <a:ea typeface="黑体" panose="02010609060101010101" pitchFamily="49" charset="-122"/>
                  </a:rPr>
                  <a:t>c</a:t>
                </a:r>
                <a:r>
                  <a:rPr lang="en-US" altLang="zh-CN" sz="1800" b="0" i="1" baseline="-25000" dirty="0">
                    <a:effectLst/>
                    <a:ea typeface="黑体" panose="02010609060101010101" pitchFamily="49" charset="-122"/>
                  </a:rPr>
                  <a:t>m</a:t>
                </a:r>
                <a:r>
                  <a:rPr lang="en-US" altLang="zh-CN" sz="1800" b="0" dirty="0">
                    <a:effectLst/>
                    <a:ea typeface="黑体" panose="02010609060101010101" pitchFamily="49" charset="-122"/>
                  </a:rPr>
                  <a:t>}</a:t>
                </a:r>
                <a:r>
                  <a:rPr lang="zh-CN" altLang="zh-CN" sz="1800" b="0" dirty="0"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，即</a:t>
                </a:r>
                <a:r>
                  <a:rPr lang="zh-CN" altLang="en-US" sz="1800" b="0" dirty="0">
                    <a:ea typeface="黑体" panose="02010609060101010101" pitchFamily="49" charset="-122"/>
                  </a:rPr>
                  <a:t>样本</a:t>
                </a:r>
                <a:r>
                  <a:rPr lang="zh-CN" altLang="zh-CN" sz="1800" b="0" dirty="0"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可分为</a:t>
                </a:r>
                <a:r>
                  <a:rPr lang="en-US" altLang="zh-CN" sz="1800" b="0" i="1" dirty="0">
                    <a:effectLst/>
                    <a:ea typeface="黑体" panose="02010609060101010101" pitchFamily="49" charset="-122"/>
                  </a:rPr>
                  <a:t>m</a:t>
                </a:r>
                <a:r>
                  <a:rPr lang="zh-CN" altLang="zh-CN" sz="1800" b="0" dirty="0"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个类别</a:t>
                </a:r>
                <a:endParaRPr lang="en-US" altLang="zh-CN" sz="1800" b="0" dirty="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800100" lvl="1" indent="-342900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FontTx/>
                  <a:buChar char="-"/>
                </a:pPr>
                <a:r>
                  <a:rPr lang="zh-CN" altLang="zh-CN" sz="1800" b="0" dirty="0"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网络结构含有属性集合</a:t>
                </a:r>
                <a:r>
                  <a:rPr lang="en-US" altLang="zh-CN" sz="1800" b="0" i="1" dirty="0">
                    <a:effectLst/>
                    <a:ea typeface="黑体" panose="02010609060101010101" pitchFamily="49" charset="-122"/>
                  </a:rPr>
                  <a:t>X</a:t>
                </a:r>
                <a:r>
                  <a:rPr lang="en-US" altLang="zh-CN" sz="1800" b="0" dirty="0">
                    <a:effectLst/>
                    <a:ea typeface="黑体" panose="02010609060101010101" pitchFamily="49" charset="-122"/>
                  </a:rPr>
                  <a:t>={</a:t>
                </a:r>
                <a:r>
                  <a:rPr lang="en-US" altLang="zh-CN" sz="1800" b="0" i="1" dirty="0">
                    <a:effectLst/>
                    <a:ea typeface="黑体" panose="02010609060101010101" pitchFamily="49" charset="-122"/>
                  </a:rPr>
                  <a:t>x</a:t>
                </a:r>
                <a:r>
                  <a:rPr lang="en-US" altLang="zh-CN" sz="1800" b="0" baseline="-25000" dirty="0">
                    <a:effectLst/>
                    <a:ea typeface="黑体" panose="02010609060101010101" pitchFamily="49" charset="-122"/>
                  </a:rPr>
                  <a:t>1</a:t>
                </a:r>
                <a:r>
                  <a:rPr lang="en-US" altLang="zh-CN" sz="1800" b="0" dirty="0">
                    <a:effectLst/>
                    <a:ea typeface="黑体" panose="02010609060101010101" pitchFamily="49" charset="-122"/>
                  </a:rPr>
                  <a:t>,</a:t>
                </a:r>
                <a:r>
                  <a:rPr lang="en-US" altLang="zh-CN" sz="1800" b="0" i="1" dirty="0">
                    <a:effectLst/>
                    <a:ea typeface="黑体" panose="02010609060101010101" pitchFamily="49" charset="-122"/>
                  </a:rPr>
                  <a:t> </a:t>
                </a:r>
                <a:r>
                  <a:rPr lang="en-US" altLang="zh-CN" sz="1800" b="0" dirty="0">
                    <a:effectLst/>
                    <a:ea typeface="黑体" panose="02010609060101010101" pitchFamily="49" charset="-122"/>
                  </a:rPr>
                  <a:t>…, </a:t>
                </a:r>
                <a:r>
                  <a:rPr lang="en-US" altLang="zh-CN" sz="1800" b="0" i="1" dirty="0">
                    <a:effectLst/>
                    <a:ea typeface="黑体" panose="02010609060101010101" pitchFamily="49" charset="-122"/>
                  </a:rPr>
                  <a:t>x</a:t>
                </a:r>
                <a:r>
                  <a:rPr lang="en-US" altLang="zh-CN" sz="1800" b="0" i="1" baseline="-25000" dirty="0">
                    <a:effectLst/>
                    <a:ea typeface="黑体" panose="02010609060101010101" pitchFamily="49" charset="-122"/>
                  </a:rPr>
                  <a:t>i</a:t>
                </a:r>
                <a:r>
                  <a:rPr lang="en-US" altLang="zh-CN" sz="1800" b="0" dirty="0">
                    <a:effectLst/>
                    <a:ea typeface="黑体" panose="02010609060101010101" pitchFamily="49" charset="-122"/>
                  </a:rPr>
                  <a:t>,…, </a:t>
                </a:r>
                <a:r>
                  <a:rPr lang="en-US" altLang="zh-CN" sz="1800" b="0" i="1" dirty="0" err="1">
                    <a:effectLst/>
                    <a:ea typeface="黑体" panose="02010609060101010101" pitchFamily="49" charset="-122"/>
                  </a:rPr>
                  <a:t>x</a:t>
                </a:r>
                <a:r>
                  <a:rPr lang="en-US" altLang="zh-CN" sz="1800" b="0" i="1" baseline="-25000" dirty="0" err="1">
                    <a:effectLst/>
                    <a:ea typeface="黑体" panose="02010609060101010101" pitchFamily="49" charset="-122"/>
                  </a:rPr>
                  <a:t>n</a:t>
                </a:r>
                <a:r>
                  <a:rPr lang="en-US" altLang="zh-CN" sz="1800" b="0" dirty="0">
                    <a:effectLst/>
                    <a:ea typeface="黑体" panose="02010609060101010101" pitchFamily="49" charset="-122"/>
                  </a:rPr>
                  <a:t>}</a:t>
                </a:r>
                <a:r>
                  <a:rPr lang="zh-CN" altLang="zh-CN" sz="1800" b="0" dirty="0"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和类别集合</a:t>
                </a:r>
                <a:r>
                  <a:rPr lang="en-US" altLang="zh-CN" sz="1800" b="0" i="1" dirty="0">
                    <a:effectLst/>
                    <a:ea typeface="黑体" panose="02010609060101010101" pitchFamily="49" charset="-122"/>
                  </a:rPr>
                  <a:t>C</a:t>
                </a:r>
                <a:r>
                  <a:rPr lang="en-US" altLang="zh-CN" sz="1800" b="0" dirty="0">
                    <a:effectLst/>
                    <a:ea typeface="黑体" panose="02010609060101010101" pitchFamily="49" charset="-122"/>
                  </a:rPr>
                  <a:t>={</a:t>
                </a:r>
                <a:r>
                  <a:rPr lang="en-US" altLang="zh-CN" sz="1800" b="0" i="1" dirty="0">
                    <a:effectLst/>
                    <a:ea typeface="黑体" panose="02010609060101010101" pitchFamily="49" charset="-122"/>
                  </a:rPr>
                  <a:t>c</a:t>
                </a:r>
                <a:r>
                  <a:rPr lang="en-US" altLang="zh-CN" sz="1800" b="0" baseline="-25000" dirty="0">
                    <a:effectLst/>
                    <a:ea typeface="黑体" panose="02010609060101010101" pitchFamily="49" charset="-122"/>
                  </a:rPr>
                  <a:t>1</a:t>
                </a:r>
                <a:r>
                  <a:rPr lang="en-US" altLang="zh-CN" sz="1800" b="0" dirty="0">
                    <a:effectLst/>
                    <a:ea typeface="黑体" panose="02010609060101010101" pitchFamily="49" charset="-122"/>
                  </a:rPr>
                  <a:t>, …, </a:t>
                </a:r>
                <a:r>
                  <a:rPr lang="en-US" altLang="zh-CN" sz="1800" b="0" i="1" dirty="0">
                    <a:effectLst/>
                    <a:ea typeface="黑体" panose="02010609060101010101" pitchFamily="49" charset="-122"/>
                  </a:rPr>
                  <a:t>c</a:t>
                </a:r>
                <a:r>
                  <a:rPr lang="en-US" altLang="zh-CN" sz="1800" b="0" i="1" baseline="-25000" dirty="0">
                    <a:effectLst/>
                    <a:ea typeface="黑体" panose="02010609060101010101" pitchFamily="49" charset="-122"/>
                  </a:rPr>
                  <a:t>k</a:t>
                </a:r>
                <a:r>
                  <a:rPr lang="en-US" altLang="zh-CN" sz="1800" b="0" dirty="0">
                    <a:effectLst/>
                    <a:ea typeface="黑体" panose="02010609060101010101" pitchFamily="49" charset="-122"/>
                  </a:rPr>
                  <a:t>, …, </a:t>
                </a:r>
                <a:r>
                  <a:rPr lang="en-US" altLang="zh-CN" sz="1800" b="0" i="1" dirty="0">
                    <a:effectLst/>
                    <a:ea typeface="黑体" panose="02010609060101010101" pitchFamily="49" charset="-122"/>
                  </a:rPr>
                  <a:t>c</a:t>
                </a:r>
                <a:r>
                  <a:rPr lang="en-US" altLang="zh-CN" sz="1800" b="0" i="1" baseline="-25000" dirty="0">
                    <a:effectLst/>
                    <a:ea typeface="黑体" panose="02010609060101010101" pitchFamily="49" charset="-122"/>
                  </a:rPr>
                  <a:t>m</a:t>
                </a:r>
                <a:r>
                  <a:rPr lang="en-US" altLang="zh-CN" sz="1800" b="0" dirty="0">
                    <a:effectLst/>
                    <a:ea typeface="黑体" panose="02010609060101010101" pitchFamily="49" charset="-122"/>
                  </a:rPr>
                  <a:t>}</a:t>
                </a:r>
                <a:r>
                  <a:rPr lang="zh-CN" altLang="en-US" sz="1800" b="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。</a:t>
                </a:r>
                <a:r>
                  <a:rPr lang="zh-CN" altLang="zh-CN" sz="1800" b="0" dirty="0"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对于属性集合为</a:t>
                </a:r>
                <a:r>
                  <a:rPr lang="en-US" altLang="zh-CN" sz="1800" b="0" dirty="0">
                    <a:effectLst/>
                    <a:ea typeface="黑体" panose="02010609060101010101" pitchFamily="49" charset="-122"/>
                  </a:rPr>
                  <a:t>{</a:t>
                </a:r>
                <a:r>
                  <a:rPr lang="en-US" altLang="zh-CN" sz="1800" b="0" i="1" dirty="0">
                    <a:effectLst/>
                    <a:ea typeface="黑体" panose="02010609060101010101" pitchFamily="49" charset="-122"/>
                  </a:rPr>
                  <a:t>x</a:t>
                </a:r>
                <a:r>
                  <a:rPr lang="en-US" altLang="zh-CN" sz="1800" b="0" baseline="-25000" dirty="0">
                    <a:effectLst/>
                    <a:ea typeface="黑体" panose="02010609060101010101" pitchFamily="49" charset="-122"/>
                  </a:rPr>
                  <a:t>1</a:t>
                </a:r>
                <a:r>
                  <a:rPr lang="en-US" altLang="zh-CN" sz="1800" b="0" dirty="0">
                    <a:effectLst/>
                    <a:ea typeface="黑体" panose="02010609060101010101" pitchFamily="49" charset="-122"/>
                  </a:rPr>
                  <a:t>,</a:t>
                </a:r>
                <a:r>
                  <a:rPr lang="en-US" altLang="zh-CN" sz="1800" b="0" i="1" dirty="0">
                    <a:effectLst/>
                    <a:ea typeface="黑体" panose="02010609060101010101" pitchFamily="49" charset="-122"/>
                  </a:rPr>
                  <a:t> x</a:t>
                </a:r>
                <a:r>
                  <a:rPr lang="en-US" altLang="zh-CN" sz="1800" b="0" baseline="-25000" dirty="0">
                    <a:effectLst/>
                    <a:ea typeface="黑体" panose="02010609060101010101" pitchFamily="49" charset="-122"/>
                  </a:rPr>
                  <a:t>2</a:t>
                </a:r>
                <a:r>
                  <a:rPr lang="en-US" altLang="zh-CN" sz="1800" b="0" dirty="0">
                    <a:effectLst/>
                    <a:ea typeface="黑体" panose="02010609060101010101" pitchFamily="49" charset="-122"/>
                  </a:rPr>
                  <a:t>, …, </a:t>
                </a:r>
                <a:r>
                  <a:rPr lang="en-US" altLang="zh-CN" sz="1800" b="0" i="1" dirty="0" err="1">
                    <a:effectLst/>
                    <a:ea typeface="黑体" panose="02010609060101010101" pitchFamily="49" charset="-122"/>
                  </a:rPr>
                  <a:t>x</a:t>
                </a:r>
                <a:r>
                  <a:rPr lang="en-US" altLang="zh-CN" sz="1800" b="0" i="1" baseline="-25000" dirty="0" err="1">
                    <a:effectLst/>
                    <a:ea typeface="黑体" panose="02010609060101010101" pitchFamily="49" charset="-122"/>
                  </a:rPr>
                  <a:t>n</a:t>
                </a:r>
                <a:r>
                  <a:rPr lang="en-US" altLang="zh-CN" sz="1800" b="0" dirty="0">
                    <a:effectLst/>
                    <a:ea typeface="黑体" panose="02010609060101010101" pitchFamily="49" charset="-122"/>
                  </a:rPr>
                  <a:t>}</a:t>
                </a:r>
                <a:r>
                  <a:rPr lang="zh-CN" altLang="zh-CN" sz="1800" b="0" dirty="0"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的待预测数据样本</a:t>
                </a:r>
                <a:r>
                  <a:rPr lang="en-US" altLang="zh-CN" sz="1800" b="0" i="1" dirty="0">
                    <a:effectLst/>
                    <a:ea typeface="黑体" panose="02010609060101010101" pitchFamily="49" charset="-122"/>
                  </a:rPr>
                  <a:t>X</a:t>
                </a:r>
                <a:r>
                  <a:rPr lang="zh-CN" altLang="zh-CN" sz="1800" b="0" dirty="0"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r>
                  <a:rPr lang="zh-CN" altLang="zh-CN" sz="1800" b="0" dirty="0">
                    <a:solidFill>
                      <a:srgbClr val="FF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使</a:t>
                </a:r>
                <a:r>
                  <a:rPr lang="en-US" altLang="zh-CN" sz="1800" b="0" i="1" dirty="0">
                    <a:solidFill>
                      <a:srgbClr val="FF0000"/>
                    </a:solidFill>
                    <a:effectLst/>
                    <a:ea typeface="黑体" panose="02010609060101010101" pitchFamily="49" charset="-122"/>
                  </a:rPr>
                  <a:t>P</a:t>
                </a:r>
                <a:r>
                  <a:rPr lang="en-US" altLang="zh-CN" sz="1800" b="0" dirty="0">
                    <a:solidFill>
                      <a:srgbClr val="FF0000"/>
                    </a:solidFill>
                    <a:effectLst/>
                    <a:ea typeface="黑体" panose="02010609060101010101" pitchFamily="49" charset="-122"/>
                  </a:rPr>
                  <a:t>(</a:t>
                </a:r>
                <a:r>
                  <a:rPr lang="en-US" altLang="zh-CN" sz="1800" b="0" i="1" dirty="0">
                    <a:solidFill>
                      <a:srgbClr val="FF0000"/>
                    </a:solidFill>
                    <a:effectLst/>
                    <a:ea typeface="黑体" panose="02010609060101010101" pitchFamily="49" charset="-122"/>
                  </a:rPr>
                  <a:t>c</a:t>
                </a:r>
                <a:r>
                  <a:rPr lang="en-US" altLang="zh-CN" sz="1800" b="0" i="1" baseline="-25000" dirty="0">
                    <a:solidFill>
                      <a:srgbClr val="FF0000"/>
                    </a:solidFill>
                    <a:effectLst/>
                    <a:ea typeface="黑体" panose="02010609060101010101" pitchFamily="49" charset="-122"/>
                  </a:rPr>
                  <a:t>k</a:t>
                </a:r>
                <a:r>
                  <a:rPr lang="en-US" altLang="zh-CN" sz="1800" b="0" dirty="0">
                    <a:solidFill>
                      <a:srgbClr val="FF0000"/>
                    </a:solidFill>
                    <a:effectLst/>
                    <a:ea typeface="黑体" panose="02010609060101010101" pitchFamily="49" charset="-122"/>
                  </a:rPr>
                  <a:t>|</a:t>
                </a:r>
                <a:r>
                  <a:rPr lang="en-US" altLang="zh-CN" sz="1800" b="0" i="1" dirty="0">
                    <a:solidFill>
                      <a:srgbClr val="FF0000"/>
                    </a:solidFill>
                    <a:effectLst/>
                    <a:ea typeface="黑体" panose="02010609060101010101" pitchFamily="49" charset="-122"/>
                  </a:rPr>
                  <a:t>x</a:t>
                </a:r>
                <a:r>
                  <a:rPr lang="en-US" altLang="zh-CN" sz="1800" b="0" baseline="-25000" dirty="0">
                    <a:solidFill>
                      <a:srgbClr val="FF0000"/>
                    </a:solidFill>
                    <a:effectLst/>
                    <a:ea typeface="黑体" panose="02010609060101010101" pitchFamily="49" charset="-122"/>
                  </a:rPr>
                  <a:t>1</a:t>
                </a:r>
                <a:r>
                  <a:rPr lang="en-US" altLang="zh-CN" sz="1800" b="0" dirty="0">
                    <a:solidFill>
                      <a:srgbClr val="FF0000"/>
                    </a:solidFill>
                    <a:effectLst/>
                    <a:ea typeface="黑体" panose="02010609060101010101" pitchFamily="49" charset="-122"/>
                  </a:rPr>
                  <a:t>, …, </a:t>
                </a:r>
                <a:r>
                  <a:rPr lang="en-US" altLang="zh-CN" sz="1800" b="0" i="1" dirty="0" err="1">
                    <a:solidFill>
                      <a:srgbClr val="FF0000"/>
                    </a:solidFill>
                    <a:effectLst/>
                    <a:ea typeface="黑体" panose="02010609060101010101" pitchFamily="49" charset="-122"/>
                  </a:rPr>
                  <a:t>x</a:t>
                </a:r>
                <a:r>
                  <a:rPr lang="en-US" altLang="zh-CN" sz="1800" b="0" i="1" baseline="-25000" dirty="0" err="1">
                    <a:solidFill>
                      <a:srgbClr val="FF0000"/>
                    </a:solidFill>
                    <a:effectLst/>
                    <a:ea typeface="黑体" panose="02010609060101010101" pitchFamily="49" charset="-122"/>
                  </a:rPr>
                  <a:t>n</a:t>
                </a:r>
                <a:r>
                  <a:rPr lang="en-US" altLang="zh-CN" sz="1800" b="0" dirty="0">
                    <a:solidFill>
                      <a:srgbClr val="FF0000"/>
                    </a:solidFill>
                    <a:effectLst/>
                    <a:ea typeface="黑体" panose="02010609060101010101" pitchFamily="49" charset="-122"/>
                  </a:rPr>
                  <a:t>)</a:t>
                </a:r>
                <a:r>
                  <a:rPr lang="zh-CN" altLang="zh-CN" sz="1800" b="0" dirty="0">
                    <a:solidFill>
                      <a:srgbClr val="FF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最大的分类任务称为贝叶斯分类</a:t>
                </a:r>
                <a:r>
                  <a:rPr lang="zh-CN" altLang="en-US" sz="1800" b="0" dirty="0">
                    <a:solidFill>
                      <a:srgbClr val="FF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:endParaRPr lang="en-US" altLang="zh-CN" sz="1800" b="0" dirty="0">
                  <a:effectLst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eaLnBrk="0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altLang="zh-CN" sz="1800" b="0" i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b="0" i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arg</m:t>
                              </m:r>
                              <m:r>
                                <a:rPr lang="en-US" altLang="zh-CN" sz="1800" b="0" i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b="0" i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{</m:t>
                          </m:r>
                          <m:r>
                            <a:rPr lang="en-US" altLang="zh-CN" sz="1800" b="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zh-CN" altLang="zh-CN" sz="18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18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1800" b="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sz="18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8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1800" b="0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zh-CN" altLang="zh-CN" sz="18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800" b="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func>
                    </m:oMath>
                  </m:oMathPara>
                </a14:m>
                <a:endParaRPr lang="en-US" altLang="zh-CN" sz="1800" b="0" dirty="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eaLnBrk="0" hangingPunct="0"/>
                <a:r>
                  <a:rPr lang="en-US" altLang="zh-CN" sz="1800" b="0" i="1" dirty="0"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       </a:t>
                </a:r>
                <a:r>
                  <a:rPr lang="en-US" altLang="zh-CN" sz="1800" b="0" i="1" dirty="0">
                    <a:effectLst/>
                    <a:ea typeface="黑体" panose="02010609060101010101" pitchFamily="49" charset="-122"/>
                  </a:rPr>
                  <a:t>c</a:t>
                </a:r>
                <a:r>
                  <a:rPr lang="en-US" altLang="zh-CN" sz="1800" b="0" i="1" baseline="-25000" dirty="0">
                    <a:effectLst/>
                    <a:ea typeface="黑体" panose="02010609060101010101" pitchFamily="49" charset="-122"/>
                  </a:rPr>
                  <a:t>k</a:t>
                </a:r>
                <a:r>
                  <a:rPr lang="zh-CN" altLang="zh-CN" sz="1800" b="0" dirty="0"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的后验概率为：</a:t>
                </a:r>
                <a:endParaRPr lang="en-US" altLang="zh-CN" sz="2000" b="0" dirty="0"/>
              </a:p>
            </p:txBody>
          </p:sp>
        </mc:Choice>
        <mc:Fallback xmlns="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69957A11-3ABA-435D-93FE-42A7C7EB04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4213" y="2032001"/>
                <a:ext cx="5832003" cy="4421335"/>
              </a:xfrm>
              <a:prstGeom prst="rect">
                <a:avLst/>
              </a:prstGeom>
              <a:blipFill>
                <a:blip r:embed="rId2"/>
                <a:stretch>
                  <a:fillRect l="-1149" t="-1240" r="-52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CB4C163-6964-4419-8DFB-FF5B4D62F341}"/>
                  </a:ext>
                </a:extLst>
              </p:cNvPr>
              <p:cNvSpPr txBox="1"/>
              <p:nvPr/>
            </p:nvSpPr>
            <p:spPr>
              <a:xfrm>
                <a:off x="1259632" y="6056077"/>
                <a:ext cx="6624736" cy="676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zh-CN" altLang="zh-CN" sz="18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18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1800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zh-CN" altLang="zh-CN" sz="18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800" b="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zh-CN" altLang="zh-CN" sz="18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18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18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b="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zh-CN" altLang="zh-CN" sz="18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18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1800" b="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sz="1800" b="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zh-CN" sz="18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8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1800" b="0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zh-CN" altLang="zh-CN" sz="18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800" b="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CN" sz="1800" b="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zh-CN" altLang="zh-CN" sz="18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18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8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1800" b="0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zh-CN" altLang="zh-CN" sz="18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800" b="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altLang="zh-CN" sz="18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18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zh-CN" altLang="zh-CN" sz="18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180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80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18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zh-CN" altLang="zh-CN" sz="180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80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sz="180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180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1800" b="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zh-CN" altLang="zh-CN" sz="18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18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1800" b="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CN" sz="1800" b="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zh-CN" altLang="zh-CN" sz="18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18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8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1800" b="0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zh-CN" altLang="zh-CN" sz="18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800" b="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CB4C163-6964-4419-8DFB-FF5B4D62F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6056077"/>
                <a:ext cx="6624736" cy="6766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内容占位符 50">
            <a:extLst>
              <a:ext uri="{FF2B5EF4-FFF2-40B4-BE49-F238E27FC236}">
                <a16:creationId xmlns:a16="http://schemas.microsoft.com/office/drawing/2014/main" id="{C13E6832-304C-47F9-9386-C9182ED309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636912"/>
            <a:ext cx="2451096" cy="172819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AutoShape 4">
            <a:extLst>
              <a:ext uri="{FF2B5EF4-FFF2-40B4-BE49-F238E27FC236}">
                <a16:creationId xmlns:a16="http://schemas.microsoft.com/office/drawing/2014/main" id="{81858EEB-1798-4653-AC38-7A71BC109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168" y="4869160"/>
            <a:ext cx="2883143" cy="977366"/>
          </a:xfrm>
          <a:prstGeom prst="cloudCallout">
            <a:avLst>
              <a:gd name="adj1" fmla="val -55561"/>
              <a:gd name="adj2" fmla="val 6339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rIns="0"/>
          <a:lstStyle/>
          <a:p>
            <a:pPr algn="ctr">
              <a:lnSpc>
                <a:spcPts val="24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b="0" dirty="0">
                <a:ea typeface="黑体" panose="02010609060101010101" pitchFamily="49" charset="-122"/>
              </a:rPr>
              <a:t>没有变量独立假设时计算需指数时间</a:t>
            </a:r>
            <a:endParaRPr lang="en-US" altLang="zh-CN" sz="1800" b="0" dirty="0">
              <a:solidFill>
                <a:schemeClr val="folHlink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0571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贝叶斯分类 </a:t>
            </a:r>
            <a:r>
              <a:rPr lang="en-US" altLang="zh-CN" dirty="0"/>
              <a:t>(3)</a:t>
            </a:r>
            <a:endParaRPr lang="zh-CN" alt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9957A11-3ABA-435D-93FE-42A7C7EB0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032002"/>
            <a:ext cx="5832003" cy="307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w"/>
            </a:pPr>
            <a:r>
              <a:rPr lang="zh-CN" altLang="en-US" sz="2200" dirty="0">
                <a:solidFill>
                  <a:srgbClr val="0000FF"/>
                </a:solidFill>
              </a:rPr>
              <a:t>朴素贝叶斯分类的基本思想</a:t>
            </a:r>
            <a:endParaRPr lang="en-US" altLang="zh-CN" sz="2200" dirty="0">
              <a:solidFill>
                <a:srgbClr val="0000FF"/>
              </a:solidFill>
            </a:endParaRPr>
          </a:p>
          <a:p>
            <a:pPr marL="800100" lvl="1" indent="-342900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zh-CN" altLang="zh-CN" sz="1800" b="0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lang="zh-CN" altLang="zh-CN" sz="1800" b="0" dirty="0">
                <a:ea typeface="黑体" panose="02010609060101010101" pitchFamily="49" charset="-122"/>
              </a:rPr>
              <a:t>在给定类别变量下属性变量之间条件独立，</a:t>
            </a:r>
            <a:r>
              <a:rPr lang="zh-CN" altLang="zh-CN" sz="1800" b="0" dirty="0">
                <a:solidFill>
                  <a:srgbClr val="0000FF"/>
                </a:solidFill>
                <a:ea typeface="黑体" panose="02010609060101010101" pitchFamily="49" charset="-122"/>
              </a:rPr>
              <a:t>朴素贝叶斯分类</a:t>
            </a:r>
            <a:r>
              <a:rPr lang="zh-CN" altLang="zh-CN" sz="1800" b="0" dirty="0">
                <a:solidFill>
                  <a:srgbClr val="FF0000"/>
                </a:solidFill>
                <a:ea typeface="黑体" panose="02010609060101010101" pitchFamily="49" charset="-122"/>
              </a:rPr>
              <a:t>使</a:t>
            </a:r>
            <a:r>
              <a:rPr lang="en-US" altLang="zh-CN" sz="1800" b="0" i="1" dirty="0">
                <a:solidFill>
                  <a:srgbClr val="FF0000"/>
                </a:solidFill>
                <a:ea typeface="黑体" panose="02010609060101010101" pitchFamily="49" charset="-122"/>
              </a:rPr>
              <a:t>P</a:t>
            </a:r>
            <a:r>
              <a:rPr lang="en-US" altLang="zh-CN" sz="1800" b="0" dirty="0">
                <a:solidFill>
                  <a:srgbClr val="FF0000"/>
                </a:solidFill>
                <a:ea typeface="黑体" panose="02010609060101010101" pitchFamily="49" charset="-122"/>
              </a:rPr>
              <a:t>(</a:t>
            </a:r>
            <a:r>
              <a:rPr lang="en-US" altLang="zh-CN" sz="1800" b="0" i="1" dirty="0">
                <a:solidFill>
                  <a:srgbClr val="FF0000"/>
                </a:solidFill>
                <a:ea typeface="黑体" panose="02010609060101010101" pitchFamily="49" charset="-122"/>
              </a:rPr>
              <a:t>c</a:t>
            </a:r>
            <a:r>
              <a:rPr lang="en-US" altLang="zh-CN" sz="1800" b="0" i="1" baseline="-25000" dirty="0">
                <a:solidFill>
                  <a:srgbClr val="FF0000"/>
                </a:solidFill>
                <a:ea typeface="黑体" panose="02010609060101010101" pitchFamily="49" charset="-122"/>
              </a:rPr>
              <a:t>k</a:t>
            </a:r>
            <a:r>
              <a:rPr lang="en-US" altLang="zh-CN" sz="1800" b="0" dirty="0">
                <a:solidFill>
                  <a:srgbClr val="FF0000"/>
                </a:solidFill>
                <a:ea typeface="黑体" panose="02010609060101010101" pitchFamily="49" charset="-122"/>
              </a:rPr>
              <a:t>|</a:t>
            </a:r>
            <a:r>
              <a:rPr lang="en-US" altLang="zh-CN" sz="1800" b="0" i="1" dirty="0">
                <a:solidFill>
                  <a:srgbClr val="FF0000"/>
                </a:solidFill>
                <a:ea typeface="黑体" panose="02010609060101010101" pitchFamily="49" charset="-122"/>
              </a:rPr>
              <a:t>x</a:t>
            </a:r>
            <a:r>
              <a:rPr lang="en-US" altLang="zh-CN" sz="1800" b="0" baseline="-25000" dirty="0">
                <a:solidFill>
                  <a:srgbClr val="FF0000"/>
                </a:solidFill>
                <a:ea typeface="黑体" panose="02010609060101010101" pitchFamily="49" charset="-122"/>
              </a:rPr>
              <a:t>1</a:t>
            </a:r>
            <a:r>
              <a:rPr lang="en-US" altLang="zh-CN" sz="1800" b="0" dirty="0">
                <a:solidFill>
                  <a:srgbClr val="FF0000"/>
                </a:solidFill>
                <a:ea typeface="黑体" panose="02010609060101010101" pitchFamily="49" charset="-122"/>
              </a:rPr>
              <a:t>, …, </a:t>
            </a:r>
            <a:r>
              <a:rPr lang="en-US" altLang="zh-CN" sz="1800" b="0" i="1" dirty="0" err="1">
                <a:solidFill>
                  <a:srgbClr val="FF0000"/>
                </a:solidFill>
                <a:ea typeface="黑体" panose="02010609060101010101" pitchFamily="49" charset="-122"/>
              </a:rPr>
              <a:t>x</a:t>
            </a:r>
            <a:r>
              <a:rPr lang="en-US" altLang="zh-CN" sz="1800" b="0" i="1" baseline="-25000" dirty="0" err="1">
                <a:solidFill>
                  <a:srgbClr val="FF0000"/>
                </a:solidFill>
                <a:ea typeface="黑体" panose="02010609060101010101" pitchFamily="49" charset="-122"/>
              </a:rPr>
              <a:t>n</a:t>
            </a:r>
            <a:r>
              <a:rPr lang="en-US" altLang="zh-CN" sz="1800" b="0" dirty="0">
                <a:solidFill>
                  <a:srgbClr val="FF0000"/>
                </a:solidFill>
                <a:ea typeface="黑体" panose="02010609060101010101" pitchFamily="49" charset="-122"/>
              </a:rPr>
              <a:t>)</a:t>
            </a:r>
            <a:r>
              <a:rPr lang="zh-CN" altLang="zh-CN" sz="1800" b="0" dirty="0">
                <a:solidFill>
                  <a:srgbClr val="FF0000"/>
                </a:solidFill>
                <a:ea typeface="黑体" panose="02010609060101010101" pitchFamily="49" charset="-122"/>
              </a:rPr>
              <a:t>最大</a:t>
            </a:r>
            <a:endParaRPr lang="en-US" altLang="zh-CN" sz="1800" b="0" dirty="0">
              <a:ea typeface="黑体" panose="02010609060101010101" pitchFamily="49" charset="-122"/>
            </a:endParaRPr>
          </a:p>
          <a:p>
            <a:pPr marL="800100" lvl="1" indent="-342900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zh-CN" altLang="en-US" sz="1800" b="0" dirty="0">
                <a:ea typeface="黑体" panose="02010609060101010101" pitchFamily="49" charset="-122"/>
              </a:rPr>
              <a:t>在</a:t>
            </a:r>
            <a:r>
              <a:rPr lang="zh-CN" altLang="en-US" sz="1800" b="0" dirty="0">
                <a:solidFill>
                  <a:srgbClr val="0000FF"/>
                </a:solidFill>
                <a:ea typeface="黑体" panose="02010609060101010101" pitchFamily="49" charset="-122"/>
              </a:rPr>
              <a:t>条件独立性假设</a:t>
            </a:r>
            <a:r>
              <a:rPr lang="zh-CN" altLang="en-US" sz="1800" b="0" dirty="0">
                <a:ea typeface="黑体" panose="02010609060101010101" pitchFamily="49" charset="-122"/>
              </a:rPr>
              <a:t>下，朴素贝叶斯分类具有简单的星形结构</a:t>
            </a:r>
            <a:r>
              <a:rPr lang="zh-CN" altLang="zh-CN" sz="1800" b="0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网络结构</a:t>
            </a:r>
            <a:endParaRPr lang="en-US" altLang="zh-CN" sz="1800" b="0" dirty="0">
              <a:effectLst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zh-CN" altLang="zh-CN" sz="1800" b="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每个属性只有唯一的类</a:t>
            </a:r>
            <a:r>
              <a:rPr lang="en-US" altLang="zh-CN" sz="1800" b="0" i="1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en-US" altLang="zh-CN" sz="1800" b="0" i="1" baseline="-250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k</a:t>
            </a:r>
            <a:r>
              <a:rPr lang="zh-CN" altLang="zh-CN" sz="1800" b="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作为其父节点，这意味着给定类</a:t>
            </a:r>
            <a:r>
              <a:rPr lang="en-US" altLang="zh-CN" sz="1800" b="0" i="1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en-US" altLang="zh-CN" sz="1800" b="0" i="1" baseline="-250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k</a:t>
            </a:r>
            <a:r>
              <a:rPr lang="zh-CN" altLang="zh-CN" sz="1800" b="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时，</a:t>
            </a:r>
            <a:r>
              <a:rPr lang="en-US" altLang="zh-CN" sz="1800" b="0" i="1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1800" b="0" baseline="-250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1800" b="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lang="en-US" altLang="zh-CN" sz="1800" b="0" i="1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1800" b="0" baseline="-250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1800" b="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, …, </a:t>
            </a:r>
            <a:r>
              <a:rPr lang="en-US" altLang="zh-CN" sz="1800" b="0" i="1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1800" b="0" i="1" baseline="-250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zh-CN" altLang="zh-CN" sz="1800" b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条件独立</a:t>
            </a:r>
            <a:r>
              <a:rPr lang="zh-CN" altLang="en-US" sz="1800" b="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zh-CN" sz="1800" b="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即</a:t>
            </a:r>
            <a:endParaRPr lang="en-US" altLang="zh-CN" sz="1800" b="0" dirty="0"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2A316E0-0E1F-4D69-B7D3-2EB4DBE9FD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00192" y="2852936"/>
            <a:ext cx="2691017" cy="153238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4B86E31-E291-445E-B745-D437529DB35A}"/>
                  </a:ext>
                </a:extLst>
              </p:cNvPr>
              <p:cNvSpPr txBox="1"/>
              <p:nvPr/>
            </p:nvSpPr>
            <p:spPr>
              <a:xfrm>
                <a:off x="2774950" y="5159280"/>
                <a:ext cx="4572000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zh-CN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800" b="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zh-CN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zh-CN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1800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sz="1800" b="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undOvr"/>
                          <m:ctrlPr>
                            <a:rPr lang="zh-CN" altLang="zh-CN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800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800" b="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sz="1800" b="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zh-CN" altLang="zh-CN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800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1800" b="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4B86E31-E291-445E-B745-D437529DB3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4950" y="5159280"/>
                <a:ext cx="4572000" cy="8485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76393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贝叶斯分类 </a:t>
            </a:r>
            <a:r>
              <a:rPr lang="en-US" altLang="zh-CN" dirty="0"/>
              <a:t>(4)</a:t>
            </a:r>
            <a:endParaRPr lang="zh-CN" alt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9957A11-3ABA-435D-93FE-42A7C7EB0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032001"/>
            <a:ext cx="7992244" cy="3413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w"/>
            </a:pPr>
            <a:r>
              <a:rPr lang="zh-CN" altLang="en-US" sz="2200" dirty="0">
                <a:solidFill>
                  <a:srgbClr val="0000FF"/>
                </a:solidFill>
              </a:rPr>
              <a:t>朴素贝叶斯分类的基本思想</a:t>
            </a:r>
            <a:endParaRPr lang="en-US" altLang="zh-CN" sz="2200" dirty="0">
              <a:solidFill>
                <a:srgbClr val="0000FF"/>
              </a:solidFill>
            </a:endParaRPr>
          </a:p>
          <a:p>
            <a:pPr marL="800100" lvl="1" indent="-342900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zh-CN" altLang="zh-CN" sz="2000" b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为了降低</a:t>
            </a:r>
            <a:r>
              <a:rPr lang="en-US" altLang="zh-CN" sz="2000" b="0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P</a:t>
            </a:r>
            <a:r>
              <a:rPr lang="en-US" altLang="zh-CN" sz="2000" b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sz="2000" b="0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en-US" altLang="zh-CN" sz="2000" b="0" i="1" baseline="-25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k </a:t>
            </a:r>
            <a:r>
              <a:rPr lang="en-US" altLang="zh-CN" sz="2000" b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| </a:t>
            </a:r>
            <a:r>
              <a:rPr lang="en-US" altLang="zh-CN" sz="2000" b="0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000" b="0" baseline="-25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000" b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, …, </a:t>
            </a:r>
            <a:r>
              <a:rPr lang="en-US" altLang="zh-CN" sz="2000" b="0" i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000" b="0" i="1" baseline="-250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en-US" altLang="zh-CN" sz="2000" b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zh-CN" altLang="zh-CN" sz="2000" b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的计算复杂度</a:t>
            </a:r>
            <a:r>
              <a:rPr lang="zh-CN" altLang="zh-CN" sz="2000" b="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，根据条件独立性将联合概率分解为：</a:t>
            </a:r>
            <a:endParaRPr lang="en-US" altLang="zh-CN" sz="2000" b="0" dirty="0"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altLang="zh-CN" sz="2000" b="0" dirty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altLang="zh-CN" sz="2000" b="0" dirty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zh-CN" altLang="zh-CN" sz="2000" b="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根据联合概率的分解形式，对于给定的待预测样本</a:t>
            </a:r>
            <a:r>
              <a:rPr lang="en-US" altLang="zh-CN" sz="2000" b="0" i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zh-CN" sz="2000" b="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，朴素贝叶斯分类形式表示为：</a:t>
            </a:r>
          </a:p>
          <a:p>
            <a:pPr marL="800100" lvl="1" indent="-342900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altLang="zh-CN" sz="20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D82DBC6-35EA-44D7-8345-9F5F3D0C4059}"/>
                  </a:ext>
                </a:extLst>
              </p:cNvPr>
              <p:cNvSpPr txBox="1"/>
              <p:nvPr/>
            </p:nvSpPr>
            <p:spPr>
              <a:xfrm>
                <a:off x="1449101" y="3394102"/>
                <a:ext cx="6750496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zh-CN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1800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1800" b="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800" b="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zh-CN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18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zh-CN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1800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sz="1800" b="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zh-CN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800" b="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zh-CN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zh-CN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1800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sz="18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zh-CN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1800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∏"/>
                          <m:limLoc m:val="undOvr"/>
                          <m:ctrlPr>
                            <a:rPr lang="zh-CN" altLang="zh-CN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800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800" b="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sz="1800" b="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zh-CN" altLang="zh-CN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800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1800" b="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D82DBC6-35EA-44D7-8345-9F5F3D0C4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101" y="3394102"/>
                <a:ext cx="6750496" cy="8485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8354869-30B8-4998-A07E-390F6973F151}"/>
                  </a:ext>
                </a:extLst>
              </p:cNvPr>
              <p:cNvSpPr txBox="1"/>
              <p:nvPr/>
            </p:nvSpPr>
            <p:spPr>
              <a:xfrm>
                <a:off x="2286000" y="5236318"/>
                <a:ext cx="4572000" cy="9766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zh-CN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sz="1800" b="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zh-CN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800" b="0" i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limLow>
                            <m:limLowPr>
                              <m:ctrlPr>
                                <a:rPr lang="zh-CN" altLang="zh-CN" sz="1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b="0" i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zh-CN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1800" b="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sz="1800" b="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1800" b="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lim>
                          </m:limLow>
                          <m:d>
                            <m:dPr>
                              <m:begChr m:val="{"/>
                              <m:endChr m:val="}"/>
                              <m:ctrlPr>
                                <a:rPr lang="zh-CN" altLang="zh-CN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zh-CN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b="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sz="1800" b="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nary>
                                <m:naryPr>
                                  <m:chr m:val="∏"/>
                                  <m:limLoc m:val="undOvr"/>
                                  <m:ctrlPr>
                                    <a:rPr lang="zh-CN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1800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800" b="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1800" b="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altLang="zh-CN" sz="1800" b="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zh-CN" altLang="zh-CN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zh-CN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800" b="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b="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zh-CN" altLang="zh-CN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800" b="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b="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8354869-30B8-4998-A07E-390F6973F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5236318"/>
                <a:ext cx="4572000" cy="9766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40652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贝叶斯分类 </a:t>
            </a:r>
            <a:r>
              <a:rPr lang="en-US" altLang="zh-CN" dirty="0"/>
              <a:t>(5)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69957A11-3ABA-435D-93FE-42A7C7EB04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4213" y="2032001"/>
                <a:ext cx="7992244" cy="34132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Wingdings" pitchFamily="2" charset="2"/>
                  <a:buChar char="w"/>
                </a:pPr>
                <a:r>
                  <a:rPr lang="zh-CN" altLang="en-US" sz="2200" dirty="0">
                    <a:solidFill>
                      <a:srgbClr val="0000FF"/>
                    </a:solidFill>
                  </a:rPr>
                  <a:t>朴素贝叶斯分类的训练算法</a:t>
                </a:r>
                <a:endParaRPr lang="en-US" altLang="zh-CN" sz="2200" dirty="0">
                  <a:solidFill>
                    <a:srgbClr val="0000FF"/>
                  </a:solidFill>
                </a:endParaRPr>
              </a:p>
              <a:p>
                <a:pPr marL="800100" lvl="1" indent="-342900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FontTx/>
                  <a:buChar char="-"/>
                </a:pPr>
                <a:r>
                  <a:rPr lang="zh-CN" altLang="en-US" sz="2000" b="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关键步骤</a:t>
                </a:r>
                <a:r>
                  <a:rPr lang="zh-CN" altLang="zh-CN" sz="2000" b="0" dirty="0"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:endParaRPr lang="en-US" altLang="zh-CN" sz="2000" b="0" dirty="0">
                  <a:effectLst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1257300" lvl="2" indent="-342900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Font typeface="+mj-ea"/>
                  <a:buAutoNum type="circleNumDbPlain"/>
                </a:pPr>
                <a:r>
                  <a:rPr lang="zh-CN" altLang="zh-CN" sz="1800" b="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确定特征属性、获取样本数据集</a:t>
                </a:r>
                <a:endParaRPr lang="en-US" altLang="zh-CN" sz="1800" b="0" dirty="0">
                  <a:solidFill>
                    <a:srgbClr val="000000"/>
                  </a:solidFill>
                  <a:effectLst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1257300" lvl="2" indent="-342900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Font typeface="+mj-ea"/>
                  <a:buAutoNum type="circleNumDbPlain"/>
                </a:pPr>
                <a:r>
                  <a:rPr lang="zh-CN" altLang="zh-CN" sz="1800" b="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训练分类器，分别计算每个类别的概率</a:t>
                </a:r>
                <a:r>
                  <a:rPr lang="en-US" altLang="zh-CN" sz="1800" b="0" i="1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</a:rPr>
                  <a:t>P</a:t>
                </a:r>
                <a:r>
                  <a:rPr lang="en-US" altLang="zh-CN" sz="1800" b="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</a:rPr>
                  <a:t>(</a:t>
                </a:r>
                <a:r>
                  <a:rPr lang="en-US" altLang="zh-CN" sz="1800" b="0" i="1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</a:rPr>
                  <a:t>c</a:t>
                </a:r>
                <a:r>
                  <a:rPr lang="en-US" altLang="zh-CN" sz="1800" b="0" i="1" baseline="-2500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</a:rPr>
                  <a:t>k</a:t>
                </a:r>
                <a:r>
                  <a:rPr lang="en-US" altLang="zh-CN" sz="1800" b="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</a:rPr>
                  <a:t>)</a:t>
                </a:r>
                <a:r>
                  <a:rPr lang="zh-CN" altLang="zh-CN" sz="1800" b="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和每个属性在该类别下的条件概率</a:t>
                </a:r>
                <a:r>
                  <a:rPr lang="en-US" altLang="zh-CN" sz="1800" b="0" i="1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</a:rPr>
                  <a:t>P</a:t>
                </a:r>
                <a:r>
                  <a:rPr lang="en-US" altLang="zh-CN" sz="1800" b="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</a:rPr>
                  <a:t>(</a:t>
                </a:r>
                <a:r>
                  <a:rPr lang="en-US" altLang="zh-CN" sz="1800" b="0" i="1" dirty="0" err="1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</a:rPr>
                  <a:t>x</a:t>
                </a:r>
                <a:r>
                  <a:rPr lang="en-US" altLang="zh-CN" sz="1800" b="0" i="1" baseline="-25000" dirty="0" err="1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</a:rPr>
                  <a:t>i</a:t>
                </a:r>
                <a:r>
                  <a:rPr lang="en-US" altLang="zh-CN" sz="1800" b="0" dirty="0" err="1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</a:rPr>
                  <a:t>|</a:t>
                </a:r>
                <a:r>
                  <a:rPr lang="en-US" altLang="zh-CN" sz="1800" b="0" i="1" dirty="0" err="1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</a:rPr>
                  <a:t>c</a:t>
                </a:r>
                <a:r>
                  <a:rPr lang="en-US" altLang="zh-CN" sz="1800" b="0" i="1" baseline="-25000" dirty="0" err="1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</a:rPr>
                  <a:t>k</a:t>
                </a:r>
                <a:r>
                  <a:rPr lang="en-US" altLang="zh-CN" sz="1800" b="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</a:rPr>
                  <a:t>)</a:t>
                </a:r>
                <a:endParaRPr lang="en-US" altLang="zh-CN" sz="1800" b="0" dirty="0">
                  <a:solidFill>
                    <a:srgbClr val="000000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1257300" lvl="2" indent="-342900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Font typeface="+mj-ea"/>
                  <a:buAutoNum type="circleNumDbPlain"/>
                </a:pPr>
                <a:r>
                  <a:rPr lang="zh-CN" altLang="zh-CN" sz="1800" b="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对每个类别计算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zh-CN" altLang="zh-CN" sz="1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8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nary>
                      <m:naryPr>
                        <m:chr m:val="∏"/>
                        <m:limLoc m:val="undOvr"/>
                        <m:ctrlPr>
                          <a:rPr lang="zh-CN" altLang="zh-CN" sz="1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zh-CN" altLang="zh-CN" sz="18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1800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zh-CN" altLang="zh-CN" sz="1800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sz="1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zh-CN" altLang="zh-CN" sz="1800" b="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，以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zh-CN" altLang="zh-CN" sz="1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8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nary>
                      <m:naryPr>
                        <m:chr m:val="∏"/>
                        <m:limLoc m:val="undOvr"/>
                        <m:ctrlPr>
                          <a:rPr lang="zh-CN" altLang="zh-CN" sz="1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zh-CN" altLang="zh-CN" sz="18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1800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zh-CN" altLang="zh-CN" sz="1800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sz="1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zh-CN" altLang="zh-CN" sz="1800" b="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的最大项作为</a:t>
                </a:r>
                <a:r>
                  <a:rPr lang="en-US" altLang="zh-CN" sz="1800" b="0" i="1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</a:rPr>
                  <a:t>X</a:t>
                </a:r>
                <a:r>
                  <a:rPr lang="zh-CN" altLang="zh-CN" sz="1800" b="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所属的类别</a:t>
                </a:r>
                <a:endParaRPr lang="zh-CN" altLang="en-US" sz="1800" b="0" dirty="0">
                  <a:solidFill>
                    <a:srgbClr val="000000"/>
                  </a:solidFill>
                  <a:ea typeface="黑体" panose="02010609060101010101" pitchFamily="49" charset="-122"/>
                </a:endParaRPr>
              </a:p>
              <a:p>
                <a:pPr marL="800100" lvl="1" indent="-342900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FontTx/>
                  <a:buChar char="-"/>
                </a:pPr>
                <a:endParaRPr lang="en-US" altLang="zh-CN" sz="2000" b="0" dirty="0">
                  <a:effectLst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800100" lvl="1" indent="-342900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FontTx/>
                  <a:buChar char="-"/>
                </a:pPr>
                <a:endParaRPr lang="en-US" altLang="zh-CN" sz="2000" b="0" dirty="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800100" lvl="1" indent="-342900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FontTx/>
                  <a:buChar char="-"/>
                </a:pPr>
                <a:endParaRPr lang="en-US" altLang="zh-CN" sz="2000" b="0" dirty="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800100" lvl="1" indent="-342900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FontTx/>
                  <a:buChar char="-"/>
                </a:pPr>
                <a:endParaRPr lang="en-US" altLang="zh-CN" sz="2000" b="0" dirty="0"/>
              </a:p>
            </p:txBody>
          </p:sp>
        </mc:Choice>
        <mc:Fallback xmlns="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69957A11-3ABA-435D-93FE-42A7C7EB04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4213" y="2032001"/>
                <a:ext cx="7992244" cy="3413223"/>
              </a:xfrm>
              <a:prstGeom prst="rect">
                <a:avLst/>
              </a:prstGeom>
              <a:blipFill>
                <a:blip r:embed="rId2"/>
                <a:stretch>
                  <a:fillRect l="-839" t="-1607" b="-178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EF89431-CE8C-4D84-867F-32698B5A350B}"/>
                  </a:ext>
                </a:extLst>
              </p:cNvPr>
              <p:cNvSpPr txBox="1"/>
              <p:nvPr/>
            </p:nvSpPr>
            <p:spPr>
              <a:xfrm>
                <a:off x="971600" y="5238052"/>
                <a:ext cx="7789764" cy="4143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2" algn="ctr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zh-CN" sz="1800" b="0" kern="1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步骤</a:t>
                </a:r>
                <a:r>
                  <a:rPr lang="zh-CN" altLang="en-US" sz="1800" b="0" kern="1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②</a:t>
                </a:r>
                <a:r>
                  <a:rPr lang="zh-CN" altLang="zh-CN" sz="1800" b="0" kern="1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中</a:t>
                </a:r>
                <a:r>
                  <a:rPr lang="zh-CN" altLang="en-US" sz="1800" b="0" kern="1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的</a:t>
                </a:r>
                <a:r>
                  <a:rPr lang="zh-CN" altLang="zh-CN" sz="1800" b="0" kern="1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参数估计，包括</a:t>
                </a:r>
                <a:r>
                  <a:rPr lang="zh-CN" altLang="zh-CN" sz="1800" kern="100" dirty="0">
                    <a:solidFill>
                      <a:srgbClr val="FF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类别概率估计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sz="1800" b="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1800" b="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altLang="zh-CN" sz="1800" b="0" kern="100" dirty="0">
                    <a:solidFill>
                      <a:srgbClr val="FF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1800" b="0" i="1" kern="100" dirty="0">
                    <a:solidFill>
                      <a:srgbClr val="FF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1800" b="0" i="1" kern="100" baseline="-25000" dirty="0">
                    <a:solidFill>
                      <a:srgbClr val="FF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k</a:t>
                </a:r>
                <a:r>
                  <a:rPr lang="en-US" altLang="zh-CN" sz="1800" b="0" kern="100" dirty="0">
                    <a:solidFill>
                      <a:srgbClr val="FF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zh-CN" sz="1800" b="0" kern="1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和</a:t>
                </a:r>
                <a:r>
                  <a:rPr lang="zh-CN" altLang="zh-CN" sz="1800" kern="100" dirty="0">
                    <a:solidFill>
                      <a:srgbClr val="FF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条件概率估计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sz="1800" b="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1800" b="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altLang="zh-CN" sz="1800" b="0" kern="100" dirty="0">
                    <a:solidFill>
                      <a:srgbClr val="FF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1800" b="0" i="1" kern="100" dirty="0">
                    <a:solidFill>
                      <a:srgbClr val="FF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1800" b="0" i="1" kern="100" baseline="-25000" dirty="0">
                    <a:solidFill>
                      <a:srgbClr val="FF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k </a:t>
                </a:r>
                <a:r>
                  <a:rPr lang="en-US" altLang="zh-CN" sz="1800" b="0" kern="100" dirty="0">
                    <a:solidFill>
                      <a:srgbClr val="FF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| </a:t>
                </a:r>
                <a:r>
                  <a:rPr lang="en-US" altLang="zh-CN" sz="1800" b="0" i="1" kern="100" dirty="0">
                    <a:solidFill>
                      <a:srgbClr val="FF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1800" b="0" i="1" kern="100" baseline="-25000" dirty="0">
                    <a:solidFill>
                      <a:srgbClr val="FF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1800" b="0" kern="100" dirty="0">
                    <a:solidFill>
                      <a:srgbClr val="FF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endParaRPr lang="zh-CN" altLang="en-US" sz="1800" b="0" dirty="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EF89431-CE8C-4D84-867F-32698B5A3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5238052"/>
                <a:ext cx="7789764" cy="414344"/>
              </a:xfrm>
              <a:prstGeom prst="rect">
                <a:avLst/>
              </a:prstGeom>
              <a:blipFill>
                <a:blip r:embed="rId3"/>
                <a:stretch>
                  <a:fillRect b="-2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65139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贝叶斯分类 </a:t>
            </a:r>
            <a:r>
              <a:rPr lang="en-US" altLang="zh-CN" dirty="0"/>
              <a:t>(6)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69957A11-3ABA-435D-93FE-42A7C7EB04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4213" y="2032001"/>
                <a:ext cx="7992244" cy="46373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Wingdings" pitchFamily="2" charset="2"/>
                  <a:buChar char="w"/>
                </a:pPr>
                <a:r>
                  <a:rPr lang="zh-CN" altLang="en-US" sz="2200" dirty="0">
                    <a:solidFill>
                      <a:srgbClr val="0000FF"/>
                    </a:solidFill>
                  </a:rPr>
                  <a:t>朴素贝叶斯分类的训练算法</a:t>
                </a:r>
                <a:endParaRPr lang="en-US" altLang="zh-CN" sz="2200" dirty="0">
                  <a:solidFill>
                    <a:srgbClr val="0000FF"/>
                  </a:solidFill>
                </a:endParaRPr>
              </a:p>
              <a:p>
                <a:pPr marL="800100" lvl="1" indent="-342900">
                  <a:spcBef>
                    <a:spcPts val="600"/>
                  </a:spcBef>
                  <a:spcAft>
                    <a:spcPts val="600"/>
                  </a:spcAft>
                  <a:buFontTx/>
                  <a:buChar char="-"/>
                </a:pPr>
                <a:r>
                  <a:rPr lang="zh-CN" altLang="en-US" sz="2000" b="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属性值为</a:t>
                </a:r>
                <a:r>
                  <a:rPr lang="zh-CN" altLang="en-US" sz="2000" b="0" dirty="0">
                    <a:solidFill>
                      <a:srgbClr val="FF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离散型</a:t>
                </a:r>
                <a:r>
                  <a:rPr lang="zh-CN" altLang="zh-CN" sz="2000" b="0" dirty="0"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:endParaRPr lang="en-US" altLang="zh-CN" sz="2000" b="0" dirty="0">
                  <a:effectLst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2">
                  <a:tabLst>
                    <a:tab pos="450215" algn="l"/>
                  </a:tabLst>
                </a:pPr>
                <a:r>
                  <a:rPr lang="zh-CN" altLang="zh-CN" sz="1800" kern="100" dirty="0">
                    <a:solidFill>
                      <a:srgbClr val="00B05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类别概率估计：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sz="1800" b="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1800" b="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altLang="zh-CN" sz="1800" b="0" kern="10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1800" b="0" i="1" kern="10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1800" b="0" i="1" kern="100" baseline="-2500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k</a:t>
                </a:r>
                <a:r>
                  <a:rPr lang="en-US" altLang="zh-CN" sz="1800" b="0" kern="10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)=</a:t>
                </a:r>
                <a:r>
                  <a:rPr lang="en-US" altLang="zh-CN" sz="1800" b="0" i="1" kern="10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sz="1800" b="0" kern="10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1800" b="0" i="1" kern="10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1800" b="0" i="1" kern="100" baseline="-2500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k</a:t>
                </a:r>
                <a:r>
                  <a:rPr lang="en-US" altLang="zh-CN" sz="1800" b="0" kern="10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)/</a:t>
                </a:r>
                <a:r>
                  <a:rPr lang="en-US" altLang="zh-CN" sz="1800" b="0" i="1" kern="10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sz="1800" b="0" kern="10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1800" b="0" i="1" kern="10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D</a:t>
                </a:r>
                <a:r>
                  <a:rPr lang="en-US" altLang="zh-CN" sz="1800" b="0" kern="10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1800" b="0" kern="100" dirty="0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；</a:t>
                </a:r>
                <a:r>
                  <a:rPr lang="zh-CN" altLang="zh-CN" sz="1800" b="0" kern="10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其中，</a:t>
                </a:r>
                <a:r>
                  <a:rPr lang="en-US" altLang="zh-CN" sz="1800" b="0" i="1" kern="10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sz="1800" b="0" kern="10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1800" b="0" i="1" kern="10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1800" b="0" i="1" kern="100" baseline="-2500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k</a:t>
                </a:r>
                <a:r>
                  <a:rPr lang="en-US" altLang="zh-CN" sz="1800" b="0" kern="10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zh-CN" sz="1800" b="0" kern="10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为第</a:t>
                </a:r>
                <a:r>
                  <a:rPr lang="en-US" altLang="zh-CN" sz="1800" b="0" i="1" kern="10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1800" b="0" i="1" kern="100" baseline="-2500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k</a:t>
                </a:r>
                <a:r>
                  <a:rPr lang="zh-CN" altLang="zh-CN" sz="1800" b="0" kern="10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类中样本的数量，</a:t>
                </a:r>
                <a:r>
                  <a:rPr lang="en-US" altLang="zh-CN" sz="1800" b="0" i="1" kern="10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sz="1800" b="0" kern="10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1800" b="0" i="1" kern="10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D</a:t>
                </a:r>
                <a:r>
                  <a:rPr lang="en-US" altLang="zh-CN" sz="1800" b="0" kern="10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zh-CN" sz="1800" b="0" kern="10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为样本总数</a:t>
                </a:r>
              </a:p>
              <a:p>
                <a:pPr lvl="2">
                  <a:tabLst>
                    <a:tab pos="450215" algn="l"/>
                  </a:tabLst>
                </a:pPr>
                <a:r>
                  <a:rPr lang="zh-CN" altLang="zh-CN" sz="1800" kern="100" dirty="0">
                    <a:solidFill>
                      <a:srgbClr val="00B05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条件概率估计：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sz="1800" b="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1800" b="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altLang="zh-CN" sz="1800" b="0" kern="10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1800" b="0" i="1" kern="100" dirty="0" err="1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1800" b="0" i="1" kern="100" baseline="-25000" dirty="0" err="1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1800" b="0" kern="100" dirty="0" err="1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|</a:t>
                </a:r>
                <a:r>
                  <a:rPr lang="en-US" altLang="zh-CN" sz="1800" b="0" i="1" kern="100" dirty="0" err="1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1800" b="0" i="1" kern="100" baseline="-25000" dirty="0" err="1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k</a:t>
                </a:r>
                <a:r>
                  <a:rPr lang="en-US" altLang="zh-CN" sz="1800" b="0" kern="10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)=</a:t>
                </a:r>
                <a:r>
                  <a:rPr lang="en-US" altLang="zh-CN" sz="1800" b="0" i="1" kern="10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sz="1800" b="0" kern="10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1800" b="0" i="1" kern="100" dirty="0" err="1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1800" b="0" i="1" kern="100" baseline="-25000" dirty="0" err="1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1800" b="0" kern="100" dirty="0" err="1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|</a:t>
                </a:r>
                <a:r>
                  <a:rPr lang="en-US" altLang="zh-CN" sz="1800" b="0" i="1" kern="100" dirty="0" err="1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1800" b="0" i="1" kern="100" baseline="-25000" dirty="0" err="1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k</a:t>
                </a:r>
                <a:r>
                  <a:rPr lang="en-US" altLang="zh-CN" sz="1800" b="0" kern="10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)/</a:t>
                </a:r>
                <a:r>
                  <a:rPr lang="en-US" altLang="zh-CN" sz="1800" b="0" i="1" kern="10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sz="1800" b="0" kern="10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1800" b="0" i="1" kern="10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1800" b="0" i="1" kern="100" baseline="-2500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k</a:t>
                </a:r>
                <a:r>
                  <a:rPr lang="en-US" altLang="zh-CN" sz="1800" b="0" kern="10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1800" b="0" kern="100" dirty="0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；</a:t>
                </a:r>
                <a:r>
                  <a:rPr lang="zh-CN" altLang="zh-CN" sz="1800" b="0" kern="10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其中，</a:t>
                </a:r>
                <a:r>
                  <a:rPr lang="en-US" altLang="zh-CN" sz="1800" b="0" i="1" kern="10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sz="1800" b="0" kern="10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1800" b="0" i="1" kern="100" dirty="0" err="1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1800" b="0" i="1" kern="100" baseline="-25000" dirty="0" err="1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1800" b="0" kern="100" dirty="0" err="1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|</a:t>
                </a:r>
                <a:r>
                  <a:rPr lang="en-US" altLang="zh-CN" sz="1800" b="0" i="1" kern="100" dirty="0" err="1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1800" b="0" i="1" kern="100" baseline="-25000" dirty="0" err="1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k</a:t>
                </a:r>
                <a:r>
                  <a:rPr lang="en-US" altLang="zh-CN" sz="1800" b="0" kern="10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zh-CN" sz="1800" b="0" kern="10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为第</a:t>
                </a:r>
                <a:r>
                  <a:rPr lang="en-US" altLang="zh-CN" sz="1800" b="0" i="1" kern="10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1800" b="0" i="1" kern="100" baseline="-2500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k</a:t>
                </a:r>
                <a:r>
                  <a:rPr lang="zh-CN" altLang="zh-CN" sz="1800" b="0" kern="10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类中属性为</a:t>
                </a:r>
                <a:r>
                  <a:rPr lang="en-US" altLang="zh-CN" sz="1800" b="0" i="1" kern="10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1800" b="0" i="1" kern="100" baseline="-2500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zh-CN" sz="1800" b="0" kern="10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的样本数量</a:t>
                </a:r>
              </a:p>
              <a:p>
                <a:pPr marL="800100" lvl="1" indent="-342900">
                  <a:spcBef>
                    <a:spcPts val="600"/>
                  </a:spcBef>
                  <a:spcAft>
                    <a:spcPts val="600"/>
                  </a:spcAft>
                  <a:buFontTx/>
                  <a:buChar char="-"/>
                </a:pPr>
                <a:r>
                  <a:rPr lang="zh-CN" altLang="en-US" sz="2000" b="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属性值为</a:t>
                </a:r>
                <a:r>
                  <a:rPr lang="zh-CN" altLang="en-US" sz="2000" b="0" dirty="0">
                    <a:solidFill>
                      <a:srgbClr val="FF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连续型</a:t>
                </a:r>
                <a:r>
                  <a:rPr lang="zh-CN" altLang="zh-CN" sz="2000" b="0" dirty="0"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:endParaRPr lang="en-US" altLang="zh-CN" sz="2000" b="0" dirty="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2">
                  <a:tabLst>
                    <a:tab pos="450215" algn="l"/>
                  </a:tabLst>
                </a:pPr>
                <a:r>
                  <a:rPr lang="zh-CN" altLang="zh-CN" sz="1800" kern="100" dirty="0">
                    <a:solidFill>
                      <a:srgbClr val="00B05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类别概率估计：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sz="1800" b="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1800" b="0" i="1" kern="1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altLang="zh-CN" sz="1800" b="0" kern="10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1800" b="0" i="1" kern="10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1800" b="0" i="1" kern="100" baseline="-2500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k</a:t>
                </a:r>
                <a:r>
                  <a:rPr lang="en-US" altLang="zh-CN" sz="1800" b="0" kern="10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)=</a:t>
                </a:r>
                <a:r>
                  <a:rPr lang="en-US" altLang="zh-CN" sz="1800" b="0" i="1" kern="10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sz="1800" b="0" kern="10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1800" b="0" i="1" kern="10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1800" b="0" i="1" kern="100" baseline="-2500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k</a:t>
                </a:r>
                <a:r>
                  <a:rPr lang="en-US" altLang="zh-CN" sz="1800" b="0" kern="10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)/</a:t>
                </a:r>
                <a:r>
                  <a:rPr lang="en-US" altLang="zh-CN" sz="1800" b="0" i="1" kern="10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sz="1800" b="0" kern="10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1800" b="0" i="1" kern="10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D</a:t>
                </a:r>
                <a:r>
                  <a:rPr lang="en-US" altLang="zh-CN" sz="1800" b="0" kern="10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1800" b="0" kern="100" dirty="0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；</a:t>
                </a:r>
                <a:r>
                  <a:rPr lang="zh-CN" altLang="zh-CN" sz="1800" b="0" kern="10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其中，</a:t>
                </a:r>
                <a:r>
                  <a:rPr lang="en-US" altLang="zh-CN" sz="1800" b="0" i="1" kern="10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sz="1800" b="0" kern="10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1800" b="0" i="1" kern="10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1800" b="0" i="1" kern="100" baseline="-2500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k</a:t>
                </a:r>
                <a:r>
                  <a:rPr lang="en-US" altLang="zh-CN" sz="1800" b="0" kern="10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zh-CN" sz="1800" b="0" kern="10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为第</a:t>
                </a:r>
                <a:r>
                  <a:rPr lang="en-US" altLang="zh-CN" sz="1800" b="0" i="1" kern="10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1800" b="0" i="1" kern="100" baseline="-2500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k</a:t>
                </a:r>
                <a:r>
                  <a:rPr lang="zh-CN" altLang="zh-CN" sz="1800" b="0" kern="10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类中样本的数量，</a:t>
                </a:r>
                <a:r>
                  <a:rPr lang="en-US" altLang="zh-CN" sz="1800" b="0" i="1" kern="10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sz="1800" b="0" kern="10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1800" b="0" i="1" kern="10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D</a:t>
                </a:r>
                <a:r>
                  <a:rPr lang="en-US" altLang="zh-CN" sz="1800" b="0" kern="10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zh-CN" sz="1800" b="0" kern="10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为样本总数</a:t>
                </a:r>
                <a:endParaRPr lang="en-US" altLang="zh-CN" sz="1800" b="0" kern="100" dirty="0">
                  <a:solidFill>
                    <a:srgbClr val="000000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2">
                  <a:spcBef>
                    <a:spcPts val="0"/>
                  </a:spcBef>
                  <a:tabLst>
                    <a:tab pos="450215" algn="l"/>
                  </a:tabLst>
                </a:pPr>
                <a:r>
                  <a:rPr lang="zh-CN" altLang="zh-CN" sz="1800" kern="100" dirty="0">
                    <a:solidFill>
                      <a:srgbClr val="00B05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条件概率估计：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sz="1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m:rPr>
                        <m:nor/>
                      </m:rPr>
                      <a:rPr lang="en-US" altLang="zh-CN" sz="1800" b="0">
                        <a:solidFill>
                          <a:srgbClr val="000000"/>
                        </a:solidFill>
                      </a:rPr>
                      <m:t>(</m:t>
                    </m:r>
                    <m:r>
                      <m:rPr>
                        <m:nor/>
                      </m:rPr>
                      <a:rPr lang="en-US" altLang="zh-CN" sz="1800" b="0" i="1">
                        <a:solidFill>
                          <a:srgbClr val="000000"/>
                        </a:solidFill>
                      </a:rPr>
                      <m:t>x</m:t>
                    </m:r>
                    <m:r>
                      <m:rPr>
                        <m:nor/>
                      </m:rPr>
                      <a:rPr lang="en-US" altLang="zh-CN" sz="1800" b="0" i="1" baseline="-25000">
                        <a:solidFill>
                          <a:srgbClr val="000000"/>
                        </a:solidFill>
                      </a:rPr>
                      <m:t>i</m:t>
                    </m:r>
                    <m:r>
                      <m:rPr>
                        <m:nor/>
                      </m:rPr>
                      <a:rPr lang="en-US" altLang="zh-CN" sz="1800" b="0">
                        <a:solidFill>
                          <a:srgbClr val="000000"/>
                        </a:solidFill>
                      </a:rPr>
                      <m:t>|</m:t>
                    </m:r>
                    <m:r>
                      <m:rPr>
                        <m:nor/>
                      </m:rPr>
                      <a:rPr lang="en-US" altLang="zh-CN" sz="1800" b="0" i="1">
                        <a:solidFill>
                          <a:srgbClr val="000000"/>
                        </a:solidFill>
                      </a:rPr>
                      <m:t>c</m:t>
                    </m:r>
                    <m:r>
                      <m:rPr>
                        <m:nor/>
                      </m:rPr>
                      <a:rPr lang="en-US" altLang="zh-CN" sz="1800" b="0" i="1" baseline="-25000">
                        <a:solidFill>
                          <a:srgbClr val="000000"/>
                        </a:solidFill>
                      </a:rPr>
                      <m:t>k</m:t>
                    </m:r>
                    <m:r>
                      <m:rPr>
                        <m:nor/>
                      </m:rPr>
                      <a:rPr lang="en-US" altLang="zh-CN" sz="1800" b="0">
                        <a:solidFill>
                          <a:srgbClr val="000000"/>
                        </a:solidFill>
                      </a:rPr>
                      <m:t>)=</m:t>
                    </m:r>
                    <m:f>
                      <m:fPr>
                        <m:ctrlPr>
                          <a:rPr lang="zh-CN" altLang="zh-CN" sz="1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zh-CN" altLang="zh-CN" sz="18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18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18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  <m:sSub>
                          <m:sSubPr>
                            <m:ctrlPr>
                              <a:rPr lang="zh-CN" altLang="zh-CN" sz="18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sSub>
                              <m:sSubPr>
                                <m:ctrlPr>
                                  <a:rPr lang="zh-CN" altLang="zh-CN" sz="1800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sz="1800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</m:den>
                    </m:f>
                    <m:func>
                      <m:funcPr>
                        <m:ctrlPr>
                          <a:rPr lang="zh-CN" altLang="zh-CN" sz="1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sz="1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𝑒𝑥𝑝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zh-CN" altLang="zh-CN" sz="18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zh-CN" altLang="zh-CN" sz="1800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zh-CN" altLang="zh-CN" sz="1800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zh-CN" altLang="zh-CN" sz="1800" b="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CN" altLang="zh-CN" sz="1800" b="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800" b="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 b="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800" b="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zh-CN" altLang="zh-CN" sz="1800" b="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800" b="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</m:e>
                                          <m:sub>
                                            <m:sSub>
                                              <m:sSubPr>
                                                <m:ctrlPr>
                                                  <a:rPr lang="zh-CN" altLang="zh-CN" sz="1800" b="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1800" b="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𝑐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800" b="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</m:sSub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1800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CN" sz="1800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Sup>
                                  <m:sSubSupPr>
                                    <m:ctrlPr>
                                      <a:rPr lang="zh-CN" altLang="zh-CN" sz="1800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800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zh-CN" altLang="zh-CN" sz="1800" b="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sub>
                                  <m:sup>
                                    <m:r>
                                      <a:rPr lang="en-US" altLang="zh-CN" sz="1800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</m:e>
                    </m:func>
                    <m:r>
                      <a:rPr lang="zh-CN" altLang="en-US" sz="18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；</m:t>
                    </m:r>
                  </m:oMath>
                </a14:m>
                <a:r>
                  <a:rPr lang="zh-CN" altLang="zh-CN" sz="1800" b="0" kern="10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其中，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sz="1800" b="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1800" b="0" i="1" kern="1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altLang="zh-CN" sz="1800" b="0" kern="10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1800" b="0" i="1" kern="100" dirty="0" err="1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1800" b="0" i="1" kern="100" baseline="-25000" dirty="0" err="1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1800" b="0" kern="100" dirty="0" err="1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|</a:t>
                </a:r>
                <a:r>
                  <a:rPr lang="en-US" altLang="zh-CN" sz="1800" b="0" i="1" kern="100" dirty="0" err="1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1800" b="0" i="1" kern="100" baseline="-25000" dirty="0" err="1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k</a:t>
                </a:r>
                <a:r>
                  <a:rPr lang="en-US" altLang="zh-CN" sz="1800" b="0" kern="10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en-US" altLang="zh-CN" sz="1800" b="0" kern="10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</a:t>
                </a:r>
                <a:r>
                  <a:rPr lang="en-US" altLang="zh-CN" sz="1800" b="0" i="1" kern="10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sz="1800" b="0" kern="10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b="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kern="1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zh-CN" altLang="zh-CN" sz="1800" b="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kern="10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1800" b="0" i="1" kern="10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en-US" altLang="zh-CN" sz="1800" b="0" i="1" kern="1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bSup>
                      <m:sSubSupPr>
                        <m:ctrlPr>
                          <a:rPr lang="zh-CN" altLang="zh-CN" sz="1800" b="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1800" b="0" i="1" kern="1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zh-CN" altLang="zh-CN" sz="1800" b="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kern="10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1800" b="0" i="1" kern="10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sub>
                      <m:sup>
                        <m:r>
                          <a:rPr lang="en-US" altLang="zh-CN" sz="1800" b="0" i="1" kern="1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sz="1800" b="0" kern="10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zh-CN" sz="1800" b="0" kern="10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b="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kern="1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zh-CN" altLang="zh-CN" sz="1800" b="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kern="10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1800" b="0" i="1" kern="10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zh-CN" sz="1800" b="0" kern="10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1800" b="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1800" b="0" i="1" kern="1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zh-CN" altLang="zh-CN" sz="1800" b="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kern="10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1800" b="0" i="1" kern="10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sub>
                      <m:sup>
                        <m:r>
                          <a:rPr lang="en-US" altLang="zh-CN" sz="1800" b="0" i="1" kern="1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zh-CN" altLang="zh-CN" sz="1800" b="0" kern="10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分别为</a:t>
                </a:r>
                <a:r>
                  <a:rPr lang="en-US" altLang="zh-CN" sz="1800" b="0" i="1" kern="10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1800" b="0" i="1" kern="100" baseline="-2500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k</a:t>
                </a:r>
                <a:r>
                  <a:rPr lang="zh-CN" altLang="zh-CN" sz="1800" b="0" kern="10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类中</a:t>
                </a:r>
                <a:r>
                  <a:rPr lang="en-US" altLang="zh-CN" sz="1800" b="0" i="1" kern="10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1800" b="0" i="1" kern="100" baseline="-2500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zh-CN" sz="1800" b="0" kern="100" dirty="0">
                    <a:solidFill>
                      <a:srgbClr val="00000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的均值和方差</a:t>
                </a:r>
              </a:p>
              <a:p>
                <a:pPr marL="800100" lvl="1" indent="-342900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FontTx/>
                  <a:buChar char="-"/>
                </a:pPr>
                <a:endParaRPr lang="en-US" altLang="zh-CN" sz="2000" b="0" dirty="0">
                  <a:effectLst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800100" lvl="1" indent="-342900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FontTx/>
                  <a:buChar char="-"/>
                </a:pPr>
                <a:endParaRPr lang="en-US" altLang="zh-CN" sz="2000" b="0" dirty="0">
                  <a:effectLst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800100" lvl="1" indent="-342900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FontTx/>
                  <a:buChar char="-"/>
                </a:pPr>
                <a:endParaRPr lang="en-US" altLang="zh-CN" sz="2000" b="0" dirty="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800100" lvl="1" indent="-342900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FontTx/>
                  <a:buChar char="-"/>
                </a:pPr>
                <a:endParaRPr lang="en-US" altLang="zh-CN" sz="2000" b="0" dirty="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800100" lvl="1" indent="-342900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FontTx/>
                  <a:buChar char="-"/>
                </a:pPr>
                <a:endParaRPr lang="en-US" altLang="zh-CN" sz="2000" b="0" dirty="0"/>
              </a:p>
            </p:txBody>
          </p:sp>
        </mc:Choice>
        <mc:Fallback xmlns="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69957A11-3ABA-435D-93FE-42A7C7EB04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4213" y="2032001"/>
                <a:ext cx="7992244" cy="4637359"/>
              </a:xfrm>
              <a:prstGeom prst="rect">
                <a:avLst/>
              </a:prstGeom>
              <a:blipFill>
                <a:blip r:embed="rId2"/>
                <a:stretch>
                  <a:fillRect l="-839" t="-1183" r="-350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2824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2842A5-A68A-4A0E-BAC6-46193EA96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分类算法概述 </a:t>
            </a:r>
            <a:r>
              <a:rPr lang="en-US" altLang="zh-CN" dirty="0"/>
              <a:t>(1)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CEF47A4-DA73-4439-8B05-6B94DF87A5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4597779"/>
            <a:ext cx="2902326" cy="1728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41A4583-8AAE-47BB-97CC-6A4AD0426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3441" y="4597779"/>
            <a:ext cx="2863821" cy="1728000"/>
          </a:xfrm>
          <a:prstGeom prst="rect">
            <a:avLst/>
          </a:prstGeom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5CB49F77-964F-4D10-B25F-662121AB1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032000"/>
            <a:ext cx="8208962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w"/>
            </a:pPr>
            <a:r>
              <a:rPr lang="zh-CN" altLang="en-US" sz="2200" dirty="0">
                <a:solidFill>
                  <a:srgbClr val="0000FF"/>
                </a:solidFill>
                <a:latin typeface="黑体" pitchFamily="2" charset="-122"/>
              </a:rPr>
              <a:t>电商平台面临的实际问题</a:t>
            </a:r>
            <a:endParaRPr lang="en-US" altLang="zh-CN" sz="2200" dirty="0">
              <a:solidFill>
                <a:srgbClr val="0000FF"/>
              </a:solidFill>
              <a:latin typeface="黑体" pitchFamily="2" charset="-122"/>
            </a:endParaRPr>
          </a:p>
          <a:p>
            <a:pPr marL="800100" lvl="1" indent="-342900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zh-CN" altLang="en-US" sz="2000" b="0" dirty="0">
                <a:latin typeface="黑体" pitchFamily="2" charset="-122"/>
              </a:rPr>
              <a:t>如何</a:t>
            </a:r>
            <a:r>
              <a:rPr lang="zh-CN" altLang="en-US" sz="2000" b="0" dirty="0">
                <a:solidFill>
                  <a:srgbClr val="FF0000"/>
                </a:solidFill>
                <a:latin typeface="黑体" pitchFamily="2" charset="-122"/>
              </a:rPr>
              <a:t>快速精准地实现用户分群</a:t>
            </a:r>
            <a:r>
              <a:rPr lang="zh-CN" altLang="en-US" sz="2000" b="0" dirty="0">
                <a:latin typeface="黑体" pitchFamily="2" charset="-122"/>
              </a:rPr>
              <a:t>？（</a:t>
            </a:r>
            <a:r>
              <a:rPr lang="zh-CN" altLang="en-US" sz="2000" b="0" dirty="0">
                <a:solidFill>
                  <a:srgbClr val="00B050"/>
                </a:solidFill>
                <a:latin typeface="黑体" pitchFamily="2" charset="-122"/>
              </a:rPr>
              <a:t>预测流失或</a:t>
            </a:r>
            <a:r>
              <a:rPr lang="en-US" altLang="zh-CN" sz="2000" b="0" dirty="0">
                <a:solidFill>
                  <a:srgbClr val="00B050"/>
                </a:solidFill>
                <a:latin typeface="黑体" pitchFamily="2" charset="-122"/>
              </a:rPr>
              <a:t>VIP</a:t>
            </a:r>
            <a:r>
              <a:rPr lang="zh-CN" altLang="en-US" sz="2000" b="0" dirty="0">
                <a:solidFill>
                  <a:srgbClr val="00B050"/>
                </a:solidFill>
                <a:latin typeface="黑体" pitchFamily="2" charset="-122"/>
              </a:rPr>
              <a:t>客户</a:t>
            </a:r>
            <a:r>
              <a:rPr lang="zh-CN" altLang="en-US" sz="2000" b="0" dirty="0">
                <a:latin typeface="黑体" pitchFamily="2" charset="-122"/>
              </a:rPr>
              <a:t>）</a:t>
            </a:r>
          </a:p>
          <a:p>
            <a:pPr marL="800100" lvl="1" indent="-342900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zh-CN" altLang="en-US" sz="2000" b="0" dirty="0">
                <a:latin typeface="黑体" pitchFamily="2" charset="-122"/>
              </a:rPr>
              <a:t>如何</a:t>
            </a:r>
            <a:r>
              <a:rPr lang="zh-CN" altLang="en-US" sz="2000" b="0" dirty="0">
                <a:solidFill>
                  <a:srgbClr val="FF0000"/>
                </a:solidFill>
                <a:latin typeface="黑体" pitchFamily="2" charset="-122"/>
              </a:rPr>
              <a:t>预测新产品的销量</a:t>
            </a:r>
            <a:r>
              <a:rPr lang="zh-CN" altLang="en-US" sz="2000" b="0" dirty="0">
                <a:latin typeface="黑体" pitchFamily="2" charset="-122"/>
              </a:rPr>
              <a:t>及喜爱该产品的客户？</a:t>
            </a:r>
          </a:p>
          <a:p>
            <a:pPr marL="800100" lvl="1" indent="-342900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zh-CN" altLang="en-US" sz="2000" b="0" dirty="0">
                <a:latin typeface="黑体" pitchFamily="2" charset="-122"/>
              </a:rPr>
              <a:t>如何</a:t>
            </a:r>
            <a:r>
              <a:rPr lang="zh-CN" altLang="en-US" sz="2000" b="0" dirty="0">
                <a:solidFill>
                  <a:srgbClr val="FF0000"/>
                </a:solidFill>
                <a:latin typeface="黑体" pitchFamily="2" charset="-122"/>
              </a:rPr>
              <a:t>对客户的某些特征进行分类</a:t>
            </a:r>
            <a:r>
              <a:rPr lang="zh-CN" altLang="en-US" sz="2000" b="0" dirty="0">
                <a:latin typeface="黑体" pitchFamily="2" charset="-122"/>
              </a:rPr>
              <a:t>（</a:t>
            </a:r>
            <a:r>
              <a:rPr lang="zh-CN" altLang="en-US" sz="2000" b="0" dirty="0">
                <a:solidFill>
                  <a:srgbClr val="00B050"/>
                </a:solidFill>
                <a:latin typeface="黑体" pitchFamily="2" charset="-122"/>
              </a:rPr>
              <a:t>圈选具有共同特征的用户，提供个性化的购物体验</a:t>
            </a:r>
            <a:r>
              <a:rPr lang="zh-CN" altLang="en-US" sz="2000" b="0" dirty="0">
                <a:latin typeface="黑体" pitchFamily="2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4242297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贝叶斯分类 </a:t>
            </a:r>
            <a:r>
              <a:rPr lang="en-US" altLang="zh-CN" dirty="0"/>
              <a:t>(7)</a:t>
            </a:r>
            <a:endParaRPr lang="zh-CN" alt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9957A11-3ABA-435D-93FE-42A7C7EB0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032001"/>
            <a:ext cx="7992244" cy="460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w"/>
            </a:pPr>
            <a:r>
              <a:rPr lang="zh-CN" altLang="en-US" sz="2200" dirty="0">
                <a:solidFill>
                  <a:srgbClr val="0000FF"/>
                </a:solidFill>
              </a:rPr>
              <a:t>朴素贝叶斯分类的训练算法</a:t>
            </a:r>
            <a:endParaRPr lang="en-US" altLang="zh-CN" sz="2200" dirty="0">
              <a:solidFill>
                <a:srgbClr val="0000FF"/>
              </a:solidFill>
            </a:endParaRPr>
          </a:p>
          <a:p>
            <a:pPr marL="800100" lvl="1" indent="-342900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altLang="zh-CN" sz="2000" b="0" dirty="0"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altLang="zh-CN" sz="2000" b="0" dirty="0"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altLang="zh-CN" sz="2000" b="0" dirty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altLang="zh-CN" sz="2000" b="0" dirty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altLang="zh-CN" sz="2000" b="0" dirty="0"/>
          </a:p>
        </p:txBody>
      </p:sp>
      <p:graphicFrame>
        <p:nvGraphicFramePr>
          <p:cNvPr id="4" name="表格 2">
            <a:extLst>
              <a:ext uri="{FF2B5EF4-FFF2-40B4-BE49-F238E27FC236}">
                <a16:creationId xmlns:a16="http://schemas.microsoft.com/office/drawing/2014/main" id="{92DB3EE2-34BA-46EC-91BB-C90B020CCC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186113"/>
              </p:ext>
            </p:extLst>
          </p:nvPr>
        </p:nvGraphicFramePr>
        <p:xfrm>
          <a:off x="755576" y="2486050"/>
          <a:ext cx="4032448" cy="13411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032448">
                  <a:extLst>
                    <a:ext uri="{9D8B030D-6E8A-4147-A177-3AD203B41FA5}">
                      <a16:colId xmlns:a16="http://schemas.microsoft.com/office/drawing/2014/main" val="1836122878"/>
                    </a:ext>
                  </a:extLst>
                </a:gridCol>
              </a:tblGrid>
              <a:tr h="1220841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zh-CN" sz="1800" b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输入：</a:t>
                      </a:r>
                      <a:r>
                        <a:rPr lang="en-US" altLang="zh-CN" sz="1800" b="0" i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D</a:t>
                      </a:r>
                      <a:r>
                        <a:rPr lang="zh-CN" altLang="en-US" sz="1800" b="0" i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，</a:t>
                      </a:r>
                      <a:r>
                        <a:rPr lang="zh-CN" altLang="zh-CN" sz="1800" b="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数据样本集</a:t>
                      </a:r>
                      <a:r>
                        <a:rPr lang="zh-CN" altLang="en-US" sz="1800" b="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；</a:t>
                      </a:r>
                      <a:r>
                        <a:rPr lang="en-US" altLang="zh-CN" sz="1800" b="0" i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X</a:t>
                      </a:r>
                      <a:r>
                        <a:rPr lang="zh-CN" altLang="en-US" sz="1800" b="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，</a:t>
                      </a:r>
                      <a:r>
                        <a:rPr lang="zh-CN" altLang="zh-CN" sz="1800" b="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待预测数据的属性集合</a:t>
                      </a:r>
                      <a:r>
                        <a:rPr lang="zh-CN" altLang="en-US" sz="1800" b="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；</a:t>
                      </a:r>
                      <a:r>
                        <a:rPr lang="en-US" altLang="zh-CN" sz="1800" b="0" i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C</a:t>
                      </a:r>
                      <a:r>
                        <a:rPr lang="zh-CN" altLang="en-US" sz="1800" b="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，</a:t>
                      </a:r>
                      <a:r>
                        <a:rPr lang="zh-CN" altLang="zh-CN" sz="1800" b="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类别集合 </a:t>
                      </a:r>
                      <a:endParaRPr lang="en-US" altLang="zh-CN" sz="1800" b="0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zh-CN" sz="1800" b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输出：</a:t>
                      </a:r>
                      <a:r>
                        <a:rPr lang="en-US" altLang="zh-CN" sz="1800" b="0" i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C</a:t>
                      </a:r>
                      <a:r>
                        <a:rPr lang="en-US" altLang="zh-CN" sz="1800" b="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(</a:t>
                      </a:r>
                      <a:r>
                        <a:rPr lang="en-US" altLang="zh-CN" sz="1800" b="0" i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X</a:t>
                      </a:r>
                      <a:r>
                        <a:rPr lang="en-US" altLang="zh-CN" sz="1800" b="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)</a:t>
                      </a:r>
                      <a:r>
                        <a:rPr lang="en-US" altLang="zh-CN" sz="1800" b="0" kern="120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</a:t>
                      </a:r>
                      <a:r>
                        <a:rPr lang="en-US" altLang="zh-CN" sz="1800" b="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//</a:t>
                      </a:r>
                      <a:r>
                        <a:rPr lang="zh-CN" altLang="zh-CN" sz="1800" b="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以</a:t>
                      </a:r>
                      <a:r>
                        <a:rPr lang="en-US" altLang="zh-CN" sz="1800" b="0" i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P</a:t>
                      </a:r>
                      <a:r>
                        <a:rPr lang="en-US" altLang="zh-CN" sz="1800" b="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(</a:t>
                      </a:r>
                      <a:r>
                        <a:rPr lang="en-US" altLang="zh-CN" sz="1800" b="0" i="1" kern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x</a:t>
                      </a:r>
                      <a:r>
                        <a:rPr lang="en-US" altLang="zh-CN" sz="1800" b="0" kern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|</a:t>
                      </a:r>
                      <a:r>
                        <a:rPr lang="en-US" altLang="zh-CN" sz="1800" b="0" i="1" kern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y</a:t>
                      </a:r>
                      <a:r>
                        <a:rPr lang="en-US" altLang="zh-CN" sz="1800" b="0" i="1" kern="1200" baseline="-25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i</a:t>
                      </a:r>
                      <a:r>
                        <a:rPr lang="en-US" altLang="zh-CN" sz="1800" b="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)</a:t>
                      </a:r>
                      <a:r>
                        <a:rPr lang="en-US" altLang="zh-CN" sz="1800" b="0" i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P</a:t>
                      </a:r>
                      <a:r>
                        <a:rPr lang="en-US" altLang="zh-CN" sz="1800" b="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(</a:t>
                      </a:r>
                      <a:r>
                        <a:rPr lang="en-US" altLang="zh-CN" sz="1800" b="0" i="1" kern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y</a:t>
                      </a:r>
                      <a:r>
                        <a:rPr lang="en-US" altLang="zh-CN" sz="1800" b="0" i="1" kern="1200" baseline="-25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i</a:t>
                      </a:r>
                      <a:r>
                        <a:rPr lang="en-US" altLang="zh-CN" sz="1800" b="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)</a:t>
                      </a:r>
                      <a:r>
                        <a:rPr lang="zh-CN" altLang="zh-CN" sz="1800" b="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最大项作为</a:t>
                      </a:r>
                      <a:r>
                        <a:rPr lang="en-US" altLang="zh-CN" sz="1800" b="0" i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X</a:t>
                      </a:r>
                      <a:r>
                        <a:rPr lang="zh-CN" altLang="zh-CN" sz="1800" b="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所属类别</a:t>
                      </a:r>
                      <a:endParaRPr lang="zh-CN" altLang="en-US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5444391"/>
                  </a:ext>
                </a:extLst>
              </a:tr>
            </a:tbl>
          </a:graphicData>
        </a:graphic>
      </p:graphicFrame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868D1A07-5164-4E73-BFB9-8115F32D8A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414481"/>
              </p:ext>
            </p:extLst>
          </p:nvPr>
        </p:nvGraphicFramePr>
        <p:xfrm>
          <a:off x="755576" y="3831907"/>
          <a:ext cx="40324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48">
                  <a:extLst>
                    <a:ext uri="{9D8B030D-6E8A-4147-A177-3AD203B41FA5}">
                      <a16:colId xmlns:a16="http://schemas.microsoft.com/office/drawing/2014/main" val="11027436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步骤：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586507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7">
                <a:extLst>
                  <a:ext uri="{FF2B5EF4-FFF2-40B4-BE49-F238E27FC236}">
                    <a16:creationId xmlns:a16="http://schemas.microsoft.com/office/drawing/2014/main" id="{64397AB1-EA5C-4978-BC46-3B3FA76A40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18584"/>
                  </p:ext>
                </p:extLst>
              </p:nvPr>
            </p:nvGraphicFramePr>
            <p:xfrm>
              <a:off x="757591" y="4215212"/>
              <a:ext cx="4032448" cy="24000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32448">
                      <a:extLst>
                        <a:ext uri="{9D8B030D-6E8A-4147-A177-3AD203B41FA5}">
                          <a16:colId xmlns:a16="http://schemas.microsoft.com/office/drawing/2014/main" val="137812671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600"/>
                            </a:spcBef>
                          </a:pPr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1.  </a:t>
                          </a:r>
                          <a:r>
                            <a:rPr lang="zh-CN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统计</a:t>
                          </a:r>
                          <a:r>
                            <a:rPr lang="en-US" altLang="zh-CN" sz="1800" b="0" i="1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D</a:t>
                          </a:r>
                          <a:r>
                            <a:rPr lang="zh-CN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中样本的总数</a:t>
                          </a:r>
                          <a:r>
                            <a:rPr lang="en-US" altLang="zh-CN" sz="1800" b="0" i="1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n</a:t>
                          </a:r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(</a:t>
                          </a:r>
                          <a:r>
                            <a:rPr lang="en-US" altLang="zh-CN" sz="1800" b="0" i="1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D</a:t>
                          </a:r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)</a:t>
                          </a:r>
                          <a:endParaRPr lang="zh-CN" altLang="zh-CN" sz="1800" b="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+mn-cs"/>
                          </a:endParaRPr>
                        </a:p>
                        <a:p>
                          <a:pPr>
                            <a:spcBef>
                              <a:spcPts val="600"/>
                            </a:spcBef>
                          </a:pPr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2.  </a:t>
                          </a:r>
                          <a:r>
                            <a:rPr lang="zh-CN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统计</a:t>
                          </a:r>
                          <a:r>
                            <a:rPr lang="en-US" altLang="zh-CN" sz="1800" b="0" i="1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D</a:t>
                          </a:r>
                          <a:r>
                            <a:rPr lang="zh-CN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中每类样本的数量</a:t>
                          </a:r>
                          <a:r>
                            <a:rPr lang="en-US" altLang="zh-CN" sz="1800" b="0" i="1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n</a:t>
                          </a:r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(</a:t>
                          </a:r>
                          <a:r>
                            <a:rPr lang="en-US" altLang="zh-CN" sz="1800" b="0" i="1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c</a:t>
                          </a:r>
                          <a:r>
                            <a:rPr lang="en-US" altLang="zh-CN" sz="1800" b="0" i="1" kern="1200" baseline="-250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k</a:t>
                          </a:r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)</a:t>
                          </a:r>
                          <a:endParaRPr lang="zh-CN" altLang="zh-CN" sz="1800" b="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+mn-cs"/>
                          </a:endParaRPr>
                        </a:p>
                        <a:p>
                          <a:pPr>
                            <a:spcBef>
                              <a:spcPts val="600"/>
                            </a:spcBef>
                          </a:pPr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3.  </a:t>
                          </a:r>
                          <a:r>
                            <a:rPr lang="zh-CN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统计</a:t>
                          </a:r>
                          <a:r>
                            <a:rPr lang="en-US" altLang="zh-CN" sz="1800" b="0" i="1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D</a:t>
                          </a:r>
                          <a:r>
                            <a:rPr lang="zh-CN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中第</a:t>
                          </a:r>
                          <a:r>
                            <a:rPr lang="en-US" altLang="zh-CN" sz="1800" b="0" i="1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c</a:t>
                          </a:r>
                          <a:r>
                            <a:rPr lang="en-US" altLang="zh-CN" sz="1800" b="0" i="1" kern="1200" baseline="-250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k</a:t>
                          </a:r>
                          <a:r>
                            <a:rPr lang="zh-CN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类中属性为</a:t>
                          </a:r>
                          <a:r>
                            <a:rPr lang="en-US" altLang="zh-CN" sz="1800" b="0" i="1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x</a:t>
                          </a:r>
                          <a:r>
                            <a:rPr lang="en-US" altLang="zh-CN" sz="1800" b="0" i="1" kern="1200" baseline="-250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i</a:t>
                          </a:r>
                          <a:r>
                            <a:rPr lang="zh-CN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的样本数量</a:t>
                          </a:r>
                          <a:r>
                            <a:rPr lang="en-US" altLang="zh-CN" sz="1800" b="0" i="1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n</a:t>
                          </a:r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(</a:t>
                          </a:r>
                          <a:r>
                            <a:rPr lang="en-US" altLang="zh-CN" sz="1800" b="0" i="1" kern="1200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x</a:t>
                          </a:r>
                          <a:r>
                            <a:rPr lang="en-US" altLang="zh-CN" sz="1800" b="0" i="1" kern="1200" baseline="-25000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i</a:t>
                          </a:r>
                          <a:r>
                            <a:rPr lang="en-US" altLang="zh-CN" sz="1800" b="0" kern="1200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|</a:t>
                          </a:r>
                          <a:r>
                            <a:rPr lang="en-US" altLang="zh-CN" sz="1800" b="0" i="1" kern="1200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c</a:t>
                          </a:r>
                          <a:r>
                            <a:rPr lang="en-US" altLang="zh-CN" sz="1800" b="0" i="1" kern="1200" baseline="-25000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k</a:t>
                          </a:r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)</a:t>
                          </a:r>
                          <a:endParaRPr lang="zh-CN" altLang="zh-CN" sz="1800" b="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+mn-cs"/>
                          </a:endParaRPr>
                        </a:p>
                        <a:p>
                          <a:pPr>
                            <a:spcBef>
                              <a:spcPts val="600"/>
                            </a:spcBef>
                          </a:pPr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4.  </a:t>
                          </a:r>
                          <a:r>
                            <a:rPr lang="zh-CN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统计</a:t>
                          </a:r>
                          <a:r>
                            <a:rPr lang="en-US" altLang="zh-CN" sz="1800" b="0" i="1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X</a:t>
                          </a:r>
                          <a:r>
                            <a:rPr lang="zh-CN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中属性的总数</a:t>
                          </a:r>
                          <a:r>
                            <a:rPr lang="en-US" altLang="zh-CN" sz="1800" b="0" i="1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n</a:t>
                          </a:r>
                          <a:endParaRPr lang="zh-CN" altLang="zh-CN" sz="1800" b="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+mn-cs"/>
                          </a:endParaRPr>
                        </a:p>
                        <a:p>
                          <a:pPr>
                            <a:spcBef>
                              <a:spcPts val="600"/>
                            </a:spcBef>
                          </a:pPr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5. 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zh-CN" altLang="zh-CN" sz="1800" b="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b="0" i="1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𝑃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(</a:t>
                          </a:r>
                          <a:r>
                            <a:rPr lang="en-US" altLang="zh-CN" sz="1800" b="0" i="1" kern="1200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x</a:t>
                          </a:r>
                          <a:r>
                            <a:rPr lang="en-US" altLang="zh-CN" sz="1800" b="0" i="1" kern="1200" baseline="-25000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i</a:t>
                          </a:r>
                          <a:r>
                            <a:rPr lang="en-US" altLang="zh-CN" sz="1800" b="0" kern="1200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|</a:t>
                          </a:r>
                          <a:r>
                            <a:rPr lang="en-US" altLang="zh-CN" sz="1800" b="0" i="1" kern="1200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c</a:t>
                          </a:r>
                          <a:r>
                            <a:rPr lang="en-US" altLang="zh-CN" sz="1800" b="0" i="1" kern="1200" baseline="-25000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k</a:t>
                          </a:r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) </a:t>
                          </a:r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  <a:sym typeface="Symbol" panose="05050102010706020507" pitchFamily="18" charset="2"/>
                            </a:rPr>
                            <a:t> </a:t>
                          </a:r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1</a:t>
                          </a:r>
                          <a:endParaRPr lang="zh-CN" altLang="zh-CN" sz="1800" b="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+mn-cs"/>
                          </a:endParaRPr>
                        </a:p>
                        <a:p>
                          <a:pPr>
                            <a:spcBef>
                              <a:spcPts val="600"/>
                            </a:spcBef>
                          </a:pPr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6.  </a:t>
                          </a:r>
                          <a:r>
                            <a:rPr lang="en-US" altLang="zh-CN" sz="1800" b="0" i="1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P</a:t>
                          </a:r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(</a:t>
                          </a:r>
                          <a:r>
                            <a:rPr lang="en-US" altLang="zh-CN" sz="1800" b="0" i="1" kern="1200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c</a:t>
                          </a:r>
                          <a:r>
                            <a:rPr lang="en-US" altLang="zh-CN" sz="1800" b="0" i="1" kern="1200" baseline="-25000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k</a:t>
                          </a:r>
                          <a:r>
                            <a:rPr lang="en-US" altLang="zh-CN" sz="1800" b="0" kern="1200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|</a:t>
                          </a:r>
                          <a:r>
                            <a:rPr lang="en-US" altLang="zh-CN" sz="1800" b="0" i="1" kern="1200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X</a:t>
                          </a:r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) </a:t>
                          </a:r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  <a:sym typeface="Symbol" panose="05050102010706020507" pitchFamily="18" charset="2"/>
                            </a:rPr>
                            <a:t> </a:t>
                          </a:r>
                          <a:endParaRPr lang="zh-CN" altLang="zh-CN" sz="1800" b="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33501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7">
                <a:extLst>
                  <a:ext uri="{FF2B5EF4-FFF2-40B4-BE49-F238E27FC236}">
                    <a16:creationId xmlns:a16="http://schemas.microsoft.com/office/drawing/2014/main" id="{64397AB1-EA5C-4978-BC46-3B3FA76A40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18584"/>
                  </p:ext>
                </p:extLst>
              </p:nvPr>
            </p:nvGraphicFramePr>
            <p:xfrm>
              <a:off x="757591" y="4215212"/>
              <a:ext cx="4032448" cy="24000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32448">
                      <a:extLst>
                        <a:ext uri="{9D8B030D-6E8A-4147-A177-3AD203B41FA5}">
                          <a16:colId xmlns:a16="http://schemas.microsoft.com/office/drawing/2014/main" val="1378126713"/>
                        </a:ext>
                      </a:extLst>
                    </a:gridCol>
                  </a:tblGrid>
                  <a:tr h="240004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1" t="-1772" r="-302" b="-37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335018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8">
                <a:extLst>
                  <a:ext uri="{FF2B5EF4-FFF2-40B4-BE49-F238E27FC236}">
                    <a16:creationId xmlns:a16="http://schemas.microsoft.com/office/drawing/2014/main" id="{313C9C34-4370-4034-A6B6-2CF1C7A09A1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64600732"/>
                  </p:ext>
                </p:extLst>
              </p:nvPr>
            </p:nvGraphicFramePr>
            <p:xfrm>
              <a:off x="4932040" y="2503267"/>
              <a:ext cx="4032448" cy="31231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32448">
                      <a:extLst>
                        <a:ext uri="{9D8B030D-6E8A-4147-A177-3AD203B41FA5}">
                          <a16:colId xmlns:a16="http://schemas.microsoft.com/office/drawing/2014/main" val="615055382"/>
                        </a:ext>
                      </a:extLst>
                    </a:gridCol>
                  </a:tblGrid>
                  <a:tr h="231992"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600"/>
                            </a:spcBef>
                          </a:pPr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7. </a:t>
                          </a:r>
                          <a:r>
                            <a:rPr lang="en-US" altLang="zh-CN" sz="1800" b="1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For</a:t>
                          </a:r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 </a:t>
                          </a:r>
                          <a:r>
                            <a:rPr lang="en-US" altLang="zh-CN" sz="1800" b="0" i="1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k</a:t>
                          </a:r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=0 </a:t>
                          </a:r>
                          <a:r>
                            <a:rPr lang="en-US" altLang="zh-CN" sz="1800" b="1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To</a:t>
                          </a:r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 </a:t>
                          </a:r>
                          <a:r>
                            <a:rPr lang="en-US" altLang="zh-CN" sz="1800" b="0" i="1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n</a:t>
                          </a:r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(</a:t>
                          </a:r>
                          <a:r>
                            <a:rPr lang="en-US" altLang="zh-CN" sz="1800" b="0" i="1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c</a:t>
                          </a:r>
                          <a:r>
                            <a:rPr lang="en-US" altLang="zh-CN" sz="1800" b="0" i="1" kern="1200" baseline="-250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k</a:t>
                          </a:r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) </a:t>
                          </a:r>
                          <a:r>
                            <a:rPr lang="en-US" altLang="zh-CN" sz="1800" b="1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Do</a:t>
                          </a:r>
                          <a:endParaRPr lang="zh-CN" altLang="zh-CN" sz="1800" b="1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+mn-cs"/>
                          </a:endParaRPr>
                        </a:p>
                        <a:p>
                          <a:pPr indent="0" algn="l">
                            <a:spcBef>
                              <a:spcPts val="600"/>
                            </a:spcBef>
                          </a:pPr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8.    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zh-CN" altLang="zh-CN" sz="1800" b="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b="0" i="1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𝑃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(</a:t>
                          </a:r>
                          <a:r>
                            <a:rPr lang="en-US" altLang="zh-CN" sz="1800" b="0" i="1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c</a:t>
                          </a:r>
                          <a:r>
                            <a:rPr lang="en-US" altLang="zh-CN" sz="1800" b="0" i="1" kern="1200" baseline="-250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k</a:t>
                          </a:r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) </a:t>
                          </a:r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  <a:sym typeface="Symbol" panose="05050102010706020507" pitchFamily="18" charset="2"/>
                            </a:rPr>
                            <a:t> </a:t>
                          </a:r>
                          <a:r>
                            <a:rPr lang="en-US" altLang="zh-CN" sz="1800" b="0" i="1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n</a:t>
                          </a:r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(</a:t>
                          </a:r>
                          <a:r>
                            <a:rPr lang="en-US" altLang="zh-CN" sz="1800" b="0" i="1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c</a:t>
                          </a:r>
                          <a:r>
                            <a:rPr lang="en-US" altLang="zh-CN" sz="1800" b="0" i="1" kern="1200" baseline="-250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k</a:t>
                          </a:r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)/</a:t>
                          </a:r>
                          <a:r>
                            <a:rPr lang="en-US" altLang="zh-CN" sz="1800" b="0" i="1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n</a:t>
                          </a:r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(</a:t>
                          </a:r>
                          <a:r>
                            <a:rPr lang="en-US" altLang="zh-CN" sz="1800" b="0" i="1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D</a:t>
                          </a:r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)   </a:t>
                          </a:r>
                          <a:r>
                            <a:rPr lang="en-US" altLang="zh-CN" sz="14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//</a:t>
                          </a:r>
                          <a:r>
                            <a:rPr lang="zh-CN" altLang="zh-CN" sz="14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类别概率估计</a:t>
                          </a:r>
                          <a:endParaRPr lang="zh-CN" altLang="zh-CN" sz="1800" b="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+mn-cs"/>
                          </a:endParaRPr>
                        </a:p>
                        <a:p>
                          <a:pPr>
                            <a:spcBef>
                              <a:spcPts val="600"/>
                            </a:spcBef>
                          </a:pPr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9.     </a:t>
                          </a:r>
                          <a:r>
                            <a:rPr lang="en-US" altLang="zh-CN" sz="1800" b="1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For</a:t>
                          </a:r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 </a:t>
                          </a:r>
                          <a:r>
                            <a:rPr lang="en-US" altLang="zh-CN" sz="1800" b="0" i="1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j</a:t>
                          </a:r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=</a:t>
                          </a:r>
                          <a:r>
                            <a:rPr lang="en-US" altLang="zh-CN" sz="1800" b="0" i="1" kern="1200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i</a:t>
                          </a:r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 </a:t>
                          </a:r>
                          <a:r>
                            <a:rPr lang="en-US" altLang="zh-CN" sz="1800" b="1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To</a:t>
                          </a:r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 </a:t>
                          </a:r>
                          <a:r>
                            <a:rPr lang="en-US" altLang="zh-CN" sz="1800" b="0" i="1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n</a:t>
                          </a:r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 </a:t>
                          </a:r>
                          <a:r>
                            <a:rPr lang="en-US" altLang="zh-CN" sz="1800" b="1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Do</a:t>
                          </a:r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 </a:t>
                          </a:r>
                          <a:endParaRPr lang="zh-CN" altLang="zh-CN" sz="1800" b="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+mn-cs"/>
                          </a:endParaRPr>
                        </a:p>
                        <a:p>
                          <a:pPr>
                            <a:spcBef>
                              <a:spcPts val="600"/>
                            </a:spcBef>
                          </a:pPr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10.</a:t>
                          </a:r>
                          <a:r>
                            <a:rPr lang="en-US" altLang="zh-CN" sz="1800" b="0" kern="1200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       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zh-CN" altLang="zh-CN" sz="1800" b="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b="0" i="1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𝑃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(</a:t>
                          </a:r>
                          <a:r>
                            <a:rPr lang="en-US" altLang="zh-CN" sz="1800" b="0" i="1" kern="1200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x</a:t>
                          </a:r>
                          <a:r>
                            <a:rPr lang="en-US" altLang="zh-CN" sz="1800" b="0" i="1" kern="1200" baseline="-25000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j</a:t>
                          </a:r>
                          <a:r>
                            <a:rPr lang="en-US" altLang="zh-CN" sz="1800" b="0" kern="1200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|</a:t>
                          </a:r>
                          <a:r>
                            <a:rPr lang="en-US" altLang="zh-CN" sz="1800" b="0" i="1" kern="1200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c</a:t>
                          </a:r>
                          <a:r>
                            <a:rPr lang="en-US" altLang="zh-CN" sz="1800" b="0" i="1" kern="1200" baseline="-25000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k</a:t>
                          </a:r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) </a:t>
                          </a:r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  <a:sym typeface="Symbol" panose="05050102010706020507" pitchFamily="18" charset="2"/>
                            </a:rPr>
                            <a:t> </a:t>
                          </a:r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(</a:t>
                          </a:r>
                          <a:r>
                            <a:rPr lang="en-US" altLang="zh-CN" sz="1800" b="0" i="1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n</a:t>
                          </a:r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(</a:t>
                          </a:r>
                          <a:r>
                            <a:rPr lang="en-US" altLang="zh-CN" sz="1800" b="0" i="1" kern="1200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x</a:t>
                          </a:r>
                          <a:r>
                            <a:rPr lang="en-US" altLang="zh-CN" sz="1800" b="0" i="1" kern="1200" baseline="-25000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j</a:t>
                          </a:r>
                          <a:r>
                            <a:rPr lang="en-US" altLang="zh-CN" sz="1800" b="0" kern="1200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|</a:t>
                          </a:r>
                          <a:r>
                            <a:rPr lang="en-US" altLang="zh-CN" sz="1800" b="0" i="1" kern="1200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c</a:t>
                          </a:r>
                          <a:r>
                            <a:rPr lang="en-US" altLang="zh-CN" sz="1800" b="0" i="1" kern="1200" baseline="-25000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k</a:t>
                          </a:r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)/</a:t>
                          </a:r>
                          <a:r>
                            <a:rPr lang="en-US" altLang="zh-CN" sz="1800" b="0" i="1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n</a:t>
                          </a:r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(</a:t>
                          </a:r>
                          <a:r>
                            <a:rPr lang="en-US" altLang="zh-CN" sz="1800" b="0" i="1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c</a:t>
                          </a:r>
                          <a:r>
                            <a:rPr lang="en-US" altLang="zh-CN" sz="1800" b="0" i="1" kern="1200" baseline="-250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k</a:t>
                          </a:r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))×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zh-CN" altLang="zh-CN" sz="1800" b="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b="0" i="1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𝑃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(</a:t>
                          </a:r>
                          <a:r>
                            <a:rPr lang="en-US" altLang="zh-CN" sz="1800" b="0" i="1" kern="1200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x</a:t>
                          </a:r>
                          <a:r>
                            <a:rPr lang="en-US" altLang="zh-CN" sz="1800" b="0" i="1" kern="1200" baseline="-25000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j</a:t>
                          </a:r>
                          <a:r>
                            <a:rPr lang="en-US" altLang="zh-CN" sz="1800" b="0" kern="1200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|</a:t>
                          </a:r>
                          <a:r>
                            <a:rPr lang="en-US" altLang="zh-CN" sz="1800" b="0" i="1" kern="1200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c</a:t>
                          </a:r>
                          <a:r>
                            <a:rPr lang="en-US" altLang="zh-CN" sz="1800" b="0" i="1" kern="1200" baseline="-25000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k</a:t>
                          </a:r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) 11.       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zh-CN" altLang="zh-CN" sz="1800" b="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b="0" i="1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𝑃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(</a:t>
                          </a:r>
                          <a:r>
                            <a:rPr lang="en-US" altLang="zh-CN" sz="1800" b="0" i="1" kern="1200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c</a:t>
                          </a:r>
                          <a:r>
                            <a:rPr lang="en-US" altLang="zh-CN" sz="1800" b="0" i="1" kern="1200" baseline="-25000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k</a:t>
                          </a:r>
                          <a:r>
                            <a:rPr lang="en-US" altLang="zh-CN" sz="1800" b="0" kern="1200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|</a:t>
                          </a:r>
                          <a:r>
                            <a:rPr lang="en-US" altLang="zh-CN" sz="1800" b="0" i="1" kern="1200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X</a:t>
                          </a:r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) </a:t>
                          </a:r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  <a:sym typeface="Symbol" panose="05050102010706020507" pitchFamily="18" charset="2"/>
                            </a:rPr>
                            <a:t>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zh-CN" altLang="zh-CN" sz="1800" b="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b="0" i="1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 </m:t>
                                  </m:r>
                                  <m:r>
                                    <a:rPr lang="en-US" altLang="zh-CN" sz="1800" b="0" i="1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𝑃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(</a:t>
                          </a:r>
                          <a:r>
                            <a:rPr lang="en-US" altLang="zh-CN" sz="1800" b="0" i="1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c</a:t>
                          </a:r>
                          <a:r>
                            <a:rPr lang="en-US" altLang="zh-CN" sz="1800" b="0" i="1" kern="1200" baseline="-250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k</a:t>
                          </a:r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)×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zh-CN" altLang="zh-CN" sz="1800" b="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b="0" i="1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𝑃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(</a:t>
                          </a:r>
                          <a:r>
                            <a:rPr lang="en-US" altLang="zh-CN" sz="1800" b="0" i="1" kern="1200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x</a:t>
                          </a:r>
                          <a:r>
                            <a:rPr lang="en-US" altLang="zh-CN" sz="1800" b="0" i="1" kern="1200" baseline="-25000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j</a:t>
                          </a:r>
                          <a:r>
                            <a:rPr lang="en-US" altLang="zh-CN" sz="1800" b="0" kern="1200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|</a:t>
                          </a:r>
                          <a:r>
                            <a:rPr lang="en-US" altLang="zh-CN" sz="1800" b="0" i="1" kern="1200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c</a:t>
                          </a:r>
                          <a:r>
                            <a:rPr lang="en-US" altLang="zh-CN" sz="1800" b="0" i="1" kern="1200" baseline="-25000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k</a:t>
                          </a:r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)</a:t>
                          </a:r>
                          <a:endParaRPr lang="zh-CN" altLang="zh-CN" sz="1800" b="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+mn-cs"/>
                          </a:endParaRPr>
                        </a:p>
                        <a:p>
                          <a:pPr>
                            <a:spcBef>
                              <a:spcPts val="600"/>
                            </a:spcBef>
                          </a:pPr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12.</a:t>
                          </a:r>
                          <a:r>
                            <a:rPr lang="en-US" altLang="zh-CN" sz="1800" b="0" i="1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        P</a:t>
                          </a:r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(</a:t>
                          </a:r>
                          <a:r>
                            <a:rPr lang="en-US" altLang="zh-CN" sz="1800" b="0" i="1" kern="1200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c</a:t>
                          </a:r>
                          <a:r>
                            <a:rPr lang="en-US" altLang="zh-CN" sz="1800" b="0" i="1" kern="1200" baseline="-25000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k</a:t>
                          </a:r>
                          <a:r>
                            <a:rPr lang="en-US" altLang="zh-CN" sz="1800" b="0" kern="1200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|</a:t>
                          </a:r>
                          <a:r>
                            <a:rPr lang="en-US" altLang="zh-CN" sz="1800" b="0" i="1" kern="1200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X</a:t>
                          </a:r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) </a:t>
                          </a:r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  <a:sym typeface="Symbol" panose="05050102010706020507" pitchFamily="18" charset="2"/>
                            </a:rPr>
                            <a:t> </a:t>
                          </a:r>
                          <a:r>
                            <a:rPr lang="en-US" altLang="zh-CN" sz="1800" b="0" i="1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P</a:t>
                          </a:r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(</a:t>
                          </a:r>
                          <a:r>
                            <a:rPr lang="en-US" altLang="zh-CN" sz="1800" b="0" i="1" kern="1200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c</a:t>
                          </a:r>
                          <a:r>
                            <a:rPr lang="en-US" altLang="zh-CN" sz="1800" b="0" i="1" kern="1200" baseline="-25000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k</a:t>
                          </a:r>
                          <a:r>
                            <a:rPr lang="en-US" altLang="zh-CN" sz="1800" b="0" kern="1200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|</a:t>
                          </a:r>
                          <a:r>
                            <a:rPr lang="en-US" altLang="zh-CN" sz="1800" b="0" i="1" kern="1200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X</a:t>
                          </a:r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)</a:t>
                          </a:r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ea typeface="Cambria Math" panose="02040503050406030204" pitchFamily="18" charset="0"/>
                              <a:cs typeface="+mn-cs"/>
                              <a:sym typeface="Symbol" panose="05050102010706020507" pitchFamily="18" charset="2"/>
                            </a:rPr>
                            <a:t>⋃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zh-CN" altLang="zh-CN" sz="1800" b="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b="0" i="1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𝑃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(</a:t>
                          </a:r>
                          <a:r>
                            <a:rPr lang="en-US" altLang="zh-CN" sz="1800" b="0" i="1" kern="1200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c</a:t>
                          </a:r>
                          <a:r>
                            <a:rPr lang="en-US" altLang="zh-CN" sz="1800" b="0" i="1" kern="1200" baseline="-25000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k</a:t>
                          </a:r>
                          <a:r>
                            <a:rPr lang="en-US" altLang="zh-CN" sz="1800" b="0" kern="1200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|</a:t>
                          </a:r>
                          <a:r>
                            <a:rPr lang="en-US" altLang="zh-CN" sz="1800" b="0" i="1" kern="1200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X</a:t>
                          </a:r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)</a:t>
                          </a:r>
                          <a:endParaRPr lang="zh-CN" altLang="zh-CN" sz="1800" b="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+mn-cs"/>
                          </a:endParaRPr>
                        </a:p>
                        <a:p>
                          <a:pPr>
                            <a:spcBef>
                              <a:spcPts val="600"/>
                            </a:spcBef>
                          </a:pPr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13.     </a:t>
                          </a:r>
                          <a:r>
                            <a:rPr lang="en-US" altLang="zh-CN" sz="1800" b="1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End For</a:t>
                          </a:r>
                          <a:endParaRPr lang="zh-CN" altLang="zh-CN" sz="1800" b="1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+mn-cs"/>
                          </a:endParaRPr>
                        </a:p>
                        <a:p>
                          <a:pPr>
                            <a:spcBef>
                              <a:spcPts val="600"/>
                            </a:spcBef>
                          </a:pPr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14. </a:t>
                          </a:r>
                          <a:r>
                            <a:rPr lang="en-US" altLang="zh-CN" sz="1800" b="1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End For</a:t>
                          </a:r>
                          <a:endParaRPr lang="zh-CN" altLang="zh-CN" sz="1800" b="1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+mn-cs"/>
                          </a:endParaRPr>
                        </a:p>
                        <a:p>
                          <a:pPr>
                            <a:spcBef>
                              <a:spcPts val="600"/>
                            </a:spcBef>
                          </a:pPr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+mn-cs"/>
                            </a:rPr>
                            <a:t>15.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zh-CN" altLang="zh-CN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altLang="zh-CN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d>
                                    <m:dPr>
                                      <m:ctrlPr>
                                        <a:rPr lang="zh-CN" altLang="zh-CN" sz="1800" b="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8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  <m:r>
                                    <a:rPr lang="en-US" altLang="zh-CN" sz="1800" b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1800" b="0" i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arg</m:t>
                                  </m:r>
                                </m:fNam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800" b="0" i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zh-CN" altLang="zh-CN" sz="18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altLang="zh-CN" sz="1800" b="0" i="1" kern="120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+mn-lt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P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altLang="zh-CN" sz="1800" b="0" kern="120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+mn-lt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(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altLang="zh-CN" sz="1800" b="0" i="1" kern="120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+mn-lt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c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altLang="zh-CN" sz="1800" b="0" i="1" kern="1200" baseline="-2500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+mn-lt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k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altLang="zh-CN" sz="1800" b="0" kern="120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+mn-lt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|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altLang="zh-CN" sz="1800" b="0" i="1" kern="120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+mn-lt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X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altLang="zh-CN" sz="1800" b="0" kern="120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+mn-lt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</m:func>
                            </m:oMath>
                          </a14:m>
                          <a:endParaRPr lang="zh-CN" altLang="en-US" b="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ea typeface="黑体" panose="02010609060101010101" pitchFamily="49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55987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8">
                <a:extLst>
                  <a:ext uri="{FF2B5EF4-FFF2-40B4-BE49-F238E27FC236}">
                    <a16:creationId xmlns:a16="http://schemas.microsoft.com/office/drawing/2014/main" id="{313C9C34-4370-4034-A6B6-2CF1C7A09A1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64600732"/>
                  </p:ext>
                </p:extLst>
              </p:nvPr>
            </p:nvGraphicFramePr>
            <p:xfrm>
              <a:off x="4932040" y="2503267"/>
              <a:ext cx="4032448" cy="31231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32448">
                      <a:extLst>
                        <a:ext uri="{9D8B030D-6E8A-4147-A177-3AD203B41FA5}">
                          <a16:colId xmlns:a16="http://schemas.microsoft.com/office/drawing/2014/main" val="615055382"/>
                        </a:ext>
                      </a:extLst>
                    </a:gridCol>
                  </a:tblGrid>
                  <a:tr h="312318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1" t="-975" r="-302" b="-33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559875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AutoShape 4">
            <a:extLst>
              <a:ext uri="{FF2B5EF4-FFF2-40B4-BE49-F238E27FC236}">
                <a16:creationId xmlns:a16="http://schemas.microsoft.com/office/drawing/2014/main" id="{D22FD071-7993-4A9F-8BDE-AE634AE7A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176" y="5729056"/>
            <a:ext cx="2160240" cy="1033064"/>
          </a:xfrm>
          <a:prstGeom prst="cloudCallout">
            <a:avLst>
              <a:gd name="adj1" fmla="val -75337"/>
              <a:gd name="adj2" fmla="val -52028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zh-CN" altLang="en-US" sz="1800" b="0" dirty="0">
                <a:ea typeface="黑体" panose="02010609060101010101" pitchFamily="49" charset="-122"/>
              </a:rPr>
              <a:t>时间复杂度</a:t>
            </a:r>
            <a:r>
              <a:rPr lang="en-US" altLang="zh-CN" sz="1800" b="0" i="1" dirty="0">
                <a:solidFill>
                  <a:srgbClr val="C00000"/>
                </a:solidFill>
                <a:ea typeface="等线" panose="02010600030101010101" pitchFamily="2" charset="-122"/>
              </a:rPr>
              <a:t>O</a:t>
            </a:r>
            <a:r>
              <a:rPr lang="en-US" altLang="zh-CN" sz="1800" b="0" dirty="0">
                <a:solidFill>
                  <a:srgbClr val="C00000"/>
                </a:solidFill>
                <a:ea typeface="等线" panose="02010600030101010101" pitchFamily="2" charset="-122"/>
              </a:rPr>
              <a:t>(</a:t>
            </a:r>
            <a:r>
              <a:rPr lang="en-US" altLang="zh-CN" sz="1800" b="0" i="1" dirty="0">
                <a:solidFill>
                  <a:srgbClr val="C00000"/>
                </a:solidFill>
                <a:ea typeface="等线" panose="02010600030101010101" pitchFamily="2" charset="-122"/>
              </a:rPr>
              <a:t>n</a:t>
            </a:r>
            <a:r>
              <a:rPr lang="en-US" altLang="zh-CN" sz="1800" b="0" dirty="0">
                <a:solidFill>
                  <a:srgbClr val="C00000"/>
                </a:solidFill>
                <a:ea typeface="等线" panose="02010600030101010101" pitchFamily="2" charset="-122"/>
              </a:rPr>
              <a:t>(</a:t>
            </a:r>
            <a:r>
              <a:rPr lang="en-US" altLang="zh-CN" sz="1800" b="0" i="1" dirty="0">
                <a:solidFill>
                  <a:srgbClr val="C00000"/>
                </a:solidFill>
                <a:ea typeface="等线" panose="02010600030101010101" pitchFamily="2" charset="-122"/>
              </a:rPr>
              <a:t>c</a:t>
            </a:r>
            <a:r>
              <a:rPr lang="en-US" altLang="zh-CN" sz="1800" b="0" i="1" baseline="-25000" dirty="0">
                <a:solidFill>
                  <a:srgbClr val="C00000"/>
                </a:solidFill>
                <a:ea typeface="等线" panose="02010600030101010101" pitchFamily="2" charset="-122"/>
              </a:rPr>
              <a:t>k</a:t>
            </a:r>
            <a:r>
              <a:rPr lang="en-US" altLang="zh-CN" sz="1800" b="0" dirty="0">
                <a:solidFill>
                  <a:srgbClr val="C00000"/>
                </a:solidFill>
                <a:ea typeface="等线" panose="02010600030101010101" pitchFamily="2" charset="-122"/>
              </a:rPr>
              <a:t>)×</a:t>
            </a:r>
            <a:r>
              <a:rPr lang="en-US" altLang="zh-CN" sz="1800" b="0" i="1" dirty="0">
                <a:solidFill>
                  <a:srgbClr val="C00000"/>
                </a:solidFill>
                <a:ea typeface="等线" panose="02010600030101010101" pitchFamily="2" charset="-122"/>
              </a:rPr>
              <a:t>n</a:t>
            </a:r>
            <a:r>
              <a:rPr lang="en-US" altLang="zh-CN" sz="1800" b="0" dirty="0">
                <a:solidFill>
                  <a:srgbClr val="C00000"/>
                </a:solidFill>
                <a:ea typeface="等线" panose="02010600030101010101" pitchFamily="2" charset="-122"/>
              </a:rPr>
              <a:t>)</a:t>
            </a:r>
            <a:endParaRPr lang="en-US" altLang="zh-CN" sz="1800" b="0" dirty="0">
              <a:solidFill>
                <a:schemeClr val="folHlink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1468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贝叶斯分类 </a:t>
            </a:r>
            <a:r>
              <a:rPr lang="en-US" altLang="zh-CN" dirty="0"/>
              <a:t>(8)</a:t>
            </a:r>
            <a:endParaRPr lang="zh-CN" alt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9957A11-3ABA-435D-93FE-42A7C7EB0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032001"/>
            <a:ext cx="7992244" cy="532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w"/>
            </a:pPr>
            <a:r>
              <a:rPr lang="zh-CN" altLang="en-US" sz="2200" dirty="0">
                <a:solidFill>
                  <a:srgbClr val="0000FF"/>
                </a:solidFill>
              </a:rPr>
              <a:t>朴素贝叶斯分类示例</a:t>
            </a:r>
            <a:endParaRPr lang="en-US" altLang="zh-CN" sz="2000" b="0" dirty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altLang="zh-CN" sz="2000" b="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792E706-F547-40BF-8A31-077380886AE7}"/>
              </a:ext>
            </a:extLst>
          </p:cNvPr>
          <p:cNvSpPr txBox="1"/>
          <p:nvPr/>
        </p:nvSpPr>
        <p:spPr>
          <a:xfrm>
            <a:off x="755576" y="2476751"/>
            <a:ext cx="8208912" cy="941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任务：</a:t>
            </a:r>
            <a:r>
              <a:rPr lang="zh-CN" altLang="zh-CN" sz="1600" b="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已知</a:t>
            </a:r>
            <a:r>
              <a:rPr lang="zh-CN" altLang="en-US" sz="1600" b="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某人</a:t>
            </a:r>
            <a:r>
              <a:rPr lang="zh-CN" altLang="zh-CN" sz="1600" b="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身高</a:t>
            </a:r>
            <a:r>
              <a:rPr lang="en-US" altLang="zh-CN" sz="1600" b="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“</a:t>
            </a:r>
            <a:r>
              <a:rPr lang="zh-CN" altLang="zh-CN" sz="1600" b="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高</a:t>
            </a:r>
            <a:r>
              <a:rPr lang="en-US" altLang="zh-CN" sz="1600" b="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”</a:t>
            </a:r>
            <a:r>
              <a:rPr lang="zh-CN" altLang="zh-CN" sz="1600" b="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、体重</a:t>
            </a:r>
            <a:r>
              <a:rPr lang="en-US" altLang="zh-CN" sz="1600" b="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“</a:t>
            </a:r>
            <a:r>
              <a:rPr lang="zh-CN" altLang="zh-CN" sz="1600" b="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1600" b="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”</a:t>
            </a:r>
            <a:r>
              <a:rPr lang="zh-CN" altLang="zh-CN" sz="1600" b="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和鞋码</a:t>
            </a:r>
            <a:r>
              <a:rPr lang="en-US" altLang="zh-CN" sz="1600" b="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“</a:t>
            </a:r>
            <a:r>
              <a:rPr lang="zh-CN" altLang="zh-CN" sz="1600" b="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1600" b="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”</a:t>
            </a:r>
            <a:r>
              <a:rPr lang="zh-CN" altLang="zh-CN" sz="1600" b="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，预测其性别。</a:t>
            </a:r>
            <a:endParaRPr lang="en-US" altLang="zh-CN" sz="1600" b="0" dirty="0"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16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“</a:t>
            </a:r>
            <a:r>
              <a:rPr lang="zh-CN" altLang="zh-CN" sz="16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男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”</a:t>
            </a:r>
            <a:r>
              <a:rPr lang="zh-CN" altLang="zh-CN" sz="16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“</a:t>
            </a:r>
            <a:r>
              <a:rPr lang="zh-CN" altLang="zh-CN" sz="16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女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”</a:t>
            </a:r>
            <a:r>
              <a:rPr lang="zh-CN" altLang="zh-CN" sz="16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zh-CN" sz="16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个类别，用</a:t>
            </a:r>
            <a:r>
              <a:rPr lang="en-US" altLang="zh-CN" sz="16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en-US" altLang="zh-CN" sz="1600" b="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zh-CN" sz="16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16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en-US" altLang="zh-CN" sz="1600" b="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zh-CN" sz="16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表示；属性集合为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“</a:t>
            </a:r>
            <a:r>
              <a:rPr lang="zh-CN" altLang="zh-CN" sz="16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身高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”</a:t>
            </a:r>
            <a:r>
              <a:rPr lang="zh-CN" altLang="zh-CN" sz="16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“</a:t>
            </a:r>
            <a:r>
              <a:rPr lang="zh-CN" altLang="zh-CN" sz="16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体重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”</a:t>
            </a:r>
            <a:r>
              <a:rPr lang="zh-CN" altLang="zh-CN" sz="16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“</a:t>
            </a:r>
            <a:r>
              <a:rPr lang="zh-CN" altLang="zh-CN" sz="16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鞋码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”</a:t>
            </a:r>
            <a:r>
              <a:rPr lang="zh-CN" altLang="zh-CN" sz="16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，用</a:t>
            </a:r>
            <a:r>
              <a:rPr lang="en-US" altLang="zh-CN" sz="16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1600" b="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zh-CN" sz="16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16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1600" b="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zh-CN" sz="16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16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1600" b="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zh-CN" altLang="zh-CN" sz="16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表示。</a:t>
            </a:r>
            <a:r>
              <a:rPr lang="zh-CN" altLang="en-US" sz="1600" b="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分类</a:t>
            </a:r>
            <a:r>
              <a:rPr lang="zh-CN" altLang="zh-CN" sz="1600" b="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步骤如下：</a:t>
            </a:r>
            <a:endParaRPr lang="en-US" altLang="zh-CN" sz="1600" b="0" kern="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B85136F-52A2-4392-BB4D-A31332BF3D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573649"/>
              </p:ext>
            </p:extLst>
          </p:nvPr>
        </p:nvGraphicFramePr>
        <p:xfrm>
          <a:off x="852946" y="3528433"/>
          <a:ext cx="3689291" cy="2753460"/>
        </p:xfrm>
        <a:graphic>
          <a:graphicData uri="http://schemas.openxmlformats.org/drawingml/2006/table">
            <a:tbl>
              <a:tblPr firstRow="1" firstCol="1" bandRow="1">
                <a:tableStyleId>{74C1A8A3-306A-4EB7-A6B1-4F7E0EB9C5D6}</a:tableStyleId>
              </a:tblPr>
              <a:tblGrid>
                <a:gridCol w="684427">
                  <a:extLst>
                    <a:ext uri="{9D8B030D-6E8A-4147-A177-3AD203B41FA5}">
                      <a16:colId xmlns:a16="http://schemas.microsoft.com/office/drawing/2014/main" val="1338433358"/>
                    </a:ext>
                  </a:extLst>
                </a:gridCol>
                <a:gridCol w="751216">
                  <a:extLst>
                    <a:ext uri="{9D8B030D-6E8A-4147-A177-3AD203B41FA5}">
                      <a16:colId xmlns:a16="http://schemas.microsoft.com/office/drawing/2014/main" val="1238389157"/>
                    </a:ext>
                  </a:extLst>
                </a:gridCol>
                <a:gridCol w="751216">
                  <a:extLst>
                    <a:ext uri="{9D8B030D-6E8A-4147-A177-3AD203B41FA5}">
                      <a16:colId xmlns:a16="http://schemas.microsoft.com/office/drawing/2014/main" val="4128662076"/>
                    </a:ext>
                  </a:extLst>
                </a:gridCol>
                <a:gridCol w="751216">
                  <a:extLst>
                    <a:ext uri="{9D8B030D-6E8A-4147-A177-3AD203B41FA5}">
                      <a16:colId xmlns:a16="http://schemas.microsoft.com/office/drawing/2014/main" val="791453928"/>
                    </a:ext>
                  </a:extLst>
                </a:gridCol>
                <a:gridCol w="751216">
                  <a:extLst>
                    <a:ext uri="{9D8B030D-6E8A-4147-A177-3AD203B41FA5}">
                      <a16:colId xmlns:a16="http://schemas.microsoft.com/office/drawing/2014/main" val="941768058"/>
                    </a:ext>
                  </a:extLst>
                </a:gridCol>
              </a:tblGrid>
              <a:tr h="305940">
                <a:tc>
                  <a:txBody>
                    <a:bodyPr/>
                    <a:lstStyle/>
                    <a:p>
                      <a:pPr algn="ctr"/>
                      <a:r>
                        <a:rPr lang="zh-CN" sz="1600" kern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编号</a:t>
                      </a:r>
                      <a:endParaRPr lang="zh-CN" sz="2000" kern="1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12026" marR="1120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身高</a:t>
                      </a:r>
                      <a:endParaRPr lang="zh-CN" sz="2000" kern="1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12026" marR="1120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体重</a:t>
                      </a:r>
                      <a:endParaRPr lang="zh-CN" sz="2000" kern="1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12026" marR="1120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鞋码</a:t>
                      </a:r>
                      <a:endParaRPr lang="zh-CN" sz="2000" kern="1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12026" marR="1120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性别</a:t>
                      </a:r>
                      <a:endParaRPr lang="zh-CN" sz="2000" kern="1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12026" marR="1120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3631997"/>
                  </a:ext>
                </a:extLst>
              </a:tr>
              <a:tr h="305940">
                <a:tc>
                  <a:txBody>
                    <a:bodyPr/>
                    <a:lstStyle/>
                    <a:p>
                      <a:pPr algn="ctr"/>
                      <a:r>
                        <a:rPr lang="en-US" sz="1600" kern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1</a:t>
                      </a:r>
                      <a:endParaRPr lang="zh-CN" sz="2000" kern="1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12026" marR="11202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baseline="0" dirty="0">
                          <a:effectLst/>
                          <a:latin typeface="+mn-lt"/>
                          <a:ea typeface="黑体" panose="02010609060101010101" pitchFamily="49" charset="-122"/>
                        </a:rPr>
                        <a:t>高</a:t>
                      </a:r>
                      <a:endParaRPr lang="zh-CN" sz="2000" kern="100" baseline="0" dirty="0">
                        <a:effectLst/>
                        <a:latin typeface="+mn-lt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12026" marR="11202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baseline="0">
                          <a:effectLst/>
                          <a:latin typeface="+mn-lt"/>
                          <a:ea typeface="黑体" panose="02010609060101010101" pitchFamily="49" charset="-122"/>
                        </a:rPr>
                        <a:t>重</a:t>
                      </a:r>
                      <a:endParaRPr lang="zh-CN" sz="2000" kern="100" baseline="0">
                        <a:effectLst/>
                        <a:latin typeface="+mn-lt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12026" marR="11202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baseline="0" dirty="0">
                          <a:effectLst/>
                          <a:latin typeface="+mn-lt"/>
                          <a:ea typeface="黑体" panose="02010609060101010101" pitchFamily="49" charset="-122"/>
                        </a:rPr>
                        <a:t>大</a:t>
                      </a:r>
                      <a:endParaRPr lang="zh-CN" sz="2000" kern="100" baseline="0" dirty="0">
                        <a:effectLst/>
                        <a:latin typeface="+mn-lt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12026" marR="11202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baseline="0">
                          <a:effectLst/>
                          <a:latin typeface="+mn-lt"/>
                          <a:ea typeface="黑体" panose="02010609060101010101" pitchFamily="49" charset="-122"/>
                        </a:rPr>
                        <a:t>男</a:t>
                      </a:r>
                      <a:endParaRPr lang="zh-CN" sz="2000" kern="100" baseline="0">
                        <a:effectLst/>
                        <a:latin typeface="+mn-lt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12026" marR="11202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6117442"/>
                  </a:ext>
                </a:extLst>
              </a:tr>
              <a:tr h="305940">
                <a:tc>
                  <a:txBody>
                    <a:bodyPr/>
                    <a:lstStyle/>
                    <a:p>
                      <a:pPr algn="ctr"/>
                      <a:r>
                        <a:rPr lang="en-US" sz="1600" kern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2</a:t>
                      </a:r>
                      <a:endParaRPr lang="zh-CN" sz="2000" kern="1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12026" marR="11202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baseline="0" dirty="0">
                          <a:effectLst/>
                          <a:latin typeface="+mn-lt"/>
                          <a:ea typeface="黑体" panose="02010609060101010101" pitchFamily="49" charset="-122"/>
                        </a:rPr>
                        <a:t>高</a:t>
                      </a:r>
                      <a:endParaRPr lang="zh-CN" sz="2000" kern="100" baseline="0" dirty="0">
                        <a:effectLst/>
                        <a:latin typeface="+mn-lt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12026" marR="11202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baseline="0" dirty="0">
                          <a:effectLst/>
                          <a:latin typeface="+mn-lt"/>
                          <a:ea typeface="黑体" panose="02010609060101010101" pitchFamily="49" charset="-122"/>
                        </a:rPr>
                        <a:t>重</a:t>
                      </a:r>
                      <a:endParaRPr lang="zh-CN" sz="2000" kern="100" baseline="0" dirty="0">
                        <a:effectLst/>
                        <a:latin typeface="+mn-lt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12026" marR="11202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baseline="0">
                          <a:effectLst/>
                          <a:latin typeface="+mn-lt"/>
                          <a:ea typeface="黑体" panose="02010609060101010101" pitchFamily="49" charset="-122"/>
                        </a:rPr>
                        <a:t>大</a:t>
                      </a:r>
                      <a:endParaRPr lang="zh-CN" sz="2000" kern="100" baseline="0">
                        <a:effectLst/>
                        <a:latin typeface="+mn-lt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12026" marR="11202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baseline="0">
                          <a:effectLst/>
                          <a:latin typeface="+mn-lt"/>
                          <a:ea typeface="黑体" panose="02010609060101010101" pitchFamily="49" charset="-122"/>
                        </a:rPr>
                        <a:t>男</a:t>
                      </a:r>
                      <a:endParaRPr lang="zh-CN" sz="2000" kern="100" baseline="0">
                        <a:effectLst/>
                        <a:latin typeface="+mn-lt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12026" marR="11202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82885"/>
                  </a:ext>
                </a:extLst>
              </a:tr>
              <a:tr h="305940">
                <a:tc>
                  <a:txBody>
                    <a:bodyPr/>
                    <a:lstStyle/>
                    <a:p>
                      <a:pPr algn="ctr"/>
                      <a:r>
                        <a:rPr lang="en-US" sz="1600" kern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3</a:t>
                      </a:r>
                      <a:endParaRPr lang="zh-CN" sz="2000" kern="1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12026" marR="11202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baseline="0">
                          <a:effectLst/>
                          <a:latin typeface="+mn-lt"/>
                          <a:ea typeface="黑体" panose="02010609060101010101" pitchFamily="49" charset="-122"/>
                        </a:rPr>
                        <a:t>中</a:t>
                      </a:r>
                      <a:endParaRPr lang="zh-CN" sz="2000" kern="100" baseline="0">
                        <a:effectLst/>
                        <a:latin typeface="+mn-lt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12026" marR="11202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baseline="0" dirty="0">
                          <a:effectLst/>
                          <a:latin typeface="+mn-lt"/>
                          <a:ea typeface="黑体" panose="02010609060101010101" pitchFamily="49" charset="-122"/>
                        </a:rPr>
                        <a:t>中</a:t>
                      </a:r>
                      <a:endParaRPr lang="zh-CN" sz="2000" kern="100" baseline="0" dirty="0">
                        <a:effectLst/>
                        <a:latin typeface="+mn-lt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12026" marR="11202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baseline="0">
                          <a:effectLst/>
                          <a:latin typeface="+mn-lt"/>
                          <a:ea typeface="黑体" panose="02010609060101010101" pitchFamily="49" charset="-122"/>
                        </a:rPr>
                        <a:t>大</a:t>
                      </a:r>
                      <a:endParaRPr lang="zh-CN" sz="2000" kern="100" baseline="0">
                        <a:effectLst/>
                        <a:latin typeface="+mn-lt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12026" marR="11202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baseline="0">
                          <a:effectLst/>
                          <a:latin typeface="+mn-lt"/>
                          <a:ea typeface="黑体" panose="02010609060101010101" pitchFamily="49" charset="-122"/>
                        </a:rPr>
                        <a:t>男</a:t>
                      </a:r>
                      <a:endParaRPr lang="zh-CN" sz="2000" kern="100" baseline="0">
                        <a:effectLst/>
                        <a:latin typeface="+mn-lt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12026" marR="11202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5421626"/>
                  </a:ext>
                </a:extLst>
              </a:tr>
              <a:tr h="305940">
                <a:tc>
                  <a:txBody>
                    <a:bodyPr/>
                    <a:lstStyle/>
                    <a:p>
                      <a:pPr algn="ctr"/>
                      <a:r>
                        <a:rPr lang="en-US" sz="1600" kern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4</a:t>
                      </a:r>
                      <a:endParaRPr lang="zh-CN" sz="2000" kern="1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12026" marR="11202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baseline="0">
                          <a:effectLst/>
                          <a:latin typeface="+mn-lt"/>
                          <a:ea typeface="黑体" panose="02010609060101010101" pitchFamily="49" charset="-122"/>
                        </a:rPr>
                        <a:t>中</a:t>
                      </a:r>
                      <a:endParaRPr lang="zh-CN" sz="2000" kern="100" baseline="0">
                        <a:effectLst/>
                        <a:latin typeface="+mn-lt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12026" marR="11202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baseline="0" dirty="0">
                          <a:effectLst/>
                          <a:latin typeface="+mn-lt"/>
                          <a:ea typeface="黑体" panose="02010609060101010101" pitchFamily="49" charset="-122"/>
                        </a:rPr>
                        <a:t>中</a:t>
                      </a:r>
                      <a:endParaRPr lang="zh-CN" sz="2000" kern="100" baseline="0" dirty="0">
                        <a:effectLst/>
                        <a:latin typeface="+mn-lt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12026" marR="11202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baseline="0" dirty="0">
                          <a:effectLst/>
                          <a:latin typeface="+mn-lt"/>
                          <a:ea typeface="黑体" panose="02010609060101010101" pitchFamily="49" charset="-122"/>
                        </a:rPr>
                        <a:t>中</a:t>
                      </a:r>
                      <a:endParaRPr lang="zh-CN" sz="2000" kern="100" baseline="0" dirty="0">
                        <a:effectLst/>
                        <a:latin typeface="+mn-lt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12026" marR="11202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baseline="0">
                          <a:effectLst/>
                          <a:latin typeface="+mn-lt"/>
                          <a:ea typeface="黑体" panose="02010609060101010101" pitchFamily="49" charset="-122"/>
                        </a:rPr>
                        <a:t>男</a:t>
                      </a:r>
                      <a:endParaRPr lang="zh-CN" sz="2000" kern="100" baseline="0">
                        <a:effectLst/>
                        <a:latin typeface="+mn-lt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12026" marR="11202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5539286"/>
                  </a:ext>
                </a:extLst>
              </a:tr>
              <a:tr h="305940">
                <a:tc>
                  <a:txBody>
                    <a:bodyPr/>
                    <a:lstStyle/>
                    <a:p>
                      <a:pPr algn="ctr"/>
                      <a:r>
                        <a:rPr lang="en-US" sz="1600" kern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5</a:t>
                      </a:r>
                      <a:endParaRPr lang="zh-CN" sz="2000" kern="1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12026" marR="11202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baseline="0">
                          <a:effectLst/>
                          <a:latin typeface="+mn-lt"/>
                          <a:ea typeface="黑体" panose="02010609060101010101" pitchFamily="49" charset="-122"/>
                        </a:rPr>
                        <a:t>矮</a:t>
                      </a:r>
                      <a:endParaRPr lang="zh-CN" sz="2000" kern="100" baseline="0">
                        <a:effectLst/>
                        <a:latin typeface="+mn-lt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12026" marR="11202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baseline="0">
                          <a:effectLst/>
                          <a:latin typeface="+mn-lt"/>
                          <a:ea typeface="黑体" panose="02010609060101010101" pitchFamily="49" charset="-122"/>
                        </a:rPr>
                        <a:t>轻</a:t>
                      </a:r>
                      <a:endParaRPr lang="zh-CN" sz="2000" kern="100" baseline="0">
                        <a:effectLst/>
                        <a:latin typeface="+mn-lt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12026" marR="11202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baseline="0" dirty="0">
                          <a:effectLst/>
                          <a:latin typeface="+mn-lt"/>
                          <a:ea typeface="黑体" panose="02010609060101010101" pitchFamily="49" charset="-122"/>
                        </a:rPr>
                        <a:t>小</a:t>
                      </a:r>
                      <a:endParaRPr lang="zh-CN" sz="2000" kern="100" baseline="0" dirty="0">
                        <a:effectLst/>
                        <a:latin typeface="+mn-lt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12026" marR="11202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baseline="0">
                          <a:effectLst/>
                          <a:latin typeface="+mn-lt"/>
                          <a:ea typeface="黑体" panose="02010609060101010101" pitchFamily="49" charset="-122"/>
                        </a:rPr>
                        <a:t>女</a:t>
                      </a:r>
                      <a:endParaRPr lang="zh-CN" sz="2000" kern="100" baseline="0">
                        <a:effectLst/>
                        <a:latin typeface="+mn-lt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12026" marR="11202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717044"/>
                  </a:ext>
                </a:extLst>
              </a:tr>
              <a:tr h="305940">
                <a:tc>
                  <a:txBody>
                    <a:bodyPr/>
                    <a:lstStyle/>
                    <a:p>
                      <a:pPr algn="ctr"/>
                      <a:r>
                        <a:rPr lang="en-US" sz="1600" kern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6</a:t>
                      </a:r>
                      <a:endParaRPr lang="zh-CN" sz="2000" kern="1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12026" marR="11202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baseline="0">
                          <a:effectLst/>
                          <a:latin typeface="+mn-lt"/>
                          <a:ea typeface="黑体" panose="02010609060101010101" pitchFamily="49" charset="-122"/>
                        </a:rPr>
                        <a:t>矮</a:t>
                      </a:r>
                      <a:endParaRPr lang="zh-CN" sz="2000" kern="100" baseline="0">
                        <a:effectLst/>
                        <a:latin typeface="+mn-lt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12026" marR="11202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baseline="0">
                          <a:effectLst/>
                          <a:latin typeface="+mn-lt"/>
                          <a:ea typeface="黑体" panose="02010609060101010101" pitchFamily="49" charset="-122"/>
                        </a:rPr>
                        <a:t>轻</a:t>
                      </a:r>
                      <a:endParaRPr lang="zh-CN" sz="2000" kern="100" baseline="0">
                        <a:effectLst/>
                        <a:latin typeface="+mn-lt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12026" marR="11202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baseline="0" dirty="0">
                          <a:effectLst/>
                          <a:latin typeface="+mn-lt"/>
                          <a:ea typeface="黑体" panose="02010609060101010101" pitchFamily="49" charset="-122"/>
                        </a:rPr>
                        <a:t>小</a:t>
                      </a:r>
                      <a:endParaRPr lang="zh-CN" sz="2000" kern="100" baseline="0" dirty="0">
                        <a:effectLst/>
                        <a:latin typeface="+mn-lt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12026" marR="11202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baseline="0" dirty="0">
                          <a:effectLst/>
                          <a:latin typeface="+mn-lt"/>
                          <a:ea typeface="黑体" panose="02010609060101010101" pitchFamily="49" charset="-122"/>
                        </a:rPr>
                        <a:t>女</a:t>
                      </a:r>
                      <a:endParaRPr lang="zh-CN" sz="2000" kern="100" baseline="0" dirty="0">
                        <a:effectLst/>
                        <a:latin typeface="+mn-lt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12026" marR="11202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2311673"/>
                  </a:ext>
                </a:extLst>
              </a:tr>
              <a:tr h="305940">
                <a:tc>
                  <a:txBody>
                    <a:bodyPr/>
                    <a:lstStyle/>
                    <a:p>
                      <a:pPr algn="ctr"/>
                      <a:r>
                        <a:rPr lang="en-US" sz="1600" kern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7</a:t>
                      </a:r>
                      <a:endParaRPr lang="zh-CN" sz="2000" kern="1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12026" marR="11202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baseline="0">
                          <a:effectLst/>
                          <a:latin typeface="+mn-lt"/>
                          <a:ea typeface="黑体" panose="02010609060101010101" pitchFamily="49" charset="-122"/>
                        </a:rPr>
                        <a:t>矮</a:t>
                      </a:r>
                      <a:endParaRPr lang="zh-CN" sz="2000" kern="100" baseline="0">
                        <a:effectLst/>
                        <a:latin typeface="+mn-lt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12026" marR="11202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baseline="0" dirty="0">
                          <a:effectLst/>
                          <a:latin typeface="+mn-lt"/>
                          <a:ea typeface="黑体" panose="02010609060101010101" pitchFamily="49" charset="-122"/>
                        </a:rPr>
                        <a:t>中</a:t>
                      </a:r>
                      <a:endParaRPr lang="zh-CN" sz="2000" kern="100" baseline="0" dirty="0">
                        <a:effectLst/>
                        <a:latin typeface="+mn-lt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12026" marR="11202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baseline="0">
                          <a:effectLst/>
                          <a:latin typeface="+mn-lt"/>
                          <a:ea typeface="黑体" panose="02010609060101010101" pitchFamily="49" charset="-122"/>
                        </a:rPr>
                        <a:t>中</a:t>
                      </a:r>
                      <a:endParaRPr lang="zh-CN" sz="2000" kern="100" baseline="0">
                        <a:effectLst/>
                        <a:latin typeface="+mn-lt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12026" marR="11202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baseline="0" dirty="0">
                          <a:effectLst/>
                          <a:latin typeface="+mn-lt"/>
                          <a:ea typeface="黑体" panose="02010609060101010101" pitchFamily="49" charset="-122"/>
                        </a:rPr>
                        <a:t>女</a:t>
                      </a:r>
                      <a:endParaRPr lang="zh-CN" sz="2000" kern="100" baseline="0" dirty="0">
                        <a:effectLst/>
                        <a:latin typeface="+mn-lt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12026" marR="11202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336026"/>
                  </a:ext>
                </a:extLst>
              </a:tr>
              <a:tr h="305940">
                <a:tc>
                  <a:txBody>
                    <a:bodyPr/>
                    <a:lstStyle/>
                    <a:p>
                      <a:pPr algn="ctr"/>
                      <a:r>
                        <a:rPr lang="en-US" sz="1600" kern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8</a:t>
                      </a:r>
                      <a:endParaRPr lang="zh-CN" sz="2000" kern="1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12026" marR="11202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baseline="0">
                          <a:effectLst/>
                          <a:latin typeface="+mn-lt"/>
                          <a:ea typeface="黑体" panose="02010609060101010101" pitchFamily="49" charset="-122"/>
                        </a:rPr>
                        <a:t>中</a:t>
                      </a:r>
                      <a:endParaRPr lang="zh-CN" sz="2000" kern="100" baseline="0">
                        <a:effectLst/>
                        <a:latin typeface="+mn-lt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12026" marR="11202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baseline="0" dirty="0">
                          <a:effectLst/>
                          <a:latin typeface="+mn-lt"/>
                          <a:ea typeface="黑体" panose="02010609060101010101" pitchFamily="49" charset="-122"/>
                        </a:rPr>
                        <a:t>中</a:t>
                      </a:r>
                      <a:endParaRPr lang="zh-CN" sz="2000" kern="100" baseline="0" dirty="0">
                        <a:effectLst/>
                        <a:latin typeface="+mn-lt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12026" marR="11202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baseline="0">
                          <a:effectLst/>
                          <a:latin typeface="+mn-lt"/>
                          <a:ea typeface="黑体" panose="02010609060101010101" pitchFamily="49" charset="-122"/>
                        </a:rPr>
                        <a:t>中</a:t>
                      </a:r>
                      <a:endParaRPr lang="zh-CN" sz="2000" kern="100" baseline="0">
                        <a:effectLst/>
                        <a:latin typeface="+mn-lt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12026" marR="11202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baseline="0" dirty="0">
                          <a:effectLst/>
                          <a:latin typeface="+mn-lt"/>
                          <a:ea typeface="黑体" panose="02010609060101010101" pitchFamily="49" charset="-122"/>
                        </a:rPr>
                        <a:t>女</a:t>
                      </a:r>
                      <a:endParaRPr lang="zh-CN" sz="2000" kern="100" baseline="0" dirty="0">
                        <a:effectLst/>
                        <a:latin typeface="+mn-lt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12026" marR="11202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186136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4C7C3AD-30B7-4915-A54F-CCFF23B4B37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01764" y="3284984"/>
                <a:ext cx="4412159" cy="3240359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w"/>
                  <a:defRPr kumimoji="1" sz="2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0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0858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5000"/>
                  <a:buFont typeface="Wingdings" pitchFamily="2" charset="2"/>
                  <a:buChar char="l"/>
                  <a:defRPr kumimoji="1" sz="20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4287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itchFamily="2" charset="2"/>
                  <a:buChar char="w"/>
                  <a:defRPr kumimoji="1" sz="20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17716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itchFamily="2" charset="2"/>
                  <a:buChar char="§"/>
                  <a:defRPr kumimoji="1" sz="20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2288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6860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1432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6004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Font typeface="Wingdings" pitchFamily="2" charset="2"/>
                  <a:buNone/>
                </a:pPr>
                <a:r>
                  <a:rPr lang="zh-CN" altLang="en-US" sz="1400" b="1" kern="100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① </a:t>
                </a:r>
                <a:r>
                  <a:rPr lang="zh-CN" altLang="zh-CN" sz="1400" b="1" kern="100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类别概率估计：</a:t>
                </a:r>
                <a:endParaRPr lang="en-US" altLang="zh-CN" sz="1400" b="1" kern="100" dirty="0">
                  <a:solidFill>
                    <a:srgbClr val="0000FF"/>
                  </a:solidFill>
                  <a:cs typeface="Times New Roman" panose="02020603050405020304" pitchFamily="18" charset="0"/>
                </a:endParaRPr>
              </a:p>
              <a:p>
                <a:pPr marL="0" indent="0">
                  <a:buFont typeface="Wingdings" pitchFamily="2" charset="2"/>
                  <a:buNone/>
                </a:pPr>
                <a:r>
                  <a:rPr lang="zh-CN" altLang="zh-CN" sz="1400" b="0" kern="100" dirty="0">
                    <a:cs typeface="Times New Roman" panose="02020603050405020304" pitchFamily="18" charset="0"/>
                  </a:rPr>
                  <a:t>类别为</a:t>
                </a:r>
                <a:r>
                  <a:rPr lang="en-US" altLang="zh-CN" sz="1400" b="0" kern="100" dirty="0">
                    <a:cs typeface="Times New Roman" panose="02020603050405020304" pitchFamily="18" charset="0"/>
                  </a:rPr>
                  <a:t>“</a:t>
                </a:r>
                <a:r>
                  <a:rPr lang="zh-CN" altLang="zh-CN" sz="1400" b="0" kern="100" dirty="0">
                    <a:cs typeface="Times New Roman" panose="02020603050405020304" pitchFamily="18" charset="0"/>
                  </a:rPr>
                  <a:t>男</a:t>
                </a:r>
                <a:r>
                  <a:rPr lang="en-US" altLang="zh-CN" sz="1400" b="0" kern="100" dirty="0">
                    <a:cs typeface="Times New Roman" panose="02020603050405020304" pitchFamily="18" charset="0"/>
                  </a:rPr>
                  <a:t>”</a:t>
                </a:r>
                <a:r>
                  <a:rPr lang="zh-CN" altLang="zh-CN" sz="1400" b="0" kern="100" dirty="0">
                    <a:cs typeface="Times New Roman" panose="02020603050405020304" pitchFamily="18" charset="0"/>
                  </a:rPr>
                  <a:t>的概率为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sz="1400" b="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1400" b="0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altLang="zh-CN" sz="1400" b="0" kern="100" dirty="0">
                    <a:cs typeface="Times New Roman" panose="02020603050405020304" pitchFamily="18" charset="0"/>
                  </a:rPr>
                  <a:t>(</a:t>
                </a:r>
                <a:r>
                  <a:rPr lang="en-US" altLang="zh-CN" sz="1400" b="0" i="1" kern="100" dirty="0">
                    <a:cs typeface="Times New Roman" panose="02020603050405020304" pitchFamily="18" charset="0"/>
                  </a:rPr>
                  <a:t>c</a:t>
                </a:r>
                <a:r>
                  <a:rPr lang="en-US" altLang="zh-CN" sz="1400" b="0" kern="100" baseline="-25000" dirty="0">
                    <a:cs typeface="Times New Roman" panose="02020603050405020304" pitchFamily="18" charset="0"/>
                  </a:rPr>
                  <a:t>1</a:t>
                </a:r>
                <a:r>
                  <a:rPr lang="en-US" altLang="zh-CN" sz="1400" b="0" kern="100" dirty="0">
                    <a:cs typeface="Times New Roman" panose="02020603050405020304" pitchFamily="18" charset="0"/>
                  </a:rPr>
                  <a:t>)=1/2</a:t>
                </a:r>
                <a:r>
                  <a:rPr lang="zh-CN" altLang="zh-CN" sz="1400" b="0" kern="100" dirty="0">
                    <a:cs typeface="Times New Roman" panose="02020603050405020304" pitchFamily="18" charset="0"/>
                  </a:rPr>
                  <a:t>，类别为</a:t>
                </a:r>
                <a:r>
                  <a:rPr lang="en-US" altLang="zh-CN" sz="1400" b="0" kern="100" dirty="0">
                    <a:cs typeface="Times New Roman" panose="02020603050405020304" pitchFamily="18" charset="0"/>
                  </a:rPr>
                  <a:t>“</a:t>
                </a:r>
                <a:r>
                  <a:rPr lang="zh-CN" altLang="zh-CN" sz="1400" b="0" kern="100" dirty="0">
                    <a:cs typeface="Times New Roman" panose="02020603050405020304" pitchFamily="18" charset="0"/>
                  </a:rPr>
                  <a:t>女</a:t>
                </a:r>
                <a:r>
                  <a:rPr lang="en-US" altLang="zh-CN" sz="1400" b="0" kern="100" dirty="0">
                    <a:cs typeface="Times New Roman" panose="02020603050405020304" pitchFamily="18" charset="0"/>
                  </a:rPr>
                  <a:t>”</a:t>
                </a:r>
                <a:r>
                  <a:rPr lang="zh-CN" altLang="zh-CN" sz="1400" b="0" kern="100" dirty="0">
                    <a:cs typeface="Times New Roman" panose="02020603050405020304" pitchFamily="18" charset="0"/>
                  </a:rPr>
                  <a:t>的概率为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sz="1400" b="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1400" b="0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altLang="zh-CN" sz="1400" b="0" kern="100" dirty="0">
                    <a:cs typeface="Times New Roman" panose="02020603050405020304" pitchFamily="18" charset="0"/>
                  </a:rPr>
                  <a:t>(</a:t>
                </a:r>
                <a:r>
                  <a:rPr lang="en-US" altLang="zh-CN" sz="1400" b="0" i="1" kern="100" dirty="0">
                    <a:cs typeface="Times New Roman" panose="02020603050405020304" pitchFamily="18" charset="0"/>
                  </a:rPr>
                  <a:t>c</a:t>
                </a:r>
                <a:r>
                  <a:rPr lang="en-US" altLang="zh-CN" sz="1400" b="0" kern="100" baseline="-25000" dirty="0">
                    <a:cs typeface="Times New Roman" panose="02020603050405020304" pitchFamily="18" charset="0"/>
                  </a:rPr>
                  <a:t>2</a:t>
                </a:r>
                <a:r>
                  <a:rPr lang="en-US" altLang="zh-CN" sz="1400" b="0" kern="100" dirty="0">
                    <a:cs typeface="Times New Roman" panose="02020603050405020304" pitchFamily="18" charset="0"/>
                  </a:rPr>
                  <a:t>)=1/2</a:t>
                </a:r>
                <a:r>
                  <a:rPr lang="zh-CN" altLang="zh-CN" sz="1400" b="0" kern="100" dirty="0">
                    <a:cs typeface="Times New Roman" panose="02020603050405020304" pitchFamily="18" charset="0"/>
                  </a:rPr>
                  <a:t>。</a:t>
                </a:r>
                <a:endParaRPr lang="en-US" altLang="zh-CN" sz="1400" b="0" kern="100" dirty="0">
                  <a:cs typeface="Times New Roman" panose="02020603050405020304" pitchFamily="18" charset="0"/>
                </a:endParaRPr>
              </a:p>
              <a:p>
                <a:pPr marL="0" indent="0">
                  <a:buFont typeface="Wingdings" pitchFamily="2" charset="2"/>
                  <a:buNone/>
                </a:pPr>
                <a:r>
                  <a:rPr lang="zh-CN" altLang="en-US" sz="1400" b="1" kern="100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② </a:t>
                </a:r>
                <a:r>
                  <a:rPr lang="zh-CN" altLang="zh-CN" sz="1400" b="1" kern="100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条件概率估计：</a:t>
                </a:r>
                <a:endParaRPr lang="en-US" altLang="zh-CN" sz="1400" b="1" kern="100" dirty="0">
                  <a:solidFill>
                    <a:srgbClr val="0000FF"/>
                  </a:solidFill>
                  <a:cs typeface="Times New Roman" panose="02020603050405020304" pitchFamily="18" charset="0"/>
                </a:endParaRPr>
              </a:p>
              <a:p>
                <a:pPr marL="0" indent="0">
                  <a:buFont typeface="Wingdings" pitchFamily="2" charset="2"/>
                  <a:buNone/>
                </a:pPr>
                <a:r>
                  <a:rPr lang="zh-CN" altLang="zh-CN" sz="1400" b="0" kern="100" dirty="0">
                    <a:cs typeface="Times New Roman" panose="02020603050405020304" pitchFamily="18" charset="0"/>
                  </a:rPr>
                  <a:t>性别为</a:t>
                </a:r>
                <a:r>
                  <a:rPr lang="en-US" altLang="zh-CN" sz="1400" b="0" kern="100" dirty="0">
                    <a:cs typeface="Times New Roman" panose="02020603050405020304" pitchFamily="18" charset="0"/>
                  </a:rPr>
                  <a:t>“</a:t>
                </a:r>
                <a:r>
                  <a:rPr lang="zh-CN" altLang="zh-CN" sz="1400" b="0" kern="100" dirty="0">
                    <a:cs typeface="Times New Roman" panose="02020603050405020304" pitchFamily="18" charset="0"/>
                  </a:rPr>
                  <a:t>男</a:t>
                </a:r>
                <a:r>
                  <a:rPr lang="en-US" altLang="zh-CN" sz="1400" b="0" kern="100" dirty="0">
                    <a:cs typeface="Times New Roman" panose="02020603050405020304" pitchFamily="18" charset="0"/>
                  </a:rPr>
                  <a:t>”</a:t>
                </a:r>
                <a:r>
                  <a:rPr lang="zh-CN" altLang="zh-CN" sz="1400" b="0" kern="100" dirty="0">
                    <a:cs typeface="Times New Roman" panose="02020603050405020304" pitchFamily="18" charset="0"/>
                  </a:rPr>
                  <a:t>、身高</a:t>
                </a:r>
                <a:r>
                  <a:rPr lang="en-US" altLang="zh-CN" sz="1400" b="0" kern="100" dirty="0">
                    <a:cs typeface="Times New Roman" panose="02020603050405020304" pitchFamily="18" charset="0"/>
                  </a:rPr>
                  <a:t>“</a:t>
                </a:r>
                <a:r>
                  <a:rPr lang="zh-CN" altLang="zh-CN" sz="1400" b="0" kern="100" dirty="0">
                    <a:cs typeface="Times New Roman" panose="02020603050405020304" pitchFamily="18" charset="0"/>
                  </a:rPr>
                  <a:t>高</a:t>
                </a:r>
                <a:r>
                  <a:rPr lang="en-US" altLang="zh-CN" sz="1400" b="0" kern="100" dirty="0">
                    <a:cs typeface="Times New Roman" panose="02020603050405020304" pitchFamily="18" charset="0"/>
                  </a:rPr>
                  <a:t>”</a:t>
                </a:r>
                <a:r>
                  <a:rPr lang="zh-CN" altLang="zh-CN" sz="1400" b="0" kern="100" dirty="0">
                    <a:cs typeface="Times New Roman" panose="02020603050405020304" pitchFamily="18" charset="0"/>
                  </a:rPr>
                  <a:t>、体重</a:t>
                </a:r>
                <a:r>
                  <a:rPr lang="en-US" altLang="zh-CN" sz="1400" b="0" kern="100" dirty="0">
                    <a:cs typeface="Times New Roman" panose="02020603050405020304" pitchFamily="18" charset="0"/>
                  </a:rPr>
                  <a:t>“</a:t>
                </a:r>
                <a:r>
                  <a:rPr lang="zh-CN" altLang="zh-CN" sz="1400" b="0" kern="100" dirty="0">
                    <a:cs typeface="Times New Roman" panose="02020603050405020304" pitchFamily="18" charset="0"/>
                  </a:rPr>
                  <a:t>中</a:t>
                </a:r>
                <a:r>
                  <a:rPr lang="en-US" altLang="zh-CN" sz="1400" b="0" kern="100" dirty="0">
                    <a:cs typeface="Times New Roman" panose="02020603050405020304" pitchFamily="18" charset="0"/>
                  </a:rPr>
                  <a:t>”</a:t>
                </a:r>
                <a:r>
                  <a:rPr lang="zh-CN" altLang="zh-CN" sz="1400" b="0" kern="100" dirty="0">
                    <a:cs typeface="Times New Roman" panose="02020603050405020304" pitchFamily="18" charset="0"/>
                  </a:rPr>
                  <a:t>、鞋码</a:t>
                </a:r>
                <a:r>
                  <a:rPr lang="en-US" altLang="zh-CN" sz="1400" b="0" kern="100" dirty="0">
                    <a:cs typeface="Times New Roman" panose="02020603050405020304" pitchFamily="18" charset="0"/>
                  </a:rPr>
                  <a:t>“</a:t>
                </a:r>
                <a:r>
                  <a:rPr lang="zh-CN" altLang="zh-CN" sz="1400" b="0" kern="100" dirty="0">
                    <a:cs typeface="Times New Roman" panose="02020603050405020304" pitchFamily="18" charset="0"/>
                  </a:rPr>
                  <a:t>中</a:t>
                </a:r>
                <a:r>
                  <a:rPr lang="en-US" altLang="zh-CN" sz="1400" b="0" kern="100" dirty="0">
                    <a:cs typeface="Times New Roman" panose="02020603050405020304" pitchFamily="18" charset="0"/>
                  </a:rPr>
                  <a:t>”</a:t>
                </a:r>
                <a:r>
                  <a:rPr lang="zh-CN" altLang="zh-CN" sz="1400" b="0" kern="100" dirty="0">
                    <a:cs typeface="Times New Roman" panose="02020603050405020304" pitchFamily="18" charset="0"/>
                  </a:rPr>
                  <a:t>的概率为</a:t>
                </a:r>
                <a:endParaRPr lang="en-US" altLang="zh-CN" sz="1400" b="0" kern="100" dirty="0">
                  <a:cs typeface="Times New Roman" panose="02020603050405020304" pitchFamily="18" charset="0"/>
                </a:endParaRPr>
              </a:p>
              <a:p>
                <a:pPr marL="0" indent="0">
                  <a:buFont typeface="Wingdings" pitchFamily="2" charset="2"/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sz="1400" b="0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1400" b="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altLang="zh-CN" sz="1400" b="0" kern="1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(</a:t>
                </a:r>
                <a:r>
                  <a:rPr lang="en-US" altLang="zh-CN" sz="1400" b="0" i="1" kern="1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x</a:t>
                </a:r>
                <a:r>
                  <a:rPr lang="en-US" altLang="zh-CN" sz="1400" b="0" kern="100" baseline="-250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1</a:t>
                </a:r>
                <a:r>
                  <a:rPr lang="en-US" altLang="zh-CN" sz="1400" b="0" kern="1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,</a:t>
                </a:r>
                <a:r>
                  <a:rPr lang="en-US" altLang="zh-CN" sz="1400" b="0" i="1" kern="1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 x</a:t>
                </a:r>
                <a:r>
                  <a:rPr lang="en-US" altLang="zh-CN" sz="1400" b="0" kern="100" baseline="-250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2</a:t>
                </a:r>
                <a:r>
                  <a:rPr lang="en-US" altLang="zh-CN" sz="1400" b="0" kern="1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,</a:t>
                </a:r>
                <a:r>
                  <a:rPr lang="en-US" altLang="zh-CN" sz="1400" b="0" i="1" kern="1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 x</a:t>
                </a:r>
                <a:r>
                  <a:rPr lang="en-US" altLang="zh-CN" sz="1400" b="0" kern="100" baseline="-250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3</a:t>
                </a:r>
                <a:r>
                  <a:rPr lang="en-US" altLang="zh-CN" sz="1400" b="0" kern="1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|</a:t>
                </a:r>
                <a:r>
                  <a:rPr lang="en-US" altLang="zh-CN" sz="1400" b="0" i="1" kern="1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c</a:t>
                </a:r>
                <a:r>
                  <a:rPr lang="en-US" altLang="zh-CN" sz="1400" b="0" kern="100" baseline="-250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1</a:t>
                </a:r>
                <a:r>
                  <a:rPr lang="en-US" altLang="zh-CN" sz="1400" b="0" kern="1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)=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sz="1400" b="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1400" b="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altLang="zh-CN" sz="1400" b="0" kern="1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(</a:t>
                </a:r>
                <a:r>
                  <a:rPr lang="en-US" altLang="zh-CN" sz="1400" b="0" i="1" kern="1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x</a:t>
                </a:r>
                <a:r>
                  <a:rPr lang="en-US" altLang="zh-CN" sz="1400" b="0" kern="100" baseline="-250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1</a:t>
                </a:r>
                <a:r>
                  <a:rPr lang="en-US" altLang="zh-CN" sz="1400" b="0" kern="1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|</a:t>
                </a:r>
                <a:r>
                  <a:rPr lang="en-US" altLang="zh-CN" sz="1400" b="0" i="1" kern="1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c</a:t>
                </a:r>
                <a:r>
                  <a:rPr lang="en-US" altLang="zh-CN" sz="1400" b="0" kern="100" baseline="-250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1</a:t>
                </a:r>
                <a:r>
                  <a:rPr lang="en-US" altLang="zh-CN" sz="1400" b="0" kern="1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)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sz="1400" b="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1400" b="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altLang="zh-CN" sz="1400" b="0" kern="1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(</a:t>
                </a:r>
                <a:r>
                  <a:rPr lang="en-US" altLang="zh-CN" sz="1400" b="0" i="1" kern="1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x</a:t>
                </a:r>
                <a:r>
                  <a:rPr lang="en-US" altLang="zh-CN" sz="1400" b="0" kern="100" baseline="-250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2</a:t>
                </a:r>
                <a:r>
                  <a:rPr lang="en-US" altLang="zh-CN" sz="1400" b="0" kern="1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|</a:t>
                </a:r>
                <a:r>
                  <a:rPr lang="en-US" altLang="zh-CN" sz="1400" b="0" i="1" kern="1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c</a:t>
                </a:r>
                <a:r>
                  <a:rPr lang="en-US" altLang="zh-CN" sz="1400" b="0" kern="100" baseline="-250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1</a:t>
                </a:r>
                <a:r>
                  <a:rPr lang="en-US" altLang="zh-CN" sz="1400" b="0" kern="1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)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sz="1400" b="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1400" b="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altLang="zh-CN" sz="1400" b="0" kern="1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(</a:t>
                </a:r>
                <a:r>
                  <a:rPr lang="en-US" altLang="zh-CN" sz="1400" b="0" i="1" kern="1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x</a:t>
                </a:r>
                <a:r>
                  <a:rPr lang="en-US" altLang="zh-CN" sz="1400" b="0" kern="100" baseline="-250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3</a:t>
                </a:r>
                <a:r>
                  <a:rPr lang="en-US" altLang="zh-CN" sz="1400" b="0" kern="1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|</a:t>
                </a:r>
                <a:r>
                  <a:rPr lang="en-US" altLang="zh-CN" sz="1400" b="0" i="1" kern="1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c</a:t>
                </a:r>
                <a:r>
                  <a:rPr lang="en-US" altLang="zh-CN" sz="1400" b="0" kern="100" baseline="-250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1</a:t>
                </a:r>
                <a:r>
                  <a:rPr lang="en-US" altLang="zh-CN" sz="1400" b="0" kern="1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buFont typeface="Wingdings" pitchFamily="2" charset="2"/>
                  <a:buNone/>
                </a:pPr>
                <a:r>
                  <a:rPr lang="en-US" altLang="zh-CN" sz="1400" b="0" kern="1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=(1/2)</a:t>
                </a:r>
                <a:r>
                  <a:rPr lang="en-US" altLang="zh-CN" sz="1400" b="0" kern="100" dirty="0">
                    <a:solidFill>
                      <a:srgbClr val="FF0000"/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</a:t>
                </a:r>
                <a:r>
                  <a:rPr lang="en-US" altLang="zh-CN" sz="1400" b="0" kern="1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(1/2)</a:t>
                </a:r>
                <a:r>
                  <a:rPr lang="en-US" altLang="zh-CN" sz="1400" b="0" kern="100" dirty="0">
                    <a:solidFill>
                      <a:srgbClr val="FF0000"/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</a:t>
                </a:r>
                <a:r>
                  <a:rPr lang="en-US" altLang="zh-CN" sz="1400" b="0" kern="1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(1/4)=1/16</a:t>
                </a:r>
              </a:p>
              <a:p>
                <a:pPr marL="0" indent="0">
                  <a:buFont typeface="Wingdings" pitchFamily="2" charset="2"/>
                  <a:buNone/>
                </a:pPr>
                <a:r>
                  <a:rPr lang="zh-CN" altLang="zh-CN" sz="1400" b="0" kern="100" dirty="0">
                    <a:cs typeface="Times New Roman" panose="02020603050405020304" pitchFamily="18" charset="0"/>
                  </a:rPr>
                  <a:t>性别为</a:t>
                </a:r>
                <a:r>
                  <a:rPr lang="en-US" altLang="zh-CN" sz="1400" b="0" kern="100" dirty="0">
                    <a:cs typeface="Times New Roman" panose="02020603050405020304" pitchFamily="18" charset="0"/>
                  </a:rPr>
                  <a:t>“</a:t>
                </a:r>
                <a:r>
                  <a:rPr lang="zh-CN" altLang="zh-CN" sz="1400" b="0" kern="100" dirty="0">
                    <a:cs typeface="Times New Roman" panose="02020603050405020304" pitchFamily="18" charset="0"/>
                  </a:rPr>
                  <a:t>女</a:t>
                </a:r>
                <a:r>
                  <a:rPr lang="en-US" altLang="zh-CN" sz="1400" b="0" kern="100" dirty="0">
                    <a:cs typeface="Times New Roman" panose="02020603050405020304" pitchFamily="18" charset="0"/>
                  </a:rPr>
                  <a:t>”</a:t>
                </a:r>
                <a:r>
                  <a:rPr lang="zh-CN" altLang="zh-CN" sz="1400" b="0" kern="100" dirty="0">
                    <a:cs typeface="Times New Roman" panose="02020603050405020304" pitchFamily="18" charset="0"/>
                  </a:rPr>
                  <a:t>、身高</a:t>
                </a:r>
                <a:r>
                  <a:rPr lang="en-US" altLang="zh-CN" sz="1400" b="0" kern="100" dirty="0">
                    <a:cs typeface="Times New Roman" panose="02020603050405020304" pitchFamily="18" charset="0"/>
                  </a:rPr>
                  <a:t>“</a:t>
                </a:r>
                <a:r>
                  <a:rPr lang="zh-CN" altLang="zh-CN" sz="1400" b="0" kern="100" dirty="0">
                    <a:cs typeface="Times New Roman" panose="02020603050405020304" pitchFamily="18" charset="0"/>
                  </a:rPr>
                  <a:t>高</a:t>
                </a:r>
                <a:r>
                  <a:rPr lang="en-US" altLang="zh-CN" sz="1400" b="0" kern="100" dirty="0">
                    <a:cs typeface="Times New Roman" panose="02020603050405020304" pitchFamily="18" charset="0"/>
                  </a:rPr>
                  <a:t>”</a:t>
                </a:r>
                <a:r>
                  <a:rPr lang="zh-CN" altLang="zh-CN" sz="1400" b="0" kern="100" dirty="0">
                    <a:cs typeface="Times New Roman" panose="02020603050405020304" pitchFamily="18" charset="0"/>
                  </a:rPr>
                  <a:t>、体重</a:t>
                </a:r>
                <a:r>
                  <a:rPr lang="en-US" altLang="zh-CN" sz="1400" b="0" kern="100" dirty="0">
                    <a:cs typeface="Times New Roman" panose="02020603050405020304" pitchFamily="18" charset="0"/>
                  </a:rPr>
                  <a:t>“</a:t>
                </a:r>
                <a:r>
                  <a:rPr lang="zh-CN" altLang="zh-CN" sz="1400" b="0" kern="100" dirty="0">
                    <a:cs typeface="Times New Roman" panose="02020603050405020304" pitchFamily="18" charset="0"/>
                  </a:rPr>
                  <a:t>中</a:t>
                </a:r>
                <a:r>
                  <a:rPr lang="en-US" altLang="zh-CN" sz="1400" b="0" kern="100" dirty="0">
                    <a:cs typeface="Times New Roman" panose="02020603050405020304" pitchFamily="18" charset="0"/>
                  </a:rPr>
                  <a:t>”</a:t>
                </a:r>
                <a:r>
                  <a:rPr lang="zh-CN" altLang="zh-CN" sz="1400" b="0" kern="100" dirty="0">
                    <a:cs typeface="Times New Roman" panose="02020603050405020304" pitchFamily="18" charset="0"/>
                  </a:rPr>
                  <a:t>、鞋码</a:t>
                </a:r>
                <a:r>
                  <a:rPr lang="en-US" altLang="zh-CN" sz="1400" b="0" kern="100" dirty="0">
                    <a:cs typeface="Times New Roman" panose="02020603050405020304" pitchFamily="18" charset="0"/>
                  </a:rPr>
                  <a:t>“</a:t>
                </a:r>
                <a:r>
                  <a:rPr lang="zh-CN" altLang="zh-CN" sz="1400" b="0" kern="100" dirty="0">
                    <a:cs typeface="Times New Roman" panose="02020603050405020304" pitchFamily="18" charset="0"/>
                  </a:rPr>
                  <a:t>中</a:t>
                </a:r>
                <a:r>
                  <a:rPr lang="en-US" altLang="zh-CN" sz="1400" b="0" kern="100" dirty="0">
                    <a:cs typeface="Times New Roman" panose="02020603050405020304" pitchFamily="18" charset="0"/>
                  </a:rPr>
                  <a:t>”</a:t>
                </a:r>
                <a:r>
                  <a:rPr lang="zh-CN" altLang="zh-CN" sz="1400" b="0" kern="100" dirty="0">
                    <a:cs typeface="Times New Roman" panose="02020603050405020304" pitchFamily="18" charset="0"/>
                  </a:rPr>
                  <a:t>的概率为</a:t>
                </a:r>
                <a:endParaRPr lang="en-US" altLang="zh-CN" sz="1400" b="0" kern="100" dirty="0">
                  <a:cs typeface="Times New Roman" panose="02020603050405020304" pitchFamily="18" charset="0"/>
                </a:endParaRPr>
              </a:p>
              <a:p>
                <a:pPr marL="0" indent="0">
                  <a:buFont typeface="Wingdings" pitchFamily="2" charset="2"/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sz="1600" b="0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1600" b="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altLang="zh-CN" sz="1600" b="0" kern="1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(</a:t>
                </a:r>
                <a:r>
                  <a:rPr lang="en-US" altLang="zh-CN" sz="1600" b="0" i="1" kern="1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x</a:t>
                </a:r>
                <a:r>
                  <a:rPr lang="en-US" altLang="zh-CN" sz="1600" b="0" kern="100" baseline="-250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1</a:t>
                </a:r>
                <a:r>
                  <a:rPr lang="en-US" altLang="zh-CN" sz="1600" b="0" kern="1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,</a:t>
                </a:r>
                <a:r>
                  <a:rPr lang="en-US" altLang="zh-CN" sz="1600" b="0" i="1" kern="1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 x</a:t>
                </a:r>
                <a:r>
                  <a:rPr lang="en-US" altLang="zh-CN" sz="1600" b="0" kern="100" baseline="-250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2</a:t>
                </a:r>
                <a:r>
                  <a:rPr lang="en-US" altLang="zh-CN" sz="1600" b="0" kern="1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,</a:t>
                </a:r>
                <a:r>
                  <a:rPr lang="en-US" altLang="zh-CN" sz="1600" b="0" i="1" kern="1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 x</a:t>
                </a:r>
                <a:r>
                  <a:rPr lang="en-US" altLang="zh-CN" sz="1600" b="0" kern="100" baseline="-250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3</a:t>
                </a:r>
                <a:r>
                  <a:rPr lang="en-US" altLang="zh-CN" sz="1600" b="0" kern="1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|</a:t>
                </a:r>
                <a:r>
                  <a:rPr lang="en-US" altLang="zh-CN" sz="1600" b="0" i="1" kern="1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c</a:t>
                </a:r>
                <a:r>
                  <a:rPr lang="en-US" altLang="zh-CN" sz="1600" b="0" kern="100" baseline="-250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2</a:t>
                </a:r>
                <a:r>
                  <a:rPr lang="en-US" altLang="zh-CN" sz="1600" b="0" kern="1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)=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sz="1600" b="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1600" b="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altLang="zh-CN" sz="1600" b="0" kern="1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(</a:t>
                </a:r>
                <a:r>
                  <a:rPr lang="en-US" altLang="zh-CN" sz="1600" b="0" i="1" kern="1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x</a:t>
                </a:r>
                <a:r>
                  <a:rPr lang="en-US" altLang="zh-CN" sz="1600" b="0" kern="100" baseline="-250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1</a:t>
                </a:r>
                <a:r>
                  <a:rPr lang="en-US" altLang="zh-CN" sz="1600" b="0" kern="1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|</a:t>
                </a:r>
                <a:r>
                  <a:rPr lang="en-US" altLang="zh-CN" sz="1600" b="0" i="1" kern="1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c</a:t>
                </a:r>
                <a:r>
                  <a:rPr lang="en-US" altLang="zh-CN" sz="1600" b="0" kern="100" baseline="-250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2</a:t>
                </a:r>
                <a:r>
                  <a:rPr lang="en-US" altLang="zh-CN" sz="1600" b="0" kern="1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)</a:t>
                </a:r>
                <a:r>
                  <a:rPr lang="en-US" altLang="zh-CN" sz="1600" b="0" kern="100" dirty="0">
                    <a:solidFill>
                      <a:srgbClr val="FF0000"/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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sz="1600" b="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1600" b="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altLang="zh-CN" sz="1600" b="0" kern="1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(</a:t>
                </a:r>
                <a:r>
                  <a:rPr lang="en-US" altLang="zh-CN" sz="1600" b="0" i="1" kern="1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x</a:t>
                </a:r>
                <a:r>
                  <a:rPr lang="en-US" altLang="zh-CN" sz="1600" b="0" kern="100" baseline="-250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2</a:t>
                </a:r>
                <a:r>
                  <a:rPr lang="en-US" altLang="zh-CN" sz="1600" b="0" kern="1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|</a:t>
                </a:r>
                <a:r>
                  <a:rPr lang="en-US" altLang="zh-CN" sz="1600" b="0" i="1" kern="1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c</a:t>
                </a:r>
                <a:r>
                  <a:rPr lang="en-US" altLang="zh-CN" sz="1600" b="0" kern="100" baseline="-250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2</a:t>
                </a:r>
                <a:r>
                  <a:rPr lang="en-US" altLang="zh-CN" sz="1600" b="0" kern="1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)</a:t>
                </a:r>
                <a:r>
                  <a:rPr lang="en-US" altLang="zh-CN" sz="1600" b="0" kern="100" dirty="0">
                    <a:solidFill>
                      <a:srgbClr val="FF0000"/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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sz="1600" b="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1600" b="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altLang="zh-CN" sz="1600" b="0" kern="1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(</a:t>
                </a:r>
                <a:r>
                  <a:rPr lang="en-US" altLang="zh-CN" sz="1600" b="0" i="1" kern="1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x</a:t>
                </a:r>
                <a:r>
                  <a:rPr lang="en-US" altLang="zh-CN" sz="1600" b="0" kern="100" baseline="-250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3</a:t>
                </a:r>
                <a:r>
                  <a:rPr lang="en-US" altLang="zh-CN" sz="1600" b="0" kern="1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|</a:t>
                </a:r>
                <a:r>
                  <a:rPr lang="en-US" altLang="zh-CN" sz="1600" b="0" i="1" kern="1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c</a:t>
                </a:r>
                <a:r>
                  <a:rPr lang="en-US" altLang="zh-CN" sz="1600" b="0" kern="100" baseline="-250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2</a:t>
                </a:r>
                <a:r>
                  <a:rPr lang="en-US" altLang="zh-CN" sz="1600" b="0" kern="1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)=0</a:t>
                </a:r>
                <a:endParaRPr lang="en-US" altLang="zh-CN" sz="1400" b="0" kern="100" dirty="0">
                  <a:solidFill>
                    <a:srgbClr val="FF0000"/>
                  </a:solidFill>
                  <a:cs typeface="Times New Roman" panose="02020603050405020304" pitchFamily="18" charset="0"/>
                </a:endParaRPr>
              </a:p>
              <a:p>
                <a:pPr marL="0" indent="0">
                  <a:buFont typeface="Wingdings" pitchFamily="2" charset="2"/>
                  <a:buNone/>
                </a:pPr>
                <a:r>
                  <a:rPr lang="zh-CN" altLang="en-US" sz="1400" b="1" kern="100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③ </a:t>
                </a:r>
                <a:r>
                  <a:rPr lang="zh-CN" altLang="zh-CN" sz="1400" b="1" kern="100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类别预测：</a:t>
                </a:r>
                <a:endParaRPr lang="en-US" altLang="zh-CN" sz="1400" b="1" kern="100" dirty="0">
                  <a:solidFill>
                    <a:srgbClr val="0000FF"/>
                  </a:solidFill>
                  <a:cs typeface="Times New Roman" panose="02020603050405020304" pitchFamily="18" charset="0"/>
                </a:endParaRPr>
              </a:p>
              <a:p>
                <a:pPr marL="0" indent="0">
                  <a:buFont typeface="Wingdings" pitchFamily="2" charset="2"/>
                  <a:buNone/>
                </a:pPr>
                <a:r>
                  <a:rPr lang="zh-CN" altLang="zh-CN" sz="1400" b="0" kern="100" dirty="0">
                    <a:cs typeface="Times New Roman" panose="02020603050405020304" pitchFamily="18" charset="0"/>
                  </a:rPr>
                  <a:t>由于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sz="1600" b="0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1600" b="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altLang="zh-CN" sz="1600" b="0" kern="1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(</a:t>
                </a:r>
                <a:r>
                  <a:rPr lang="en-US" altLang="zh-CN" sz="1600" b="0" i="1" kern="1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c</a:t>
                </a:r>
                <a:r>
                  <a:rPr lang="en-US" altLang="zh-CN" sz="1600" b="0" kern="100" baseline="-250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1</a:t>
                </a:r>
                <a:r>
                  <a:rPr lang="en-US" altLang="zh-CN" sz="1600" b="0" kern="1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)</a:t>
                </a:r>
                <a:r>
                  <a:rPr lang="en-US" altLang="zh-CN" sz="1600" b="0" kern="100" dirty="0">
                    <a:solidFill>
                      <a:srgbClr val="FF0000"/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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sz="1600" b="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1600" b="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altLang="zh-CN" sz="1600" b="0" kern="1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(</a:t>
                </a:r>
                <a:r>
                  <a:rPr lang="en-US" altLang="zh-CN" sz="1600" b="0" i="1" kern="1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x</a:t>
                </a:r>
                <a:r>
                  <a:rPr lang="en-US" altLang="zh-CN" sz="1600" b="0" kern="100" baseline="-250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1</a:t>
                </a:r>
                <a:r>
                  <a:rPr lang="en-US" altLang="zh-CN" sz="1600" b="0" kern="1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,</a:t>
                </a:r>
                <a:r>
                  <a:rPr lang="en-US" altLang="zh-CN" sz="1600" b="0" i="1" kern="1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 x</a:t>
                </a:r>
                <a:r>
                  <a:rPr lang="en-US" altLang="zh-CN" sz="1600" b="0" kern="100" baseline="-250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2</a:t>
                </a:r>
                <a:r>
                  <a:rPr lang="en-US" altLang="zh-CN" sz="1600" b="0" kern="1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,</a:t>
                </a:r>
                <a:r>
                  <a:rPr lang="en-US" altLang="zh-CN" sz="1600" b="0" i="1" kern="1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 x</a:t>
                </a:r>
                <a:r>
                  <a:rPr lang="en-US" altLang="zh-CN" sz="1600" b="0" kern="100" baseline="-250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3</a:t>
                </a:r>
                <a:r>
                  <a:rPr lang="en-US" altLang="zh-CN" sz="1600" b="0" kern="1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|</a:t>
                </a:r>
                <a:r>
                  <a:rPr lang="en-US" altLang="zh-CN" sz="1600" b="0" i="1" kern="1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c</a:t>
                </a:r>
                <a:r>
                  <a:rPr lang="en-US" altLang="zh-CN" sz="1600" b="0" kern="100" baseline="-250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1</a:t>
                </a:r>
                <a:r>
                  <a:rPr lang="en-US" altLang="zh-CN" sz="1600" b="0" kern="1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)&gt;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sz="1600" b="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1600" b="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altLang="zh-CN" sz="1600" b="0" kern="1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(</a:t>
                </a:r>
                <a:r>
                  <a:rPr lang="en-US" altLang="zh-CN" sz="1600" b="0" i="1" kern="1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c</a:t>
                </a:r>
                <a:r>
                  <a:rPr lang="en-US" altLang="zh-CN" sz="1600" b="0" kern="100" baseline="-250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2</a:t>
                </a:r>
                <a:r>
                  <a:rPr lang="en-US" altLang="zh-CN" sz="1600" b="0" kern="1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)</a:t>
                </a:r>
                <a:r>
                  <a:rPr lang="en-US" altLang="zh-CN" sz="1600" b="0" kern="100" dirty="0">
                    <a:solidFill>
                      <a:srgbClr val="FF0000"/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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sz="1600" b="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1600" b="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altLang="zh-CN" sz="1600" b="0" kern="1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(</a:t>
                </a:r>
                <a:r>
                  <a:rPr lang="en-US" altLang="zh-CN" sz="1600" b="0" i="1" kern="1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x</a:t>
                </a:r>
                <a:r>
                  <a:rPr lang="en-US" altLang="zh-CN" sz="1600" b="0" kern="100" baseline="-250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1</a:t>
                </a:r>
                <a:r>
                  <a:rPr lang="en-US" altLang="zh-CN" sz="1600" b="0" kern="1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,</a:t>
                </a:r>
                <a:r>
                  <a:rPr lang="en-US" altLang="zh-CN" sz="1600" b="0" i="1" kern="1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 x</a:t>
                </a:r>
                <a:r>
                  <a:rPr lang="en-US" altLang="zh-CN" sz="1600" b="0" kern="100" baseline="-250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2</a:t>
                </a:r>
                <a:r>
                  <a:rPr lang="en-US" altLang="zh-CN" sz="1600" b="0" kern="1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,</a:t>
                </a:r>
                <a:r>
                  <a:rPr lang="en-US" altLang="zh-CN" sz="1600" b="0" i="1" kern="1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 x</a:t>
                </a:r>
                <a:r>
                  <a:rPr lang="en-US" altLang="zh-CN" sz="1600" b="0" kern="100" baseline="-250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3</a:t>
                </a:r>
                <a:r>
                  <a:rPr lang="en-US" altLang="zh-CN" sz="1600" b="0" kern="1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|</a:t>
                </a:r>
                <a:r>
                  <a:rPr lang="en-US" altLang="zh-CN" sz="1600" b="0" i="1" kern="1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c</a:t>
                </a:r>
                <a:r>
                  <a:rPr lang="en-US" altLang="zh-CN" sz="1600" b="0" kern="100" baseline="-250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2</a:t>
                </a:r>
                <a:r>
                  <a:rPr lang="en-US" altLang="zh-CN" sz="1600" b="0" kern="1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)</a:t>
                </a:r>
                <a:r>
                  <a:rPr lang="zh-CN" altLang="zh-CN" sz="1400" b="0" kern="100" dirty="0">
                    <a:cs typeface="Times New Roman" panose="02020603050405020304" pitchFamily="18" charset="0"/>
                  </a:rPr>
                  <a:t>，此人性别为</a:t>
                </a:r>
                <a:r>
                  <a:rPr lang="en-US" altLang="zh-CN" sz="1400" b="0" kern="100" dirty="0">
                    <a:cs typeface="Times New Roman" panose="02020603050405020304" pitchFamily="18" charset="0"/>
                  </a:rPr>
                  <a:t>“</a:t>
                </a:r>
                <a:r>
                  <a:rPr lang="zh-CN" altLang="zh-CN" sz="1400" b="0" kern="100" dirty="0">
                    <a:cs typeface="Times New Roman" panose="02020603050405020304" pitchFamily="18" charset="0"/>
                  </a:rPr>
                  <a:t>男</a:t>
                </a:r>
                <a:r>
                  <a:rPr lang="en-US" altLang="zh-CN" sz="1400" b="0" kern="100" dirty="0">
                    <a:cs typeface="Times New Roman" panose="02020603050405020304" pitchFamily="18" charset="0"/>
                  </a:rPr>
                  <a:t>”</a:t>
                </a:r>
                <a:r>
                  <a:rPr lang="zh-CN" altLang="zh-CN" sz="1400" b="0" kern="100" dirty="0">
                    <a:cs typeface="Times New Roman" panose="02020603050405020304" pitchFamily="18" charset="0"/>
                  </a:rPr>
                  <a:t>。</a:t>
                </a:r>
                <a:endParaRPr lang="en-US" sz="2000" b="0" kern="0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4C7C3AD-30B7-4915-A54F-CCFF23B4B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1764" y="3284984"/>
                <a:ext cx="4412159" cy="3240359"/>
              </a:xfrm>
              <a:prstGeom prst="rect">
                <a:avLst/>
              </a:prstGeom>
              <a:blipFill>
                <a:blip r:embed="rId2"/>
                <a:stretch>
                  <a:fillRect l="-414" t="-5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78330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黑体" pitchFamily="2" charset="-122"/>
              </a:rPr>
              <a:t>提纲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4600" y="2214563"/>
            <a:ext cx="6253163" cy="3881437"/>
          </a:xfrm>
        </p:spPr>
        <p:txBody>
          <a:bodyPr/>
          <a:lstStyle/>
          <a:p>
            <a:pPr eaLnBrk="1" hangingPunct="1">
              <a:lnSpc>
                <a:spcPts val="28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200" dirty="0">
                <a:ea typeface="黑体" pitchFamily="2" charset="-122"/>
              </a:rPr>
              <a:t>分类算法概述</a:t>
            </a:r>
          </a:p>
          <a:p>
            <a:pPr eaLnBrk="1" hangingPunct="1">
              <a:lnSpc>
                <a:spcPts val="28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200" dirty="0">
                <a:ea typeface="黑体" pitchFamily="2" charset="-122"/>
              </a:rPr>
              <a:t>决策树</a:t>
            </a:r>
            <a:endParaRPr lang="en-US" altLang="zh-CN" sz="2200" dirty="0">
              <a:ea typeface="黑体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200" dirty="0">
                <a:ea typeface="黑体" pitchFamily="2" charset="-122"/>
              </a:rPr>
              <a:t>支持向量机</a:t>
            </a:r>
            <a:endParaRPr lang="en-US" altLang="zh-CN" sz="2200" dirty="0">
              <a:ea typeface="黑体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200" dirty="0">
                <a:ea typeface="黑体" pitchFamily="2" charset="-122"/>
              </a:rPr>
              <a:t>贝叶斯分类</a:t>
            </a:r>
            <a:endParaRPr lang="en-US" altLang="zh-CN" sz="2200" dirty="0">
              <a:ea typeface="黑体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FF0000"/>
                </a:solidFill>
                <a:ea typeface="黑体" pitchFamily="2" charset="-122"/>
              </a:rPr>
              <a:t>总</a:t>
            </a:r>
            <a:r>
              <a:rPr lang="zh-CN" altLang="en-US" sz="2200" dirty="0">
                <a:solidFill>
                  <a:srgbClr val="FF0000"/>
                </a:solidFill>
                <a:ea typeface="黑体" pitchFamily="2" charset="-122"/>
              </a:rPr>
              <a:t>结</a:t>
            </a:r>
            <a:endParaRPr lang="en-US" altLang="zh-CN" sz="2200" dirty="0">
              <a:solidFill>
                <a:srgbClr val="FF0000"/>
              </a:solidFill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41557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6973BE-9D3F-4230-906C-9D2988991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5A3CAA-55B0-4336-BDBC-1A952F62F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2070547"/>
            <a:ext cx="8084195" cy="1574477"/>
          </a:xfrm>
        </p:spPr>
        <p:txBody>
          <a:bodyPr/>
          <a:lstStyle/>
          <a:p>
            <a:r>
              <a:rPr lang="zh-CN" altLang="en-US" b="1" dirty="0">
                <a:solidFill>
                  <a:srgbClr val="0000FF"/>
                </a:solidFill>
              </a:rPr>
              <a:t>决策树</a:t>
            </a:r>
            <a:endParaRPr lang="en-US" altLang="zh-CN" b="1" dirty="0">
              <a:solidFill>
                <a:srgbClr val="0000FF"/>
              </a:solidFill>
            </a:endParaRPr>
          </a:p>
          <a:p>
            <a:pPr marL="457200" lvl="1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优点</a:t>
            </a:r>
            <a:r>
              <a:rPr lang="zh-CN" altLang="en-US" dirty="0"/>
              <a:t>：易于理解和解释，可处理混合类型的变量，对缺失值不敏感且灵活性好。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缺点</a:t>
            </a:r>
            <a:r>
              <a:rPr lang="zh-CN" altLang="en-US" dirty="0"/>
              <a:t>：贪心法的解可能不是最优值，会出现过拟合。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A7225D4C-EA91-4C54-AAE6-15A29B526DD4}"/>
              </a:ext>
            </a:extLst>
          </p:cNvPr>
          <p:cNvSpPr txBox="1">
            <a:spLocks/>
          </p:cNvSpPr>
          <p:nvPr/>
        </p:nvSpPr>
        <p:spPr bwMode="auto">
          <a:xfrm>
            <a:off x="683568" y="3645023"/>
            <a:ext cx="8174162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w"/>
              <a:defRPr kumimoji="1" sz="2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 sz="20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w"/>
              <a:defRPr kumimoji="1" sz="20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 sz="20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b="1" kern="0" dirty="0">
                <a:solidFill>
                  <a:srgbClr val="0000FF"/>
                </a:solidFill>
              </a:rPr>
              <a:t>支持向量机</a:t>
            </a:r>
            <a:endParaRPr lang="en-US" altLang="zh-CN" b="1" kern="0" dirty="0">
              <a:solidFill>
                <a:srgbClr val="0000FF"/>
              </a:solidFill>
            </a:endParaRPr>
          </a:p>
          <a:p>
            <a:pPr marL="457200" lvl="1" indent="0">
              <a:buFont typeface="Wingdings" pitchFamily="2" charset="2"/>
              <a:buNone/>
            </a:pPr>
            <a:r>
              <a:rPr lang="zh-CN" altLang="en-US" b="0" kern="0" dirty="0">
                <a:solidFill>
                  <a:srgbClr val="FF0000"/>
                </a:solidFill>
              </a:rPr>
              <a:t>优点</a:t>
            </a:r>
            <a:r>
              <a:rPr lang="zh-CN" altLang="en-US" b="0" kern="0" dirty="0"/>
              <a:t>：</a:t>
            </a:r>
            <a:r>
              <a:rPr lang="zh-CN" altLang="en-US" b="0" dirty="0"/>
              <a:t>全局最优值，泛化能力强，算法简单且鲁棒</a:t>
            </a:r>
            <a:r>
              <a:rPr lang="zh-CN" altLang="en-US" b="0" kern="0" dirty="0"/>
              <a:t>。</a:t>
            </a:r>
            <a:endParaRPr lang="en-US" altLang="zh-CN" b="0" kern="0" dirty="0"/>
          </a:p>
          <a:p>
            <a:pPr marL="457200" lvl="1" indent="0">
              <a:buFont typeface="Wingdings" pitchFamily="2" charset="2"/>
              <a:buNone/>
            </a:pPr>
            <a:r>
              <a:rPr lang="zh-CN" altLang="en-US" b="0" kern="0" dirty="0">
                <a:solidFill>
                  <a:srgbClr val="FF0000"/>
                </a:solidFill>
              </a:rPr>
              <a:t>缺点</a:t>
            </a:r>
            <a:r>
              <a:rPr lang="zh-CN" altLang="en-US" b="0" kern="0" dirty="0"/>
              <a:t>：样本数量大时，存储和计算的开销较大。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363B80F8-B1A8-4202-93ED-5CD8DC46D2D0}"/>
              </a:ext>
            </a:extLst>
          </p:cNvPr>
          <p:cNvSpPr txBox="1">
            <a:spLocks/>
          </p:cNvSpPr>
          <p:nvPr/>
        </p:nvSpPr>
        <p:spPr bwMode="auto">
          <a:xfrm>
            <a:off x="683568" y="4941167"/>
            <a:ext cx="8246170" cy="1574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w"/>
              <a:defRPr kumimoji="1" sz="2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 sz="20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w"/>
              <a:defRPr kumimoji="1" sz="20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 sz="20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b="1" kern="0" dirty="0">
                <a:solidFill>
                  <a:srgbClr val="0000FF"/>
                </a:solidFill>
              </a:rPr>
              <a:t>朴素贝叶斯</a:t>
            </a:r>
            <a:endParaRPr lang="en-US" altLang="zh-CN" b="1" kern="0" dirty="0">
              <a:solidFill>
                <a:srgbClr val="0000FF"/>
              </a:solidFill>
            </a:endParaRPr>
          </a:p>
          <a:p>
            <a:pPr marL="457200" lvl="1" indent="0">
              <a:buFont typeface="Wingdings" pitchFamily="2" charset="2"/>
              <a:buNone/>
            </a:pPr>
            <a:r>
              <a:rPr lang="zh-CN" altLang="en-US" b="0" kern="0" dirty="0">
                <a:solidFill>
                  <a:srgbClr val="FF0000"/>
                </a:solidFill>
              </a:rPr>
              <a:t>优点</a:t>
            </a:r>
            <a:r>
              <a:rPr lang="zh-CN" altLang="en-US" b="0" kern="0" dirty="0"/>
              <a:t>：</a:t>
            </a:r>
            <a:r>
              <a:rPr lang="zh-CN" altLang="en-US" b="0" dirty="0"/>
              <a:t>时空开销小，能处理多分类任务，对缺失数据不太敏感，结果可解释、容易理解</a:t>
            </a:r>
            <a:r>
              <a:rPr lang="zh-CN" altLang="en-US" b="0" kern="0" dirty="0"/>
              <a:t>。</a:t>
            </a:r>
            <a:endParaRPr lang="en-US" altLang="zh-CN" b="0" kern="0" dirty="0"/>
          </a:p>
          <a:p>
            <a:pPr marL="457200" lvl="1" indent="0">
              <a:buFont typeface="Wingdings" pitchFamily="2" charset="2"/>
              <a:buNone/>
            </a:pPr>
            <a:r>
              <a:rPr lang="zh-CN" altLang="en-US" b="0" kern="0" dirty="0">
                <a:solidFill>
                  <a:srgbClr val="FF0000"/>
                </a:solidFill>
              </a:rPr>
              <a:t>缺点</a:t>
            </a:r>
            <a:r>
              <a:rPr lang="zh-CN" altLang="en-US" b="0" kern="0" dirty="0"/>
              <a:t>：决策存在错误率，对输入数据的表达形式很敏感。</a:t>
            </a:r>
          </a:p>
        </p:txBody>
      </p:sp>
    </p:spTree>
    <p:extLst>
      <p:ext uri="{BB962C8B-B14F-4D97-AF65-F5344CB8AC3E}">
        <p14:creationId xmlns:p14="http://schemas.microsoft.com/office/powerpoint/2010/main" val="42270923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ea typeface="黑体" pitchFamily="2" charset="-122"/>
              </a:rPr>
              <a:t>结语</a:t>
            </a:r>
            <a:endParaRPr lang="en-US" altLang="zh-CN" dirty="0">
              <a:ea typeface="黑体" pitchFamily="2" charset="-122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2214563"/>
            <a:ext cx="7580313" cy="3881437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endParaRPr lang="en-US" altLang="zh-CN" sz="4400" b="1" dirty="0"/>
          </a:p>
          <a:p>
            <a:pPr algn="ctr" eaLnBrk="1" hangingPunct="1">
              <a:buFont typeface="Wingdings" pitchFamily="2" charset="2"/>
              <a:buNone/>
            </a:pPr>
            <a:endParaRPr lang="en-US" altLang="zh-CN" sz="4400" b="1" dirty="0"/>
          </a:p>
          <a:p>
            <a:pPr algn="ctr" eaLnBrk="1" hangingPunct="1">
              <a:buFont typeface="Wingdings" pitchFamily="2" charset="2"/>
              <a:buNone/>
            </a:pPr>
            <a:r>
              <a:rPr lang="zh-CN" altLang="en-US" sz="4400" b="1" dirty="0">
                <a:latin typeface="黑体" pitchFamily="2" charset="-122"/>
                <a:ea typeface="黑体" pitchFamily="2" charset="-122"/>
              </a:rPr>
              <a:t>谢谢</a:t>
            </a:r>
            <a:r>
              <a:rPr lang="zh-CN" altLang="en-US" sz="4400" b="1" dirty="0"/>
              <a:t>！</a:t>
            </a:r>
            <a:endParaRPr lang="en-US" altLang="zh-CN" sz="44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2842A5-A68A-4A0E-BAC6-46193EA96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分类算法概述 </a:t>
            </a:r>
            <a:r>
              <a:rPr lang="en-US" altLang="zh-CN" dirty="0"/>
              <a:t>(2)</a:t>
            </a:r>
            <a:endParaRPr lang="zh-CN" alt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CB49F77-964F-4D10-B25F-662121AB1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032001"/>
            <a:ext cx="8280276" cy="154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w"/>
            </a:pPr>
            <a:r>
              <a:rPr lang="zh-CN" altLang="en-US" sz="2200" dirty="0">
                <a:solidFill>
                  <a:srgbClr val="0000FF"/>
                </a:solidFill>
              </a:rPr>
              <a:t>数据分类（</a:t>
            </a:r>
            <a:r>
              <a:rPr lang="en-US" altLang="zh-CN" sz="2200" dirty="0">
                <a:solidFill>
                  <a:srgbClr val="0000FF"/>
                </a:solidFill>
              </a:rPr>
              <a:t>Classification</a:t>
            </a:r>
            <a:r>
              <a:rPr lang="zh-CN" altLang="en-US" sz="2200" dirty="0">
                <a:solidFill>
                  <a:srgbClr val="0000FF"/>
                </a:solidFill>
              </a:rPr>
              <a:t>）</a:t>
            </a:r>
            <a:endParaRPr lang="en-US" altLang="zh-CN" sz="2200" dirty="0">
              <a:solidFill>
                <a:srgbClr val="0000FF"/>
              </a:solidFill>
            </a:endParaRPr>
          </a:p>
          <a:p>
            <a:pPr lvl="1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0" dirty="0"/>
              <a:t>目的：根据新数据样本的属性为其</a:t>
            </a:r>
            <a:r>
              <a:rPr lang="zh-CN" altLang="en-US" sz="2000" b="0" dirty="0">
                <a:solidFill>
                  <a:srgbClr val="FF0000"/>
                </a:solidFill>
              </a:rPr>
              <a:t>分配一个正确的类别</a:t>
            </a:r>
            <a:endParaRPr lang="en-US" altLang="zh-CN" sz="2000" b="0" dirty="0"/>
          </a:p>
          <a:p>
            <a:pPr lvl="1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0" dirty="0"/>
              <a:t>应用：图片识别、信誉证实、医疗诊断、异常检测、情感分析</a:t>
            </a:r>
            <a:r>
              <a:rPr lang="en-US" altLang="zh-CN" sz="2000" b="0" dirty="0"/>
              <a:t>…</a:t>
            </a:r>
            <a:endParaRPr lang="zh-CN" altLang="en-US" sz="2000" b="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C7ECE87-E8DA-4D3D-8FA5-B79EF0022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3545150"/>
            <a:ext cx="5759995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w"/>
            </a:pPr>
            <a:r>
              <a:rPr lang="zh-CN" altLang="en-US" sz="2200" dirty="0">
                <a:solidFill>
                  <a:srgbClr val="0000FF"/>
                </a:solidFill>
              </a:rPr>
              <a:t>经典的单一分类算法</a:t>
            </a:r>
            <a:endParaRPr lang="en-US" altLang="zh-CN" sz="2200" dirty="0">
              <a:solidFill>
                <a:srgbClr val="0000FF"/>
              </a:solidFill>
            </a:endParaRPr>
          </a:p>
          <a:p>
            <a:pPr marL="800100" lvl="1" indent="-34290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zh-CN" altLang="en-US" sz="2000" b="0" dirty="0"/>
              <a:t>决策树（</a:t>
            </a:r>
            <a:r>
              <a:rPr lang="en-US" altLang="zh-CN" sz="2000" b="0" dirty="0"/>
              <a:t>Decision Tree</a:t>
            </a:r>
            <a:r>
              <a:rPr lang="zh-CN" altLang="en-US" sz="2000" b="0" dirty="0"/>
              <a:t>）</a:t>
            </a:r>
            <a:endParaRPr lang="en-US" altLang="zh-CN" sz="2000" b="0" dirty="0"/>
          </a:p>
          <a:p>
            <a:pPr marL="800100" lvl="1" indent="-34290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altLang="zh-CN" sz="2000" b="0" dirty="0"/>
              <a:t>k-</a:t>
            </a:r>
            <a:r>
              <a:rPr lang="zh-CN" altLang="en-US" sz="2000" b="0" dirty="0"/>
              <a:t>近邻（</a:t>
            </a:r>
            <a:r>
              <a:rPr lang="en-US" altLang="zh-CN" sz="2000" b="0" dirty="0"/>
              <a:t>k-Nearest Neighbor</a:t>
            </a:r>
            <a:r>
              <a:rPr lang="zh-CN" altLang="en-US" sz="2000" b="0" dirty="0"/>
              <a:t>）</a:t>
            </a:r>
            <a:endParaRPr lang="en-US" altLang="zh-CN" sz="2000" b="0" dirty="0"/>
          </a:p>
          <a:p>
            <a:pPr marL="800100" lvl="1" indent="-34290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zh-CN" altLang="en-US" sz="2000" b="0" dirty="0"/>
              <a:t>支持向量机（</a:t>
            </a:r>
            <a:r>
              <a:rPr lang="en-US" altLang="zh-CN" sz="2000" b="0" dirty="0"/>
              <a:t>Support Vector Machine, SVM</a:t>
            </a:r>
            <a:r>
              <a:rPr lang="zh-CN" altLang="en-US" sz="2000" b="0" dirty="0"/>
              <a:t>）</a:t>
            </a:r>
            <a:endParaRPr lang="en-US" altLang="zh-CN" sz="2000" b="0" dirty="0"/>
          </a:p>
          <a:p>
            <a:pPr marL="800100" lvl="1" indent="-34290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zh-CN" altLang="en-US" sz="2000" b="0" dirty="0"/>
              <a:t>贝叶斯（</a:t>
            </a:r>
            <a:r>
              <a:rPr lang="en-US" altLang="zh-CN" sz="2000" b="0" dirty="0"/>
              <a:t>Bayesian</a:t>
            </a:r>
            <a:r>
              <a:rPr lang="zh-CN" altLang="en-US" sz="2000" b="0" dirty="0"/>
              <a:t>）分类</a:t>
            </a:r>
            <a:endParaRPr lang="en-US" altLang="zh-CN" sz="2000" b="0" dirty="0"/>
          </a:p>
          <a:p>
            <a:pPr marL="800100" lvl="1" indent="-34290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zh-CN" altLang="en-US" sz="2000" b="0" dirty="0"/>
              <a:t>人工神经网络（</a:t>
            </a:r>
            <a:r>
              <a:rPr lang="en-US" altLang="zh-CN" sz="2000" b="0" dirty="0"/>
              <a:t>Neural Network</a:t>
            </a:r>
            <a:r>
              <a:rPr lang="zh-CN" altLang="en-US" sz="2000" b="0" dirty="0"/>
              <a:t>）</a:t>
            </a:r>
            <a:endParaRPr lang="en-US" altLang="zh-CN" sz="2000" b="0" dirty="0"/>
          </a:p>
          <a:p>
            <a:pPr marL="800100" lvl="1" indent="-34290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zh-CN" altLang="en-US" sz="2000" b="0" dirty="0"/>
              <a:t>关联分类（</a:t>
            </a:r>
            <a:r>
              <a:rPr lang="en-US" altLang="zh-CN" sz="2000" b="0" dirty="0"/>
              <a:t>Association Classification</a:t>
            </a:r>
            <a:r>
              <a:rPr lang="zh-CN" altLang="en-US" sz="2000" b="0" dirty="0"/>
              <a:t>）</a:t>
            </a: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56C25378-48AF-467E-A2BD-AFB89CF7F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224" y="4474097"/>
            <a:ext cx="2304256" cy="1224136"/>
          </a:xfrm>
          <a:prstGeom prst="cloudCallout">
            <a:avLst>
              <a:gd name="adj1" fmla="val -65846"/>
              <a:gd name="adj2" fmla="val -9632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b="0" dirty="0">
                <a:ea typeface="黑体" panose="02010609060101010101" pitchFamily="49" charset="-122"/>
              </a:rPr>
              <a:t>监督学习（</a:t>
            </a:r>
            <a:r>
              <a:rPr lang="en-US" altLang="zh-CN" sz="1800" b="0" dirty="0">
                <a:ea typeface="黑体" panose="02010609060101010101" pitchFamily="49" charset="-122"/>
              </a:rPr>
              <a:t>Supervised Learning</a:t>
            </a:r>
            <a:r>
              <a:rPr lang="zh-CN" altLang="en-US" sz="1800" b="0" dirty="0">
                <a:ea typeface="黑体" panose="02010609060101010101" pitchFamily="49" charset="-122"/>
              </a:rPr>
              <a:t>）</a:t>
            </a:r>
            <a:endParaRPr lang="en-US" altLang="zh-CN" sz="1800" b="0" dirty="0">
              <a:solidFill>
                <a:schemeClr val="folHlink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8464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黑体" pitchFamily="2" charset="-122"/>
              </a:rPr>
              <a:t>提纲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4600" y="2214563"/>
            <a:ext cx="6253163" cy="3881437"/>
          </a:xfrm>
        </p:spPr>
        <p:txBody>
          <a:bodyPr/>
          <a:lstStyle/>
          <a:p>
            <a:pPr eaLnBrk="1" hangingPunct="1">
              <a:lnSpc>
                <a:spcPts val="28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200" dirty="0">
                <a:ea typeface="黑体" pitchFamily="2" charset="-122"/>
              </a:rPr>
              <a:t>分类算法概述</a:t>
            </a:r>
          </a:p>
          <a:p>
            <a:pPr eaLnBrk="1" hangingPunct="1">
              <a:lnSpc>
                <a:spcPts val="28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200" dirty="0">
                <a:solidFill>
                  <a:srgbClr val="FF0000"/>
                </a:solidFill>
                <a:ea typeface="黑体" pitchFamily="2" charset="-122"/>
              </a:rPr>
              <a:t>决策树</a:t>
            </a:r>
            <a:endParaRPr lang="en-US" altLang="zh-CN" sz="2200" dirty="0">
              <a:solidFill>
                <a:srgbClr val="FF0000"/>
              </a:solidFill>
              <a:ea typeface="黑体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200" dirty="0">
                <a:ea typeface="黑体" pitchFamily="2" charset="-122"/>
              </a:rPr>
              <a:t>支持向量机</a:t>
            </a:r>
            <a:endParaRPr lang="en-US" altLang="zh-CN" sz="2200" dirty="0">
              <a:ea typeface="黑体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200" dirty="0">
                <a:ea typeface="黑体" pitchFamily="2" charset="-122"/>
              </a:rPr>
              <a:t>贝叶斯分类</a:t>
            </a:r>
            <a:endParaRPr lang="en-US" altLang="zh-CN" sz="2200" dirty="0">
              <a:ea typeface="黑体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dirty="0">
                <a:ea typeface="黑体" pitchFamily="2" charset="-122"/>
              </a:rPr>
              <a:t>总</a:t>
            </a:r>
            <a:r>
              <a:rPr lang="zh-CN" altLang="en-US" sz="2200" dirty="0">
                <a:ea typeface="黑体" pitchFamily="2" charset="-122"/>
              </a:rPr>
              <a:t>结</a:t>
            </a:r>
            <a:endParaRPr lang="en-US" altLang="zh-CN" sz="2200" dirty="0"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9677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581E7E-4291-4CF9-850B-69C4FD4F7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决策树 </a:t>
            </a:r>
            <a:r>
              <a:rPr lang="en-US" altLang="zh-CN" dirty="0"/>
              <a:t>(1)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F22CD53-E3A6-4F95-9CD2-0F9EDABF0D2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4077072"/>
            <a:ext cx="5400600" cy="252028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64D4A925-CEF9-4FB6-9C4D-23BEDA097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" y="2032001"/>
            <a:ext cx="8640315" cy="2765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w"/>
            </a:pPr>
            <a:r>
              <a:rPr lang="zh-CN" altLang="en-US" sz="2200" dirty="0">
                <a:solidFill>
                  <a:srgbClr val="0000FF"/>
                </a:solidFill>
              </a:rPr>
              <a:t>基本概念</a:t>
            </a:r>
            <a:endParaRPr lang="en-US" altLang="zh-CN" sz="2200" dirty="0">
              <a:solidFill>
                <a:srgbClr val="0000FF"/>
              </a:solidFill>
            </a:endParaRPr>
          </a:p>
          <a:p>
            <a:pPr marL="800100" lvl="1" indent="-342900">
              <a:lnSpc>
                <a:spcPts val="2800"/>
              </a:lnSpc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zh-CN" altLang="en-US" sz="2000" b="0" dirty="0"/>
              <a:t>从实例中构造表示分类规则的决策树（</a:t>
            </a:r>
            <a:r>
              <a:rPr lang="zh-CN" altLang="en-US" sz="2000" b="0" dirty="0">
                <a:solidFill>
                  <a:srgbClr val="00B050"/>
                </a:solidFill>
              </a:rPr>
              <a:t>描述属性与类别的关系</a:t>
            </a:r>
            <a:r>
              <a:rPr lang="zh-CN" altLang="en-US" sz="2000" b="0" dirty="0"/>
              <a:t>）</a:t>
            </a:r>
            <a:endParaRPr lang="en-US" altLang="zh-CN" sz="2000" b="0" dirty="0"/>
          </a:p>
          <a:p>
            <a:pPr marL="800100" lvl="1" indent="-342900">
              <a:lnSpc>
                <a:spcPts val="2800"/>
              </a:lnSpc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zh-CN" altLang="en-US" sz="2000" b="0" dirty="0"/>
              <a:t>类似于流程图的树结构</a:t>
            </a:r>
            <a:endParaRPr lang="en-US" altLang="zh-CN" sz="2000" b="0" dirty="0"/>
          </a:p>
          <a:p>
            <a:pPr lvl="2">
              <a:lnSpc>
                <a:spcPts val="24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1800" b="0" dirty="0">
                <a:solidFill>
                  <a:srgbClr val="00B050"/>
                </a:solidFill>
              </a:rPr>
              <a:t>内部节点：</a:t>
            </a:r>
            <a:r>
              <a:rPr lang="zh-CN" altLang="en-US" sz="1800" b="0" dirty="0">
                <a:solidFill>
                  <a:srgbClr val="000000"/>
                </a:solidFill>
              </a:rPr>
              <a:t>一个属性变量上的测试</a:t>
            </a:r>
            <a:endParaRPr lang="en-US" altLang="zh-CN" sz="1800" b="0" dirty="0">
              <a:solidFill>
                <a:srgbClr val="000000"/>
              </a:solidFill>
            </a:endParaRPr>
          </a:p>
          <a:p>
            <a:pPr lvl="2">
              <a:lnSpc>
                <a:spcPts val="24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1800" b="0" dirty="0">
                <a:solidFill>
                  <a:srgbClr val="00B050"/>
                </a:solidFill>
              </a:rPr>
              <a:t>分枝：</a:t>
            </a:r>
            <a:r>
              <a:rPr lang="zh-CN" altLang="en-US" sz="1800" b="0" dirty="0">
                <a:solidFill>
                  <a:srgbClr val="000000"/>
                </a:solidFill>
              </a:rPr>
              <a:t>一个测试输出</a:t>
            </a:r>
            <a:endParaRPr lang="en-US" altLang="zh-CN" sz="1800" b="0" dirty="0">
              <a:solidFill>
                <a:srgbClr val="000000"/>
              </a:solidFill>
            </a:endParaRPr>
          </a:p>
          <a:p>
            <a:pPr lvl="2">
              <a:lnSpc>
                <a:spcPts val="24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1800" b="0" dirty="0">
                <a:solidFill>
                  <a:srgbClr val="00B050"/>
                </a:solidFill>
              </a:rPr>
              <a:t>叶子节点：</a:t>
            </a:r>
            <a:r>
              <a:rPr lang="zh-CN" altLang="en-US" sz="1800" b="0" dirty="0">
                <a:solidFill>
                  <a:srgbClr val="000000"/>
                </a:solidFill>
              </a:rPr>
              <a:t>类或分布</a:t>
            </a:r>
          </a:p>
        </p:txBody>
      </p:sp>
      <p:sp>
        <p:nvSpPr>
          <p:cNvPr id="4" name="对话气泡: 圆角矩形 3">
            <a:extLst>
              <a:ext uri="{FF2B5EF4-FFF2-40B4-BE49-F238E27FC236}">
                <a16:creationId xmlns:a16="http://schemas.microsoft.com/office/drawing/2014/main" id="{0CAD2532-83E7-4208-929F-23A26B5CAA6E}"/>
              </a:ext>
            </a:extLst>
          </p:cNvPr>
          <p:cNvSpPr/>
          <p:nvPr/>
        </p:nvSpPr>
        <p:spPr bwMode="auto">
          <a:xfrm>
            <a:off x="1371600" y="5084912"/>
            <a:ext cx="2435572" cy="720080"/>
          </a:xfrm>
          <a:prstGeom prst="wedgeRoundRectCallout">
            <a:avLst>
              <a:gd name="adj1" fmla="val 47946"/>
              <a:gd name="adj2" fmla="val -9094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800" b="0" dirty="0">
                <a:solidFill>
                  <a:srgbClr val="002060"/>
                </a:solidFill>
                <a:cs typeface="Times New Roman" pitchFamily="18" charset="0"/>
              </a:rPr>
              <a:t>描述“</a:t>
            </a:r>
            <a:r>
              <a:rPr lang="en-US" altLang="zh-CN" sz="1800" b="0" dirty="0" err="1">
                <a:solidFill>
                  <a:srgbClr val="002060"/>
                </a:solidFill>
                <a:cs typeface="Times New Roman" pitchFamily="18" charset="0"/>
              </a:rPr>
              <a:t>buys_computer</a:t>
            </a:r>
            <a:r>
              <a:rPr lang="en-US" altLang="zh-CN" sz="1800" b="0" dirty="0">
                <a:solidFill>
                  <a:srgbClr val="002060"/>
                </a:solidFill>
                <a:cs typeface="Times New Roman" pitchFamily="18" charset="0"/>
              </a:rPr>
              <a:t>”</a:t>
            </a:r>
            <a:r>
              <a:rPr lang="zh-CN" altLang="en-US" sz="1800" b="0" dirty="0">
                <a:solidFill>
                  <a:srgbClr val="002060"/>
                </a:solidFill>
                <a:cs typeface="Times New Roman" pitchFamily="18" charset="0"/>
              </a:rPr>
              <a:t>的决策树</a:t>
            </a:r>
            <a:endParaRPr lang="en-GB" altLang="zh-CN" sz="1800" b="0" dirty="0">
              <a:solidFill>
                <a:srgbClr val="002060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380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581E7E-4291-4CF9-850B-69C4FD4F7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决策树 </a:t>
            </a:r>
            <a:r>
              <a:rPr lang="en-US" altLang="zh-CN" dirty="0"/>
              <a:t>(2)</a:t>
            </a:r>
            <a:endParaRPr lang="zh-CN" alt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4D4A925-CEF9-4FB6-9C4D-23BEDA097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" y="2032001"/>
            <a:ext cx="8640315" cy="4277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w"/>
            </a:pPr>
            <a:r>
              <a:rPr lang="zh-CN" altLang="en-US" sz="2200" dirty="0">
                <a:solidFill>
                  <a:srgbClr val="0000FF"/>
                </a:solidFill>
              </a:rPr>
              <a:t>决策树构造算法</a:t>
            </a:r>
            <a:endParaRPr lang="en-US" altLang="zh-CN" sz="2200" dirty="0">
              <a:solidFill>
                <a:srgbClr val="0000FF"/>
              </a:solidFill>
            </a:endParaRPr>
          </a:p>
          <a:p>
            <a:pPr lvl="1">
              <a:lnSpc>
                <a:spcPts val="28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000" b="0" dirty="0"/>
              <a:t>基本思想：</a:t>
            </a:r>
            <a:r>
              <a:rPr lang="zh-CN" altLang="en-US" sz="2000" b="0" dirty="0">
                <a:solidFill>
                  <a:srgbClr val="FF0000"/>
                </a:solidFill>
              </a:rPr>
              <a:t>基于贪心法递归地分裂输入变量空间的各个单元</a:t>
            </a:r>
            <a:endParaRPr lang="en-US" altLang="zh-CN" sz="2000" b="0" dirty="0">
              <a:solidFill>
                <a:srgbClr val="FF0000"/>
              </a:solidFill>
            </a:endParaRPr>
          </a:p>
          <a:p>
            <a:pPr lvl="1">
              <a:lnSpc>
                <a:spcPts val="28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000" b="0" dirty="0"/>
              <a:t>关键步骤（</a:t>
            </a:r>
            <a:r>
              <a:rPr lang="zh-CN" altLang="en-US" sz="2000" b="0" dirty="0">
                <a:solidFill>
                  <a:srgbClr val="00B050"/>
                </a:solidFill>
              </a:rPr>
              <a:t>以</a:t>
            </a:r>
            <a:r>
              <a:rPr lang="en-US" altLang="zh-CN" sz="2000" b="0" dirty="0">
                <a:solidFill>
                  <a:srgbClr val="00B050"/>
                </a:solidFill>
              </a:rPr>
              <a:t>ID3</a:t>
            </a:r>
            <a:r>
              <a:rPr lang="zh-CN" altLang="en-US" sz="2000" b="0" dirty="0">
                <a:solidFill>
                  <a:srgbClr val="00B050"/>
                </a:solidFill>
              </a:rPr>
              <a:t>为例</a:t>
            </a:r>
            <a:r>
              <a:rPr lang="zh-CN" altLang="en-US" sz="2000" b="0" dirty="0"/>
              <a:t>）：</a:t>
            </a:r>
            <a:endParaRPr lang="en-US" altLang="zh-CN" sz="2000" b="0" dirty="0"/>
          </a:p>
          <a:p>
            <a:pPr lvl="2">
              <a:spcBef>
                <a:spcPts val="600"/>
              </a:spcBef>
            </a:pPr>
            <a:r>
              <a:rPr lang="zh-CN" altLang="en-US" sz="1800" b="0" dirty="0">
                <a:solidFill>
                  <a:srgbClr val="000000"/>
                </a:solidFill>
              </a:rPr>
              <a:t>（</a:t>
            </a:r>
            <a:r>
              <a:rPr lang="en-US" altLang="zh-CN" sz="1800" b="0" dirty="0">
                <a:solidFill>
                  <a:srgbClr val="000000"/>
                </a:solidFill>
              </a:rPr>
              <a:t>1</a:t>
            </a:r>
            <a:r>
              <a:rPr lang="zh-CN" altLang="en-US" sz="1800" b="0" dirty="0">
                <a:solidFill>
                  <a:srgbClr val="000000"/>
                </a:solidFill>
              </a:rPr>
              <a:t>）选择测试变量</a:t>
            </a:r>
            <a:endParaRPr lang="en-US" altLang="zh-CN" sz="1800" b="0" dirty="0">
              <a:solidFill>
                <a:srgbClr val="000000"/>
              </a:solidFill>
            </a:endParaRPr>
          </a:p>
          <a:p>
            <a:pPr marL="1257300" lvl="3">
              <a:spcBef>
                <a:spcPts val="600"/>
              </a:spcBef>
            </a:pPr>
            <a:r>
              <a:rPr lang="zh-CN" altLang="zh-CN" sz="1800" b="0" dirty="0">
                <a:solidFill>
                  <a:srgbClr val="0000FF"/>
                </a:solidFill>
              </a:rPr>
              <a:t>①</a:t>
            </a:r>
            <a:r>
              <a:rPr lang="en-US" altLang="zh-CN" sz="1800" b="0" dirty="0">
                <a:solidFill>
                  <a:srgbClr val="0000FF"/>
                </a:solidFill>
              </a:rPr>
              <a:t> </a:t>
            </a:r>
            <a:r>
              <a:rPr lang="zh-CN" altLang="en-US" sz="1800" b="0" dirty="0">
                <a:solidFill>
                  <a:srgbClr val="0000FF"/>
                </a:solidFill>
              </a:rPr>
              <a:t>如果样本都在同一个类，则该节点成为叶子节点</a:t>
            </a:r>
            <a:endParaRPr lang="en-US" altLang="zh-CN" sz="1800" b="0" dirty="0">
              <a:solidFill>
                <a:srgbClr val="0000FF"/>
              </a:solidFill>
            </a:endParaRPr>
          </a:p>
          <a:p>
            <a:pPr marL="1257300" lvl="3">
              <a:spcBef>
                <a:spcPts val="600"/>
              </a:spcBef>
            </a:pPr>
            <a:r>
              <a:rPr lang="zh-CN" altLang="en-US" sz="1800" b="0" dirty="0">
                <a:solidFill>
                  <a:srgbClr val="0000FF"/>
                </a:solidFill>
              </a:rPr>
              <a:t>②</a:t>
            </a:r>
            <a:r>
              <a:rPr lang="en-US" altLang="zh-CN" sz="1800" b="0" dirty="0">
                <a:solidFill>
                  <a:srgbClr val="0000FF"/>
                </a:solidFill>
              </a:rPr>
              <a:t> </a:t>
            </a:r>
            <a:r>
              <a:rPr lang="zh-CN" altLang="en-US" sz="1800" b="0" dirty="0">
                <a:solidFill>
                  <a:srgbClr val="0000FF"/>
                </a:solidFill>
              </a:rPr>
              <a:t>否则，选择信息增益最高的变量作为该节点的测试变量</a:t>
            </a:r>
            <a:endParaRPr lang="en-US" altLang="zh-CN" sz="1800" b="0" dirty="0">
              <a:solidFill>
                <a:srgbClr val="0000FF"/>
              </a:solidFill>
            </a:endParaRPr>
          </a:p>
          <a:p>
            <a:pPr lvl="2">
              <a:spcBef>
                <a:spcPts val="600"/>
              </a:spcBef>
            </a:pPr>
            <a:r>
              <a:rPr lang="zh-CN" altLang="en-US" sz="1800" b="0" dirty="0">
                <a:solidFill>
                  <a:srgbClr val="000000"/>
                </a:solidFill>
              </a:rPr>
              <a:t>（</a:t>
            </a:r>
            <a:r>
              <a:rPr lang="en-US" altLang="zh-CN" sz="1800" b="0" dirty="0">
                <a:solidFill>
                  <a:srgbClr val="000000"/>
                </a:solidFill>
              </a:rPr>
              <a:t>2</a:t>
            </a:r>
            <a:r>
              <a:rPr lang="zh-CN" altLang="en-US" sz="1800" b="0" dirty="0">
                <a:solidFill>
                  <a:srgbClr val="000000"/>
                </a:solidFill>
              </a:rPr>
              <a:t>）递归分裂</a:t>
            </a:r>
            <a:endParaRPr lang="en-US" altLang="zh-CN" sz="1800" b="0" dirty="0">
              <a:solidFill>
                <a:srgbClr val="000000"/>
              </a:solidFill>
            </a:endParaRPr>
          </a:p>
          <a:p>
            <a:pPr lvl="2">
              <a:spcBef>
                <a:spcPts val="600"/>
              </a:spcBef>
            </a:pPr>
            <a:r>
              <a:rPr lang="zh-CN" altLang="en-US" sz="1800" b="0" dirty="0">
                <a:solidFill>
                  <a:srgbClr val="000000"/>
                </a:solidFill>
              </a:rPr>
              <a:t>（</a:t>
            </a:r>
            <a:r>
              <a:rPr lang="en-US" altLang="zh-CN" sz="1800" b="0" dirty="0">
                <a:solidFill>
                  <a:srgbClr val="000000"/>
                </a:solidFill>
              </a:rPr>
              <a:t>3</a:t>
            </a:r>
            <a:r>
              <a:rPr lang="zh-CN" altLang="en-US" sz="1800" b="0" dirty="0">
                <a:solidFill>
                  <a:srgbClr val="000000"/>
                </a:solidFill>
              </a:rPr>
              <a:t>）递归分裂步骤停止，仅当下列条件之一成立</a:t>
            </a:r>
            <a:endParaRPr lang="en-US" altLang="zh-CN" sz="1800" b="0" dirty="0">
              <a:solidFill>
                <a:srgbClr val="000000"/>
              </a:solidFill>
            </a:endParaRPr>
          </a:p>
          <a:p>
            <a:pPr marL="1257300" lvl="3">
              <a:spcBef>
                <a:spcPts val="600"/>
              </a:spcBef>
            </a:pPr>
            <a:r>
              <a:rPr lang="zh-CN" altLang="zh-CN" sz="1800" b="0" dirty="0">
                <a:solidFill>
                  <a:srgbClr val="0000FF"/>
                </a:solidFill>
              </a:rPr>
              <a:t>①</a:t>
            </a:r>
            <a:r>
              <a:rPr lang="en-US" altLang="zh-CN" sz="1800" b="0" dirty="0">
                <a:solidFill>
                  <a:srgbClr val="0000FF"/>
                </a:solidFill>
              </a:rPr>
              <a:t> </a:t>
            </a:r>
            <a:r>
              <a:rPr lang="zh-CN" altLang="en-US" sz="1800" b="0" dirty="0">
                <a:solidFill>
                  <a:srgbClr val="0000FF"/>
                </a:solidFill>
              </a:rPr>
              <a:t>给定节点的所有样本属于同一类</a:t>
            </a:r>
            <a:endParaRPr lang="en-US" altLang="zh-CN" sz="1800" b="0" dirty="0">
              <a:solidFill>
                <a:srgbClr val="0000FF"/>
              </a:solidFill>
            </a:endParaRPr>
          </a:p>
          <a:p>
            <a:pPr marL="1257300" lvl="3">
              <a:spcBef>
                <a:spcPts val="600"/>
              </a:spcBef>
            </a:pPr>
            <a:r>
              <a:rPr lang="zh-CN" altLang="en-US" sz="1800" b="0" dirty="0">
                <a:solidFill>
                  <a:srgbClr val="0000FF"/>
                </a:solidFill>
              </a:rPr>
              <a:t>② 没有剩余属性变量可用来进一步分裂样本</a:t>
            </a:r>
            <a:endParaRPr lang="en-US" altLang="zh-CN" sz="1800" b="0" dirty="0">
              <a:solidFill>
                <a:srgbClr val="0000FF"/>
              </a:solidFill>
            </a:endParaRPr>
          </a:p>
          <a:p>
            <a:pPr marL="1257300" lvl="3">
              <a:spcBef>
                <a:spcPts val="600"/>
              </a:spcBef>
            </a:pPr>
            <a:r>
              <a:rPr lang="zh-CN" altLang="en-US" sz="1800" b="0" dirty="0">
                <a:solidFill>
                  <a:srgbClr val="0000FF"/>
                </a:solidFill>
              </a:rPr>
              <a:t>③  一个分枝没有样本</a:t>
            </a:r>
            <a:endParaRPr lang="en-US" altLang="zh-CN" sz="1800" b="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406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3CEF7391-A13A-4F6F-B497-70BF2411E5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31640" y="2852936"/>
                <a:ext cx="7344816" cy="3816423"/>
              </a:xfrm>
            </p:spPr>
            <p:txBody>
              <a:bodyPr/>
              <a:lstStyle/>
              <a:p>
                <a:pPr marL="5715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zh-CN" altLang="en-US" sz="1800" dirty="0">
                    <a:solidFill>
                      <a:srgbClr val="000000"/>
                    </a:solidFill>
                  </a:rPr>
                  <a:t>设</a:t>
                </a:r>
                <a:r>
                  <a:rPr lang="en-US" altLang="zh-CN" sz="1800" i="1" dirty="0">
                    <a:solidFill>
                      <a:srgbClr val="000000"/>
                    </a:solidFill>
                  </a:rPr>
                  <a:t>S</a:t>
                </a:r>
                <a:r>
                  <a:rPr lang="zh-CN" altLang="en-US" sz="1800" dirty="0">
                    <a:solidFill>
                      <a:srgbClr val="000000"/>
                    </a:solidFill>
                  </a:rPr>
                  <a:t>是</a:t>
                </a:r>
                <a:r>
                  <a:rPr lang="en-US" altLang="zh-CN" sz="1800" i="1" dirty="0">
                    <a:solidFill>
                      <a:srgbClr val="000000"/>
                    </a:solidFill>
                  </a:rPr>
                  <a:t>s</a:t>
                </a:r>
                <a:r>
                  <a:rPr lang="zh-CN" altLang="en-US" sz="1800" dirty="0">
                    <a:solidFill>
                      <a:srgbClr val="000000"/>
                    </a:solidFill>
                  </a:rPr>
                  <a:t>个带类标记的数据样本的集合，</a:t>
                </a:r>
                <a:r>
                  <a:rPr lang="en-US" altLang="zh-CN" sz="1800" i="1" dirty="0">
                    <a:solidFill>
                      <a:srgbClr val="000000"/>
                    </a:solidFill>
                  </a:rPr>
                  <a:t>F</a:t>
                </a:r>
                <a:r>
                  <a:rPr lang="zh-CN" altLang="en-US" sz="1800" dirty="0">
                    <a:solidFill>
                      <a:srgbClr val="000000"/>
                    </a:solidFill>
                  </a:rPr>
                  <a:t>是</a:t>
                </a:r>
                <a:r>
                  <a:rPr lang="en-US" altLang="zh-CN" sz="1800" i="1" dirty="0">
                    <a:solidFill>
                      <a:srgbClr val="000000"/>
                    </a:solidFill>
                  </a:rPr>
                  <a:t>n</a:t>
                </a:r>
                <a:r>
                  <a:rPr lang="zh-CN" altLang="en-US" sz="1800" dirty="0">
                    <a:solidFill>
                      <a:srgbClr val="000000"/>
                    </a:solidFill>
                  </a:rPr>
                  <a:t>个属性变量的集合，有</a:t>
                </a:r>
                <a:r>
                  <a:rPr lang="en-US" altLang="zh-CN" sz="1800" i="1" dirty="0">
                    <a:solidFill>
                      <a:srgbClr val="000000"/>
                    </a:solidFill>
                  </a:rPr>
                  <a:t>m</a:t>
                </a:r>
                <a:r>
                  <a:rPr lang="zh-CN" altLang="en-US" sz="1800" dirty="0">
                    <a:solidFill>
                      <a:srgbClr val="000000"/>
                    </a:solidFill>
                  </a:rPr>
                  <a:t>个类</a:t>
                </a:r>
                <a:r>
                  <a:rPr lang="en-US" altLang="zh-CN" sz="1800" dirty="0">
                    <a:solidFill>
                      <a:srgbClr val="000000"/>
                    </a:solidFill>
                  </a:rPr>
                  <a:t>{</a:t>
                </a:r>
                <a:r>
                  <a:rPr lang="en-US" altLang="zh-CN" sz="1800" i="1" dirty="0">
                    <a:solidFill>
                      <a:srgbClr val="000000"/>
                    </a:solidFill>
                  </a:rPr>
                  <a:t>c</a:t>
                </a:r>
                <a:r>
                  <a:rPr lang="en-US" altLang="zh-CN" sz="1800" baseline="-25000" dirty="0">
                    <a:solidFill>
                      <a:srgbClr val="000000"/>
                    </a:solidFill>
                  </a:rPr>
                  <a:t>1</a:t>
                </a:r>
                <a:r>
                  <a:rPr lang="en-US" altLang="zh-CN" sz="1800" dirty="0">
                    <a:solidFill>
                      <a:srgbClr val="000000"/>
                    </a:solidFill>
                    <a:latin typeface="+mn-lt"/>
                  </a:rPr>
                  <a:t>,</a:t>
                </a:r>
                <a:r>
                  <a:rPr lang="en-US" altLang="zh-CN" sz="1800" dirty="0">
                    <a:solidFill>
                      <a:srgbClr val="000000"/>
                    </a:solidFill>
                  </a:rPr>
                  <a:t>… , </a:t>
                </a:r>
                <a:r>
                  <a:rPr lang="en-US" altLang="zh-CN" sz="1800" i="1" dirty="0">
                    <a:solidFill>
                      <a:srgbClr val="000000"/>
                    </a:solidFill>
                  </a:rPr>
                  <a:t>c</a:t>
                </a:r>
                <a:r>
                  <a:rPr lang="en-US" altLang="zh-CN" sz="1800" i="1" baseline="-25000" dirty="0">
                    <a:solidFill>
                      <a:srgbClr val="000000"/>
                    </a:solidFill>
                  </a:rPr>
                  <a:t>m</a:t>
                </a:r>
                <a:r>
                  <a:rPr lang="en-US" altLang="zh-CN" sz="1800" dirty="0">
                    <a:solidFill>
                      <a:srgbClr val="000000"/>
                    </a:solidFill>
                  </a:rPr>
                  <a:t>}</a:t>
                </a:r>
                <a:r>
                  <a:rPr lang="zh-CN" altLang="en-US" sz="1800" dirty="0">
                    <a:solidFill>
                      <a:srgbClr val="000000"/>
                    </a:solidFill>
                  </a:rPr>
                  <a:t>，</a:t>
                </a:r>
                <a:r>
                  <a:rPr lang="en-US" altLang="zh-CN" sz="1800" i="1" dirty="0" err="1">
                    <a:solidFill>
                      <a:srgbClr val="000000"/>
                    </a:solidFill>
                  </a:rPr>
                  <a:t>s</a:t>
                </a:r>
                <a:r>
                  <a:rPr lang="en-US" altLang="zh-CN" sz="1800" i="1" baseline="-25000" dirty="0" err="1">
                    <a:solidFill>
                      <a:srgbClr val="000000"/>
                    </a:solidFill>
                  </a:rPr>
                  <a:t>i</a:t>
                </a:r>
                <a:r>
                  <a:rPr lang="zh-CN" altLang="en-US" sz="1800" dirty="0">
                    <a:solidFill>
                      <a:srgbClr val="000000"/>
                    </a:solidFill>
                  </a:rPr>
                  <a:t>是类</a:t>
                </a:r>
                <a:r>
                  <a:rPr lang="en-US" altLang="zh-CN" sz="1800" i="1" dirty="0">
                    <a:solidFill>
                      <a:srgbClr val="000000"/>
                    </a:solidFill>
                  </a:rPr>
                  <a:t>c</a:t>
                </a:r>
                <a:r>
                  <a:rPr lang="en-US" altLang="zh-CN" sz="1800" i="1" baseline="-25000" dirty="0">
                    <a:solidFill>
                      <a:srgbClr val="000000"/>
                    </a:solidFill>
                  </a:rPr>
                  <a:t>i</a:t>
                </a:r>
                <a:r>
                  <a:rPr lang="zh-CN" altLang="en-US" sz="1800" dirty="0">
                    <a:solidFill>
                      <a:srgbClr val="000000"/>
                    </a:solidFill>
                  </a:rPr>
                  <a:t>中的样本数，对每个样本分类的期望信息为：</a:t>
                </a:r>
                <a:endParaRPr lang="en-US" altLang="zh-CN" sz="1800" dirty="0">
                  <a:solidFill>
                    <a:srgbClr val="000000"/>
                  </a:solidFill>
                </a:endParaRPr>
              </a:p>
              <a:p>
                <a:pPr marL="457200" lvl="1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𝐼</m:t>
                      </m:r>
                      <m:d>
                        <m:dPr>
                          <m:ctrlPr>
                            <a:rPr lang="zh-CN" altLang="zh-CN" sz="18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180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180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8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zh-CN" altLang="zh-CN" sz="180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180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altLang="zh-CN" sz="1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zh-CN" altLang="zh-CN" sz="18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18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18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zh-CN" altLang="zh-CN" sz="180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180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80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∙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i="0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  <m:sSub>
                                <m:sSubPr>
                                  <m:ctrlPr>
                                    <a:rPr lang="zh-CN" altLang="zh-CN" sz="180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180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sz="1800" dirty="0"/>
              </a:p>
              <a:p>
                <a:pPr marL="5715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zh-CN" altLang="en-US" sz="1800" dirty="0">
                    <a:solidFill>
                      <a:srgbClr val="000000"/>
                    </a:solidFill>
                  </a:rPr>
                  <a:t>设属性变量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8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80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8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 ⋯</m:t>
                        </m:r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18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800" dirty="0">
                    <a:solidFill>
                      <a:srgbClr val="000000"/>
                    </a:solidFill>
                  </a:rPr>
                  <a:t>（</a:t>
                </a:r>
                <a:r>
                  <a:rPr lang="en-US" altLang="zh-CN" sz="1800" i="1" dirty="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1800" dirty="0">
                    <a:solidFill>
                      <a:srgbClr val="000000"/>
                    </a:solidFill>
                    <a:latin typeface="+mn-lt"/>
                    <a:ea typeface="Cambria Math" panose="02040503050406030204" pitchFamily="18" charset="0"/>
                  </a:rPr>
                  <a:t>∈</a:t>
                </a:r>
                <a:r>
                  <a:rPr lang="en-US" altLang="zh-CN" sz="1800" i="1" dirty="0">
                    <a:solidFill>
                      <a:srgbClr val="000000"/>
                    </a:solidFill>
                  </a:rPr>
                  <a:t>F</a:t>
                </a:r>
                <a:r>
                  <a:rPr lang="zh-CN" altLang="en-US" sz="1800" dirty="0">
                    <a:solidFill>
                      <a:srgbClr val="000000"/>
                    </a:solidFill>
                  </a:rPr>
                  <a:t>），可用</a:t>
                </a:r>
                <a:r>
                  <a:rPr lang="en-US" altLang="zh-CN" sz="1800" i="1" dirty="0">
                    <a:solidFill>
                      <a:srgbClr val="000000"/>
                    </a:solidFill>
                  </a:rPr>
                  <a:t>A</a:t>
                </a:r>
                <a:r>
                  <a:rPr lang="zh-CN" altLang="en-US" sz="1800" dirty="0">
                    <a:solidFill>
                      <a:srgbClr val="000000"/>
                    </a:solidFill>
                  </a:rPr>
                  <a:t>将</a:t>
                </a:r>
                <a:r>
                  <a:rPr lang="en-US" altLang="zh-CN" sz="1800" i="1" dirty="0">
                    <a:solidFill>
                      <a:srgbClr val="000000"/>
                    </a:solidFill>
                  </a:rPr>
                  <a:t>S</a:t>
                </a:r>
                <a:r>
                  <a:rPr lang="zh-CN" altLang="en-US" sz="1800" dirty="0">
                    <a:solidFill>
                      <a:srgbClr val="000000"/>
                    </a:solidFill>
                  </a:rPr>
                  <a:t>划分为</a:t>
                </a:r>
                <a:r>
                  <a:rPr lang="en-US" altLang="zh-CN" sz="1800" i="1" dirty="0">
                    <a:solidFill>
                      <a:srgbClr val="000000"/>
                    </a:solidFill>
                  </a:rPr>
                  <a:t>v</a:t>
                </a:r>
                <a:r>
                  <a:rPr lang="zh-CN" altLang="en-US" sz="1800" dirty="0">
                    <a:solidFill>
                      <a:srgbClr val="000000"/>
                    </a:solidFill>
                  </a:rPr>
                  <a:t>个子集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8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⋯</m:t>
                    </m:r>
                    <m:r>
                      <a:rPr lang="en-US" altLang="zh-CN" sz="1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 err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800" i="1" dirty="0" err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1800" dirty="0">
                    <a:solidFill>
                      <a:srgbClr val="000000"/>
                    </a:solidFill>
                  </a:rPr>
                  <a:t>的熵或期望信息为：</a:t>
                </a:r>
                <a:endParaRPr lang="en-US" altLang="zh-CN" sz="1800" dirty="0">
                  <a:solidFill>
                    <a:srgbClr val="000000"/>
                  </a:solidFill>
                </a:endParaRPr>
              </a:p>
              <a:p>
                <a:pPr marL="457200" lvl="1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zh-CN" altLang="zh-C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18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zh-C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𝑣</m:t>
                          </m:r>
                        </m:sup>
                        <m:e>
                          <m:f>
                            <m:fPr>
                              <m:ctrlPr>
                                <a:rPr lang="zh-CN" altLang="zh-CN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zh-C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+…+</m:t>
                              </m:r>
                              <m:sSub>
                                <m:sSubPr>
                                  <m:ctrlPr>
                                    <a:rPr lang="zh-CN" altLang="zh-C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𝑚𝑗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nary>
                      <m:r>
                        <a:rPr lang="en-US" altLang="zh-C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𝐼</m:t>
                      </m:r>
                      <m:d>
                        <m:dPr>
                          <m:ctrlPr>
                            <a:rPr lang="zh-CN" altLang="zh-C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zh-CN" altLang="zh-CN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𝑚𝑗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1800" dirty="0"/>
              </a:p>
              <a:p>
                <a:pPr marL="5715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zh-CN" altLang="en-US" sz="1800" dirty="0">
                    <a:solidFill>
                      <a:srgbClr val="000000"/>
                    </a:solidFill>
                  </a:rPr>
                  <a:t>以</a:t>
                </a:r>
                <a:r>
                  <a:rPr lang="en-US" altLang="zh-CN" sz="1800" i="1" dirty="0">
                    <a:solidFill>
                      <a:srgbClr val="000000"/>
                    </a:solidFill>
                  </a:rPr>
                  <a:t>A</a:t>
                </a:r>
                <a:r>
                  <a:rPr lang="zh-CN" altLang="en-US" sz="1800" dirty="0">
                    <a:solidFill>
                      <a:srgbClr val="000000"/>
                    </a:solidFill>
                  </a:rPr>
                  <a:t>作为测试变量（即在</a:t>
                </a:r>
                <a:r>
                  <a:rPr lang="en-US" altLang="zh-CN" sz="1800" i="1" dirty="0">
                    <a:solidFill>
                      <a:srgbClr val="000000"/>
                    </a:solidFill>
                  </a:rPr>
                  <a:t>A</a:t>
                </a:r>
                <a:r>
                  <a:rPr lang="zh-CN" altLang="en-US" sz="1800" dirty="0">
                    <a:solidFill>
                      <a:srgbClr val="000000"/>
                    </a:solidFill>
                  </a:rPr>
                  <a:t>上分裂）所获得的信息增益为：</a:t>
                </a:r>
                <a:endParaRPr lang="en-US" altLang="zh-CN" sz="1800" dirty="0">
                  <a:solidFill>
                    <a:srgbClr val="000000"/>
                  </a:solidFill>
                </a:endParaRPr>
              </a:p>
              <a:p>
                <a:pPr marL="5715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𝐺𝑎𝑖𝑛</m:t>
                      </m:r>
                      <m:d>
                        <m:dPr>
                          <m:begChr m:val=""/>
                          <m:ctrlPr>
                            <a:rPr lang="en-US" altLang="zh-C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endChr m:val=""/>
                              <m:ctrlPr>
                                <a:rPr lang="en-US" altLang="zh-CN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d>
                      <m:r>
                        <a:rPr lang="en-US" altLang="zh-C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begChr m:val=""/>
                          <m:ctrlPr>
                            <a:rPr lang="en-US" altLang="zh-C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endChr m:val=""/>
                              <m:ctrlPr>
                                <a:rPr lang="en-US" altLang="zh-CN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⋯,</m:t>
                              </m:r>
                              <m:sSub>
                                <m:sSubPr>
                                  <m:ctrlPr>
                                    <a:rPr lang="en-US" altLang="zh-C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"/>
                          <m:ctrlPr>
                            <a:rPr lang="en-US" altLang="zh-C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endChr m:val=""/>
                              <m:ctrlPr>
                                <a:rPr lang="en-US" altLang="zh-CN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sz="1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3CEF7391-A13A-4F6F-B497-70BF2411E5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31640" y="2852936"/>
                <a:ext cx="7344816" cy="3816423"/>
              </a:xfrm>
              <a:blipFill>
                <a:blip r:embed="rId2"/>
                <a:stretch>
                  <a:fillRect t="-11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79581E7E-4291-4CF9-850B-69C4FD4F7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决策树 </a:t>
            </a:r>
            <a:r>
              <a:rPr lang="en-US" altLang="zh-CN" dirty="0"/>
              <a:t>(3)</a:t>
            </a:r>
            <a:endParaRPr lang="zh-CN" alt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4D4A925-CEF9-4FB6-9C4D-23BEDA097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032001"/>
            <a:ext cx="8136260" cy="892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w"/>
            </a:pPr>
            <a:r>
              <a:rPr lang="zh-CN" altLang="en-US" sz="2200" dirty="0">
                <a:solidFill>
                  <a:srgbClr val="0000FF"/>
                </a:solidFill>
              </a:rPr>
              <a:t>决策树构造算法</a:t>
            </a:r>
            <a:endParaRPr lang="en-US" altLang="zh-CN" sz="2200" dirty="0">
              <a:solidFill>
                <a:srgbClr val="0000FF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zh-CN" altLang="en-US" sz="2000" b="0" dirty="0"/>
              <a:t>   选择测试变量：</a:t>
            </a:r>
            <a:endParaRPr lang="en-US" altLang="zh-CN" sz="1800" b="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859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581E7E-4291-4CF9-850B-69C4FD4F7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决策树 </a:t>
            </a:r>
            <a:r>
              <a:rPr lang="en-US" altLang="zh-CN" dirty="0"/>
              <a:t>(4)</a:t>
            </a:r>
            <a:endParaRPr lang="zh-CN" alt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4D4A925-CEF9-4FB6-9C4D-23BEDA097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032001"/>
            <a:ext cx="8136260" cy="532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w"/>
            </a:pPr>
            <a:r>
              <a:rPr lang="zh-CN" altLang="en-US" sz="2200" dirty="0">
                <a:solidFill>
                  <a:srgbClr val="0000FF"/>
                </a:solidFill>
              </a:rPr>
              <a:t>决策树构造算法</a:t>
            </a:r>
            <a:endParaRPr lang="en-US" altLang="zh-CN" sz="2200" dirty="0">
              <a:solidFill>
                <a:srgbClr val="0000FF"/>
              </a:solidFill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E46566A4-13C1-443C-8EF0-C056EFB604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024077"/>
              </p:ext>
            </p:extLst>
          </p:nvPr>
        </p:nvGraphicFramePr>
        <p:xfrm>
          <a:off x="684768" y="2492896"/>
          <a:ext cx="417646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6466">
                  <a:extLst>
                    <a:ext uri="{9D8B030D-6E8A-4147-A177-3AD203B41FA5}">
                      <a16:colId xmlns:a16="http://schemas.microsoft.com/office/drawing/2014/main" val="3446046527"/>
                    </a:ext>
                  </a:extLst>
                </a:gridCol>
              </a:tblGrid>
              <a:tr h="908303">
                <a:tc>
                  <a:txBody>
                    <a:bodyPr/>
                    <a:lstStyle/>
                    <a:p>
                      <a:pPr marL="539750" indent="-539750">
                        <a:buNone/>
                      </a:pPr>
                      <a:r>
                        <a:rPr lang="zh-CN" altLang="en-US" sz="1800" b="1" kern="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输入：</a:t>
                      </a:r>
                      <a:r>
                        <a:rPr lang="en-US" altLang="zh-CN" sz="1800" b="0" i="1" kern="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S</a:t>
                      </a:r>
                      <a:r>
                        <a:rPr lang="zh-CN" altLang="en-US" sz="1800" b="0" i="0" kern="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，</a:t>
                      </a:r>
                      <a:r>
                        <a:rPr lang="zh-CN" altLang="en-US" sz="1800" b="0" kern="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带有类标记的训练数据集；</a:t>
                      </a:r>
                      <a:endParaRPr lang="en-US" altLang="zh-CN" sz="1800" b="0" kern="0" baseline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  <a:p>
                      <a:pPr marL="539750" indent="-539750">
                        <a:buNone/>
                      </a:pPr>
                      <a:r>
                        <a:rPr lang="en-US" altLang="zh-CN" sz="1800" b="0" i="1" kern="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    F</a:t>
                      </a:r>
                      <a:r>
                        <a:rPr lang="zh-CN" altLang="en-US" sz="1800" b="0" kern="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：属性变量集；</a:t>
                      </a:r>
                      <a:r>
                        <a:rPr lang="en-US" altLang="zh-CN" sz="1800" b="0" i="1" kern="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ε</a:t>
                      </a:r>
                      <a:r>
                        <a:rPr lang="zh-CN" altLang="en-US" sz="1800" b="0" kern="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：信息增益阈值</a:t>
                      </a:r>
                      <a:endParaRPr lang="en-US" altLang="zh-CN" sz="1800" b="0" kern="0" baseline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  <a:p>
                      <a:pPr marL="0" indent="0">
                        <a:buNone/>
                      </a:pPr>
                      <a:r>
                        <a:rPr lang="zh-CN" altLang="en-US" sz="1800" b="1" kern="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输出：</a:t>
                      </a:r>
                      <a:r>
                        <a:rPr lang="en-US" altLang="zh-CN" sz="1800" b="0" i="1" kern="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T</a:t>
                      </a:r>
                      <a:r>
                        <a:rPr lang="zh-CN" altLang="en-US" sz="1800" b="0" i="0" kern="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，</a:t>
                      </a:r>
                      <a:r>
                        <a:rPr lang="zh-CN" altLang="en-US" sz="1800" b="0" kern="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决策树（类标记）</a:t>
                      </a:r>
                      <a:endParaRPr lang="en-US" altLang="zh-CN" sz="1800" b="0" kern="0" baseline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994168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D78CA128-998B-4CCA-8A5C-981F35856E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3333"/>
              </p:ext>
            </p:extLst>
          </p:nvPr>
        </p:nvGraphicFramePr>
        <p:xfrm>
          <a:off x="4861233" y="2492896"/>
          <a:ext cx="4247272" cy="4104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7272">
                  <a:extLst>
                    <a:ext uri="{9D8B030D-6E8A-4147-A177-3AD203B41FA5}">
                      <a16:colId xmlns:a16="http://schemas.microsoft.com/office/drawing/2014/main" val="3446046527"/>
                    </a:ext>
                  </a:extLst>
                </a:gridCol>
              </a:tblGrid>
              <a:tr h="4104456">
                <a:tc>
                  <a:txBody>
                    <a:bodyPr/>
                    <a:lstStyle/>
                    <a:p>
                      <a:pPr marL="269875" indent="-269875" algn="l"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  <a:tabLst>
                          <a:tab pos="114300" algn="l"/>
                          <a:tab pos="269875" algn="l"/>
                          <a:tab pos="342900" algn="l"/>
                        </a:tabLst>
                      </a:pPr>
                      <a:r>
                        <a:rPr lang="en-US" altLang="zh-CN" sz="1800" b="0" kern="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9.  </a:t>
                      </a:r>
                      <a:r>
                        <a:rPr lang="en-US" altLang="zh-CN" sz="1800" b="0" i="1" kern="100" baseline="0" dirty="0" err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800" b="0" i="1" kern="100" baseline="-25000" dirty="0" err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lang="en-US" altLang="zh-CN" sz="1800" b="0" kern="100" baseline="0" dirty="0" err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</a:t>
                      </a:r>
                      <a:r>
                        <a:rPr lang="en-US" altLang="zh-CN" sz="1800" b="0" kern="100" baseline="0" dirty="0" err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arg</a:t>
                      </a:r>
                      <a:r>
                        <a:rPr lang="en-US" altLang="zh-CN" sz="1800" b="0" kern="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max{</a:t>
                      </a:r>
                      <a:r>
                        <a:rPr lang="en-US" altLang="zh-CN" sz="1800" b="0" i="1" kern="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Gain</a:t>
                      </a:r>
                      <a:r>
                        <a:rPr lang="en-US" altLang="zh-CN" sz="1800" b="0" kern="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1800" b="0" i="1" kern="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800" b="0" kern="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), </a:t>
                      </a:r>
                      <a:r>
                        <a:rPr lang="en-US" altLang="zh-CN" sz="1800" b="0" i="1" kern="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800" b="0" kern="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</a:t>
                      </a:r>
                      <a:r>
                        <a:rPr lang="en-US" altLang="zh-CN" sz="1800" b="0" i="1" kern="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altLang="zh-CN" sz="1800" b="0" kern="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zh-CN" altLang="zh-CN" sz="1800" b="0" kern="100" baseline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indent="0" algn="l"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  <a:tabLst>
                          <a:tab pos="114300" algn="l"/>
                          <a:tab pos="228600" algn="l"/>
                          <a:tab pos="342900" algn="l"/>
                        </a:tabLst>
                      </a:pPr>
                      <a:r>
                        <a:rPr lang="en-US" altLang="zh-CN" sz="1800" b="0" kern="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10. </a:t>
                      </a:r>
                      <a:r>
                        <a:rPr lang="en-US" altLang="zh-CN" sz="1800" b="1" kern="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If</a:t>
                      </a:r>
                      <a:r>
                        <a:rPr lang="en-US" altLang="zh-CN" sz="1800" b="0" kern="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b="0" i="1" kern="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Gain</a:t>
                      </a:r>
                      <a:r>
                        <a:rPr lang="en-US" altLang="zh-CN" sz="1800" b="0" kern="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1800" b="0" i="1" kern="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800" b="0" i="1" kern="100" baseline="-25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lang="en-US" altLang="zh-CN" sz="1800" b="0" kern="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)&lt;</a:t>
                      </a:r>
                      <a:r>
                        <a:rPr lang="en-US" altLang="zh-CN" sz="1800" b="0" i="1" kern="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</a:t>
                      </a:r>
                      <a:r>
                        <a:rPr lang="en-US" altLang="zh-CN" sz="1800" b="0" i="1" kern="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b="1" kern="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Then</a:t>
                      </a:r>
                      <a:endParaRPr lang="zh-CN" altLang="zh-CN" sz="1800" b="1" kern="100" baseline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447675" indent="-447675" algn="l"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0" kern="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11.  </a:t>
                      </a:r>
                      <a:r>
                        <a:rPr lang="en-US" altLang="zh-CN" sz="1800" b="0" i="1" kern="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zh-CN" altLang="zh-CN" sz="1800" b="0" kern="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为单节点树，通过多数表决将</a:t>
                      </a:r>
                      <a:r>
                        <a:rPr lang="en-US" altLang="zh-CN" sz="1800" b="0" i="1" kern="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zh-CN" altLang="zh-CN" sz="1800" b="0" kern="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中实例最多的类</a:t>
                      </a:r>
                      <a:r>
                        <a:rPr lang="en-US" altLang="zh-CN" sz="1800" b="0" i="1" kern="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1800" b="0" i="1" kern="100" baseline="-25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zh-CN" altLang="zh-CN" sz="1800" b="0" kern="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作为该节点的类标记</a:t>
                      </a:r>
                      <a:endParaRPr lang="zh-CN" altLang="zh-CN" sz="1800" b="0" kern="100" baseline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indent="0" algn="l"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  <a:tabLst>
                          <a:tab pos="114300" algn="l"/>
                          <a:tab pos="228600" algn="l"/>
                          <a:tab pos="342900" algn="l"/>
                        </a:tabLst>
                      </a:pPr>
                      <a:r>
                        <a:rPr lang="en-US" altLang="zh-CN" sz="1800" b="0" kern="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12.   </a:t>
                      </a:r>
                      <a:r>
                        <a:rPr lang="en-US" altLang="zh-CN" sz="1800" b="1" kern="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Return</a:t>
                      </a:r>
                      <a:r>
                        <a:rPr lang="en-US" altLang="zh-CN" sz="1800" b="0" kern="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b="0" i="1" kern="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endParaRPr lang="zh-CN" altLang="zh-CN" sz="1800" b="0" kern="100" baseline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indent="0" algn="l"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  <a:tabLst>
                          <a:tab pos="114300" algn="l"/>
                          <a:tab pos="228600" algn="l"/>
                          <a:tab pos="342900" algn="l"/>
                        </a:tabLst>
                      </a:pPr>
                      <a:r>
                        <a:rPr lang="en-US" altLang="zh-CN" sz="1800" b="0" kern="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13. </a:t>
                      </a:r>
                      <a:r>
                        <a:rPr lang="en-US" altLang="zh-CN" sz="1800" b="1" kern="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Else </a:t>
                      </a:r>
                      <a:endParaRPr lang="zh-CN" altLang="zh-CN" sz="1800" b="1" kern="100" baseline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355600" indent="-355600" algn="l"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0" kern="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14. </a:t>
                      </a:r>
                      <a:r>
                        <a:rPr lang="en-US" altLang="zh-CN" sz="1800" b="1" kern="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altLang="zh-CN" sz="1800" b="0" kern="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b="0" i="1" kern="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altLang="zh-CN" sz="1800" b="0" kern="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=0 </a:t>
                      </a:r>
                      <a:r>
                        <a:rPr lang="en-US" altLang="zh-CN" sz="1800" b="1" kern="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To</a:t>
                      </a:r>
                      <a:r>
                        <a:rPr lang="en-US" altLang="zh-CN" sz="1800" b="0" kern="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b="0" i="1" kern="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altLang="zh-CN" sz="1800" b="0" kern="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b="1" kern="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Do</a:t>
                      </a:r>
                      <a:r>
                        <a:rPr lang="en-US" altLang="zh-CN" sz="1800" b="0" kern="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//</a:t>
                      </a:r>
                      <a:r>
                        <a:rPr lang="zh-CN" altLang="zh-CN" sz="1800" b="0" kern="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考察</a:t>
                      </a:r>
                      <a:r>
                        <a:rPr lang="en-US" altLang="zh-CN" sz="1800" b="0" i="1" kern="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800" b="0" i="1" kern="100" baseline="-25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lang="zh-CN" altLang="zh-CN" sz="1800" b="0" kern="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的每一个可能取值</a:t>
                      </a:r>
                      <a:endParaRPr lang="zh-CN" altLang="zh-CN" sz="1800" b="0" kern="100" baseline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895350" indent="-895350" algn="l"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0" kern="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15.    </a:t>
                      </a:r>
                      <a:r>
                        <a:rPr lang="zh-CN" altLang="zh-CN" sz="1800" b="0" kern="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得到</a:t>
                      </a:r>
                      <a:r>
                        <a:rPr lang="en-US" altLang="zh-CN" sz="1800" b="0" i="1" kern="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zh-CN" altLang="zh-CN" sz="1800" b="0" kern="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中在</a:t>
                      </a:r>
                      <a:r>
                        <a:rPr lang="en-US" altLang="zh-CN" sz="1800" b="0" i="1" kern="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800" b="0" i="1" kern="100" baseline="-25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lang="zh-CN" altLang="zh-CN" sz="1800" b="0" kern="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上具有</a:t>
                      </a:r>
                      <a:r>
                        <a:rPr lang="en-US" altLang="zh-CN" sz="1800" b="0" i="1" kern="100" baseline="0" dirty="0" err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800" b="0" i="1" kern="100" baseline="-25000" dirty="0" err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zh-CN" altLang="zh-CN" sz="1800" b="0" kern="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值得样本集</a:t>
                      </a:r>
                      <a:r>
                        <a:rPr lang="en-US" altLang="zh-CN" sz="1800" b="0" i="1" kern="100" baseline="0" dirty="0" err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altLang="zh-CN" sz="1800" b="0" i="1" kern="100" baseline="-25000" dirty="0" err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j</a:t>
                      </a:r>
                      <a:endParaRPr lang="zh-CN" altLang="zh-CN" sz="1800" b="0" kern="100" baseline="-250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539750" indent="-539750" algn="l"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  <a:tabLst>
                          <a:tab pos="114300" algn="l"/>
                          <a:tab pos="228600" algn="l"/>
                          <a:tab pos="342900" algn="l"/>
                        </a:tabLst>
                      </a:pPr>
                      <a:r>
                        <a:rPr lang="en-US" altLang="zh-CN" sz="1800" b="0" kern="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16.   </a:t>
                      </a:r>
                      <a:r>
                        <a:rPr lang="en-US" altLang="zh-CN" sz="1800" b="0" kern="100" baseline="0" dirty="0" err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createDecisionTree</a:t>
                      </a:r>
                      <a:r>
                        <a:rPr lang="en-US" altLang="zh-CN" sz="1800" b="0" kern="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1800" b="0" i="1" kern="100" baseline="0" dirty="0" err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altLang="zh-CN" sz="1800" b="0" i="1" kern="100" baseline="-25000" dirty="0" err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altLang="zh-CN" sz="1800" b="0" kern="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sz="1800" b="0" i="1" kern="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altLang="zh-CN" sz="1800" b="0" kern="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\{</a:t>
                      </a:r>
                      <a:r>
                        <a:rPr lang="en-US" altLang="zh-CN" sz="1800" b="0" i="1" kern="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800" b="0" i="1" kern="100" baseline="-25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altLang="zh-CN" sz="1800" b="0" kern="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}, </a:t>
                      </a:r>
                      <a:r>
                        <a:rPr lang="en-US" altLang="zh-CN" sz="1800" b="0" i="1" kern="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</a:t>
                      </a:r>
                      <a:r>
                        <a:rPr lang="en-US" altLang="zh-CN" sz="1800" b="0" kern="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zh-CN" sz="1800" b="0" kern="100" baseline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indent="0" algn="l">
                        <a:spcBef>
                          <a:spcPts val="200"/>
                        </a:spcBef>
                        <a:buNone/>
                      </a:pPr>
                      <a:r>
                        <a:rPr lang="en-US" altLang="zh-CN" sz="1800" b="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17. </a:t>
                      </a:r>
                      <a:r>
                        <a:rPr lang="en-US" altLang="zh-CN" sz="1800" b="1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End For</a:t>
                      </a:r>
                      <a:endParaRPr lang="en-US" altLang="zh-CN" sz="1800" b="1" kern="0" baseline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994168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2DB173A7-780B-4A21-9F3D-EC7F35757E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386455"/>
              </p:ext>
            </p:extLst>
          </p:nvPr>
        </p:nvGraphicFramePr>
        <p:xfrm>
          <a:off x="684768" y="3407296"/>
          <a:ext cx="4176464" cy="3190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6464">
                  <a:extLst>
                    <a:ext uri="{9D8B030D-6E8A-4147-A177-3AD203B41FA5}">
                      <a16:colId xmlns:a16="http://schemas.microsoft.com/office/drawing/2014/main" val="3446046527"/>
                    </a:ext>
                  </a:extLst>
                </a:gridCol>
              </a:tblGrid>
              <a:tr h="39078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zh-CN" altLang="en-US" sz="1800" b="1" kern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+mn-cs"/>
                        </a:rPr>
                        <a:t>步骤：</a:t>
                      </a:r>
                      <a:endParaRPr lang="en-US" altLang="zh-CN" sz="1800" b="1" kern="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974627"/>
                  </a:ext>
                </a:extLst>
              </a:tr>
              <a:tr h="2799272">
                <a:tc>
                  <a:txBody>
                    <a:bodyPr/>
                    <a:lstStyle/>
                    <a:p>
                      <a:pPr marL="88900" indent="-88900" algn="l"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  <a:tabLst>
                          <a:tab pos="342900" algn="l"/>
                        </a:tabLst>
                      </a:pPr>
                      <a:r>
                        <a:rPr lang="en-US" altLang="zh-CN" sz="1800" b="0" kern="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1. </a:t>
                      </a:r>
                      <a:r>
                        <a:rPr lang="en-US" altLang="zh-CN" sz="1800" b="1" kern="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If </a:t>
                      </a:r>
                      <a:r>
                        <a:rPr lang="en-US" altLang="zh-CN" sz="1800" b="0" i="1" kern="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zh-CN" altLang="zh-CN" sz="1800" b="0" kern="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所有样本属于同个类</a:t>
                      </a:r>
                      <a:r>
                        <a:rPr lang="en-US" altLang="zh-CN" sz="1800" b="0" i="1" kern="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1800" b="0" i="1" kern="100" baseline="-25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zh-CN" altLang="en-US" sz="1800" b="0" i="1" kern="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b="1" kern="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Then</a:t>
                      </a:r>
                      <a:endParaRPr lang="zh-CN" altLang="zh-CN" sz="1800" b="1" kern="100" baseline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539750" indent="-539750" algn="l"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zh-CN" sz="1800" b="0" kern="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2.    </a:t>
                      </a:r>
                      <a:r>
                        <a:rPr lang="en-US" altLang="zh-CN" sz="1800" b="0" i="1" kern="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zh-CN" altLang="zh-CN" sz="1800" b="0" kern="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为单节点树，</a:t>
                      </a:r>
                      <a:r>
                        <a:rPr lang="en-US" altLang="zh-CN" sz="1800" b="0" i="1" kern="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1800" b="0" i="1" kern="100" baseline="-25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zh-CN" altLang="zh-CN" sz="1800" b="0" kern="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为该节点的类标记</a:t>
                      </a:r>
                      <a:endParaRPr lang="zh-CN" altLang="zh-CN" sz="1800" b="0" kern="100" baseline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indent="0" algn="l"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  <a:tabLst>
                          <a:tab pos="114300" algn="l"/>
                          <a:tab pos="228600" algn="l"/>
                          <a:tab pos="342900" algn="l"/>
                        </a:tabLst>
                      </a:pPr>
                      <a:r>
                        <a:rPr lang="en-US" altLang="zh-CN" sz="1800" b="0" kern="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3.    </a:t>
                      </a:r>
                      <a:r>
                        <a:rPr lang="en-US" altLang="zh-CN" sz="1800" b="1" kern="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Return</a:t>
                      </a:r>
                      <a:r>
                        <a:rPr lang="en-US" altLang="zh-CN" sz="1800" b="0" kern="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b="0" i="1" kern="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endParaRPr lang="zh-CN" altLang="zh-CN" sz="1800" b="0" kern="100" baseline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indent="0" algn="l"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  <a:tabLst>
                          <a:tab pos="114300" algn="l"/>
                          <a:tab pos="228600" algn="l"/>
                          <a:tab pos="342900" algn="l"/>
                        </a:tabLst>
                      </a:pPr>
                      <a:r>
                        <a:rPr lang="en-US" altLang="zh-CN" sz="1800" b="0" kern="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4. </a:t>
                      </a:r>
                      <a:r>
                        <a:rPr lang="en-US" altLang="zh-CN" sz="1800" b="1" kern="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End if</a:t>
                      </a:r>
                      <a:endParaRPr lang="zh-CN" altLang="zh-CN" sz="1800" b="1" kern="100" baseline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266700" indent="-266700" algn="l"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0" kern="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5. </a:t>
                      </a:r>
                      <a:r>
                        <a:rPr lang="en-US" altLang="zh-CN" sz="1800" b="1" kern="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If</a:t>
                      </a:r>
                      <a:r>
                        <a:rPr lang="en-US" altLang="zh-CN" sz="1800" b="0" kern="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b="0" i="1" kern="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altLang="zh-CN" sz="1800" b="0" kern="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altLang="zh-CN" sz="1800" b="0" kern="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</a:t>
                      </a:r>
                      <a:r>
                        <a:rPr lang="en-US" altLang="zh-CN" sz="1800" b="0" kern="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b="1" kern="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Then</a:t>
                      </a:r>
                      <a:r>
                        <a:rPr lang="en-US" altLang="zh-CN" sz="1800" b="0" kern="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360000" indent="-360000" algn="l"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0" kern="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6.   </a:t>
                      </a:r>
                      <a:r>
                        <a:rPr lang="en-US" altLang="zh-CN" sz="1800" b="0" i="1" kern="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zh-CN" altLang="zh-CN" sz="1800" b="0" kern="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为单节点树，将</a:t>
                      </a:r>
                      <a:r>
                        <a:rPr lang="en-US" altLang="zh-CN" sz="1800" b="0" i="1" kern="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zh-CN" altLang="zh-CN" sz="1800" b="0" kern="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中实例最多的类</a:t>
                      </a:r>
                      <a:r>
                        <a:rPr lang="en-US" altLang="zh-CN" sz="1800" b="0" kern="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  </a:t>
                      </a:r>
                      <a:r>
                        <a:rPr lang="en-US" altLang="zh-CN" sz="1800" b="0" i="1" kern="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1800" b="0" i="1" kern="100" baseline="-25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zh-CN" altLang="zh-CN" sz="1800" b="0" kern="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作为该节点的类标记</a:t>
                      </a:r>
                      <a:endParaRPr lang="en-US" altLang="zh-CN" sz="1800" b="0" kern="100" baseline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  <a:p>
                      <a:pPr marL="0" indent="0" algn="l"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  <a:tabLst>
                          <a:tab pos="114300" algn="l"/>
                          <a:tab pos="228600" algn="l"/>
                          <a:tab pos="342900" algn="l"/>
                        </a:tabLst>
                      </a:pPr>
                      <a:r>
                        <a:rPr lang="en-US" altLang="zh-CN" sz="1800" b="0" kern="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7.   </a:t>
                      </a:r>
                      <a:r>
                        <a:rPr lang="en-US" altLang="zh-CN" sz="1800" b="1" kern="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Return</a:t>
                      </a:r>
                      <a:r>
                        <a:rPr lang="en-US" altLang="zh-CN" sz="1800" b="0" kern="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b="0" i="1" kern="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endParaRPr lang="zh-CN" altLang="zh-CN" sz="1800" b="0" kern="100" baseline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indent="0" algn="l"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  <a:tabLst>
                          <a:tab pos="114300" algn="l"/>
                          <a:tab pos="228600" algn="l"/>
                          <a:tab pos="342900" algn="l"/>
                        </a:tabLst>
                      </a:pPr>
                      <a:r>
                        <a:rPr lang="en-US" altLang="zh-CN" sz="1800" b="0" kern="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8. </a:t>
                      </a:r>
                      <a:r>
                        <a:rPr lang="en-US" altLang="zh-CN" sz="1800" b="1" kern="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End If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994168"/>
                  </a:ext>
                </a:extLst>
              </a:tr>
            </a:tbl>
          </a:graphicData>
        </a:graphic>
      </p:graphicFrame>
      <p:sp>
        <p:nvSpPr>
          <p:cNvPr id="13" name="AutoShape 4">
            <a:extLst>
              <a:ext uri="{FF2B5EF4-FFF2-40B4-BE49-F238E27FC236}">
                <a16:creationId xmlns:a16="http://schemas.microsoft.com/office/drawing/2014/main" id="{0ECED349-399A-46F2-9DE4-5B12BB650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01" y="5805264"/>
            <a:ext cx="2448272" cy="709587"/>
          </a:xfrm>
          <a:prstGeom prst="cloudCallout">
            <a:avLst>
              <a:gd name="adj1" fmla="val -42664"/>
              <a:gd name="adj2" fmla="val -78555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b="0" dirty="0">
                <a:ea typeface="黑体" panose="02010609060101010101" pitchFamily="49" charset="-122"/>
              </a:rPr>
              <a:t>复杂度</a:t>
            </a:r>
            <a:r>
              <a:rPr lang="en-US" altLang="zh-CN" sz="1800" b="0" i="1" dirty="0">
                <a:solidFill>
                  <a:srgbClr val="FF0000"/>
                </a:solidFill>
                <a:ea typeface="黑体" panose="02010609060101010101" pitchFamily="49" charset="-122"/>
              </a:rPr>
              <a:t>O</a:t>
            </a:r>
            <a:r>
              <a:rPr lang="en-US" altLang="zh-CN" sz="1800" b="0" dirty="0">
                <a:solidFill>
                  <a:srgbClr val="FF0000"/>
                </a:solidFill>
                <a:ea typeface="黑体" panose="02010609060101010101" pitchFamily="49" charset="-122"/>
              </a:rPr>
              <a:t>(</a:t>
            </a:r>
            <a:r>
              <a:rPr lang="en-US" altLang="zh-CN" sz="1800" b="0" i="1" dirty="0" err="1">
                <a:solidFill>
                  <a:srgbClr val="FF0000"/>
                </a:solidFill>
                <a:ea typeface="黑体" panose="02010609060101010101" pitchFamily="49" charset="-122"/>
              </a:rPr>
              <a:t>sn</a:t>
            </a:r>
            <a:r>
              <a:rPr lang="en-US" altLang="zh-CN" sz="1800" b="0" dirty="0" err="1">
                <a:solidFill>
                  <a:srgbClr val="FF0000"/>
                </a:solidFill>
                <a:ea typeface="黑体" panose="02010609060101010101" pitchFamily="49" charset="-122"/>
              </a:rPr>
              <a:t>|</a:t>
            </a:r>
            <a:r>
              <a:rPr lang="en-US" altLang="zh-CN" sz="1800" b="0" i="1" dirty="0" err="1">
                <a:solidFill>
                  <a:srgbClr val="FF0000"/>
                </a:solidFill>
                <a:ea typeface="黑体" panose="02010609060101010101" pitchFamily="49" charset="-122"/>
              </a:rPr>
              <a:t>T</a:t>
            </a:r>
            <a:r>
              <a:rPr lang="en-US" altLang="zh-CN" sz="1800" b="0" dirty="0">
                <a:solidFill>
                  <a:srgbClr val="FF0000"/>
                </a:solidFill>
                <a:ea typeface="黑体" panose="02010609060101010101" pitchFamily="49" charset="-122"/>
              </a:rPr>
              <a:t>|)</a:t>
            </a:r>
          </a:p>
        </p:txBody>
      </p:sp>
    </p:spTree>
    <p:extLst>
      <p:ext uri="{BB962C8B-B14F-4D97-AF65-F5344CB8AC3E}">
        <p14:creationId xmlns:p14="http://schemas.microsoft.com/office/powerpoint/2010/main" val="4166509287"/>
      </p:ext>
    </p:extLst>
  </p:cSld>
  <p:clrMapOvr>
    <a:masterClrMapping/>
  </p:clrMapOvr>
</p:sld>
</file>

<file path=ppt/theme/theme1.xml><?xml version="1.0" encoding="utf-8"?>
<a:theme xmlns:a="http://schemas.openxmlformats.org/drawingml/2006/main" name="Straight Edge">
  <a:themeElements>
    <a:clrScheme name="Straight Edge 2">
      <a:dk1>
        <a:srgbClr val="003366"/>
      </a:dk1>
      <a:lt1>
        <a:srgbClr val="FFFFFF"/>
      </a:lt1>
      <a:dk2>
        <a:srgbClr val="003366"/>
      </a:dk2>
      <a:lt2>
        <a:srgbClr val="E3E2C7"/>
      </a:lt2>
      <a:accent1>
        <a:srgbClr val="CCCC99"/>
      </a:accent1>
      <a:accent2>
        <a:srgbClr val="003366"/>
      </a:accent2>
      <a:accent3>
        <a:srgbClr val="FFFFFF"/>
      </a:accent3>
      <a:accent4>
        <a:srgbClr val="002A56"/>
      </a:accent4>
      <a:accent5>
        <a:srgbClr val="E2E2CA"/>
      </a:accent5>
      <a:accent6>
        <a:srgbClr val="002D5C"/>
      </a:accent6>
      <a:hlink>
        <a:srgbClr val="003366"/>
      </a:hlink>
      <a:folHlink>
        <a:srgbClr val="800000"/>
      </a:folHlink>
    </a:clrScheme>
    <a:fontScheme name="Straight Edge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1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1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黑体" pitchFamily="2" charset="-122"/>
          </a:defRPr>
        </a:defPPr>
      </a:lstStyle>
    </a:lnDef>
  </a:objectDefaults>
  <a:extraClrSchemeLst>
    <a:extraClrScheme>
      <a:clrScheme name="Straight Edge 1">
        <a:dk1>
          <a:srgbClr val="008080"/>
        </a:dk1>
        <a:lt1>
          <a:srgbClr val="FFFFCC"/>
        </a:lt1>
        <a:dk2>
          <a:srgbClr val="009999"/>
        </a:dk2>
        <a:lt2>
          <a:srgbClr val="FFFF99"/>
        </a:lt2>
        <a:accent1>
          <a:srgbClr val="336699"/>
        </a:accent1>
        <a:accent2>
          <a:srgbClr val="FFFF99"/>
        </a:accent2>
        <a:accent3>
          <a:srgbClr val="AACACA"/>
        </a:accent3>
        <a:accent4>
          <a:srgbClr val="DADAAE"/>
        </a:accent4>
        <a:accent5>
          <a:srgbClr val="ADB8CA"/>
        </a:accent5>
        <a:accent6>
          <a:srgbClr val="E7E78A"/>
        </a:accent6>
        <a:hlink>
          <a:srgbClr val="FFFFCC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ight Edge 2">
        <a:dk1>
          <a:srgbClr val="003366"/>
        </a:dk1>
        <a:lt1>
          <a:srgbClr val="FFFFFF"/>
        </a:lt1>
        <a:dk2>
          <a:srgbClr val="003366"/>
        </a:dk2>
        <a:lt2>
          <a:srgbClr val="E3E2C7"/>
        </a:lt2>
        <a:accent1>
          <a:srgbClr val="CCCC99"/>
        </a:accent1>
        <a:accent2>
          <a:srgbClr val="003366"/>
        </a:accent2>
        <a:accent3>
          <a:srgbClr val="FFFFFF"/>
        </a:accent3>
        <a:accent4>
          <a:srgbClr val="002A56"/>
        </a:accent4>
        <a:accent5>
          <a:srgbClr val="E2E2CA"/>
        </a:accent5>
        <a:accent6>
          <a:srgbClr val="002D5C"/>
        </a:accent6>
        <a:hlink>
          <a:srgbClr val="003366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ight Edge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333333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2D2D2D"/>
        </a:accent6>
        <a:hlink>
          <a:srgbClr val="80808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ight Edge 4">
        <a:dk1>
          <a:srgbClr val="5F5F5F"/>
        </a:dk1>
        <a:lt1>
          <a:srgbClr val="FFFFFF"/>
        </a:lt1>
        <a:dk2>
          <a:srgbClr val="003366"/>
        </a:dk2>
        <a:lt2>
          <a:srgbClr val="FFFFFF"/>
        </a:lt2>
        <a:accent1>
          <a:srgbClr val="7E003F"/>
        </a:accent1>
        <a:accent2>
          <a:srgbClr val="DDDDDD"/>
        </a:accent2>
        <a:accent3>
          <a:srgbClr val="AAADB8"/>
        </a:accent3>
        <a:accent4>
          <a:srgbClr val="DADADA"/>
        </a:accent4>
        <a:accent5>
          <a:srgbClr val="C0AAAF"/>
        </a:accent5>
        <a:accent6>
          <a:srgbClr val="C8C8C8"/>
        </a:accent6>
        <a:hlink>
          <a:srgbClr val="969696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Designs\Straight Edge.pot</Template>
  <TotalTime>4028</TotalTime>
  <Words>3474</Words>
  <Application>Microsoft Office PowerPoint</Application>
  <PresentationFormat>全屏显示(4:3)</PresentationFormat>
  <Paragraphs>433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3" baseType="lpstr">
      <vt:lpstr>等线</vt:lpstr>
      <vt:lpstr>黑体</vt:lpstr>
      <vt:lpstr>宋体</vt:lpstr>
      <vt:lpstr>Arial</vt:lpstr>
      <vt:lpstr>Cambria Math</vt:lpstr>
      <vt:lpstr>Symbol</vt:lpstr>
      <vt:lpstr>Times New Roman</vt:lpstr>
      <vt:lpstr>Wingdings</vt:lpstr>
      <vt:lpstr>Straight Edge</vt:lpstr>
      <vt:lpstr>第8章 分类算法 </vt:lpstr>
      <vt:lpstr>提纲</vt:lpstr>
      <vt:lpstr>分类算法概述 (1)</vt:lpstr>
      <vt:lpstr>分类算法概述 (2)</vt:lpstr>
      <vt:lpstr>提纲</vt:lpstr>
      <vt:lpstr>决策树 (1)</vt:lpstr>
      <vt:lpstr>决策树 (2)</vt:lpstr>
      <vt:lpstr>决策树 (3)</vt:lpstr>
      <vt:lpstr>决策树 (4)</vt:lpstr>
      <vt:lpstr>决策树 (5)</vt:lpstr>
      <vt:lpstr>决策树 (6)</vt:lpstr>
      <vt:lpstr>决策树 (7)</vt:lpstr>
      <vt:lpstr>决策树 (8)</vt:lpstr>
      <vt:lpstr>提纲</vt:lpstr>
      <vt:lpstr>支持向量机 (1)</vt:lpstr>
      <vt:lpstr>支持向量机 (2)</vt:lpstr>
      <vt:lpstr>支持向量机 (3)</vt:lpstr>
      <vt:lpstr>支持向量机 (4)</vt:lpstr>
      <vt:lpstr>支持向量机 (5)</vt:lpstr>
      <vt:lpstr>支持向量机 (6)</vt:lpstr>
      <vt:lpstr>支持向量机 (7)</vt:lpstr>
      <vt:lpstr>支持向量机 (8)</vt:lpstr>
      <vt:lpstr>提纲</vt:lpstr>
      <vt:lpstr>贝叶斯分类 (1)</vt:lpstr>
      <vt:lpstr>贝叶斯分类 (2)</vt:lpstr>
      <vt:lpstr>贝叶斯分类 (3)</vt:lpstr>
      <vt:lpstr>贝叶斯分类 (4)</vt:lpstr>
      <vt:lpstr>贝叶斯分类 (5)</vt:lpstr>
      <vt:lpstr>贝叶斯分类 (6)</vt:lpstr>
      <vt:lpstr>贝叶斯分类 (7)</vt:lpstr>
      <vt:lpstr>贝叶斯分类 (8)</vt:lpstr>
      <vt:lpstr>提纲</vt:lpstr>
      <vt:lpstr>总结</vt:lpstr>
      <vt:lpstr>结语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Kun Yue</dc:creator>
  <cp:lastModifiedBy>Kun Yue</cp:lastModifiedBy>
  <cp:revision>258</cp:revision>
  <dcterms:created xsi:type="dcterms:W3CDTF">1601-01-01T00:00:00Z</dcterms:created>
  <dcterms:modified xsi:type="dcterms:W3CDTF">2022-07-19T01:24:53Z</dcterms:modified>
</cp:coreProperties>
</file>