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2DF20-0C84-4040-A703-DF94BE4FF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32CEA1-7FCB-4A78-88B1-6CEB84DC3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2DEC5-7B3E-494A-8D82-B3A23F34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52CED-684F-409E-890C-D3114099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64E94-3472-495F-A37B-62E290F6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E256E-5CED-4A38-8842-F84E67D6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CBCF1-0985-402C-8293-E0A5073D0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1A0B4-A478-440F-8A7E-85BA3BB3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95BF7-5F6C-4140-8558-9C9D3CAD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577BA-EE4F-4EB1-8772-02656271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1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27E9C8-05C0-4687-879D-AD6596775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9185A-9BF6-4EF0-91AF-35095739E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3AC63-EC41-4C22-A79C-71343F5D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2D6EE-6449-49DB-A22B-5CC9916B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7F183-2FE8-479E-9029-B7867D8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4F277-7B59-48F3-A70A-2DBE9785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50D7E-51C6-4284-B284-7E3C21C2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DCBB-EFAE-4643-BC0C-96FD5742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E878D-D22E-44F7-B7E0-4306EBC4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EB02C-4EE9-4EF7-8511-E0C7FEB4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4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E920-01FB-4889-960A-0E9201B3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935D7-698F-4D55-BCC2-1EFCCF2D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0A5DF-8554-4C98-85DA-827BEB21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A1AE0-FFAD-4B56-BE7D-369985AE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62E15-5959-4461-BB7D-135D462F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9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D0725-A349-4F3E-8079-AA96D543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0278C-E960-43BA-9BD5-151DA11A2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A92921-8AB9-4DAF-BBBB-89E99E27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FCBCB-D807-476D-909D-2757F6EB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65591-BE6E-4501-9DC5-7F1200B8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F0D95-9316-483E-A84F-3A0BFA76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78D8F-BA88-44AD-A405-9A87D133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39188-E2C3-4581-8C3F-35B14BFD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79301-B841-405E-A112-FE727F5D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F6ADA4-2B1B-4D88-B086-0ADF1CBB0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3E9820-FAE7-46DE-A6E4-EB4822A54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AA9AD-C55B-41C6-8FEE-61CB9B0C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6671E9-C9EE-446F-BCB2-C0C36F97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B7D1C3-24D1-4610-BE4C-FAB1F749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6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EA834-AB1F-4B3F-9AF0-52483800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60CFA-AFD4-465D-B721-7A6A29A9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7704E-4FCD-44F2-92B5-D9AE9527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D25F9-BAFA-441F-92E1-F96F9C01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7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AC1E2E-35CD-4765-8A46-72BEF679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5E90F8-1314-48F2-859F-C2F417D8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6BF4F-F419-4547-8798-0C5F3CDE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3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706B-7699-4F35-9CA2-FAE4FD6E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6F42F-85DB-453D-9FD9-C47A42712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17546-3B3A-4CA4-A77B-206ECFA7A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475EE-EFC7-42E8-880D-725CEB3C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A8440-9892-43D0-90E1-1415DD78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C867D-9043-4F01-A0F9-7FDF141D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0E6E9-ADFF-41D1-955C-ECF4578B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3C25B3-C081-49ED-85F6-1D4D202F3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49861C-422E-42CE-BC42-DC9889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AEAD9-A095-4400-99BE-925FCBA4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26512-E5DC-4BE0-8C24-2A8CB222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BE969-BDAE-40DF-95DE-18D4EC16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8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29B529-7536-4B92-AEF3-9BE8F0DC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314C1-B291-4C8B-9C26-457D6B6E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09138-BB5D-481B-B6E9-786A4972C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73D1-4A3E-49B4-8BFA-E6A4ED38A2EB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52-32A5-43E9-A8FC-4BE5CD370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EC2D9-B883-4281-A89D-A3C407C1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040D-192C-4DA3-B045-539C53BF9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dom.kr/Conquer" TargetMode="External"/><Relationship Id="rId2" Type="http://schemas.openxmlformats.org/officeDocument/2006/relationships/hyperlink" Target="http://www.incodom.kr/Divid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codom.kr/algorithm" TargetMode="External"/><Relationship Id="rId4" Type="http://schemas.openxmlformats.org/officeDocument/2006/relationships/hyperlink" Target="http://www.incodom.kr/Greed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12A817-0AB5-409A-B523-F01801BACA81}"/>
              </a:ext>
            </a:extLst>
          </p:cNvPr>
          <p:cNvSpPr/>
          <p:nvPr/>
        </p:nvSpPr>
        <p:spPr>
          <a:xfrm>
            <a:off x="0" y="0"/>
            <a:ext cx="12192000" cy="1190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CA2A3-2BBE-43D4-887E-7CE72B124C69}"/>
              </a:ext>
            </a:extLst>
          </p:cNvPr>
          <p:cNvSpPr txBox="1"/>
          <p:nvPr/>
        </p:nvSpPr>
        <p:spPr>
          <a:xfrm>
            <a:off x="313770" y="333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* </a:t>
            </a:r>
            <a:r>
              <a:rPr lang="ko-KR" altLang="en-US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탐욕 알고리즘</a:t>
            </a:r>
            <a:endParaRPr lang="en-US" altLang="ko-KR" sz="2800" dirty="0">
              <a:solidFill>
                <a:schemeClr val="bg1"/>
              </a:solidFill>
              <a:latin typeface="Albertus Extra Bold" panose="020E08020403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F745F-00F0-423C-A2C5-122B5E3DFA05}"/>
              </a:ext>
            </a:extLst>
          </p:cNvPr>
          <p:cNvSpPr txBox="1"/>
          <p:nvPr/>
        </p:nvSpPr>
        <p:spPr>
          <a:xfrm>
            <a:off x="766750" y="2666088"/>
            <a:ext cx="109921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lternateGothic2 BT" panose="020B0608020202050204" pitchFamily="34" charset="0"/>
              </a:rPr>
              <a:t>문제에 대한 최적의 결과값 또는 해결방안을 찾기 위해 사용</a:t>
            </a:r>
            <a:endParaRPr lang="en-US" altLang="ko-KR" dirty="0">
              <a:latin typeface="AlternateGothic2 BT" panose="020B0608020202050204" pitchFamily="34" charset="0"/>
            </a:endParaRP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lternateGothic2 BT" panose="020B0608020202050204" pitchFamily="34" charset="0"/>
              </a:rPr>
              <a:t>매 순간</a:t>
            </a:r>
            <a:r>
              <a:rPr lang="ko-KR" altLang="en-US" dirty="0">
                <a:latin typeface="AlternateGothic2 BT" panose="020B0608020202050204" pitchFamily="34" charset="0"/>
              </a:rPr>
              <a:t>마다 최적의 답이라고 판단되는 대상을 순차적으로 </a:t>
            </a:r>
            <a:r>
              <a:rPr lang="ko-KR" altLang="en-US" dirty="0" err="1">
                <a:latin typeface="AlternateGothic2 BT" panose="020B0608020202050204" pitchFamily="34" charset="0"/>
              </a:rPr>
              <a:t>선택해나가는</a:t>
            </a:r>
            <a:r>
              <a:rPr lang="ko-KR" altLang="en-US" dirty="0">
                <a:latin typeface="AlternateGothic2 BT" panose="020B0608020202050204" pitchFamily="34" charset="0"/>
              </a:rPr>
              <a:t> 방식</a:t>
            </a:r>
            <a:endParaRPr lang="en-US" altLang="ko-KR" dirty="0">
              <a:latin typeface="AlternateGothic2 BT" panose="020B0608020202050204" pitchFamily="34" charset="0"/>
            </a:endParaRP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lternateGothic2 BT" panose="020B0608020202050204" pitchFamily="34" charset="0"/>
              </a:rPr>
              <a:t>전체적인 상황을 보고 판단하는 것이 아니기 때문에 최종 결과가 최적의 해라는 </a:t>
            </a:r>
            <a:r>
              <a:rPr lang="ko-KR" altLang="en-US" b="1" dirty="0">
                <a:latin typeface="AlternateGothic2 BT" panose="020B0608020202050204" pitchFamily="34" charset="0"/>
              </a:rPr>
              <a:t>보장은 없음</a:t>
            </a:r>
            <a:r>
              <a:rPr lang="en-US" altLang="ko-KR" dirty="0">
                <a:latin typeface="AlternateGothic2 BT" panose="020B0608020202050204" pitchFamily="34" charset="0"/>
              </a:rPr>
              <a:t> </a:t>
            </a: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lternateGothic2 BT" panose="020B0608020202050204" pitchFamily="34" charset="0"/>
              </a:rPr>
              <a:t>복잡하지 않고 가장 빠르게</a:t>
            </a:r>
            <a:r>
              <a:rPr lang="ko-KR" altLang="en-US" dirty="0">
                <a:latin typeface="AlternateGothic2 BT" panose="020B0608020202050204" pitchFamily="34" charset="0"/>
              </a:rPr>
              <a:t> 답이 있는 쪽으로 근접해 갈 수 있기 때문에 </a:t>
            </a:r>
            <a:r>
              <a:rPr lang="ko-KR" altLang="en-US" b="1" dirty="0">
                <a:latin typeface="AlternateGothic2 BT" panose="020B0608020202050204" pitchFamily="34" charset="0"/>
              </a:rPr>
              <a:t>신속하게 근사치</a:t>
            </a:r>
            <a:r>
              <a:rPr lang="ko-KR" altLang="en-US" dirty="0">
                <a:latin typeface="AlternateGothic2 BT" panose="020B0608020202050204" pitchFamily="34" charset="0"/>
              </a:rPr>
              <a:t>를 구해야 하는 </a:t>
            </a:r>
            <a:endParaRPr lang="en-US" altLang="ko-KR" dirty="0">
              <a:latin typeface="AlternateGothic2 BT" panose="020B0608020202050204" pitchFamily="34" charset="0"/>
            </a:endParaRPr>
          </a:p>
          <a:p>
            <a:r>
              <a:rPr lang="ko-KR" altLang="en-US" dirty="0">
                <a:latin typeface="AlternateGothic2 BT" panose="020B0608020202050204" pitchFamily="34" charset="0"/>
              </a:rPr>
              <a:t>   문제에 활용하기에 적합함</a:t>
            </a:r>
            <a:endParaRPr lang="en-US" altLang="ko-KR" dirty="0">
              <a:latin typeface="AlternateGothic2 BT" panose="020B0608020202050204" pitchFamily="34" charset="0"/>
            </a:endParaRP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lternateGothic2 BT" panose="020B0608020202050204" pitchFamily="34" charset="0"/>
              </a:rPr>
              <a:t>최단거리를 찾는 문제처럼 </a:t>
            </a:r>
            <a:r>
              <a:rPr lang="ko-KR" altLang="en-US" b="1" dirty="0">
                <a:latin typeface="AlternateGothic2 BT" panose="020B0608020202050204" pitchFamily="34" charset="0"/>
              </a:rPr>
              <a:t>시작 점과 종료 점이 명시</a:t>
            </a:r>
            <a:r>
              <a:rPr lang="ko-KR" altLang="en-US" dirty="0">
                <a:latin typeface="AlternateGothic2 BT" panose="020B0608020202050204" pitchFamily="34" charset="0"/>
              </a:rPr>
              <a:t>된 문제에서 사용해야함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22391-AD99-48F4-AFC4-05423687B9C3}"/>
              </a:ext>
            </a:extLst>
          </p:cNvPr>
          <p:cNvSpPr txBox="1"/>
          <p:nvPr/>
        </p:nvSpPr>
        <p:spPr>
          <a:xfrm>
            <a:off x="313770" y="1524327"/>
            <a:ext cx="537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AlternateGothic2 BT" panose="020B0608020202050204" pitchFamily="34" charset="0"/>
              </a:rPr>
              <a:t>Greedy algorithm(</a:t>
            </a:r>
            <a:r>
              <a:rPr lang="ko-KR" altLang="en-US" sz="2800" b="1" dirty="0">
                <a:latin typeface="AlternateGothic2 BT" panose="020B0608020202050204" pitchFamily="34" charset="0"/>
              </a:rPr>
              <a:t>탐욕 알고리즘</a:t>
            </a:r>
            <a:r>
              <a:rPr lang="en-US" altLang="ko-KR" sz="2800" b="1" dirty="0">
                <a:latin typeface="AlternateGothic2 BT" panose="020B0608020202050204" pitchFamily="34" charset="0"/>
              </a:rPr>
              <a:t>) </a:t>
            </a:r>
            <a:r>
              <a:rPr lang="ko-KR" altLang="en-US" sz="2800" b="1" dirty="0">
                <a:latin typeface="AlternateGothic2 BT" panose="020B0608020202050204" pitchFamily="34" charset="0"/>
              </a:rPr>
              <a:t>이란</a:t>
            </a:r>
            <a:r>
              <a:rPr lang="en-US" altLang="ko-KR" sz="2800" b="1" dirty="0">
                <a:latin typeface="AlternateGothic2 BT" panose="020B060802020205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796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EFC9A-D2DE-40A5-8967-910797ED2615}"/>
              </a:ext>
            </a:extLst>
          </p:cNvPr>
          <p:cNvSpPr txBox="1"/>
          <p:nvPr/>
        </p:nvSpPr>
        <p:spPr>
          <a:xfrm>
            <a:off x="731175" y="2468671"/>
            <a:ext cx="1026755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lternateGothic2 BT" panose="020B0608020202050204" pitchFamily="34" charset="0"/>
                <a:hlinkClick r:id="rId2"/>
              </a:rPr>
              <a:t>Divide</a:t>
            </a:r>
            <a:r>
              <a:rPr lang="ko-KR" altLang="en-US" dirty="0">
                <a:latin typeface="AlternateGothic2 BT" panose="020B0608020202050204" pitchFamily="34" charset="0"/>
              </a:rPr>
              <a:t> </a:t>
            </a:r>
            <a:r>
              <a:rPr lang="en-US" altLang="ko-KR" dirty="0">
                <a:latin typeface="AlternateGothic2 BT" panose="020B0608020202050204" pitchFamily="34" charset="0"/>
              </a:rPr>
              <a:t>&amp; </a:t>
            </a:r>
            <a:r>
              <a:rPr lang="en-US" altLang="ko-KR" dirty="0">
                <a:latin typeface="AlternateGothic2 BT" panose="020B0608020202050204" pitchFamily="34" charset="0"/>
                <a:hlinkClick r:id="rId3"/>
              </a:rPr>
              <a:t>Conquer</a:t>
            </a:r>
            <a:r>
              <a:rPr lang="ko-KR" altLang="en-US" dirty="0">
                <a:latin typeface="AlternateGothic2 BT" panose="020B0608020202050204" pitchFamily="34" charset="0"/>
              </a:rPr>
              <a:t> 방식은 큰 문제를 작은 단위로 나누어 해결하는 방식</a:t>
            </a:r>
            <a:endParaRPr lang="en-US" altLang="ko-KR" dirty="0">
              <a:latin typeface="AlternateGothic2 BT" panose="020B0608020202050204" pitchFamily="34" charset="0"/>
            </a:endParaRP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lternateGothic2 BT" panose="020B0608020202050204" pitchFamily="34" charset="0"/>
              </a:rPr>
              <a:t>큰 단위를 작은 단위로 쪼개어 하나씩 풀어나간다는 점에서 </a:t>
            </a:r>
            <a:r>
              <a:rPr lang="en-US" altLang="ko-KR" dirty="0">
                <a:latin typeface="AlternateGothic2 BT" panose="020B0608020202050204" pitchFamily="34" charset="0"/>
              </a:rPr>
              <a:t>Greedy </a:t>
            </a:r>
            <a:r>
              <a:rPr lang="ko-KR" altLang="en-US" dirty="0">
                <a:latin typeface="AlternateGothic2 BT" panose="020B0608020202050204" pitchFamily="34" charset="0"/>
              </a:rPr>
              <a:t>알고리즘과 비슷한 면이 있음</a:t>
            </a:r>
            <a:r>
              <a:rPr lang="en-US" altLang="ko-KR" dirty="0">
                <a:latin typeface="AlternateGothic2 BT" panose="020B0608020202050204" pitchFamily="34" charset="0"/>
              </a:rPr>
              <a:t>.</a:t>
            </a: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r>
              <a:rPr lang="en-US" altLang="ko-KR" sz="2800" dirty="0">
                <a:latin typeface="AlternateGothic2 BT" panose="020B0608020202050204" pitchFamily="34" charset="0"/>
              </a:rPr>
              <a:t>But, </a:t>
            </a:r>
            <a:r>
              <a:rPr lang="ko-KR" altLang="en-US" dirty="0">
                <a:latin typeface="AlternateGothic2 BT" panose="020B0608020202050204" pitchFamily="34" charset="0"/>
              </a:rPr>
              <a:t> </a:t>
            </a:r>
            <a:r>
              <a:rPr lang="en-US" altLang="ko-KR" dirty="0">
                <a:latin typeface="AlternateGothic2 BT" panose="020B0608020202050204" pitchFamily="34" charset="0"/>
              </a:rPr>
              <a:t>Divide &amp; Conquer</a:t>
            </a:r>
            <a:r>
              <a:rPr lang="ko-KR" altLang="en-US" dirty="0">
                <a:latin typeface="AlternateGothic2 BT" panose="020B0608020202050204" pitchFamily="34" charset="0"/>
              </a:rPr>
              <a:t>는 대상의 규모를 축소시킨 상태에서 해결책을 찾아 이를 확장하며 적용하는 식이고</a:t>
            </a:r>
            <a:endParaRPr lang="en-US" altLang="ko-KR" dirty="0">
              <a:latin typeface="AlternateGothic2 BT" panose="020B0608020202050204" pitchFamily="34" charset="0"/>
            </a:endParaRP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r>
              <a:rPr lang="en-US" altLang="ko-KR" dirty="0">
                <a:latin typeface="AlternateGothic2 BT" panose="020B0608020202050204" pitchFamily="34" charset="0"/>
                <a:hlinkClick r:id="rId4"/>
              </a:rPr>
              <a:t>Greedy</a:t>
            </a:r>
            <a:r>
              <a:rPr lang="ko-KR" altLang="en-US" dirty="0">
                <a:latin typeface="AlternateGothic2 BT" panose="020B0608020202050204" pitchFamily="34" charset="0"/>
              </a:rPr>
              <a:t>의 경우에는 지금 바로 앞에 마주한 부분부터 </a:t>
            </a:r>
            <a:r>
              <a:rPr lang="ko-KR" altLang="en-US" dirty="0" err="1">
                <a:latin typeface="AlternateGothic2 BT" panose="020B0608020202050204" pitchFamily="34" charset="0"/>
              </a:rPr>
              <a:t>해결해나가는</a:t>
            </a:r>
            <a:r>
              <a:rPr lang="ko-KR" altLang="en-US" dirty="0">
                <a:latin typeface="AlternateGothic2 BT" panose="020B0608020202050204" pitchFamily="34" charset="0"/>
              </a:rPr>
              <a:t> 식이라는 점에서 차이가 있음</a:t>
            </a:r>
            <a:r>
              <a:rPr lang="en-US" altLang="ko-KR" dirty="0">
                <a:latin typeface="AlternateGothic2 BT" panose="020B0608020202050204" pitchFamily="34" charset="0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EACB13-9F0A-42C0-8785-C74B08E8D8EA}"/>
              </a:ext>
            </a:extLst>
          </p:cNvPr>
          <p:cNvSpPr/>
          <p:nvPr/>
        </p:nvSpPr>
        <p:spPr>
          <a:xfrm>
            <a:off x="0" y="0"/>
            <a:ext cx="12192000" cy="1190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Albertus Extra Bold" panose="020E08020403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D475C-4553-4C1B-A0B9-2DEE7538EB84}"/>
              </a:ext>
            </a:extLst>
          </p:cNvPr>
          <p:cNvSpPr txBox="1"/>
          <p:nvPr/>
        </p:nvSpPr>
        <p:spPr>
          <a:xfrm>
            <a:off x="313770" y="333702"/>
            <a:ext cx="574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* Divide &amp; Conquer </a:t>
            </a:r>
            <a:r>
              <a:rPr lang="ko-KR" altLang="en-US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방식과 차이</a:t>
            </a:r>
            <a:endParaRPr lang="en-US" altLang="ko-KR" sz="2800" dirty="0">
              <a:solidFill>
                <a:schemeClr val="bg1"/>
              </a:solidFill>
              <a:latin typeface="Albertus Extra Bold" panose="020E08020403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BFC0C-B441-4375-9798-752D81D6EF2C}"/>
              </a:ext>
            </a:extLst>
          </p:cNvPr>
          <p:cNvSpPr txBox="1"/>
          <p:nvPr/>
        </p:nvSpPr>
        <p:spPr>
          <a:xfrm>
            <a:off x="313770" y="1524327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AlternateGothic2 BT" panose="020B0608020202050204" pitchFamily="34" charset="0"/>
              </a:rPr>
              <a:t>Divide &amp; Conquer </a:t>
            </a:r>
            <a:r>
              <a:rPr lang="ko-KR" altLang="en-US" sz="2800" b="1" dirty="0">
                <a:latin typeface="AlternateGothic2 BT" panose="020B0608020202050204" pitchFamily="34" charset="0"/>
              </a:rPr>
              <a:t>방식과 차이</a:t>
            </a:r>
            <a:endParaRPr lang="en-US" altLang="ko-KR" sz="2800" b="1" dirty="0">
              <a:latin typeface="AlternateGothic2 BT" panose="020B06080202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F23C4-8652-45AA-AF3D-CFF230D47355}"/>
              </a:ext>
            </a:extLst>
          </p:cNvPr>
          <p:cNvSpPr txBox="1"/>
          <p:nvPr/>
        </p:nvSpPr>
        <p:spPr>
          <a:xfrm>
            <a:off x="0" y="7414077"/>
            <a:ext cx="125566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lternateGothic2 BT" panose="020B0608020202050204" pitchFamily="34" charset="0"/>
              </a:rPr>
              <a:t>-&gt;</a:t>
            </a:r>
            <a:r>
              <a:rPr lang="en-US" altLang="ko-KR" dirty="0">
                <a:latin typeface="AlternateGothic2 BT" panose="020B0608020202050204" pitchFamily="34" charset="0"/>
              </a:rPr>
              <a:t> </a:t>
            </a:r>
            <a:r>
              <a:rPr lang="ko-KR" altLang="en-US" dirty="0">
                <a:latin typeface="AlternateGothic2 BT" panose="020B0608020202050204" pitchFamily="34" charset="0"/>
              </a:rPr>
              <a:t>두 </a:t>
            </a:r>
            <a:r>
              <a:rPr lang="en-US" altLang="ko-KR" dirty="0">
                <a:latin typeface="AlternateGothic2 BT" panose="020B0608020202050204" pitchFamily="34" charset="0"/>
                <a:hlinkClick r:id="rId5"/>
              </a:rPr>
              <a:t>algorithm</a:t>
            </a:r>
            <a:r>
              <a:rPr lang="ko-KR" altLang="en-US" dirty="0">
                <a:latin typeface="AlternateGothic2 BT" panose="020B0608020202050204" pitchFamily="34" charset="0"/>
              </a:rPr>
              <a:t>은 서로 다른 성격의 문제를 해결하는데 사용된다</a:t>
            </a:r>
            <a:r>
              <a:rPr lang="en-US" altLang="ko-KR" dirty="0">
                <a:latin typeface="AlternateGothic2 BT" panose="020B0608020202050204" pitchFamily="34" charset="0"/>
              </a:rPr>
              <a:t>. </a:t>
            </a: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r>
              <a:rPr lang="en-US" altLang="ko-KR" b="1" dirty="0">
                <a:latin typeface="AlternateGothic2 BT" panose="020B0608020202050204" pitchFamily="34" charset="0"/>
              </a:rPr>
              <a:t>Greedy algorithm</a:t>
            </a:r>
            <a:r>
              <a:rPr lang="ko-KR" altLang="en-US" dirty="0">
                <a:latin typeface="AlternateGothic2 BT" panose="020B0608020202050204" pitchFamily="34" charset="0"/>
              </a:rPr>
              <a:t>은 최단거리를 찾는 문제처럼 시작 점과 종료 점이 명시된 문제에서 빠르게 종료 점에 도달하고자 하는 상황에서</a:t>
            </a:r>
            <a:r>
              <a:rPr lang="en-US" altLang="ko-KR" dirty="0">
                <a:latin typeface="AlternateGothic2 BT" panose="020B0608020202050204" pitchFamily="34" charset="0"/>
              </a:rPr>
              <a:t>, </a:t>
            </a:r>
          </a:p>
          <a:p>
            <a:endParaRPr lang="en-US" altLang="ko-KR" b="1" dirty="0">
              <a:latin typeface="AlternateGothic2 BT" panose="020B0608020202050204" pitchFamily="34" charset="0"/>
            </a:endParaRPr>
          </a:p>
          <a:p>
            <a:r>
              <a:rPr lang="en-US" altLang="ko-KR" b="1" dirty="0">
                <a:latin typeface="AlternateGothic2 BT" panose="020B0608020202050204" pitchFamily="34" charset="0"/>
              </a:rPr>
              <a:t>Divide &amp; Conquer</a:t>
            </a:r>
            <a:r>
              <a:rPr lang="ko-KR" altLang="en-US" dirty="0">
                <a:latin typeface="AlternateGothic2 BT" panose="020B0608020202050204" pitchFamily="34" charset="0"/>
              </a:rPr>
              <a:t>는 데이터 정렬 문제와 같이 군집에 특정 규칙을 적용한 결과를 얻고자 할 때 활용된다</a:t>
            </a:r>
            <a:r>
              <a:rPr lang="en-US" altLang="ko-KR" dirty="0">
                <a:latin typeface="AlternateGothic2 BT" panose="020B0608020202050204" pitchFamily="34" charset="0"/>
              </a:rPr>
              <a:t>.</a:t>
            </a:r>
            <a:endParaRPr lang="ko-KR" altLang="en-US" dirty="0">
              <a:latin typeface="AlternateGothic2 BT" panose="020B0608020202050204" pitchFamily="34" charset="0"/>
            </a:endParaRPr>
          </a:p>
          <a:p>
            <a:endParaRPr lang="ko-KR" altLang="en-US" dirty="0">
              <a:latin typeface="AlternateGothic2 BT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59703B1-68D8-4650-BE3B-67A99F865F58}"/>
              </a:ext>
            </a:extLst>
          </p:cNvPr>
          <p:cNvSpPr/>
          <p:nvPr/>
        </p:nvSpPr>
        <p:spPr>
          <a:xfrm>
            <a:off x="0" y="0"/>
            <a:ext cx="12192000" cy="1190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A92DF-93B2-484D-9861-CB76F9ABA4FD}"/>
              </a:ext>
            </a:extLst>
          </p:cNvPr>
          <p:cNvSpPr txBox="1"/>
          <p:nvPr/>
        </p:nvSpPr>
        <p:spPr>
          <a:xfrm>
            <a:off x="313770" y="333702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* </a:t>
            </a:r>
            <a:r>
              <a:rPr lang="ko-KR" altLang="en-US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간단한 예제</a:t>
            </a:r>
            <a:endParaRPr lang="en-US" altLang="ko-KR" sz="2800" dirty="0">
              <a:solidFill>
                <a:schemeClr val="bg1"/>
              </a:solidFill>
              <a:latin typeface="Albertus Extra Bold" panose="020E08020403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2B08FC-01BB-49BA-AB67-63EEFBA93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0" t="14027" r="13500" b="9442"/>
          <a:stretch/>
        </p:blipFill>
        <p:spPr>
          <a:xfrm>
            <a:off x="4530488" y="2505909"/>
            <a:ext cx="2838450" cy="1428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5C6839-74A7-4181-B17D-F5BD95B3A156}"/>
              </a:ext>
            </a:extLst>
          </p:cNvPr>
          <p:cNvSpPr txBox="1"/>
          <p:nvPr/>
        </p:nvSpPr>
        <p:spPr>
          <a:xfrm>
            <a:off x="3334667" y="1386602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lternateGothic2 BT" panose="020B0608020202050204" pitchFamily="34" charset="0"/>
              </a:rPr>
              <a:t>탐욕 알고리즘은 가장 큰 동전부터 하나씩 환전하며</a:t>
            </a:r>
          </a:p>
          <a:p>
            <a:endParaRPr lang="ko-KR" altLang="en-US" dirty="0">
              <a:latin typeface="AlternateGothic2 BT" panose="020B0608020202050204" pitchFamily="34" charset="0"/>
            </a:endParaRPr>
          </a:p>
          <a:p>
            <a:r>
              <a:rPr lang="ko-KR" altLang="en-US" dirty="0">
                <a:latin typeface="AlternateGothic2 BT" panose="020B0608020202050204" pitchFamily="34" charset="0"/>
              </a:rPr>
              <a:t>최적해를 찾는다</a:t>
            </a:r>
            <a:r>
              <a:rPr lang="en-US" altLang="ko-KR" dirty="0">
                <a:latin typeface="AlternateGothic2 BT" panose="020B060802020205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B71B0-5015-4CD6-AA98-969671EA085A}"/>
              </a:ext>
            </a:extLst>
          </p:cNvPr>
          <p:cNvSpPr txBox="1"/>
          <p:nvPr/>
        </p:nvSpPr>
        <p:spPr>
          <a:xfrm>
            <a:off x="3334667" y="3934660"/>
            <a:ext cx="4825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lternateGothic2 BT" panose="020B0608020202050204" pitchFamily="34" charset="0"/>
              </a:rPr>
              <a:t>이렇게 동전이 </a:t>
            </a:r>
            <a:r>
              <a:rPr lang="en-US" altLang="ko-KR" dirty="0">
                <a:latin typeface="AlternateGothic2 BT" panose="020B0608020202050204" pitchFamily="34" charset="0"/>
              </a:rPr>
              <a:t>2</a:t>
            </a:r>
            <a:r>
              <a:rPr lang="ko-KR" altLang="en-US" dirty="0">
                <a:latin typeface="AlternateGothic2 BT" panose="020B0608020202050204" pitchFamily="34" charset="0"/>
              </a:rPr>
              <a:t>개가 </a:t>
            </a:r>
            <a:r>
              <a:rPr lang="ko-KR" altLang="en-US" dirty="0" err="1">
                <a:latin typeface="AlternateGothic2 BT" panose="020B0608020202050204" pitchFamily="34" charset="0"/>
              </a:rPr>
              <a:t>있을때</a:t>
            </a:r>
            <a:r>
              <a:rPr lang="en-US" altLang="ko-KR" dirty="0">
                <a:latin typeface="AlternateGothic2 BT" panose="020B0608020202050204" pitchFamily="34" charset="0"/>
              </a:rPr>
              <a:t>, </a:t>
            </a:r>
            <a:r>
              <a:rPr lang="en-US" altLang="ko-KR" b="1" dirty="0">
                <a:latin typeface="AlternateGothic2 BT" panose="020B0608020202050204" pitchFamily="34" charset="0"/>
              </a:rPr>
              <a:t>1000</a:t>
            </a:r>
            <a:r>
              <a:rPr lang="ko-KR" altLang="en-US" b="1" dirty="0">
                <a:latin typeface="AlternateGothic2 BT" panose="020B0608020202050204" pitchFamily="34" charset="0"/>
              </a:rPr>
              <a:t>원</a:t>
            </a:r>
            <a:r>
              <a:rPr lang="ko-KR" altLang="en-US" dirty="0">
                <a:latin typeface="AlternateGothic2 BT" panose="020B0608020202050204" pitchFamily="34" charset="0"/>
              </a:rPr>
              <a:t>을 환전하면</a:t>
            </a:r>
            <a:br>
              <a:rPr lang="ko-KR" altLang="en-US" dirty="0">
                <a:latin typeface="AlternateGothic2 BT" panose="020B0608020202050204" pitchFamily="34" charset="0"/>
              </a:rPr>
            </a:br>
            <a:endParaRPr lang="ko-KR" altLang="en-US" dirty="0">
              <a:latin typeface="AlternateGothic2 BT" panose="020B0608020202050204" pitchFamily="34" charset="0"/>
            </a:endParaRPr>
          </a:p>
          <a:p>
            <a:r>
              <a:rPr lang="en-US" altLang="ko-KR" dirty="0">
                <a:latin typeface="AlternateGothic2 BT" panose="020B0608020202050204" pitchFamily="34" charset="0"/>
              </a:rPr>
              <a:t>500</a:t>
            </a:r>
            <a:r>
              <a:rPr lang="ko-KR" altLang="en-US" dirty="0">
                <a:latin typeface="AlternateGothic2 BT" panose="020B0608020202050204" pitchFamily="34" charset="0"/>
              </a:rPr>
              <a:t>원 </a:t>
            </a:r>
            <a:r>
              <a:rPr lang="en-US" altLang="ko-KR" dirty="0">
                <a:latin typeface="AlternateGothic2 BT" panose="020B0608020202050204" pitchFamily="34" charset="0"/>
              </a:rPr>
              <a:t>: 2</a:t>
            </a:r>
            <a:r>
              <a:rPr lang="ko-KR" altLang="en-US" dirty="0">
                <a:latin typeface="AlternateGothic2 BT" panose="020B0608020202050204" pitchFamily="34" charset="0"/>
              </a:rPr>
              <a:t>개</a:t>
            </a:r>
          </a:p>
          <a:p>
            <a:r>
              <a:rPr lang="en-US" altLang="ko-KR" dirty="0">
                <a:latin typeface="AlternateGothic2 BT" panose="020B0608020202050204" pitchFamily="34" charset="0"/>
              </a:rPr>
              <a:t>100</a:t>
            </a:r>
            <a:r>
              <a:rPr lang="ko-KR" altLang="en-US" dirty="0">
                <a:latin typeface="AlternateGothic2 BT" panose="020B0608020202050204" pitchFamily="34" charset="0"/>
              </a:rPr>
              <a:t>원 </a:t>
            </a:r>
            <a:r>
              <a:rPr lang="en-US" altLang="ko-KR" dirty="0">
                <a:latin typeface="AlternateGothic2 BT" panose="020B0608020202050204" pitchFamily="34" charset="0"/>
              </a:rPr>
              <a:t>: 0</a:t>
            </a:r>
            <a:r>
              <a:rPr lang="ko-KR" altLang="en-US" dirty="0">
                <a:latin typeface="AlternateGothic2 BT" panose="020B0608020202050204" pitchFamily="34" charset="0"/>
              </a:rPr>
              <a:t>개</a:t>
            </a:r>
          </a:p>
          <a:p>
            <a:endParaRPr lang="ko-KR" altLang="en-US" dirty="0">
              <a:latin typeface="AlternateGothic2 BT" panose="020B0608020202050204" pitchFamily="34" charset="0"/>
            </a:endParaRPr>
          </a:p>
          <a:p>
            <a:r>
              <a:rPr lang="ko-KR" altLang="en-US" dirty="0">
                <a:latin typeface="AlternateGothic2 BT" panose="020B0608020202050204" pitchFamily="34" charset="0"/>
              </a:rPr>
              <a:t>총 </a:t>
            </a:r>
            <a:r>
              <a:rPr lang="en-US" altLang="ko-KR" dirty="0">
                <a:latin typeface="AlternateGothic2 BT" panose="020B0608020202050204" pitchFamily="34" charset="0"/>
              </a:rPr>
              <a:t>2</a:t>
            </a:r>
            <a:r>
              <a:rPr lang="ko-KR" altLang="en-US" dirty="0">
                <a:latin typeface="AlternateGothic2 BT" panose="020B0608020202050204" pitchFamily="34" charset="0"/>
              </a:rPr>
              <a:t>개의 동전으로 환전 가능하다</a:t>
            </a:r>
            <a:r>
              <a:rPr lang="en-US" altLang="ko-KR" dirty="0">
                <a:latin typeface="AlternateGothic2 BT" panose="020B0608020202050204" pitchFamily="34" charset="0"/>
              </a:rPr>
              <a:t>.</a:t>
            </a:r>
          </a:p>
          <a:p>
            <a:endParaRPr lang="ko-KR" altLang="en-US" dirty="0">
              <a:latin typeface="AlternateGothic2 BT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EA97EE-4DD0-4EA2-9C80-69559F12318B}"/>
              </a:ext>
            </a:extLst>
          </p:cNvPr>
          <p:cNvSpPr/>
          <p:nvPr/>
        </p:nvSpPr>
        <p:spPr>
          <a:xfrm>
            <a:off x="0" y="0"/>
            <a:ext cx="12192000" cy="1190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Albertus Extra Bold" panose="020E08020403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67BD7-2F12-4994-B980-76CC6A421C94}"/>
              </a:ext>
            </a:extLst>
          </p:cNvPr>
          <p:cNvSpPr txBox="1"/>
          <p:nvPr/>
        </p:nvSpPr>
        <p:spPr>
          <a:xfrm>
            <a:off x="313770" y="333702"/>
            <a:ext cx="6966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* </a:t>
            </a:r>
            <a:r>
              <a:rPr lang="ko-KR" altLang="en-US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항상 최적의 결과를 보장하지 않는 예제</a:t>
            </a:r>
            <a:endParaRPr lang="en-US" altLang="ko-KR" sz="2800" dirty="0">
              <a:solidFill>
                <a:schemeClr val="bg1"/>
              </a:solidFill>
              <a:latin typeface="Albertus Extra Bold" panose="020E08020403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C8ECD-E503-4EDC-8046-0FAEF6F5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07" y="1190624"/>
            <a:ext cx="44672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6C4C0D-28C1-4523-9060-290DFC54409C}"/>
              </a:ext>
            </a:extLst>
          </p:cNvPr>
          <p:cNvSpPr txBox="1"/>
          <p:nvPr/>
        </p:nvSpPr>
        <p:spPr>
          <a:xfrm>
            <a:off x="2849732" y="2931666"/>
            <a:ext cx="68801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lternateGothic2 BT" panose="020B0608020202050204" pitchFamily="34" charset="0"/>
              </a:rPr>
              <a:t>여기에 </a:t>
            </a:r>
            <a:r>
              <a:rPr lang="en-US" altLang="ko-KR" dirty="0">
                <a:latin typeface="AlternateGothic2 BT" panose="020B0608020202050204" pitchFamily="34" charset="0"/>
              </a:rPr>
              <a:t>600</a:t>
            </a:r>
            <a:r>
              <a:rPr lang="ko-KR" altLang="en-US" dirty="0">
                <a:latin typeface="AlternateGothic2 BT" panose="020B0608020202050204" pitchFamily="34" charset="0"/>
              </a:rPr>
              <a:t>원 동전을 추가해보자</a:t>
            </a:r>
            <a:r>
              <a:rPr lang="en-US" altLang="ko-KR" dirty="0">
                <a:latin typeface="AlternateGothic2 BT" panose="020B0608020202050204" pitchFamily="34" charset="0"/>
              </a:rPr>
              <a:t>.</a:t>
            </a:r>
            <a:endParaRPr lang="ko-KR" altLang="en-US" dirty="0">
              <a:latin typeface="AlternateGothic2 BT" panose="020B0608020202050204" pitchFamily="34" charset="0"/>
            </a:endParaRPr>
          </a:p>
          <a:p>
            <a:endParaRPr lang="ko-KR" altLang="en-US" dirty="0">
              <a:latin typeface="AlternateGothic2 BT" panose="020B0608020202050204" pitchFamily="34" charset="0"/>
            </a:endParaRPr>
          </a:p>
          <a:p>
            <a:r>
              <a:rPr lang="ko-KR" altLang="en-US" dirty="0">
                <a:latin typeface="AlternateGothic2 BT" panose="020B0608020202050204" pitchFamily="34" charset="0"/>
              </a:rPr>
              <a:t>위와 같이 </a:t>
            </a:r>
            <a:r>
              <a:rPr lang="en-US" altLang="ko-KR" dirty="0">
                <a:latin typeface="AlternateGothic2 BT" panose="020B0608020202050204" pitchFamily="34" charset="0"/>
              </a:rPr>
              <a:t>1000</a:t>
            </a:r>
            <a:r>
              <a:rPr lang="ko-KR" altLang="en-US" dirty="0">
                <a:latin typeface="AlternateGothic2 BT" panose="020B0608020202050204" pitchFamily="34" charset="0"/>
              </a:rPr>
              <a:t>원을 환전해보면</a:t>
            </a:r>
          </a:p>
          <a:p>
            <a:endParaRPr lang="ko-KR" altLang="en-US" dirty="0">
              <a:latin typeface="AlternateGothic2 BT" panose="020B0608020202050204" pitchFamily="34" charset="0"/>
            </a:endParaRPr>
          </a:p>
          <a:p>
            <a:r>
              <a:rPr lang="en-US" altLang="ko-KR" dirty="0">
                <a:latin typeface="AlternateGothic2 BT" panose="020B0608020202050204" pitchFamily="34" charset="0"/>
              </a:rPr>
              <a:t>600</a:t>
            </a:r>
            <a:r>
              <a:rPr lang="ko-KR" altLang="en-US" dirty="0">
                <a:latin typeface="AlternateGothic2 BT" panose="020B0608020202050204" pitchFamily="34" charset="0"/>
              </a:rPr>
              <a:t>원 </a:t>
            </a:r>
            <a:r>
              <a:rPr lang="en-US" altLang="ko-KR" dirty="0">
                <a:latin typeface="AlternateGothic2 BT" panose="020B0608020202050204" pitchFamily="34" charset="0"/>
              </a:rPr>
              <a:t>: 1</a:t>
            </a:r>
            <a:r>
              <a:rPr lang="ko-KR" altLang="en-US" dirty="0">
                <a:latin typeface="AlternateGothic2 BT" panose="020B0608020202050204" pitchFamily="34" charset="0"/>
              </a:rPr>
              <a:t>개</a:t>
            </a:r>
          </a:p>
          <a:p>
            <a:r>
              <a:rPr lang="en-US" altLang="ko-KR" dirty="0">
                <a:latin typeface="AlternateGothic2 BT" panose="020B0608020202050204" pitchFamily="34" charset="0"/>
              </a:rPr>
              <a:t>500</a:t>
            </a:r>
            <a:r>
              <a:rPr lang="ko-KR" altLang="en-US" dirty="0">
                <a:latin typeface="AlternateGothic2 BT" panose="020B0608020202050204" pitchFamily="34" charset="0"/>
              </a:rPr>
              <a:t>원 </a:t>
            </a:r>
            <a:r>
              <a:rPr lang="en-US" altLang="ko-KR" dirty="0">
                <a:latin typeface="AlternateGothic2 BT" panose="020B0608020202050204" pitchFamily="34" charset="0"/>
              </a:rPr>
              <a:t>: 0</a:t>
            </a:r>
            <a:r>
              <a:rPr lang="ko-KR" altLang="en-US" dirty="0">
                <a:latin typeface="AlternateGothic2 BT" panose="020B0608020202050204" pitchFamily="34" charset="0"/>
              </a:rPr>
              <a:t>개</a:t>
            </a:r>
          </a:p>
          <a:p>
            <a:r>
              <a:rPr lang="en-US" altLang="ko-KR" dirty="0">
                <a:latin typeface="AlternateGothic2 BT" panose="020B0608020202050204" pitchFamily="34" charset="0"/>
              </a:rPr>
              <a:t>100</a:t>
            </a:r>
            <a:r>
              <a:rPr lang="ko-KR" altLang="en-US" dirty="0">
                <a:latin typeface="AlternateGothic2 BT" panose="020B0608020202050204" pitchFamily="34" charset="0"/>
              </a:rPr>
              <a:t>원 </a:t>
            </a:r>
            <a:r>
              <a:rPr lang="en-US" altLang="ko-KR" dirty="0">
                <a:latin typeface="AlternateGothic2 BT" panose="020B0608020202050204" pitchFamily="34" charset="0"/>
              </a:rPr>
              <a:t>: 4</a:t>
            </a:r>
            <a:r>
              <a:rPr lang="ko-KR" altLang="en-US" dirty="0">
                <a:latin typeface="AlternateGothic2 BT" panose="020B0608020202050204" pitchFamily="34" charset="0"/>
              </a:rPr>
              <a:t>개</a:t>
            </a:r>
          </a:p>
          <a:p>
            <a:endParaRPr lang="ko-KR" altLang="en-US" dirty="0">
              <a:latin typeface="AlternateGothic2 BT" panose="020B0608020202050204" pitchFamily="34" charset="0"/>
            </a:endParaRPr>
          </a:p>
          <a:p>
            <a:r>
              <a:rPr lang="ko-KR" altLang="en-US" dirty="0">
                <a:latin typeface="AlternateGothic2 BT" panose="020B0608020202050204" pitchFamily="34" charset="0"/>
              </a:rPr>
              <a:t>총 </a:t>
            </a:r>
            <a:r>
              <a:rPr lang="en-US" altLang="ko-KR" dirty="0">
                <a:latin typeface="AlternateGothic2 BT" panose="020B0608020202050204" pitchFamily="34" charset="0"/>
              </a:rPr>
              <a:t>5</a:t>
            </a:r>
            <a:r>
              <a:rPr lang="ko-KR" altLang="en-US" dirty="0">
                <a:latin typeface="AlternateGothic2 BT" panose="020B0608020202050204" pitchFamily="34" charset="0"/>
              </a:rPr>
              <a:t>개의 동전으로 환전 가능하다</a:t>
            </a:r>
            <a:r>
              <a:rPr lang="en-US" altLang="ko-KR" dirty="0">
                <a:latin typeface="AlternateGothic2 BT" panose="020B0608020202050204" pitchFamily="34" charset="0"/>
              </a:rPr>
              <a:t>.</a:t>
            </a:r>
          </a:p>
          <a:p>
            <a:endParaRPr lang="en-US" altLang="ko-KR" dirty="0">
              <a:latin typeface="AlternateGothic2 BT" panose="020B0608020202050204" pitchFamily="34" charset="0"/>
            </a:endParaRPr>
          </a:p>
          <a:p>
            <a:r>
              <a:rPr lang="ko-KR" altLang="en-US" dirty="0">
                <a:latin typeface="AlternateGothic2 BT" panose="020B0608020202050204" pitchFamily="34" charset="0"/>
              </a:rPr>
              <a:t>이렇게 탐욕 알고리즘은 항상 최적의 결과를 보장하지 않는다</a:t>
            </a:r>
            <a:r>
              <a:rPr lang="en-US" altLang="ko-KR" dirty="0">
                <a:latin typeface="AlternateGothic2 BT" panose="020B0608020202050204" pitchFamily="34" charset="0"/>
              </a:rPr>
              <a:t>.</a:t>
            </a:r>
          </a:p>
          <a:p>
            <a:endParaRPr lang="ko-KR" altLang="en-US" dirty="0">
              <a:latin typeface="AlternateGothic2 BT" panose="020B0608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1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EA97EE-4DD0-4EA2-9C80-69559F12318B}"/>
              </a:ext>
            </a:extLst>
          </p:cNvPr>
          <p:cNvSpPr/>
          <p:nvPr/>
        </p:nvSpPr>
        <p:spPr>
          <a:xfrm>
            <a:off x="0" y="0"/>
            <a:ext cx="12192000" cy="1190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67BD7-2F12-4994-B980-76CC6A421C94}"/>
              </a:ext>
            </a:extLst>
          </p:cNvPr>
          <p:cNvSpPr txBox="1"/>
          <p:nvPr/>
        </p:nvSpPr>
        <p:spPr>
          <a:xfrm>
            <a:off x="313770" y="333702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* </a:t>
            </a:r>
            <a:r>
              <a:rPr lang="ko-KR" altLang="en-US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거스름돈</a:t>
            </a:r>
            <a:endParaRPr lang="en-US" altLang="ko-KR" sz="2800" dirty="0">
              <a:solidFill>
                <a:schemeClr val="bg1"/>
              </a:solidFill>
              <a:latin typeface="Albertus Extra Bold" panose="020E08020403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1729D-9E76-4BC2-B416-084B127EB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6" t="9724" r="13434" b="4040"/>
          <a:stretch/>
        </p:blipFill>
        <p:spPr>
          <a:xfrm>
            <a:off x="1780374" y="1316052"/>
            <a:ext cx="8631252" cy="53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0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EA97EE-4DD0-4EA2-9C80-69559F12318B}"/>
              </a:ext>
            </a:extLst>
          </p:cNvPr>
          <p:cNvSpPr/>
          <p:nvPr/>
        </p:nvSpPr>
        <p:spPr>
          <a:xfrm>
            <a:off x="0" y="0"/>
            <a:ext cx="12192000" cy="1190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67BD7-2F12-4994-B980-76CC6A421C94}"/>
              </a:ext>
            </a:extLst>
          </p:cNvPr>
          <p:cNvSpPr txBox="1"/>
          <p:nvPr/>
        </p:nvSpPr>
        <p:spPr>
          <a:xfrm>
            <a:off x="313770" y="333702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* </a:t>
            </a:r>
            <a:r>
              <a:rPr lang="ko-KR" altLang="en-US" sz="2800" dirty="0">
                <a:solidFill>
                  <a:schemeClr val="bg1"/>
                </a:solidFill>
                <a:latin typeface="Albertus Extra Bold" panose="020E0802040304020204" pitchFamily="34" charset="0"/>
              </a:rPr>
              <a:t>거스름돈</a:t>
            </a:r>
            <a:endParaRPr lang="en-US" altLang="ko-KR" sz="2800" dirty="0">
              <a:solidFill>
                <a:schemeClr val="bg1"/>
              </a:solidFill>
              <a:latin typeface="Albertus Extra Bold" panose="020E08020403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ED0DD4-D5F0-4B62-A5AF-9B6B3CCC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11887" r="72857" b="5065"/>
          <a:stretch/>
        </p:blipFill>
        <p:spPr>
          <a:xfrm>
            <a:off x="4332514" y="1273629"/>
            <a:ext cx="2634343" cy="543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5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156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Albertus Extra Bold</vt:lpstr>
      <vt:lpstr>AlternateGothic2 BT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정호</dc:creator>
  <cp:lastModifiedBy>이 정호</cp:lastModifiedBy>
  <cp:revision>14</cp:revision>
  <dcterms:created xsi:type="dcterms:W3CDTF">2018-10-08T05:20:29Z</dcterms:created>
  <dcterms:modified xsi:type="dcterms:W3CDTF">2018-10-14T00:08:50Z</dcterms:modified>
</cp:coreProperties>
</file>