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BF091-75CA-47E3-8C3E-CF61C690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F74B4A-1106-4D7F-A879-B13A5093A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B3DA6-42AF-4B8B-A2C8-D1C5FC88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CFBC-36A6-4AA3-A634-4D59022A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EDFF-F0E7-4A18-B2BB-E2B7DB68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C4FF2-D1CF-4634-BA2F-C97F0D44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28685-415F-4920-9D8D-81395DF7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1D76-11B8-47EC-AAAF-FACD021C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DDAE4-5505-44A0-9C7E-CAD192F3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669E8-7ECA-4F08-9B52-CB7ADC6B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7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03549B-6B01-4C52-A44E-46C9E440E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95AF51-4248-42A3-8359-3216E94D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69205-E75A-481D-970D-AD2BD79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9C079-B756-4B35-B586-F5DA0BC9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3FC0F-BF2F-42AC-8D9D-B9D1DFBF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8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AD2F2-23D1-4CB9-A82C-BCA09269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52B4C-BC51-45C6-88C7-51B35B1C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8B164-7C8D-4AFA-A7A7-019614E0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A07FD-01D4-491E-81AD-3AB4EEDE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B9ED7-5B56-42A1-9688-6FDA2080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8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E872-7D85-453E-B0CF-CC40A6CE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D4685-7F7E-4E4D-AF1C-21A6C791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6D47B-73BF-4875-A55A-D7C68FAF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59762-BF4E-4161-973D-9E014588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B4D50-D88C-4438-A3F9-89036D3A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4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D7E4F-BED8-4ED7-BDE8-72DB4F03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45645-FEA2-4D29-A2AD-B7012BADF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B8CFD-66B7-4FFD-88F8-40D9B9B1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B11C2-5192-4A85-8C93-D140BB6D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F1008-CC7A-4169-BE4A-5F2A8ED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61C07-A1FF-40E1-A183-B27C5AF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0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00322-61FB-47D1-A79E-8DD96E0E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C9B27-1E8C-4CA7-8110-BB103323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BA8B7-1D8D-44CD-8A71-C06B0F1E1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8BE7D-F2C5-4B0E-BAF9-E4583050A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C5650C-DE08-4F9D-B794-29BC2DDA7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7E9EF7-AE6B-4E50-8091-866BAB0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00DD2A-5905-4518-8797-557E8343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51B43-15FD-416B-98AC-22241D82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3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C5EA1-0242-4A74-B5CF-7317ADE8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2EBD0F-8B5A-441D-88E3-A053AE07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D0D516-9E03-44FB-846E-8BCED72C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9F66D-DEF7-4B7B-96E5-5DA56D56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0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BCE375-F5BB-406B-8AD1-EA7DA20F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76D6CA-5851-4689-893B-347B8033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305BC-1C03-4AD3-8652-7EAAC581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9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C1EE7-0EC3-45B6-B505-258ED23A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4A848-9393-49CB-869A-46770BDD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D265A1-14CB-45CB-936B-5F01172D4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7A745-82FB-4E35-8128-34BAAAF6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2766D-2E2F-403D-8462-D3788FF1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E3433-F38D-4B38-86BC-DE2FC055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CCB4-EBDE-43E8-9AB7-694CA753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05BEB-A264-424F-BD84-8A16F828A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01231-20E0-4401-B64E-DEF4B41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FCF1A-5555-4E9A-A008-DDC0AE78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B812AC-464F-44FE-9CE0-FB3B6ED9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C09BB-DBB9-4BE5-9D63-479934A6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3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80E150-6FC0-49F8-B75D-6D1D2B1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66660-75B9-44CC-A3CF-901DF32A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A9AB2-8F5E-45FB-9116-B8DABBAFC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EE18-D6DC-47D3-9B41-4E6176F6F4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A6B84-06B8-459F-B702-ACC9FF3D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286E6-4F4D-46C4-928C-FE1EED30D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5DD5-B562-4E1F-844F-88F9C317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3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hxFgg7TLZQ&amp;t=329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.naver.com/PostView.nhn?blogId=qbxlvnf11&amp;logNo=221374126045&amp;from=search&amp;redirect=Log&amp;widgetTypeCall=true&amp;topReferer=https://search.naver.com/search.naver?sm%3Dtab_hty.top%26where%3Dpost%26query%3D%ED%94%84%EB%A6%BC%2B%EC%95%8C%EA%B3%A0%EB%A6%AC%EC%A6%98%26oquery%3D%EC%B5%9C%EC%86%8C%2B%EC%8A%A4%ED%8C%A8%EB%8B%9D%2B%ED%8A%B8%EB%A6%AC%2B%EC%95%8C%EA%B3%A0%EB%A6%AC%EC%A6%98%26tqi%3DUsYc8spySDVssc37AHdssssssel-152344&amp;directAccess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B4413-AC59-4FBC-B6EB-B86780697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8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F7008-F71F-4911-B116-416E8B0A859C}"/>
              </a:ext>
            </a:extLst>
          </p:cNvPr>
          <p:cNvSpPr txBox="1"/>
          <p:nvPr/>
        </p:nvSpPr>
        <p:spPr>
          <a:xfrm>
            <a:off x="1476462" y="443830"/>
            <a:ext cx="90765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그래프란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자료 간의 관계가 망구조와 같이 복잡한 경우에 사용하는 비선형 자료구조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표현식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/>
              <a:t>G = (V, E)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V : Vertex(=node)	E : edge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그래프 </a:t>
            </a:r>
            <a:r>
              <a:rPr lang="en-US" altLang="ko-KR" dirty="0">
                <a:sym typeface="Wingdings" panose="05000000000000000000" pitchFamily="2" charset="2"/>
              </a:rPr>
              <a:t>VS </a:t>
            </a:r>
            <a:r>
              <a:rPr lang="ko-KR" altLang="en-US" dirty="0">
                <a:sym typeface="Wingdings" panose="05000000000000000000" pitchFamily="2" charset="2"/>
              </a:rPr>
              <a:t>트리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 Root </a:t>
            </a:r>
            <a:r>
              <a:rPr lang="ko-KR" altLang="en-US" dirty="0">
                <a:sym typeface="Wingdings" panose="05000000000000000000" pitchFamily="2" charset="2"/>
              </a:rPr>
              <a:t>노드의 부재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>
                <a:sym typeface="Wingdings" panose="05000000000000000000" pitchFamily="2" charset="2"/>
              </a:rPr>
              <a:t>노드 간 연결에 대한 규정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27D163-C754-41AC-B43B-F7769BA6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16" y="3829100"/>
            <a:ext cx="4628320" cy="26094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EF57A5-31C0-4388-AB79-2804F873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77" y="3667663"/>
            <a:ext cx="4242609" cy="2642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AF78D3-F21D-4472-ACCB-2932EAA67645}"/>
              </a:ext>
            </a:extLst>
          </p:cNvPr>
          <p:cNvSpPr txBox="1"/>
          <p:nvPr/>
        </p:nvSpPr>
        <p:spPr>
          <a:xfrm>
            <a:off x="2312289" y="6406634"/>
            <a:ext cx="226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Directed Graph 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2D3BA-A6E9-4C3C-A4F5-95E8C6F2EE55}"/>
              </a:ext>
            </a:extLst>
          </p:cNvPr>
          <p:cNvSpPr txBox="1"/>
          <p:nvPr/>
        </p:nvSpPr>
        <p:spPr>
          <a:xfrm>
            <a:off x="7455384" y="6406634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Undirected Graph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3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6B682A-55A8-4828-9052-6C933B3F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0" y="365512"/>
            <a:ext cx="5433660" cy="30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D988F-8BA1-4E50-A467-61D9A3735C51}"/>
              </a:ext>
            </a:extLst>
          </p:cNvPr>
          <p:cNvSpPr txBox="1"/>
          <p:nvPr/>
        </p:nvSpPr>
        <p:spPr>
          <a:xfrm>
            <a:off x="1938256" y="3551413"/>
            <a:ext cx="226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Directed Graph 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4F52F-32C2-4A22-A892-7CE86D37DF41}"/>
              </a:ext>
            </a:extLst>
          </p:cNvPr>
          <p:cNvSpPr txBox="1"/>
          <p:nvPr/>
        </p:nvSpPr>
        <p:spPr>
          <a:xfrm>
            <a:off x="1478647" y="4146167"/>
            <a:ext cx="426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 </a:t>
            </a:r>
            <a:r>
              <a:rPr lang="ko-KR" altLang="en-US" dirty="0"/>
              <a:t>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Vertex(node) = n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edge</a:t>
            </a:r>
            <a:r>
              <a:rPr lang="ko-KR" altLang="en-US" dirty="0">
                <a:sym typeface="Wingdings" panose="05000000000000000000" pitchFamily="2" charset="2"/>
              </a:rPr>
              <a:t>의 최대 개수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b="1" dirty="0">
                <a:sym typeface="Wingdings" panose="05000000000000000000" pitchFamily="2" charset="2"/>
              </a:rPr>
              <a:t>n(n-1)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3798B6-2F68-4329-ABBA-3D87050E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32" y="326682"/>
            <a:ext cx="5197844" cy="3237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B5FFF7-274C-4CC5-ADD4-6AC47AA2F54A}"/>
              </a:ext>
            </a:extLst>
          </p:cNvPr>
          <p:cNvSpPr txBox="1"/>
          <p:nvPr/>
        </p:nvSpPr>
        <p:spPr>
          <a:xfrm>
            <a:off x="7892165" y="3551413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Undirected Graph 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8A862-B25E-43D6-9B26-C8B8324E9284}"/>
              </a:ext>
            </a:extLst>
          </p:cNvPr>
          <p:cNvSpPr txBox="1"/>
          <p:nvPr/>
        </p:nvSpPr>
        <p:spPr>
          <a:xfrm>
            <a:off x="7060334" y="4146167"/>
            <a:ext cx="4496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 </a:t>
            </a:r>
            <a:r>
              <a:rPr lang="ko-KR" altLang="en-US" dirty="0"/>
              <a:t>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Vertex(node) = n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edge</a:t>
            </a:r>
            <a:r>
              <a:rPr lang="ko-KR" altLang="en-US" dirty="0">
                <a:sym typeface="Wingdings" panose="05000000000000000000" pitchFamily="2" charset="2"/>
              </a:rPr>
              <a:t>의 최대 개수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b="1" dirty="0">
                <a:sym typeface="Wingdings" panose="05000000000000000000" pitchFamily="2" charset="2"/>
              </a:rPr>
              <a:t>n(n-1)/2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0156D-A02B-49C0-B4F3-8A0B96E67D6C}"/>
              </a:ext>
            </a:extLst>
          </p:cNvPr>
          <p:cNvSpPr txBox="1"/>
          <p:nvPr/>
        </p:nvSpPr>
        <p:spPr>
          <a:xfrm>
            <a:off x="2902591" y="5730401"/>
            <a:ext cx="7350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= Vertex(node)</a:t>
            </a:r>
            <a:r>
              <a:rPr lang="ko-KR" altLang="en-US" dirty="0"/>
              <a:t>에 붙은 간선의 개수</a:t>
            </a:r>
            <a:endParaRPr lang="en-US" altLang="ko-KR" dirty="0"/>
          </a:p>
          <a:p>
            <a:r>
              <a:rPr lang="en-US" altLang="ko-KR" dirty="0"/>
              <a:t>	in-degree : Directed </a:t>
            </a:r>
            <a:r>
              <a:rPr lang="ko-KR" altLang="en-US" dirty="0"/>
              <a:t>그래프 상 </a:t>
            </a:r>
            <a:r>
              <a:rPr lang="en-US" altLang="ko-KR" dirty="0"/>
              <a:t>Vertex</a:t>
            </a:r>
            <a:r>
              <a:rPr lang="ko-KR" altLang="en-US" dirty="0"/>
              <a:t>로 들어오는 선의 개수</a:t>
            </a:r>
            <a:endParaRPr lang="en-US" altLang="ko-KR" dirty="0"/>
          </a:p>
          <a:p>
            <a:r>
              <a:rPr lang="en-US" altLang="ko-KR" dirty="0"/>
              <a:t>	out-degree : Vertex</a:t>
            </a:r>
            <a:r>
              <a:rPr lang="ko-KR" altLang="en-US" dirty="0"/>
              <a:t>에서 나가는 선의 개수</a:t>
            </a:r>
          </a:p>
        </p:txBody>
      </p:sp>
    </p:spTree>
    <p:extLst>
      <p:ext uri="{BB962C8B-B14F-4D97-AF65-F5344CB8AC3E}">
        <p14:creationId xmlns:p14="http://schemas.microsoft.com/office/powerpoint/2010/main" val="320591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C397C36-58E4-41B4-B485-BE61B91E1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09168"/>
              </p:ext>
            </p:extLst>
          </p:nvPr>
        </p:nvGraphicFramePr>
        <p:xfrm>
          <a:off x="7515224" y="2157412"/>
          <a:ext cx="3819528" cy="3557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588">
                  <a:extLst>
                    <a:ext uri="{9D8B030D-6E8A-4147-A177-3AD203B41FA5}">
                      <a16:colId xmlns:a16="http://schemas.microsoft.com/office/drawing/2014/main" val="1977737213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1655285686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38208312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1438974984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17015367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101735074"/>
                    </a:ext>
                  </a:extLst>
                </a:gridCol>
              </a:tblGrid>
              <a:tr h="6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600" u="none" strike="noStrike" dirty="0">
                          <a:effectLst/>
                        </a:rPr>
                        <a:t>　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1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2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3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4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5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40169"/>
                  </a:ext>
                </a:extLst>
              </a:tr>
              <a:tr h="58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1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0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1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0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1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0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864885"/>
                  </a:ext>
                </a:extLst>
              </a:tr>
              <a:tr h="58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2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1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0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0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0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1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570014"/>
                  </a:ext>
                </a:extLst>
              </a:tr>
              <a:tr h="58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3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0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0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0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0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1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12795"/>
                  </a:ext>
                </a:extLst>
              </a:tr>
              <a:tr h="58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4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1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0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0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0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1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10957"/>
                  </a:ext>
                </a:extLst>
              </a:tr>
              <a:tr h="58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5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0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1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1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>
                          <a:effectLst/>
                        </a:rPr>
                        <a:t>1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600" u="none" strike="noStrike" dirty="0">
                          <a:effectLst/>
                        </a:rPr>
                        <a:t>0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820" marR="22820" marT="22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969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F14EF6-CCF6-47B7-B945-9F7CA935E6D8}"/>
              </a:ext>
            </a:extLst>
          </p:cNvPr>
          <p:cNvSpPr txBox="1"/>
          <p:nvPr/>
        </p:nvSpPr>
        <p:spPr>
          <a:xfrm>
            <a:off x="1114425" y="78105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표현 방식 </a:t>
            </a:r>
            <a:r>
              <a:rPr lang="en-US" altLang="ko-KR" dirty="0"/>
              <a:t>: </a:t>
            </a:r>
            <a:r>
              <a:rPr lang="ko-KR" altLang="en-US" dirty="0"/>
              <a:t>인접 행렬</a:t>
            </a:r>
            <a:endParaRPr lang="en-US" altLang="ko-KR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8F1380-A8EA-493A-AD2B-5A6C158854FA}"/>
              </a:ext>
            </a:extLst>
          </p:cNvPr>
          <p:cNvGrpSpPr/>
          <p:nvPr/>
        </p:nvGrpSpPr>
        <p:grpSpPr>
          <a:xfrm>
            <a:off x="1328737" y="1943175"/>
            <a:ext cx="4335979" cy="3007442"/>
            <a:chOff x="1328737" y="1943175"/>
            <a:chExt cx="4335979" cy="3007442"/>
          </a:xfrm>
          <a:noFill/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925E7B3-79AC-4643-9879-F6F88346A714}"/>
                </a:ext>
              </a:extLst>
            </p:cNvPr>
            <p:cNvSpPr/>
            <p:nvPr/>
          </p:nvSpPr>
          <p:spPr>
            <a:xfrm>
              <a:off x="1666875" y="2295525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484ACA1-86F8-42D6-9FC6-87770237B0DE}"/>
                </a:ext>
              </a:extLst>
            </p:cNvPr>
            <p:cNvSpPr/>
            <p:nvPr/>
          </p:nvSpPr>
          <p:spPr>
            <a:xfrm>
              <a:off x="1328737" y="3936205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5EAA99E-1FBD-464B-9F53-C3535EBF3837}"/>
                </a:ext>
              </a:extLst>
            </p:cNvPr>
            <p:cNvSpPr/>
            <p:nvPr/>
          </p:nvSpPr>
          <p:spPr>
            <a:xfrm>
              <a:off x="3085783" y="1943175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817B7FF-6BDA-4CB2-9EE2-4953AB0483BF}"/>
                </a:ext>
              </a:extLst>
            </p:cNvPr>
            <p:cNvSpPr/>
            <p:nvPr/>
          </p:nvSpPr>
          <p:spPr>
            <a:xfrm>
              <a:off x="4988441" y="4274342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43B0800-FEB1-427B-8F44-6B7258F9F39A}"/>
                </a:ext>
              </a:extLst>
            </p:cNvPr>
            <p:cNvSpPr/>
            <p:nvPr/>
          </p:nvSpPr>
          <p:spPr>
            <a:xfrm>
              <a:off x="4295219" y="2462717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A9A199B-4421-457B-A495-036564D005E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666875" y="2935972"/>
              <a:ext cx="222152" cy="1000233"/>
            </a:xfrm>
            <a:prstGeom prst="line">
              <a:avLst/>
            </a:prstGeom>
            <a:grpFill/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083AC33-1BD3-48DA-9979-C75BDEF464C3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2244112" y="2872762"/>
              <a:ext cx="2843367" cy="1500618"/>
            </a:xfrm>
            <a:prstGeom prst="line">
              <a:avLst/>
            </a:prstGeom>
            <a:grpFill/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127CCF-C9EB-43A7-A31C-84D188745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200" y="2935973"/>
              <a:ext cx="2338388" cy="1203252"/>
            </a:xfrm>
            <a:prstGeom prst="line">
              <a:avLst/>
            </a:prstGeom>
            <a:grpFill/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234F9C3-C0A1-47B4-8988-34609D05A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59270" y="2379397"/>
              <a:ext cx="560318" cy="280459"/>
            </a:xfrm>
            <a:prstGeom prst="line">
              <a:avLst/>
            </a:prstGeom>
            <a:grpFill/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026AAD2-0B3B-49CE-B72C-7A614B0320D2}"/>
                </a:ext>
              </a:extLst>
            </p:cNvPr>
            <p:cNvCxnSpPr>
              <a:cxnSpLocks/>
              <a:stCxn id="12" idx="5"/>
              <a:endCxn id="11" idx="0"/>
            </p:cNvCxnSpPr>
            <p:nvPr/>
          </p:nvCxnSpPr>
          <p:spPr>
            <a:xfrm>
              <a:off x="4872456" y="3039954"/>
              <a:ext cx="454123" cy="1234388"/>
            </a:xfrm>
            <a:prstGeom prst="line">
              <a:avLst/>
            </a:prstGeom>
            <a:grpFill/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40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F14EF6-CCF6-47B7-B945-9F7CA935E6D8}"/>
              </a:ext>
            </a:extLst>
          </p:cNvPr>
          <p:cNvSpPr txBox="1"/>
          <p:nvPr/>
        </p:nvSpPr>
        <p:spPr>
          <a:xfrm>
            <a:off x="1114425" y="78105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표현 방식 </a:t>
            </a:r>
            <a:r>
              <a:rPr lang="en-US" altLang="ko-KR" dirty="0"/>
              <a:t>: </a:t>
            </a:r>
            <a:r>
              <a:rPr lang="ko-KR" altLang="en-US" dirty="0"/>
              <a:t>인접 리스트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CA7472-2EC6-42D9-9D47-47326AB9389C}"/>
              </a:ext>
            </a:extLst>
          </p:cNvPr>
          <p:cNvGrpSpPr/>
          <p:nvPr/>
        </p:nvGrpSpPr>
        <p:grpSpPr>
          <a:xfrm>
            <a:off x="1328737" y="1943175"/>
            <a:ext cx="4335979" cy="3007442"/>
            <a:chOff x="1328737" y="1943175"/>
            <a:chExt cx="4335979" cy="3007442"/>
          </a:xfrm>
          <a:noFill/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21CD147-CFCD-45DC-B1C5-F4399D34F53C}"/>
                </a:ext>
              </a:extLst>
            </p:cNvPr>
            <p:cNvSpPr/>
            <p:nvPr/>
          </p:nvSpPr>
          <p:spPr>
            <a:xfrm>
              <a:off x="1666875" y="2295525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3EA30CD-E232-480A-B22D-BF743790A69E}"/>
                </a:ext>
              </a:extLst>
            </p:cNvPr>
            <p:cNvSpPr/>
            <p:nvPr/>
          </p:nvSpPr>
          <p:spPr>
            <a:xfrm>
              <a:off x="1328737" y="3936205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265D1FA-EAEE-4240-8A34-A590BEE0B10B}"/>
                </a:ext>
              </a:extLst>
            </p:cNvPr>
            <p:cNvSpPr/>
            <p:nvPr/>
          </p:nvSpPr>
          <p:spPr>
            <a:xfrm>
              <a:off x="3085783" y="1943175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962976-CA56-4189-9E12-D3826D758E76}"/>
                </a:ext>
              </a:extLst>
            </p:cNvPr>
            <p:cNvSpPr/>
            <p:nvPr/>
          </p:nvSpPr>
          <p:spPr>
            <a:xfrm>
              <a:off x="4988441" y="4274342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0F3E959-B05A-468C-8C09-4036D47B21A3}"/>
                </a:ext>
              </a:extLst>
            </p:cNvPr>
            <p:cNvSpPr/>
            <p:nvPr/>
          </p:nvSpPr>
          <p:spPr>
            <a:xfrm>
              <a:off x="4295219" y="2462717"/>
              <a:ext cx="676275" cy="676275"/>
            </a:xfrm>
            <a:prstGeom prst="ellipse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43B8700-7AC3-4877-9325-A6802704EB7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1666875" y="2935972"/>
              <a:ext cx="222152" cy="1000233"/>
            </a:xfrm>
            <a:prstGeom prst="line">
              <a:avLst/>
            </a:prstGeom>
            <a:grpFill/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0CC2DFC-5D03-4433-8718-80BC6661B251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2244112" y="2872762"/>
              <a:ext cx="2843367" cy="1500618"/>
            </a:xfrm>
            <a:prstGeom prst="line">
              <a:avLst/>
            </a:prstGeom>
            <a:grpFill/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7FEF048-0A43-4A20-B36C-E3C93B1DE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200" y="2935973"/>
              <a:ext cx="2338388" cy="1203252"/>
            </a:xfrm>
            <a:prstGeom prst="line">
              <a:avLst/>
            </a:prstGeom>
            <a:grpFill/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D38FFD-B01E-4A35-82D1-A8565B3B130C}"/>
                </a:ext>
              </a:extLst>
            </p:cNvPr>
            <p:cNvCxnSpPr>
              <a:cxnSpLocks/>
            </p:cNvCxnSpPr>
            <p:nvPr/>
          </p:nvCxnSpPr>
          <p:spPr>
            <a:xfrm>
              <a:off x="3759270" y="2379397"/>
              <a:ext cx="560318" cy="280459"/>
            </a:xfrm>
            <a:prstGeom prst="line">
              <a:avLst/>
            </a:prstGeom>
            <a:grpFill/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75A26F2-B651-4FB4-A7EA-A8F85890D2E9}"/>
                </a:ext>
              </a:extLst>
            </p:cNvPr>
            <p:cNvCxnSpPr>
              <a:cxnSpLocks/>
              <a:stCxn id="13" idx="5"/>
              <a:endCxn id="12" idx="0"/>
            </p:cNvCxnSpPr>
            <p:nvPr/>
          </p:nvCxnSpPr>
          <p:spPr>
            <a:xfrm>
              <a:off x="4872456" y="3039954"/>
              <a:ext cx="454123" cy="1234388"/>
            </a:xfrm>
            <a:prstGeom prst="line">
              <a:avLst/>
            </a:prstGeom>
            <a:grpFill/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AA53C7-DB8A-4E68-B8B9-7BAEB775A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87587"/>
              </p:ext>
            </p:extLst>
          </p:nvPr>
        </p:nvGraphicFramePr>
        <p:xfrm>
          <a:off x="6563716" y="1999312"/>
          <a:ext cx="1391207" cy="2859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1207">
                  <a:extLst>
                    <a:ext uri="{9D8B030D-6E8A-4147-A177-3AD203B41FA5}">
                      <a16:colId xmlns:a16="http://schemas.microsoft.com/office/drawing/2014/main" val="3507886607"/>
                    </a:ext>
                  </a:extLst>
                </a:gridCol>
              </a:tblGrid>
              <a:tr h="57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0288514"/>
                  </a:ext>
                </a:extLst>
              </a:tr>
              <a:tr h="57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3899844"/>
                  </a:ext>
                </a:extLst>
              </a:tr>
              <a:tr h="57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3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2565588"/>
                  </a:ext>
                </a:extLst>
              </a:tr>
              <a:tr h="57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9937452"/>
                  </a:ext>
                </a:extLst>
              </a:tr>
              <a:tr h="57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59748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F66E261-A7EF-445D-ABA6-C822FF62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1889"/>
              </p:ext>
            </p:extLst>
          </p:nvPr>
        </p:nvGraphicFramePr>
        <p:xfrm>
          <a:off x="9192060" y="1999312"/>
          <a:ext cx="1696244" cy="2859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122">
                  <a:extLst>
                    <a:ext uri="{9D8B030D-6E8A-4147-A177-3AD203B41FA5}">
                      <a16:colId xmlns:a16="http://schemas.microsoft.com/office/drawing/2014/main" val="3795649007"/>
                    </a:ext>
                  </a:extLst>
                </a:gridCol>
                <a:gridCol w="848122">
                  <a:extLst>
                    <a:ext uri="{9D8B030D-6E8A-4147-A177-3AD203B41FA5}">
                      <a16:colId xmlns:a16="http://schemas.microsoft.com/office/drawing/2014/main" val="1701659414"/>
                    </a:ext>
                  </a:extLst>
                </a:gridCol>
              </a:tblGrid>
              <a:tr h="57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494469"/>
                  </a:ext>
                </a:extLst>
              </a:tr>
              <a:tr h="571875">
                <a:tc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45780"/>
                  </a:ext>
                </a:extLst>
              </a:tr>
              <a:tr h="571875">
                <a:tc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49944"/>
                  </a:ext>
                </a:extLst>
              </a:tr>
              <a:tr h="57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40851"/>
                  </a:ext>
                </a:extLst>
              </a:tr>
              <a:tr h="57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416562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866C97-2808-4B13-B3D4-CB925EC7A75F}"/>
              </a:ext>
            </a:extLst>
          </p:cNvPr>
          <p:cNvCxnSpPr>
            <a:cxnSpLocks/>
          </p:cNvCxnSpPr>
          <p:nvPr/>
        </p:nvCxnSpPr>
        <p:spPr>
          <a:xfrm>
            <a:off x="7954923" y="2295525"/>
            <a:ext cx="123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BD61CB-3104-4F1E-BD5D-4256186C9A34}"/>
              </a:ext>
            </a:extLst>
          </p:cNvPr>
          <p:cNvCxnSpPr>
            <a:cxnSpLocks/>
          </p:cNvCxnSpPr>
          <p:nvPr/>
        </p:nvCxnSpPr>
        <p:spPr>
          <a:xfrm>
            <a:off x="7954923" y="4021688"/>
            <a:ext cx="123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35B278-0DB5-4DF9-B971-19AA61F1B8FF}"/>
              </a:ext>
            </a:extLst>
          </p:cNvPr>
          <p:cNvCxnSpPr>
            <a:cxnSpLocks/>
          </p:cNvCxnSpPr>
          <p:nvPr/>
        </p:nvCxnSpPr>
        <p:spPr>
          <a:xfrm>
            <a:off x="7954923" y="4631335"/>
            <a:ext cx="123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8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A39E-31F6-427A-BF02-8BE7873F6E92}"/>
              </a:ext>
            </a:extLst>
          </p:cNvPr>
          <p:cNvSpPr txBox="1"/>
          <p:nvPr/>
        </p:nvSpPr>
        <p:spPr>
          <a:xfrm>
            <a:off x="657225" y="533400"/>
            <a:ext cx="76145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깊이 우선 탐색</a:t>
            </a:r>
            <a:r>
              <a:rPr lang="en-US" altLang="ko-KR" dirty="0"/>
              <a:t>(Depth First Search)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보통 모든 노드를 방문하고자 하는 경우에 선택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완전탐색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>
                <a:sym typeface="Wingdings" panose="05000000000000000000" pitchFamily="2" charset="2"/>
              </a:rPr>
              <a:t>주로 스택을 이용해 구현됨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	</a:t>
            </a:r>
            <a:r>
              <a:rPr lang="ko-KR" altLang="en-US" dirty="0">
                <a:sym typeface="Wingdings" panose="05000000000000000000" pitchFamily="2" charset="2"/>
              </a:rPr>
              <a:t>꺼낸 값의 자식 노드를 스택에 넣은 후 꺼낸 값을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	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탐색 원리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A84C9B2-5E4B-46C3-A9CF-CAB61CF09366}"/>
              </a:ext>
            </a:extLst>
          </p:cNvPr>
          <p:cNvGrpSpPr/>
          <p:nvPr/>
        </p:nvGrpSpPr>
        <p:grpSpPr>
          <a:xfrm>
            <a:off x="3395510" y="2599570"/>
            <a:ext cx="6191250" cy="3863370"/>
            <a:chOff x="3293910" y="2091570"/>
            <a:chExt cx="6191250" cy="386337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E6D476A-E999-42E6-82E8-726E6B2C4A17}"/>
                </a:ext>
              </a:extLst>
            </p:cNvPr>
            <p:cNvGrpSpPr/>
            <p:nvPr/>
          </p:nvGrpSpPr>
          <p:grpSpPr>
            <a:xfrm>
              <a:off x="3293910" y="2091570"/>
              <a:ext cx="6191250" cy="3057525"/>
              <a:chOff x="2524125" y="2867025"/>
              <a:chExt cx="6191250" cy="305752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6E68C2C1-3B55-4C41-AB0D-7B7A08A7A694}"/>
                  </a:ext>
                </a:extLst>
              </p:cNvPr>
              <p:cNvSpPr/>
              <p:nvPr/>
            </p:nvSpPr>
            <p:spPr>
              <a:xfrm>
                <a:off x="2524125" y="2895600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74D8C5-CD05-490E-ADB1-5D6C23DBD2CE}"/>
                  </a:ext>
                </a:extLst>
              </p:cNvPr>
              <p:cNvSpPr/>
              <p:nvPr/>
            </p:nvSpPr>
            <p:spPr>
              <a:xfrm>
                <a:off x="3133725" y="5086350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5DCB3A2-1347-4147-A7A7-558003882E30}"/>
                  </a:ext>
                </a:extLst>
              </p:cNvPr>
              <p:cNvSpPr/>
              <p:nvPr/>
            </p:nvSpPr>
            <p:spPr>
              <a:xfrm>
                <a:off x="5676900" y="4667250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3CA89B2-DF8F-4297-9C16-00C863830B5E}"/>
                  </a:ext>
                </a:extLst>
              </p:cNvPr>
              <p:cNvSpPr/>
              <p:nvPr/>
            </p:nvSpPr>
            <p:spPr>
              <a:xfrm>
                <a:off x="5257800" y="2867025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3C874B5-A84D-4EC8-8C21-E5A6DB51FFED}"/>
                  </a:ext>
                </a:extLst>
              </p:cNvPr>
              <p:cNvSpPr/>
              <p:nvPr/>
            </p:nvSpPr>
            <p:spPr>
              <a:xfrm>
                <a:off x="7877175" y="3676650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3B41BF7-7A7F-4393-9682-01AE209B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050" y="3733800"/>
                <a:ext cx="361950" cy="13525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E65C423-322F-48E8-8145-7E5FB6695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6125" y="3526750"/>
                <a:ext cx="2419350" cy="14453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C569BE-DF9D-4A6A-90A2-C206200C2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9300" y="3705225"/>
                <a:ext cx="123825" cy="984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508B22E-038B-4420-ABB8-14B259720E1C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3362325" y="3286125"/>
                <a:ext cx="1895475" cy="2857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CD3D2734-D152-4248-94D5-150A34A5771D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 flipV="1">
                <a:off x="6515100" y="4293276"/>
                <a:ext cx="1409700" cy="7930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6C41289-676F-40A6-A079-57D289B644FB}"/>
                </a:ext>
              </a:extLst>
            </p:cNvPr>
            <p:cNvCxnSpPr>
              <a:cxnSpLocks/>
            </p:cNvCxnSpPr>
            <p:nvPr/>
          </p:nvCxnSpPr>
          <p:spPr>
            <a:xfrm>
              <a:off x="3793973" y="3320295"/>
              <a:ext cx="223837" cy="876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09882B-1F61-4860-909D-907BFE2B44F5}"/>
                </a:ext>
              </a:extLst>
            </p:cNvPr>
            <p:cNvSpPr txBox="1"/>
            <p:nvPr/>
          </p:nvSpPr>
          <p:spPr>
            <a:xfrm>
              <a:off x="3587445" y="36118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6C6524F-46C9-49D6-9372-573716629536}"/>
                </a:ext>
              </a:extLst>
            </p:cNvPr>
            <p:cNvCxnSpPr>
              <a:cxnSpLocks/>
            </p:cNvCxnSpPr>
            <p:nvPr/>
          </p:nvCxnSpPr>
          <p:spPr>
            <a:xfrm>
              <a:off x="4141635" y="3190249"/>
              <a:ext cx="1724025" cy="101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DE4D9ED-5565-43EB-9A7E-1C89202832A3}"/>
                </a:ext>
              </a:extLst>
            </p:cNvPr>
            <p:cNvSpPr txBox="1"/>
            <p:nvPr/>
          </p:nvSpPr>
          <p:spPr>
            <a:xfrm>
              <a:off x="4949608" y="37965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EAA3D12-C6EC-461F-9E6F-624B82FF4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710" y="2684191"/>
              <a:ext cx="1555750" cy="13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499B66-2C39-4737-B633-38D566E9240B}"/>
                </a:ext>
              </a:extLst>
            </p:cNvPr>
            <p:cNvSpPr txBox="1"/>
            <p:nvPr/>
          </p:nvSpPr>
          <p:spPr>
            <a:xfrm>
              <a:off x="5036985" y="2751295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B935080-F5AD-4358-9657-A46E9AD2213B}"/>
                </a:ext>
              </a:extLst>
            </p:cNvPr>
            <p:cNvCxnSpPr>
              <a:cxnSpLocks/>
            </p:cNvCxnSpPr>
            <p:nvPr/>
          </p:nvCxnSpPr>
          <p:spPr>
            <a:xfrm>
              <a:off x="7084861" y="2737611"/>
              <a:ext cx="1285874" cy="480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B0A2E3-DF64-495B-9AAA-E709076E5210}"/>
                </a:ext>
              </a:extLst>
            </p:cNvPr>
            <p:cNvSpPr txBox="1"/>
            <p:nvPr/>
          </p:nvSpPr>
          <p:spPr>
            <a:xfrm>
              <a:off x="7175231" y="289944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B313BED-C7B2-44D0-8B52-A9D5433731E6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4741710" y="4472730"/>
              <a:ext cx="1733550" cy="2572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17F8996-44E3-488E-83BA-7544669D0B2B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6865785" y="2510670"/>
              <a:ext cx="1828800" cy="6572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FAF4DF9-0A5D-43AC-8B6C-0F28EECFA918}"/>
                </a:ext>
              </a:extLst>
            </p:cNvPr>
            <p:cNvSpPr/>
            <p:nvPr/>
          </p:nvSpPr>
          <p:spPr>
            <a:xfrm>
              <a:off x="4963419" y="5116740"/>
              <a:ext cx="838200" cy="838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83B0787-874E-4FD4-A274-9CE81B4BC69D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4618958" y="5026343"/>
              <a:ext cx="384689" cy="3074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75E5E6-B4D2-4F36-9531-C89D5959DC25}"/>
                </a:ext>
              </a:extLst>
            </p:cNvPr>
            <p:cNvSpPr txBox="1"/>
            <p:nvPr/>
          </p:nvSpPr>
          <p:spPr>
            <a:xfrm>
              <a:off x="4370726" y="53234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87E0F62A-293D-4733-80DE-8B793988DC57}"/>
                </a:ext>
              </a:extLst>
            </p:cNvPr>
            <p:cNvCxnSpPr>
              <a:cxnSpLocks/>
            </p:cNvCxnSpPr>
            <p:nvPr/>
          </p:nvCxnSpPr>
          <p:spPr>
            <a:xfrm>
              <a:off x="4600689" y="5214951"/>
              <a:ext cx="210613" cy="20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69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A39E-31F6-427A-BF02-8BE7873F6E92}"/>
              </a:ext>
            </a:extLst>
          </p:cNvPr>
          <p:cNvSpPr txBox="1"/>
          <p:nvPr/>
        </p:nvSpPr>
        <p:spPr>
          <a:xfrm>
            <a:off x="657225" y="533400"/>
            <a:ext cx="8158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너비 우선 탐색</a:t>
            </a:r>
            <a:r>
              <a:rPr lang="en-US" altLang="ko-KR" dirty="0"/>
              <a:t>(Breadth First Search)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특정 목표를 향한 탐색 시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 err="1">
                <a:sym typeface="Wingdings" panose="05000000000000000000" pitchFamily="2" charset="2"/>
              </a:rPr>
              <a:t>큐을</a:t>
            </a:r>
            <a:r>
              <a:rPr lang="ko-KR" altLang="en-US" dirty="0">
                <a:sym typeface="Wingdings" panose="05000000000000000000" pitchFamily="2" charset="2"/>
              </a:rPr>
              <a:t> 이용해 구현됨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	</a:t>
            </a:r>
            <a:r>
              <a:rPr lang="ko-KR" altLang="en-US" dirty="0">
                <a:sym typeface="Wingdings" panose="05000000000000000000" pitchFamily="2" charset="2"/>
              </a:rPr>
              <a:t>최초 노드를 꺼낸 후 해당 노드의 자식 노드를 큐에 넣고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탐색 원리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65329F-9159-4A94-B1AC-48495DD6561F}"/>
              </a:ext>
            </a:extLst>
          </p:cNvPr>
          <p:cNvGrpSpPr/>
          <p:nvPr/>
        </p:nvGrpSpPr>
        <p:grpSpPr>
          <a:xfrm>
            <a:off x="2348011" y="2198310"/>
            <a:ext cx="7495978" cy="3863370"/>
            <a:chOff x="953369" y="2480562"/>
            <a:chExt cx="7495978" cy="386337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59BD6C5-A739-4C0D-93DA-805150FFB1DD}"/>
                </a:ext>
              </a:extLst>
            </p:cNvPr>
            <p:cNvSpPr/>
            <p:nvPr/>
          </p:nvSpPr>
          <p:spPr>
            <a:xfrm>
              <a:off x="6287547" y="4092704"/>
              <a:ext cx="2161800" cy="737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E6D476A-E999-42E6-82E8-726E6B2C4A17}"/>
                </a:ext>
              </a:extLst>
            </p:cNvPr>
            <p:cNvGrpSpPr/>
            <p:nvPr/>
          </p:nvGrpSpPr>
          <p:grpSpPr>
            <a:xfrm>
              <a:off x="953369" y="2480562"/>
              <a:ext cx="6191250" cy="3057525"/>
              <a:chOff x="2524125" y="2867025"/>
              <a:chExt cx="6191250" cy="305752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6E68C2C1-3B55-4C41-AB0D-7B7A08A7A694}"/>
                  </a:ext>
                </a:extLst>
              </p:cNvPr>
              <p:cNvSpPr/>
              <p:nvPr/>
            </p:nvSpPr>
            <p:spPr>
              <a:xfrm>
                <a:off x="2524125" y="2895600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74D8C5-CD05-490E-ADB1-5D6C23DBD2CE}"/>
                  </a:ext>
                </a:extLst>
              </p:cNvPr>
              <p:cNvSpPr/>
              <p:nvPr/>
            </p:nvSpPr>
            <p:spPr>
              <a:xfrm>
                <a:off x="3133725" y="5086350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5DCB3A2-1347-4147-A7A7-558003882E30}"/>
                  </a:ext>
                </a:extLst>
              </p:cNvPr>
              <p:cNvSpPr/>
              <p:nvPr/>
            </p:nvSpPr>
            <p:spPr>
              <a:xfrm>
                <a:off x="5676900" y="4667250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3CA89B2-DF8F-4297-9C16-00C863830B5E}"/>
                  </a:ext>
                </a:extLst>
              </p:cNvPr>
              <p:cNvSpPr/>
              <p:nvPr/>
            </p:nvSpPr>
            <p:spPr>
              <a:xfrm>
                <a:off x="5257800" y="2867025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3C874B5-A84D-4EC8-8C21-E5A6DB51FFED}"/>
                  </a:ext>
                </a:extLst>
              </p:cNvPr>
              <p:cNvSpPr/>
              <p:nvPr/>
            </p:nvSpPr>
            <p:spPr>
              <a:xfrm>
                <a:off x="7877175" y="3676650"/>
                <a:ext cx="838200" cy="838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3B41BF7-7A7F-4393-9682-01AE209B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050" y="3733800"/>
                <a:ext cx="361950" cy="13525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E65C423-322F-48E8-8145-7E5FB6695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6125" y="3526750"/>
                <a:ext cx="2419350" cy="14453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C569BE-DF9D-4A6A-90A2-C206200C2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9300" y="3705225"/>
                <a:ext cx="123825" cy="984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508B22E-038B-4420-ABB8-14B259720E1C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3362325" y="3286125"/>
                <a:ext cx="1895475" cy="2857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CD3D2734-D152-4248-94D5-150A34A5771D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 flipV="1">
                <a:off x="6515100" y="4293276"/>
                <a:ext cx="1409700" cy="7930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6C41289-676F-40A6-A079-57D289B644FB}"/>
                </a:ext>
              </a:extLst>
            </p:cNvPr>
            <p:cNvCxnSpPr>
              <a:cxnSpLocks/>
            </p:cNvCxnSpPr>
            <p:nvPr/>
          </p:nvCxnSpPr>
          <p:spPr>
            <a:xfrm>
              <a:off x="1453432" y="3709287"/>
              <a:ext cx="223837" cy="876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09882B-1F61-4860-909D-907BFE2B44F5}"/>
                </a:ext>
              </a:extLst>
            </p:cNvPr>
            <p:cNvSpPr txBox="1"/>
            <p:nvPr/>
          </p:nvSpPr>
          <p:spPr>
            <a:xfrm>
              <a:off x="1246904" y="400087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6C6524F-46C9-49D6-9372-573716629536}"/>
                </a:ext>
              </a:extLst>
            </p:cNvPr>
            <p:cNvCxnSpPr>
              <a:cxnSpLocks/>
            </p:cNvCxnSpPr>
            <p:nvPr/>
          </p:nvCxnSpPr>
          <p:spPr>
            <a:xfrm>
              <a:off x="1801094" y="3579241"/>
              <a:ext cx="1724025" cy="101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DE4D9ED-5565-43EB-9A7E-1C89202832A3}"/>
                </a:ext>
              </a:extLst>
            </p:cNvPr>
            <p:cNvSpPr txBox="1"/>
            <p:nvPr/>
          </p:nvSpPr>
          <p:spPr>
            <a:xfrm>
              <a:off x="2609067" y="418553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EAA3D12-C6EC-461F-9E6F-624B82FF4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169" y="3073183"/>
              <a:ext cx="1555750" cy="13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499B66-2C39-4737-B633-38D566E9240B}"/>
                </a:ext>
              </a:extLst>
            </p:cNvPr>
            <p:cNvSpPr txBox="1"/>
            <p:nvPr/>
          </p:nvSpPr>
          <p:spPr>
            <a:xfrm>
              <a:off x="2583654" y="30414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B935080-F5AD-4358-9657-A46E9AD2213B}"/>
                </a:ext>
              </a:extLst>
            </p:cNvPr>
            <p:cNvCxnSpPr>
              <a:cxnSpLocks/>
            </p:cNvCxnSpPr>
            <p:nvPr/>
          </p:nvCxnSpPr>
          <p:spPr>
            <a:xfrm>
              <a:off x="2278417" y="5632003"/>
              <a:ext cx="242655" cy="212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B0A2E3-DF64-495B-9AAA-E709076E5210}"/>
                </a:ext>
              </a:extLst>
            </p:cNvPr>
            <p:cNvSpPr txBox="1"/>
            <p:nvPr/>
          </p:nvSpPr>
          <p:spPr>
            <a:xfrm>
              <a:off x="2052760" y="56865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B313BED-C7B2-44D0-8B52-A9D5433731E6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2401169" y="4861722"/>
              <a:ext cx="1733550" cy="2572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17F8996-44E3-488E-83BA-7544669D0B2B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4525244" y="2899662"/>
              <a:ext cx="1828800" cy="6572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FAF4DF9-0A5D-43AC-8B6C-0F28EECFA918}"/>
                </a:ext>
              </a:extLst>
            </p:cNvPr>
            <p:cNvSpPr/>
            <p:nvPr/>
          </p:nvSpPr>
          <p:spPr>
            <a:xfrm>
              <a:off x="2622878" y="5505732"/>
              <a:ext cx="838200" cy="838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83B0787-874E-4FD4-A274-9CE81B4BC69D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2278417" y="5415335"/>
              <a:ext cx="384689" cy="3074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75E5E6-B4D2-4F36-9531-C89D5959DC25}"/>
                </a:ext>
              </a:extLst>
            </p:cNvPr>
            <p:cNvSpPr txBox="1"/>
            <p:nvPr/>
          </p:nvSpPr>
          <p:spPr>
            <a:xfrm>
              <a:off x="5753969" y="451522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87E0F62A-293D-4733-80DE-8B793988DC57}"/>
                </a:ext>
              </a:extLst>
            </p:cNvPr>
            <p:cNvCxnSpPr/>
            <p:nvPr/>
          </p:nvCxnSpPr>
          <p:spPr>
            <a:xfrm flipV="1">
              <a:off x="5142610" y="4185537"/>
              <a:ext cx="1163809" cy="676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1EE7C3-169B-4F11-A3C7-A5C7BDF24D86}"/>
              </a:ext>
            </a:extLst>
          </p:cNvPr>
          <p:cNvSpPr txBox="1"/>
          <p:nvPr/>
        </p:nvSpPr>
        <p:spPr>
          <a:xfrm>
            <a:off x="5919886" y="5862935"/>
            <a:ext cx="6261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https://www.youtube.com/watch?v=_hxFgg7TLZQ&amp;t=329s</a:t>
            </a:r>
            <a:endParaRPr lang="en-US" altLang="ko-KR" dirty="0"/>
          </a:p>
          <a:p>
            <a:r>
              <a:rPr lang="ko-KR" altLang="en-US" dirty="0"/>
              <a:t>최단경로</a:t>
            </a:r>
            <a:r>
              <a:rPr lang="en-US" altLang="ko-KR" dirty="0"/>
              <a:t>(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  <a:r>
              <a:rPr lang="en-US" altLang="ko-KR" dirty="0"/>
              <a:t>) : </a:t>
            </a:r>
          </a:p>
          <a:p>
            <a:r>
              <a:rPr lang="en-US" altLang="ko-KR" dirty="0"/>
              <a:t>	https://blog.naver.com/sk2ckr/221390093381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9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B7DF2-4450-4867-AAB5-10D5B08DE8B6}"/>
              </a:ext>
            </a:extLst>
          </p:cNvPr>
          <p:cNvSpPr txBox="1"/>
          <p:nvPr/>
        </p:nvSpPr>
        <p:spPr>
          <a:xfrm>
            <a:off x="598312" y="394397"/>
            <a:ext cx="7968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무방향</a:t>
            </a:r>
            <a:r>
              <a:rPr lang="ko-KR" altLang="en-US" dirty="0">
                <a:sym typeface="Wingdings" panose="05000000000000000000" pitchFamily="2" charset="2"/>
              </a:rPr>
              <a:t> 그래프 상에서 모든 꼭지점이 연결된 하나의 트리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순회</a:t>
            </a:r>
            <a:r>
              <a:rPr lang="en-US" altLang="ko-KR" dirty="0">
                <a:sym typeface="Wingdings" panose="05000000000000000000" pitchFamily="2" charset="2"/>
              </a:rPr>
              <a:t>X)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ko-KR" altLang="en-US" dirty="0" err="1">
                <a:sym typeface="Wingdings" panose="05000000000000000000" pitchFamily="2" charset="2"/>
              </a:rPr>
              <a:t>스패닝</a:t>
            </a:r>
            <a:r>
              <a:rPr lang="ko-KR" altLang="en-US" dirty="0">
                <a:sym typeface="Wingdings" panose="05000000000000000000" pitchFamily="2" charset="2"/>
              </a:rPr>
              <a:t> 트리</a:t>
            </a:r>
            <a:r>
              <a:rPr lang="en-US" altLang="ko-KR" dirty="0">
                <a:sym typeface="Wingdings" panose="05000000000000000000" pitchFamily="2" charset="2"/>
              </a:rPr>
              <a:t>(Minimum Spanning Tree)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>
                <a:sym typeface="Wingdings" panose="05000000000000000000" pitchFamily="2" charset="2"/>
              </a:rPr>
              <a:t>여러 </a:t>
            </a:r>
            <a:r>
              <a:rPr lang="ko-KR" altLang="en-US" dirty="0" err="1">
                <a:sym typeface="Wingdings" panose="05000000000000000000" pitchFamily="2" charset="2"/>
              </a:rPr>
              <a:t>스패닝</a:t>
            </a:r>
            <a:r>
              <a:rPr lang="ko-KR" altLang="en-US" dirty="0">
                <a:sym typeface="Wingdings" panose="05000000000000000000" pitchFamily="2" charset="2"/>
              </a:rPr>
              <a:t> 트리 중 간선의 가중치의 합이 가장 최소인 트리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548CEFE-7EFE-4ADF-AAE3-54DE7E21DB7D}"/>
              </a:ext>
            </a:extLst>
          </p:cNvPr>
          <p:cNvGrpSpPr/>
          <p:nvPr/>
        </p:nvGrpSpPr>
        <p:grpSpPr>
          <a:xfrm>
            <a:off x="1106311" y="2472267"/>
            <a:ext cx="9979377" cy="3703597"/>
            <a:chOff x="1083732" y="2122311"/>
            <a:chExt cx="9979377" cy="370359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EF94078-7CA8-4507-88D0-E32FC47E652F}"/>
                </a:ext>
              </a:extLst>
            </p:cNvPr>
            <p:cNvGrpSpPr/>
            <p:nvPr/>
          </p:nvGrpSpPr>
          <p:grpSpPr>
            <a:xfrm>
              <a:off x="1083732" y="2122311"/>
              <a:ext cx="4402666" cy="2952044"/>
              <a:chOff x="1467554" y="2032000"/>
              <a:chExt cx="4402666" cy="2952044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74E4E92-600A-4D90-AAF4-28ADC293CE8A}"/>
                  </a:ext>
                </a:extLst>
              </p:cNvPr>
              <p:cNvSpPr/>
              <p:nvPr/>
            </p:nvSpPr>
            <p:spPr>
              <a:xfrm>
                <a:off x="1467555" y="2032000"/>
                <a:ext cx="778933" cy="77893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F786928-3031-4067-BEE5-69B3BA91B046}"/>
                  </a:ext>
                </a:extLst>
              </p:cNvPr>
              <p:cNvSpPr/>
              <p:nvPr/>
            </p:nvSpPr>
            <p:spPr>
              <a:xfrm>
                <a:off x="1467554" y="4188178"/>
                <a:ext cx="778933" cy="77893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B0C3CF1-2E4B-4510-89CC-3E30D99CB86E}"/>
                  </a:ext>
                </a:extLst>
              </p:cNvPr>
              <p:cNvSpPr/>
              <p:nvPr/>
            </p:nvSpPr>
            <p:spPr>
              <a:xfrm>
                <a:off x="5091287" y="4205111"/>
                <a:ext cx="778933" cy="77893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607C44F-7A6C-48E8-9292-A2C514F9FBBC}"/>
                  </a:ext>
                </a:extLst>
              </p:cNvPr>
              <p:cNvSpPr/>
              <p:nvPr/>
            </p:nvSpPr>
            <p:spPr>
              <a:xfrm>
                <a:off x="5091286" y="2032000"/>
                <a:ext cx="778933" cy="77893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AFC6B45-23BD-42D0-8241-2A66B391930C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>
              <a:xfrm>
                <a:off x="2246488" y="2421467"/>
                <a:ext cx="28447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A88972F-82EF-4C5E-BB66-6324D6EA5D6E}"/>
                  </a:ext>
                </a:extLst>
              </p:cNvPr>
              <p:cNvCxnSpPr>
                <a:stCxn id="5" idx="4"/>
                <a:endCxn id="6" idx="0"/>
              </p:cNvCxnSpPr>
              <p:nvPr/>
            </p:nvCxnSpPr>
            <p:spPr>
              <a:xfrm flipH="1">
                <a:off x="1857021" y="2810933"/>
                <a:ext cx="1" cy="137724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16AE357-D80B-4364-835B-1C8591330166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2246487" y="4577645"/>
                <a:ext cx="2844800" cy="1693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2C58769-71E3-43D3-A96D-3B72A8CD5714}"/>
                  </a:ext>
                </a:extLst>
              </p:cNvPr>
              <p:cNvCxnSpPr>
                <a:stCxn id="8" idx="4"/>
                <a:endCxn id="7" idx="0"/>
              </p:cNvCxnSpPr>
              <p:nvPr/>
            </p:nvCxnSpPr>
            <p:spPr>
              <a:xfrm>
                <a:off x="5480753" y="2810933"/>
                <a:ext cx="1" cy="139417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2EBE02B-502A-4E5B-9CF0-A94A2559154E}"/>
                  </a:ext>
                </a:extLst>
              </p:cNvPr>
              <p:cNvCxnSpPr>
                <a:cxnSpLocks/>
                <a:stCxn id="5" idx="5"/>
                <a:endCxn id="7" idx="1"/>
              </p:cNvCxnSpPr>
              <p:nvPr/>
            </p:nvCxnSpPr>
            <p:spPr>
              <a:xfrm>
                <a:off x="2132416" y="2696861"/>
                <a:ext cx="3072943" cy="16223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54BEC-C9E3-4694-9574-580A53131884}"/>
                  </a:ext>
                </a:extLst>
              </p:cNvPr>
              <p:cNvSpPr txBox="1"/>
              <p:nvPr/>
            </p:nvSpPr>
            <p:spPr>
              <a:xfrm>
                <a:off x="3547101" y="212272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B6D736-A13E-49BE-A5E5-D46FBC90E823}"/>
                  </a:ext>
                </a:extLst>
              </p:cNvPr>
              <p:cNvSpPr txBox="1"/>
              <p:nvPr/>
            </p:nvSpPr>
            <p:spPr>
              <a:xfrm>
                <a:off x="1506636" y="333624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DCCBEE-DF3B-4D38-AA07-21B41A74E37C}"/>
                  </a:ext>
                </a:extLst>
              </p:cNvPr>
              <p:cNvSpPr txBox="1"/>
              <p:nvPr/>
            </p:nvSpPr>
            <p:spPr>
              <a:xfrm>
                <a:off x="3528985" y="311143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5C3F0D-8ACC-471E-AA09-DBB4BD653F9F}"/>
                  </a:ext>
                </a:extLst>
              </p:cNvPr>
              <p:cNvSpPr txBox="1"/>
              <p:nvPr/>
            </p:nvSpPr>
            <p:spPr>
              <a:xfrm>
                <a:off x="5429098" y="3195726"/>
                <a:ext cx="3113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C3445B-77A6-4F70-8423-253CC056BCFE}"/>
                  </a:ext>
                </a:extLst>
              </p:cNvPr>
              <p:cNvSpPr txBox="1"/>
              <p:nvPr/>
            </p:nvSpPr>
            <p:spPr>
              <a:xfrm>
                <a:off x="3373333" y="45945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73F1E59-9A10-4805-A0D0-E99946930132}"/>
                </a:ext>
              </a:extLst>
            </p:cNvPr>
            <p:cNvGrpSpPr/>
            <p:nvPr/>
          </p:nvGrpSpPr>
          <p:grpSpPr>
            <a:xfrm>
              <a:off x="6660443" y="2156178"/>
              <a:ext cx="4402666" cy="2952044"/>
              <a:chOff x="1467554" y="2032000"/>
              <a:chExt cx="4402666" cy="2952044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8DB9493-EDAE-4020-8555-D2338E15093D}"/>
                  </a:ext>
                </a:extLst>
              </p:cNvPr>
              <p:cNvSpPr/>
              <p:nvPr/>
            </p:nvSpPr>
            <p:spPr>
              <a:xfrm>
                <a:off x="1467555" y="2032000"/>
                <a:ext cx="778933" cy="77893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4BB9163-9CF2-4E51-A147-E9980B151308}"/>
                  </a:ext>
                </a:extLst>
              </p:cNvPr>
              <p:cNvSpPr/>
              <p:nvPr/>
            </p:nvSpPr>
            <p:spPr>
              <a:xfrm>
                <a:off x="1467554" y="4188178"/>
                <a:ext cx="778933" cy="77893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2312714-AD29-4751-9ECF-66D94F9EAC36}"/>
                  </a:ext>
                </a:extLst>
              </p:cNvPr>
              <p:cNvSpPr/>
              <p:nvPr/>
            </p:nvSpPr>
            <p:spPr>
              <a:xfrm>
                <a:off x="5091287" y="4205111"/>
                <a:ext cx="778933" cy="77893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8E5D594-ED5C-4A61-A2F6-425448810950}"/>
                  </a:ext>
                </a:extLst>
              </p:cNvPr>
              <p:cNvSpPr/>
              <p:nvPr/>
            </p:nvSpPr>
            <p:spPr>
              <a:xfrm>
                <a:off x="5091286" y="2032000"/>
                <a:ext cx="778933" cy="77893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DED7BA5-56E1-425B-9662-C66FE75C9862}"/>
                  </a:ext>
                </a:extLst>
              </p:cNvPr>
              <p:cNvCxnSpPr>
                <a:stCxn id="28" idx="6"/>
                <a:endCxn id="31" idx="2"/>
              </p:cNvCxnSpPr>
              <p:nvPr/>
            </p:nvCxnSpPr>
            <p:spPr>
              <a:xfrm>
                <a:off x="2246488" y="2421467"/>
                <a:ext cx="284479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8285590-538C-4FF9-831F-68F0C960D859}"/>
                  </a:ext>
                </a:extLst>
              </p:cNvPr>
              <p:cNvCxnSpPr>
                <a:stCxn id="28" idx="4"/>
                <a:endCxn id="29" idx="0"/>
              </p:cNvCxnSpPr>
              <p:nvPr/>
            </p:nvCxnSpPr>
            <p:spPr>
              <a:xfrm flipH="1">
                <a:off x="1857021" y="2810933"/>
                <a:ext cx="1" cy="137724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84381B8-3708-4240-B35A-A2F355203522}"/>
                  </a:ext>
                </a:extLst>
              </p:cNvPr>
              <p:cNvCxnSpPr>
                <a:stCxn id="29" idx="6"/>
                <a:endCxn id="30" idx="2"/>
              </p:cNvCxnSpPr>
              <p:nvPr/>
            </p:nvCxnSpPr>
            <p:spPr>
              <a:xfrm>
                <a:off x="2246487" y="4577645"/>
                <a:ext cx="2844800" cy="16933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E934509B-B84C-428C-A96B-DF74B646EDD7}"/>
                  </a:ext>
                </a:extLst>
              </p:cNvPr>
              <p:cNvCxnSpPr>
                <a:stCxn id="31" idx="4"/>
                <a:endCxn id="30" idx="0"/>
              </p:cNvCxnSpPr>
              <p:nvPr/>
            </p:nvCxnSpPr>
            <p:spPr>
              <a:xfrm>
                <a:off x="5480753" y="2810933"/>
                <a:ext cx="1" cy="139417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617A0D9-E6A1-4B2A-900E-41F3C8F6252E}"/>
                  </a:ext>
                </a:extLst>
              </p:cNvPr>
              <p:cNvCxnSpPr>
                <a:cxnSpLocks/>
                <a:stCxn id="28" idx="5"/>
                <a:endCxn id="30" idx="1"/>
              </p:cNvCxnSpPr>
              <p:nvPr/>
            </p:nvCxnSpPr>
            <p:spPr>
              <a:xfrm>
                <a:off x="2132416" y="2696861"/>
                <a:ext cx="3072943" cy="16223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849941-9073-453C-9ADF-7926F350DC5F}"/>
                  </a:ext>
                </a:extLst>
              </p:cNvPr>
              <p:cNvSpPr txBox="1"/>
              <p:nvPr/>
            </p:nvSpPr>
            <p:spPr>
              <a:xfrm>
                <a:off x="3547101" y="212272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C0ADBB-A1FD-44D8-8503-028C81B16B6B}"/>
                  </a:ext>
                </a:extLst>
              </p:cNvPr>
              <p:cNvSpPr txBox="1"/>
              <p:nvPr/>
            </p:nvSpPr>
            <p:spPr>
              <a:xfrm>
                <a:off x="1506636" y="333624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70B52D-7308-41CA-95F5-161C07987802}"/>
                  </a:ext>
                </a:extLst>
              </p:cNvPr>
              <p:cNvSpPr txBox="1"/>
              <p:nvPr/>
            </p:nvSpPr>
            <p:spPr>
              <a:xfrm>
                <a:off x="3528985" y="311143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A4812B-BF4F-4B69-90DF-AE2D7D7AB2E6}"/>
                  </a:ext>
                </a:extLst>
              </p:cNvPr>
              <p:cNvSpPr txBox="1"/>
              <p:nvPr/>
            </p:nvSpPr>
            <p:spPr>
              <a:xfrm>
                <a:off x="5429098" y="3195726"/>
                <a:ext cx="3113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1075DF-F220-49B9-9D8C-E99DA5EDA682}"/>
                  </a:ext>
                </a:extLst>
              </p:cNvPr>
              <p:cNvSpPr txBox="1"/>
              <p:nvPr/>
            </p:nvSpPr>
            <p:spPr>
              <a:xfrm>
                <a:off x="3373333" y="45945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35C4A7-3190-4D04-867E-0B484AE4AEB8}"/>
                </a:ext>
              </a:extLst>
            </p:cNvPr>
            <p:cNvSpPr txBox="1"/>
            <p:nvPr/>
          </p:nvSpPr>
          <p:spPr>
            <a:xfrm>
              <a:off x="2085580" y="5452533"/>
              <a:ext cx="21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Spanning Tree &gt;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B5A2D73-B083-429D-ACBF-48B282B7F789}"/>
                </a:ext>
              </a:extLst>
            </p:cNvPr>
            <p:cNvSpPr txBox="1"/>
            <p:nvPr/>
          </p:nvSpPr>
          <p:spPr>
            <a:xfrm>
              <a:off x="7249147" y="5456576"/>
              <a:ext cx="323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Minimum Spanning Tree 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523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B7DF2-4450-4867-AAB5-10D5B08DE8B6}"/>
              </a:ext>
            </a:extLst>
          </p:cNvPr>
          <p:cNvSpPr txBox="1"/>
          <p:nvPr/>
        </p:nvSpPr>
        <p:spPr>
          <a:xfrm>
            <a:off x="598312" y="394397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MST </a:t>
            </a:r>
            <a:r>
              <a:rPr lang="ko-KR" altLang="en-US" dirty="0"/>
              <a:t>구현 알고리즘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68CF1-35C6-4AF6-9A66-DBE4A9C8A51E}"/>
              </a:ext>
            </a:extLst>
          </p:cNvPr>
          <p:cNvSpPr txBox="1"/>
          <p:nvPr/>
        </p:nvSpPr>
        <p:spPr>
          <a:xfrm>
            <a:off x="423571" y="1382617"/>
            <a:ext cx="5949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크러스컬</a:t>
            </a:r>
            <a:r>
              <a:rPr lang="ko-KR" altLang="en-US" dirty="0"/>
              <a:t> 알고리즘</a:t>
            </a:r>
            <a:r>
              <a:rPr lang="en-US" altLang="ko-KR" dirty="0"/>
              <a:t>(</a:t>
            </a:r>
            <a:r>
              <a:rPr lang="en-US" altLang="ko-KR" b="1" dirty="0" err="1"/>
              <a:t>kruskal</a:t>
            </a:r>
            <a:r>
              <a:rPr lang="en-US" altLang="ko-KR" b="1" dirty="0"/>
              <a:t> algorithm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모든 간선의 가중치를 오름차순으로 정리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가중치가 작은 간선을 선택</a:t>
            </a:r>
          </a:p>
          <a:p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매 절차에서 순회 생성 검사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유니온</a:t>
            </a:r>
            <a:r>
              <a:rPr lang="en-US" altLang="ko-KR" dirty="0"/>
              <a:t>-</a:t>
            </a:r>
            <a:r>
              <a:rPr lang="ko-KR" altLang="en-US" dirty="0" err="1"/>
              <a:t>파인드</a:t>
            </a:r>
            <a:r>
              <a:rPr lang="ko-KR" altLang="en-US" dirty="0"/>
              <a:t> 알고리즘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Quick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Sort</a:t>
            </a:r>
            <a:r>
              <a:rPr lang="ko-KR" altLang="en-US" dirty="0">
                <a:sym typeface="Wingdings" panose="05000000000000000000" pitchFamily="2" charset="2"/>
              </a:rPr>
              <a:t> 기준 시간 복잡도 </a:t>
            </a:r>
            <a:r>
              <a:rPr lang="en-US" altLang="ko-KR" dirty="0">
                <a:sym typeface="Wingdings" panose="05000000000000000000" pitchFamily="2" charset="2"/>
              </a:rPr>
              <a:t>: O(E log E)/O(E log V)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-&gt; </a:t>
            </a:r>
            <a:r>
              <a:rPr lang="ko-KR" altLang="en-US" dirty="0">
                <a:sym typeface="Wingdings" panose="05000000000000000000" pitchFamily="2" charset="2"/>
              </a:rPr>
              <a:t>노드에 상관없이 간선의 수가 적을수록 효율적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8DB84E-6EC0-4151-8E1A-9DC41E6F8360}"/>
              </a:ext>
            </a:extLst>
          </p:cNvPr>
          <p:cNvSpPr txBox="1"/>
          <p:nvPr/>
        </p:nvSpPr>
        <p:spPr>
          <a:xfrm>
            <a:off x="6739466" y="1382617"/>
            <a:ext cx="54525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(</a:t>
            </a:r>
            <a:r>
              <a:rPr lang="en-US" altLang="ko-KR" b="1" dirty="0"/>
              <a:t>Prim algorithm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특정 한 노드를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해당 노드부터 가중치가 가장 적은 간선을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구현 방식에 따라 복잡도가 다름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-&gt; </a:t>
            </a:r>
            <a:r>
              <a:rPr lang="ko-KR" altLang="en-US" dirty="0">
                <a:sym typeface="Wingdings" panose="05000000000000000000" pitchFamily="2" charset="2"/>
              </a:rPr>
              <a:t>노드의 수가 적을수록 효율적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A827E-CF11-4B04-A960-E8C045D76E07}"/>
              </a:ext>
            </a:extLst>
          </p:cNvPr>
          <p:cNvSpPr txBox="1"/>
          <p:nvPr/>
        </p:nvSpPr>
        <p:spPr>
          <a:xfrm>
            <a:off x="225778" y="5971823"/>
            <a:ext cx="611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Kruskal : https://ko.wikipedia.org/wiki/</a:t>
            </a:r>
            <a:r>
              <a:rPr lang="ko-KR" altLang="en-US" dirty="0" err="1"/>
              <a:t>크러스컬</a:t>
            </a:r>
            <a:r>
              <a:rPr lang="en-US" altLang="ko-KR" dirty="0"/>
              <a:t>_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en-US" altLang="ko-KR" dirty="0"/>
              <a:t>Prim : https://ko.wikipedia.org/wiki/</a:t>
            </a:r>
            <a:r>
              <a:rPr lang="ko-KR" altLang="en-US" dirty="0" err="1"/>
              <a:t>프림</a:t>
            </a:r>
            <a:r>
              <a:rPr lang="en-US" altLang="ko-KR" dirty="0"/>
              <a:t>_</a:t>
            </a:r>
            <a:r>
              <a:rPr lang="ko-KR" altLang="en-US" dirty="0"/>
              <a:t>알고리즘</a:t>
            </a:r>
          </a:p>
        </p:txBody>
      </p:sp>
      <p:pic>
        <p:nvPicPr>
          <p:cNvPr id="3074" name="Picture 2" descr="https://postfiles.pstatic.net/MjAxODEwMDlfMTky/MDAxNTM5MDkxNDM5NTUx.p4nfe1uT-VcslTMWnsXXVWODI5d45z_UZF0vZJwGexIg.HoUU4EHKy_rRb39kGHrM2w6xoi9QquZWtqlqM8IGwxMg.PNG.qbxlvnf11/20181009_222335.png?type=w773">
            <a:hlinkClick r:id="rId2"/>
            <a:extLst>
              <a:ext uri="{FF2B5EF4-FFF2-40B4-BE49-F238E27FC236}">
                <a16:creationId xmlns:a16="http://schemas.microsoft.com/office/drawing/2014/main" id="{33BC3127-BDF2-4AF4-B1DB-356B9301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55" y="3761355"/>
            <a:ext cx="5176194" cy="113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8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299</Words>
  <Application>Microsoft Office PowerPoint</Application>
  <PresentationFormat>와이드스크린</PresentationFormat>
  <Paragraphs>173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KimDoyeung</dc:creator>
  <cp:lastModifiedBy>KimDoyeung</cp:lastModifiedBy>
  <cp:revision>24</cp:revision>
  <dcterms:created xsi:type="dcterms:W3CDTF">2018-12-08T12:05:22Z</dcterms:created>
  <dcterms:modified xsi:type="dcterms:W3CDTF">2018-12-09T02:10:05Z</dcterms:modified>
</cp:coreProperties>
</file>