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3" r:id="rId3"/>
    <p:sldId id="274" r:id="rId4"/>
    <p:sldId id="269" r:id="rId5"/>
    <p:sldId id="271" r:id="rId6"/>
    <p:sldId id="272" r:id="rId7"/>
    <p:sldId id="266" r:id="rId8"/>
    <p:sldId id="267" r:id="rId9"/>
    <p:sldId id="275" r:id="rId10"/>
    <p:sldId id="276" r:id="rId11"/>
    <p:sldId id="277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>
      <p:cViewPr varScale="1">
        <p:scale>
          <a:sx n="88" d="100"/>
          <a:sy n="88" d="100"/>
        </p:scale>
        <p:origin x="96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5265C-51D0-4C6D-B8BF-2108522D8FF1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25BF9-AD5E-473B-B3ED-418C3B06DD8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051C-EB1D-4386-8BD2-09D5B15F4AFE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E130-3526-44D7-A7B8-988373ECE1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051C-EB1D-4386-8BD2-09D5B15F4AFE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E130-3526-44D7-A7B8-988373ECE1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051C-EB1D-4386-8BD2-09D5B15F4AFE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E130-3526-44D7-A7B8-988373ECE1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051C-EB1D-4386-8BD2-09D5B15F4AFE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E130-3526-44D7-A7B8-988373ECE1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051C-EB1D-4386-8BD2-09D5B15F4AFE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E130-3526-44D7-A7B8-988373ECE1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051C-EB1D-4386-8BD2-09D5B15F4AFE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E130-3526-44D7-A7B8-988373ECE1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051C-EB1D-4386-8BD2-09D5B15F4AFE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E130-3526-44D7-A7B8-988373ECE1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051C-EB1D-4386-8BD2-09D5B15F4AFE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E130-3526-44D7-A7B8-988373ECE1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051C-EB1D-4386-8BD2-09D5B15F4AFE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E130-3526-44D7-A7B8-988373ECE1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051C-EB1D-4386-8BD2-09D5B15F4AFE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E130-3526-44D7-A7B8-988373ECE1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051C-EB1D-4386-8BD2-09D5B15F4AFE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E130-3526-44D7-A7B8-988373ECE1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D051C-EB1D-4386-8BD2-09D5B15F4AFE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FE130-3526-44D7-A7B8-988373ECE1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altLang="ko-KR" dirty="0"/>
              <a:t>#Tree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[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이진 탐색 트리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] :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삽입</a:t>
            </a:r>
            <a:br>
              <a:rPr lang="en-US" altLang="ko-KR" sz="1600" dirty="0">
                <a:latin typeface="+mj-ea"/>
              </a:rPr>
            </a:br>
            <a:endParaRPr lang="ko-KR" alt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4AF973-56AF-46B6-A080-4EC396B70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68760"/>
            <a:ext cx="3571875" cy="3114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E740F9-9223-4AC0-B04B-CA3FE1A03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5013176"/>
            <a:ext cx="805084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7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[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이진 탐색 트리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] :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삭제</a:t>
            </a:r>
            <a:br>
              <a:rPr lang="en-US" altLang="ko-KR" sz="1600" dirty="0">
                <a:latin typeface="+mj-ea"/>
              </a:rPr>
            </a:br>
            <a:endParaRPr lang="ko-KR" alt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CDB7C5-AC6A-4D4C-A812-9CFDAB079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01001"/>
            <a:ext cx="5112568" cy="27279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1F3D869-94CE-4B4A-A8B6-4D7018857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717032"/>
            <a:ext cx="6018499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45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[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이진 탐색 트리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] :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삭제</a:t>
            </a:r>
            <a:br>
              <a:rPr lang="en-US" altLang="ko-KR" sz="1600" dirty="0">
                <a:latin typeface="+mj-ea"/>
              </a:rPr>
            </a:br>
            <a:endParaRPr lang="ko-KR" alt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B96B6E-2C17-46BE-B7D3-666CEEABB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456" y="764704"/>
            <a:ext cx="5941087" cy="583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0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ko-KR" altLang="en-US" sz="3200" b="1" dirty="0" err="1">
                <a:solidFill>
                  <a:schemeClr val="tx2">
                    <a:lumMod val="75000"/>
                  </a:schemeClr>
                </a:solidFill>
              </a:rPr>
              <a:t>힙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]</a:t>
            </a:r>
            <a:br>
              <a:rPr lang="en-US" altLang="ko-KR" sz="1600" dirty="0">
                <a:latin typeface="+mj-ea"/>
              </a:rPr>
            </a:br>
            <a:endParaRPr lang="ko-KR" alt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DB3DF0-E29C-432F-B01D-A2CB4A0D2305}"/>
              </a:ext>
            </a:extLst>
          </p:cNvPr>
          <p:cNvSpPr/>
          <p:nvPr/>
        </p:nvSpPr>
        <p:spPr>
          <a:xfrm>
            <a:off x="27923" y="620688"/>
            <a:ext cx="91229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03030"/>
                </a:solidFill>
                <a:latin typeface="Apple SD Gothic Neo"/>
              </a:rPr>
              <a:t>- </a:t>
            </a:r>
            <a:r>
              <a:rPr lang="ko-KR" altLang="en-US" dirty="0">
                <a:solidFill>
                  <a:srgbClr val="303030"/>
                </a:solidFill>
                <a:latin typeface="Apple SD Gothic Neo"/>
              </a:rPr>
              <a:t>데이터에서 최대값</a:t>
            </a:r>
            <a:r>
              <a:rPr lang="en-US" altLang="ko-KR" dirty="0">
                <a:solidFill>
                  <a:srgbClr val="303030"/>
                </a:solidFill>
                <a:latin typeface="Apple SD Gothic Neo"/>
              </a:rPr>
              <a:t>(</a:t>
            </a:r>
            <a:r>
              <a:rPr lang="ko-KR" altLang="en-US" dirty="0">
                <a:solidFill>
                  <a:srgbClr val="303030"/>
                </a:solidFill>
                <a:latin typeface="Apple SD Gothic Neo"/>
              </a:rPr>
              <a:t>혹은 최소값을</a:t>
            </a:r>
            <a:r>
              <a:rPr lang="en-US" altLang="ko-KR" dirty="0">
                <a:solidFill>
                  <a:srgbClr val="303030"/>
                </a:solidFill>
                <a:latin typeface="Apple SD Gothic Neo"/>
              </a:rPr>
              <a:t>) </a:t>
            </a:r>
            <a:r>
              <a:rPr lang="ko-KR" altLang="en-US" dirty="0">
                <a:solidFill>
                  <a:srgbClr val="303030"/>
                </a:solidFill>
                <a:latin typeface="Apple SD Gothic Neo"/>
              </a:rPr>
              <a:t>빠르게 찾을 수 있는 자료구조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07FC809-44CD-419B-8A9A-6E116DED2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3" y="2060848"/>
            <a:ext cx="900042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8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ko-KR" altLang="en-US" sz="3200" b="1" dirty="0" err="1">
                <a:solidFill>
                  <a:schemeClr val="tx2">
                    <a:lumMod val="75000"/>
                  </a:schemeClr>
                </a:solidFill>
              </a:rPr>
              <a:t>힙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 정렬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]</a:t>
            </a:r>
            <a:br>
              <a:rPr lang="en-US" altLang="ko-KR" sz="1600" dirty="0">
                <a:latin typeface="+mj-ea"/>
              </a:rPr>
            </a:br>
            <a:endParaRPr lang="ko-KR" alt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14570F-EECC-449D-B30D-BA3BEDB4C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40173"/>
            <a:ext cx="5156870" cy="44906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33E6B8-C7B2-4D42-BFD1-251D867CC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30" y="4651163"/>
            <a:ext cx="4856470" cy="218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73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ko-KR" altLang="en-US" sz="3200" b="1" dirty="0" err="1">
                <a:solidFill>
                  <a:schemeClr val="tx2">
                    <a:lumMod val="75000"/>
                  </a:schemeClr>
                </a:solidFill>
              </a:rPr>
              <a:t>힙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 정렬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]</a:t>
            </a:r>
            <a:br>
              <a:rPr lang="en-US" altLang="ko-KR" sz="1600" dirty="0">
                <a:latin typeface="+mj-ea"/>
              </a:rPr>
            </a:br>
            <a:endParaRPr lang="ko-KR" alt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30EDA2-E476-4AD8-8260-E3D70F569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797509"/>
            <a:ext cx="5760640" cy="557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6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ko-KR" altLang="en-US" sz="3200" b="1" dirty="0" err="1">
                <a:solidFill>
                  <a:schemeClr val="tx2">
                    <a:lumMod val="75000"/>
                  </a:schemeClr>
                </a:solidFill>
              </a:rPr>
              <a:t>힙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 정렬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]</a:t>
            </a:r>
            <a:br>
              <a:rPr lang="en-US" altLang="ko-KR" sz="1600" dirty="0">
                <a:latin typeface="+mj-ea"/>
              </a:rPr>
            </a:br>
            <a:endParaRPr lang="ko-KR" alt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E3C6E3-2F63-4C01-A3AA-F9A529132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47" y="1268760"/>
            <a:ext cx="7432106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53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문제 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더 맵게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]</a:t>
            </a:r>
            <a:br>
              <a:rPr lang="en-US" altLang="ko-KR" sz="1600" dirty="0">
                <a:latin typeface="+mj-ea"/>
              </a:rPr>
            </a:br>
            <a:endParaRPr lang="ko-KR" alt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A3013A-334C-4CAA-A1AF-2672ACD62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64704"/>
            <a:ext cx="8477250" cy="201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AC60CE-0485-49B8-A539-B7B0DD69F156}"/>
              </a:ext>
            </a:extLst>
          </p:cNvPr>
          <p:cNvSpPr txBox="1"/>
          <p:nvPr/>
        </p:nvSpPr>
        <p:spPr>
          <a:xfrm>
            <a:off x="395536" y="388933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풀이 방법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D5FD8D-7B70-4E6D-810F-4594E1CBE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293096"/>
            <a:ext cx="69723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22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문제 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더 맵게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]</a:t>
            </a:r>
            <a:br>
              <a:rPr lang="en-US" altLang="ko-KR" sz="1600" dirty="0">
                <a:latin typeface="+mj-ea"/>
              </a:rPr>
            </a:br>
            <a:endParaRPr lang="ko-KR" alt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A3013A-334C-4CAA-A1AF-2672ACD62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64704"/>
            <a:ext cx="8477250" cy="201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AC60CE-0485-49B8-A539-B7B0DD69F156}"/>
              </a:ext>
            </a:extLst>
          </p:cNvPr>
          <p:cNvSpPr txBox="1"/>
          <p:nvPr/>
        </p:nvSpPr>
        <p:spPr>
          <a:xfrm>
            <a:off x="395536" y="388933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풀이 방법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D5FD8D-7B70-4E6D-810F-4594E1CBE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293096"/>
            <a:ext cx="69723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57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문제 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더 맵게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]</a:t>
            </a:r>
            <a:br>
              <a:rPr lang="en-US" altLang="ko-KR" sz="1600" dirty="0">
                <a:latin typeface="+mj-ea"/>
              </a:rPr>
            </a:br>
            <a:endParaRPr lang="ko-KR" alt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8B8C6C-3294-45D3-90AF-14EB9E409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68760"/>
            <a:ext cx="4791075" cy="4543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445CD1-B657-4CB5-B7F5-DA0285245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405" y="1664271"/>
            <a:ext cx="3571875" cy="184785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E45A46C-A740-4394-AE18-9E32B110D6BC}"/>
              </a:ext>
            </a:extLst>
          </p:cNvPr>
          <p:cNvCxnSpPr/>
          <p:nvPr/>
        </p:nvCxnSpPr>
        <p:spPr>
          <a:xfrm>
            <a:off x="4653955" y="2276872"/>
            <a:ext cx="7920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76E7F2-837B-452E-BAEE-6C1C1AE22F08}"/>
              </a:ext>
            </a:extLst>
          </p:cNvPr>
          <p:cNvSpPr/>
          <p:nvPr/>
        </p:nvSpPr>
        <p:spPr>
          <a:xfrm>
            <a:off x="683568" y="2060848"/>
            <a:ext cx="309634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23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8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[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트리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187AA17-3E32-4FED-99A4-01D14EBD7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20080"/>
            <a:ext cx="8496944" cy="48313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B24C851-5BB9-4A48-AAAD-2155ABD9CE7B}"/>
              </a:ext>
            </a:extLst>
          </p:cNvPr>
          <p:cNvSpPr/>
          <p:nvPr/>
        </p:nvSpPr>
        <p:spPr>
          <a:xfrm>
            <a:off x="298858" y="5953254"/>
            <a:ext cx="8820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13131"/>
                </a:solidFill>
                <a:latin typeface="+mj-ea"/>
                <a:ea typeface="+mj-ea"/>
              </a:rPr>
              <a:t>‘</a:t>
            </a:r>
            <a:r>
              <a:rPr lang="ko-KR" altLang="en-US" dirty="0" err="1">
                <a:solidFill>
                  <a:srgbClr val="313131"/>
                </a:solidFill>
                <a:latin typeface="+mj-ea"/>
                <a:ea typeface="+mj-ea"/>
              </a:rPr>
              <a:t>루트노드를</a:t>
            </a:r>
            <a:r>
              <a:rPr lang="ko-KR" altLang="en-US" dirty="0">
                <a:solidFill>
                  <a:srgbClr val="313131"/>
                </a:solidFill>
                <a:latin typeface="+mj-ea"/>
                <a:ea typeface="+mj-ea"/>
              </a:rPr>
              <a:t> 제외한 모든 노드는 단 하나의 </a:t>
            </a:r>
            <a:r>
              <a:rPr lang="ko-KR" altLang="en-US" dirty="0" err="1">
                <a:solidFill>
                  <a:srgbClr val="313131"/>
                </a:solidFill>
                <a:latin typeface="+mj-ea"/>
                <a:ea typeface="+mj-ea"/>
              </a:rPr>
              <a:t>부모노드만을</a:t>
            </a:r>
            <a:r>
              <a:rPr lang="ko-KR" altLang="en-US" dirty="0">
                <a:solidFill>
                  <a:srgbClr val="313131"/>
                </a:solidFill>
                <a:latin typeface="+mj-ea"/>
                <a:ea typeface="+mj-ea"/>
              </a:rPr>
              <a:t> 가진다’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88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8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[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트리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97B447-4A08-4600-B109-7ADD4A8E8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858325"/>
            <a:ext cx="7704856" cy="25699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돋움" panose="020B0600000101010101" pitchFamily="50" charset="-127"/>
              </a:rPr>
              <a:t>트리의 속성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돋움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돋움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돋움" panose="020B0600000101010101" pitchFamily="50" charset="-127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돋움" panose="020B0600000101010101" pitchFamily="50" charset="-127"/>
              </a:rPr>
              <a:t>임의의 노드에서 다른 노드로 가는 경로(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돋움" panose="020B0600000101010101" pitchFamily="50" charset="-127"/>
              </a:rPr>
              <a:t>path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돋움" panose="020B0600000101010101" pitchFamily="50" charset="-127"/>
              </a:rPr>
              <a:t>)는 유일하다.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313131"/>
              </a:solidFill>
              <a:effectLst/>
              <a:latin typeface="+mn-lt"/>
              <a:ea typeface="돋움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rgbClr val="313131"/>
              </a:solidFill>
              <a:effectLst/>
              <a:latin typeface="+mn-lt"/>
              <a:ea typeface="돋움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돋움" panose="020B0600000101010101" pitchFamily="50" charset="-127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돋움" panose="020B0600000101010101" pitchFamily="50" charset="-127"/>
              </a:rPr>
              <a:t>회로(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돋움" panose="020B0600000101010101" pitchFamily="50" charset="-127"/>
              </a:rPr>
              <a:t>cycle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돋움" panose="020B0600000101010101" pitchFamily="50" charset="-127"/>
              </a:rPr>
              <a:t>)가 존재하지 않는다.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313131"/>
              </a:solidFill>
              <a:effectLst/>
              <a:latin typeface="+mn-lt"/>
              <a:ea typeface="돋움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rgbClr val="313131"/>
              </a:solidFill>
              <a:effectLst/>
              <a:latin typeface="+mn-lt"/>
              <a:ea typeface="돋움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돋움" panose="020B0600000101010101" pitchFamily="50" charset="-127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돋움" panose="020B0600000101010101" pitchFamily="50" charset="-127"/>
              </a:rPr>
              <a:t>모든 노드는 서로 연결되어 있다.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313131"/>
              </a:solidFill>
              <a:effectLst/>
              <a:latin typeface="+mn-lt"/>
              <a:ea typeface="돋움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800" i="0" u="none" strike="noStrike" cap="none" normalizeH="0" baseline="0" dirty="0">
              <a:ln>
                <a:noFill/>
              </a:ln>
              <a:solidFill>
                <a:srgbClr val="313131"/>
              </a:solidFill>
              <a:effectLst/>
              <a:latin typeface="+mn-lt"/>
              <a:ea typeface="돋움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돋움" panose="020B0600000101010101" pitchFamily="50" charset="-127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돋움" panose="020B0600000101010101" pitchFamily="50" charset="-127"/>
              </a:rPr>
              <a:t>엣지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돋움" panose="020B0600000101010101" pitchFamily="50" charset="-127"/>
              </a:rPr>
              <a:t>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돋움" panose="020B0600000101010101" pitchFamily="50" charset="-127"/>
              </a:rPr>
              <a:t>edge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돋움" panose="020B0600000101010101" pitchFamily="50" charset="-127"/>
              </a:rPr>
              <a:t>)를 하나 자르면 트리가 두 개로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돋움" panose="020B0600000101010101" pitchFamily="50" charset="-127"/>
              </a:rPr>
              <a:t>분리된다.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313131"/>
              </a:solidFill>
              <a:effectLst/>
              <a:latin typeface="+mn-lt"/>
              <a:ea typeface="돋움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rgbClr val="313131"/>
              </a:solidFill>
              <a:effectLst/>
              <a:latin typeface="+mn-lt"/>
              <a:ea typeface="돋움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돋움" panose="020B0600000101010101" pitchFamily="50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돋움" panose="020B0600000101010101" pitchFamily="50" charset="-127"/>
              </a:rPr>
              <a:t>엣지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돋움" panose="020B0600000101010101" pitchFamily="50" charset="-127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돋움" panose="020B0600000101010101" pitchFamily="50" charset="-127"/>
              </a:rPr>
              <a:t>edge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돋움" panose="020B0600000101010101" pitchFamily="50" charset="-127"/>
              </a:rPr>
              <a:t>)의 수 |EE| 는 노드의 수 |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돋움" panose="020B0600000101010101" pitchFamily="50" charset="-127"/>
              </a:rPr>
              <a:t>VV|에서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+mn-lt"/>
                <a:ea typeface="돋움" panose="020B0600000101010101" pitchFamily="50" charset="-127"/>
              </a:rPr>
              <a:t> 1을 뺀 것과 같다.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돋움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44522D-C9F3-4A20-A362-3F6FCCB82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4837137"/>
            <a:ext cx="1524000" cy="1400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1DC885-99A0-45C1-A035-863A91F59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4865713"/>
            <a:ext cx="2495550" cy="1343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FEC3F6-36E7-4B21-97A0-E4FAA3D05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5237186"/>
            <a:ext cx="657225" cy="600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79AD4F-F4FF-4F47-B45E-9155E1E3DD01}"/>
              </a:ext>
            </a:extLst>
          </p:cNvPr>
          <p:cNvSpPr txBox="1"/>
          <p:nvPr/>
        </p:nvSpPr>
        <p:spPr>
          <a:xfrm>
            <a:off x="261137" y="3915729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트리가 아닌 예제들</a:t>
            </a:r>
          </a:p>
        </p:txBody>
      </p:sp>
    </p:spTree>
    <p:extLst>
      <p:ext uri="{BB962C8B-B14F-4D97-AF65-F5344CB8AC3E}">
        <p14:creationId xmlns:p14="http://schemas.microsoft.com/office/powerpoint/2010/main" val="346435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8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[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트리의 순회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 :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전위순회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97D7E5-2209-449B-99D1-4AE4EDB3A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622" y="1145654"/>
            <a:ext cx="4904465" cy="45666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664817-BEED-4537-B632-EC252C240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84" y="2132856"/>
            <a:ext cx="31889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5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8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[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트리의 순회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 :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중위순회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BDE322-206A-41D9-95F7-4949BD063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467144"/>
            <a:ext cx="4529311" cy="45945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7C02D88-AA9D-4BDA-B1FB-031A17083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238375"/>
            <a:ext cx="30003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5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8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[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트리의 순회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 :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후위순회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B828A1-8B36-49AA-A212-8C7FF67C5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240868"/>
            <a:ext cx="2914982" cy="2376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C3E626-BFA6-4B7D-A6C2-C8E92F0AC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268760"/>
            <a:ext cx="4342259" cy="441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33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ko-KR" altLang="en-US" sz="3200" b="1" dirty="0" err="1">
                <a:solidFill>
                  <a:schemeClr val="tx2">
                    <a:lumMod val="75000"/>
                  </a:schemeClr>
                </a:solidFill>
              </a:rPr>
              <a:t>이진트리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]</a:t>
            </a:r>
            <a:b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altLang="ko-KR" sz="2000" dirty="0">
                <a:latin typeface="+mn-lt"/>
              </a:rPr>
              <a:t>:</a:t>
            </a:r>
            <a:r>
              <a:rPr lang="ko-KR" altLang="en-US" sz="2000" dirty="0">
                <a:latin typeface="+mn-lt"/>
              </a:rPr>
              <a:t>자식 노드가 최대 두개인 노드들로 구성된 트리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812886"/>
            <a:ext cx="6552728" cy="4899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0252" y="0"/>
            <a:ext cx="9144000" cy="122413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[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이진 탐색 트리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]</a:t>
            </a:r>
            <a:b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altLang="ko-KR" sz="18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ko-KR" altLang="en-US" sz="1800" dirty="0">
                <a:latin typeface="+mj-ea"/>
              </a:rPr>
              <a:t>왼쪽 </a:t>
            </a:r>
            <a:r>
              <a:rPr lang="ko-KR" altLang="en-US" sz="1800" dirty="0" err="1">
                <a:latin typeface="+mj-ea"/>
              </a:rPr>
              <a:t>자식노드가</a:t>
            </a:r>
            <a:r>
              <a:rPr lang="ko-KR" altLang="en-US" sz="1800" dirty="0">
                <a:latin typeface="+mj-ea"/>
              </a:rPr>
              <a:t> </a:t>
            </a:r>
            <a:r>
              <a:rPr lang="ko-KR" altLang="en-US" sz="1800" dirty="0" err="1">
                <a:latin typeface="+mj-ea"/>
              </a:rPr>
              <a:t>루트노드보다</a:t>
            </a:r>
            <a:r>
              <a:rPr lang="ko-KR" altLang="en-US" sz="1800" dirty="0">
                <a:latin typeface="+mj-ea"/>
              </a:rPr>
              <a:t> 작고</a:t>
            </a:r>
            <a:r>
              <a:rPr lang="en-US" altLang="ko-KR" sz="1800" dirty="0">
                <a:latin typeface="+mj-ea"/>
              </a:rPr>
              <a:t>, </a:t>
            </a:r>
            <a:r>
              <a:rPr lang="ko-KR" altLang="en-US" sz="1800" dirty="0">
                <a:latin typeface="+mj-ea"/>
              </a:rPr>
              <a:t>오른쪽 </a:t>
            </a:r>
            <a:r>
              <a:rPr lang="ko-KR" altLang="en-US" sz="1800" dirty="0" err="1">
                <a:latin typeface="+mj-ea"/>
              </a:rPr>
              <a:t>자식노드가</a:t>
            </a:r>
            <a:r>
              <a:rPr lang="ko-KR" altLang="en-US" sz="1800" dirty="0">
                <a:latin typeface="+mj-ea"/>
              </a:rPr>
              <a:t> </a:t>
            </a:r>
            <a:r>
              <a:rPr lang="ko-KR" altLang="en-US" sz="1800" dirty="0" err="1">
                <a:latin typeface="+mj-ea"/>
              </a:rPr>
              <a:t>루트노드보다</a:t>
            </a:r>
            <a:r>
              <a:rPr lang="ko-KR" altLang="en-US" sz="1800" dirty="0">
                <a:latin typeface="+mj-ea"/>
              </a:rPr>
              <a:t> 큰 </a:t>
            </a:r>
            <a:r>
              <a:rPr lang="ko-KR" altLang="en-US" sz="1800" dirty="0" err="1">
                <a:latin typeface="+mj-ea"/>
              </a:rPr>
              <a:t>이진트리</a:t>
            </a:r>
            <a:br>
              <a:rPr lang="en-US" altLang="ko-KR" sz="1600" dirty="0">
                <a:latin typeface="+mj-ea"/>
              </a:rPr>
            </a:br>
            <a:endParaRPr lang="ko-KR" alt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7512" y="3284984"/>
            <a:ext cx="322897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035D597-E8ED-4269-AE74-8F53AA407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52" y="1549935"/>
            <a:ext cx="8229600" cy="1038846"/>
          </a:xfrm>
        </p:spPr>
        <p:txBody>
          <a:bodyPr>
            <a:normAutofit/>
          </a:bodyPr>
          <a:lstStyle/>
          <a:p>
            <a:pPr lvl="1"/>
            <a:r>
              <a:rPr lang="ko-KR" altLang="en-US" sz="1800" dirty="0">
                <a:latin typeface="+mj-ea"/>
                <a:ea typeface="+mj-ea"/>
              </a:rPr>
              <a:t>이진탐색과 연결리스트를 </a:t>
            </a:r>
            <a:r>
              <a:rPr lang="ko-KR" altLang="en-US" sz="1800" dirty="0" err="1">
                <a:latin typeface="+mj-ea"/>
                <a:ea typeface="+mj-ea"/>
              </a:rPr>
              <a:t>결한한</a:t>
            </a:r>
            <a:r>
              <a:rPr lang="ko-KR" altLang="en-US" sz="1800" dirty="0">
                <a:latin typeface="+mj-ea"/>
                <a:ea typeface="+mj-ea"/>
              </a:rPr>
              <a:t> 자료구조</a:t>
            </a:r>
            <a:endParaRPr lang="en-US" altLang="ko-KR" sz="1800" dirty="0">
              <a:latin typeface="+mj-ea"/>
              <a:ea typeface="+mj-ea"/>
            </a:endParaRPr>
          </a:p>
          <a:p>
            <a:pPr lvl="1"/>
            <a:r>
              <a:rPr lang="ko-KR" altLang="en-US" sz="1800" dirty="0">
                <a:latin typeface="+mj-ea"/>
                <a:ea typeface="+mj-ea"/>
              </a:rPr>
              <a:t>이진탐색의 효율적인 탐색능력을 유지</a:t>
            </a:r>
            <a:endParaRPr lang="en-US" altLang="ko-KR" sz="1800" dirty="0">
              <a:latin typeface="+mj-ea"/>
              <a:ea typeface="+mj-ea"/>
            </a:endParaRPr>
          </a:p>
          <a:p>
            <a:pPr lvl="1"/>
            <a:r>
              <a:rPr lang="ko-KR" altLang="en-US" sz="1800" dirty="0">
                <a:latin typeface="+mj-ea"/>
                <a:ea typeface="+mj-ea"/>
              </a:rPr>
              <a:t>빈번한 자료 입력과 삭제가 가능</a:t>
            </a:r>
            <a:endParaRPr lang="en-US" altLang="ko-KR" sz="18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[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이진 탐색 트리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] :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탐색</a:t>
            </a:r>
            <a:br>
              <a:rPr lang="en-US" altLang="ko-KR" sz="1600" dirty="0">
                <a:latin typeface="+mj-ea"/>
              </a:rPr>
            </a:br>
            <a:endParaRPr lang="ko-KR" alt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BEFB63-F420-43B0-80C3-ED70162D3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62150"/>
            <a:ext cx="4019550" cy="2933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5D8E6E-1B5C-4950-8453-00D41C347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890" y="2676525"/>
            <a:ext cx="51244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29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204</Words>
  <Application>Microsoft Office PowerPoint</Application>
  <PresentationFormat>화면 슬라이드 쇼(4:3)</PresentationFormat>
  <Paragraphs>38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Apple SD Gothic Neo</vt:lpstr>
      <vt:lpstr>돋움</vt:lpstr>
      <vt:lpstr>맑은 고딕</vt:lpstr>
      <vt:lpstr>Arial</vt:lpstr>
      <vt:lpstr>Office 테마</vt:lpstr>
      <vt:lpstr>#Tree</vt:lpstr>
      <vt:lpstr>[ 트리]</vt:lpstr>
      <vt:lpstr>[ 트리]</vt:lpstr>
      <vt:lpstr>[ 트리의 순회 : 전위순회]</vt:lpstr>
      <vt:lpstr>[ 트리의 순회 : 중위순회]</vt:lpstr>
      <vt:lpstr>[ 트리의 순회 : 후위순회]</vt:lpstr>
      <vt:lpstr>[이진트리]  :자식 노드가 최대 두개인 노드들로 구성된 트리</vt:lpstr>
      <vt:lpstr>[ 이진 탐색 트리]  : 왼쪽 자식노드가 루트노드보다 작고, 오른쪽 자식노드가 루트노드보다 큰 이진트리 </vt:lpstr>
      <vt:lpstr>[ 이진 탐색 트리] : 탐색 </vt:lpstr>
      <vt:lpstr>[ 이진 탐색 트리] : 삽입 </vt:lpstr>
      <vt:lpstr>[ 이진 탐색 트리] : 삭제 </vt:lpstr>
      <vt:lpstr>[ 이진 탐색 트리] : 삭제 </vt:lpstr>
      <vt:lpstr>[힙] </vt:lpstr>
      <vt:lpstr>[힙 정렬] </vt:lpstr>
      <vt:lpstr>[힙 정렬] </vt:lpstr>
      <vt:lpstr>[힙 정렬] </vt:lpstr>
      <vt:lpstr>[문제 : 더 맵게] </vt:lpstr>
      <vt:lpstr>[문제 : 더 맵게] </vt:lpstr>
      <vt:lpstr>[문제 : 더 맵게]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yeojin</dc:creator>
  <cp:lastModifiedBy>sujink</cp:lastModifiedBy>
  <cp:revision>26</cp:revision>
  <dcterms:created xsi:type="dcterms:W3CDTF">2018-11-29T05:55:13Z</dcterms:created>
  <dcterms:modified xsi:type="dcterms:W3CDTF">2018-12-02T02:30:01Z</dcterms:modified>
</cp:coreProperties>
</file>