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75" r:id="rId4"/>
  </p:sldMasterIdLst>
  <p:notesMasterIdLst>
    <p:notesMasterId r:id="rId7"/>
  </p:notesMasterIdLst>
  <p:sldIdLst>
    <p:sldId id="7269" r:id="rId5"/>
    <p:sldId id="7270" r:id="rId6"/>
    <p:sldId id="7275" r:id="rId8"/>
    <p:sldId id="7363" r:id="rId9"/>
    <p:sldId id="7364" r:id="rId10"/>
    <p:sldId id="7365" r:id="rId11"/>
    <p:sldId id="7366" r:id="rId12"/>
    <p:sldId id="7367" r:id="rId13"/>
    <p:sldId id="7368" r:id="rId14"/>
    <p:sldId id="7369" r:id="rId15"/>
    <p:sldId id="7370" r:id="rId16"/>
    <p:sldId id="7371" r:id="rId17"/>
    <p:sldId id="7372" r:id="rId18"/>
    <p:sldId id="7373" r:id="rId19"/>
    <p:sldId id="7374" r:id="rId20"/>
    <p:sldId id="7375" r:id="rId21"/>
    <p:sldId id="7376" r:id="rId22"/>
    <p:sldId id="7377" r:id="rId23"/>
    <p:sldId id="7378" r:id="rId24"/>
    <p:sldId id="7379" r:id="rId25"/>
    <p:sldId id="7380" r:id="rId26"/>
    <p:sldId id="7381" r:id="rId27"/>
    <p:sldId id="7382" r:id="rId28"/>
    <p:sldId id="7383" r:id="rId29"/>
    <p:sldId id="7384" r:id="rId30"/>
    <p:sldId id="7385" r:id="rId31"/>
    <p:sldId id="7386" r:id="rId32"/>
    <p:sldId id="7387" r:id="rId33"/>
    <p:sldId id="7388" r:id="rId34"/>
    <p:sldId id="7389" r:id="rId35"/>
    <p:sldId id="7390" r:id="rId36"/>
    <p:sldId id="7391" r:id="rId37"/>
    <p:sldId id="7392" r:id="rId38"/>
    <p:sldId id="7393" r:id="rId39"/>
    <p:sldId id="7394" r:id="rId40"/>
    <p:sldId id="7395" r:id="rId41"/>
    <p:sldId id="7396" r:id="rId42"/>
    <p:sldId id="7397" r:id="rId43"/>
    <p:sldId id="7398" r:id="rId44"/>
    <p:sldId id="7399" r:id="rId45"/>
    <p:sldId id="7400" r:id="rId46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教学大纲" id="{17a0b6e8-518e-41c0-9682-ba73b76524af}">
          <p14:sldIdLst>
            <p14:sldId id="7269"/>
            <p14:sldId id="7270"/>
            <p14:sldId id="7275"/>
            <p14:sldId id="7363"/>
            <p14:sldId id="7364"/>
            <p14:sldId id="7365"/>
            <p14:sldId id="7366"/>
            <p14:sldId id="7367"/>
            <p14:sldId id="7368"/>
            <p14:sldId id="7369"/>
            <p14:sldId id="7370"/>
            <p14:sldId id="7371"/>
            <p14:sldId id="7372"/>
            <p14:sldId id="7373"/>
            <p14:sldId id="7374"/>
            <p14:sldId id="7375"/>
            <p14:sldId id="7376"/>
            <p14:sldId id="7377"/>
            <p14:sldId id="7378"/>
            <p14:sldId id="7379"/>
            <p14:sldId id="7380"/>
            <p14:sldId id="7381"/>
            <p14:sldId id="7382"/>
            <p14:sldId id="7383"/>
            <p14:sldId id="7384"/>
            <p14:sldId id="7385"/>
            <p14:sldId id="7386"/>
            <p14:sldId id="7387"/>
            <p14:sldId id="7388"/>
            <p14:sldId id="7389"/>
            <p14:sldId id="7390"/>
            <p14:sldId id="7391"/>
            <p14:sldId id="7392"/>
            <p14:sldId id="7393"/>
            <p14:sldId id="7394"/>
            <p14:sldId id="7395"/>
            <p14:sldId id="7396"/>
            <p14:sldId id="7397"/>
            <p14:sldId id="7398"/>
            <p14:sldId id="7399"/>
            <p14:sldId id="74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36691"/>
    <a:srgbClr val="FB7D5B"/>
    <a:srgbClr val="6A7EAA"/>
    <a:srgbClr val="8D5445"/>
    <a:srgbClr val="D7998D"/>
    <a:srgbClr val="A36855"/>
    <a:srgbClr val="526590"/>
    <a:srgbClr val="009BAC"/>
    <a:srgbClr val="00B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>
      <p:cViewPr>
        <p:scale>
          <a:sx n="75" d="100"/>
          <a:sy n="75" d="100"/>
        </p:scale>
        <p:origin x="931" y="298"/>
      </p:cViewPr>
      <p:guideLst>
        <p:guide orient="horz" pos="2089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1" Type="http://schemas.openxmlformats.org/officeDocument/2006/relationships/tags" Target="tags/tag340.xml"/><Relationship Id="rId50" Type="http://schemas.openxmlformats.org/officeDocument/2006/relationships/commentAuthors" Target="commentAuthors.xml"/><Relationship Id="rId5" Type="http://schemas.openxmlformats.org/officeDocument/2006/relationships/slide" Target="slides/slide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BF104-F67D-4F02-8EAD-8FA91C3F14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F1AFE-8351-4E93-B020-06F8B8EB5B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F1AFE-8351-4E93-B020-06F8B8EB5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1、加法法则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复数的加法按照以下规定的法则进行：设z1=a+bi，z2=c+di是任意两个复数，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则它们的和是 (a+bi)+(c+di)=(a+c)+(b+d)i。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两个复数的和依然是复数，它的实部是原来两个复数实部的和，它的虚部是原来两个虚部的和。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2、减法法则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复数的减法按照以下规定的法则进行：设z1=a+bi，z2=c+di是任意两个复数，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则它们的差是 (a+bi)-(c+di)=(a-c)+(b-d)i。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两个复数的差依然是复数，它的实部是原来两个复数实部的差，它的虚部是原来两个虚部的差。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3、乘法法则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规定复数的乘法按照以下的法则进行：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设z1=a+bi，z2=c+di(a、b、c、d∈R)是任意两个复数，那么它们的积(a+bi)(c+di)=(ac-bd)+(bc+ad)i。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其实就是把两个复数相乘，类似两个多项式相乘，展开得: ac+adi+bci+bdi2，因为i2=-1，所以结果是(ac－bd)+(bc+ad)i 。两个复数的积仍然是一个复数。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4、除法法则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复数除法定义：满足(c+di)(x+yi)=(a+bi)的复数x+yi(x,y∈R)叫复数a+bi除以复数c+di的商。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运算方法：可以把除法换算成乘法做，在分子分母同时乘上分母的共轭.。所谓共轭你可以理解为加减号的变换，互为共轭的两个复数相乘是个实常数。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sz="12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68.xml"/><Relationship Id="rId8" Type="http://schemas.openxmlformats.org/officeDocument/2006/relationships/tags" Target="../tags/tag267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1" Type="http://schemas.openxmlformats.org/officeDocument/2006/relationships/tags" Target="../tags/tag270.xml"/><Relationship Id="rId10" Type="http://schemas.openxmlformats.org/officeDocument/2006/relationships/tags" Target="../tags/tag26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 noGrp="1"/>
          </p:cNvSpPr>
          <p:nvPr>
            <p:ph type="title"/>
          </p:nvPr>
        </p:nvSpPr>
        <p:spPr>
          <a:xfrm>
            <a:off x="1046480" y="135890"/>
            <a:ext cx="9356090" cy="706755"/>
          </a:xfrm>
          <a:noFill/>
        </p:spPr>
        <p:txBody>
          <a:bodyPr wrap="square" rtlCol="0">
            <a:sp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000" b="1" i="0" u="none" strike="noStrike" kern="1200" cap="none" spc="0" normalizeH="0" baseline="0" noProof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FZHei-B01S" panose="02010601030101010101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 hasCustomPrompt="1"/>
          </p:nvPr>
        </p:nvSpPr>
        <p:spPr>
          <a:xfrm>
            <a:off x="321945" y="964565"/>
            <a:ext cx="11511915" cy="460375"/>
          </a:xfrm>
        </p:spPr>
        <p:txBody>
          <a:bodyPr>
            <a:spAutoFit/>
          </a:bodyPr>
          <a:lstStyle>
            <a:lvl1pPr indent="508000" eaLnBrk="1" fontAlgn="auto" latinLnBrk="0" hangingPunct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" y="135890"/>
            <a:ext cx="4725670" cy="535940"/>
          </a:xfrm>
        </p:spPr>
        <p:txBody>
          <a:bodyPr/>
          <a:lstStyle>
            <a:lvl1pPr>
              <a:defRPr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1945" y="964565"/>
            <a:ext cx="11511915" cy="460375"/>
          </a:xfrm>
        </p:spPr>
        <p:txBody>
          <a:bodyPr>
            <a:spAutoFit/>
          </a:bodyPr>
          <a:lstStyle>
            <a:lvl1pPr indent="508000" eaLnBrk="1" fontAlgn="auto" latinLnBrk="0" hangingPunct="1">
              <a:lnSpc>
                <a:spcPct val="120000"/>
              </a:lnSpc>
              <a:spcBef>
                <a:spcPts val="0"/>
              </a:spcBef>
              <a:defRPr sz="2000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" name="任意多边形 32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5B7C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Noto Serif CJK SC" panose="02020400000000000000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5400000">
            <a:off x="11334984" y="-114430"/>
            <a:ext cx="159691" cy="1037996"/>
            <a:chOff x="354199" y="1524000"/>
            <a:chExt cx="254000" cy="1651000"/>
          </a:xfrm>
          <a:solidFill>
            <a:srgbClr val="5B7C9D"/>
          </a:solidFill>
        </p:grpSpPr>
        <p:sp>
          <p:nvSpPr>
            <p:cNvPr id="10" name="椭圆 9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543295" y="693315"/>
            <a:ext cx="5034987" cy="0"/>
          </a:xfrm>
          <a:prstGeom prst="line">
            <a:avLst/>
          </a:prstGeom>
          <a:ln w="38100">
            <a:solidFill>
              <a:srgbClr val="53669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" y="135890"/>
            <a:ext cx="4725670" cy="535940"/>
          </a:xfrm>
        </p:spPr>
        <p:txBody>
          <a:bodyPr/>
          <a:lstStyle>
            <a:lvl1pPr>
              <a:defRPr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32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5B7C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Noto Serif CJK SC" panose="02020400000000000000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5400000">
            <a:off x="11334984" y="-114430"/>
            <a:ext cx="159691" cy="1037996"/>
            <a:chOff x="354199" y="1524000"/>
            <a:chExt cx="254000" cy="1651000"/>
          </a:xfrm>
          <a:solidFill>
            <a:srgbClr val="5B7C9D"/>
          </a:solidFill>
        </p:grpSpPr>
        <p:sp>
          <p:nvSpPr>
            <p:cNvPr id="10" name="椭圆 9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543295" y="693315"/>
            <a:ext cx="5034987" cy="0"/>
          </a:xfrm>
          <a:prstGeom prst="line">
            <a:avLst/>
          </a:prstGeom>
          <a:ln w="38100">
            <a:solidFill>
              <a:srgbClr val="53669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560" y="135890"/>
            <a:ext cx="8406130" cy="535940"/>
          </a:xfrm>
        </p:spPr>
        <p:txBody>
          <a:bodyPr/>
          <a:lstStyle>
            <a:lvl1pPr>
              <a:defRPr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1945" y="1619885"/>
            <a:ext cx="11511915" cy="460375"/>
          </a:xfrm>
        </p:spPr>
        <p:txBody>
          <a:bodyPr>
            <a:spAutoFit/>
          </a:bodyPr>
          <a:lstStyle>
            <a:lvl1pPr indent="508000" eaLnBrk="1" fontAlgn="auto" latinLnBrk="0" hangingPunct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7" name="任意多边形 32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5B7C9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Noto Serif CJK SC" panose="02020400000000000000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5400000">
            <a:off x="11334984" y="-114430"/>
            <a:ext cx="159691" cy="1037996"/>
            <a:chOff x="354199" y="1524000"/>
            <a:chExt cx="254000" cy="1651000"/>
          </a:xfrm>
          <a:solidFill>
            <a:srgbClr val="5B7C9D"/>
          </a:solidFill>
        </p:grpSpPr>
        <p:sp>
          <p:nvSpPr>
            <p:cNvPr id="10" name="椭圆 9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</a:pPr>
              <a:endParaRPr lang="zh-CN" altLang="en-US" sz="2400" u="none">
                <a:solidFill>
                  <a:srgbClr val="00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Noto Serif CJK SC" panose="02020400000000000000" pitchFamily="18" charset="-122"/>
              </a:endParaRPr>
            </a:p>
          </p:txBody>
        </p:sp>
      </p:grpSp>
      <p:cxnSp>
        <p:nvCxnSpPr>
          <p:cNvPr id="19" name="直接连接符 18"/>
          <p:cNvCxnSpPr/>
          <p:nvPr userDrawn="1"/>
        </p:nvCxnSpPr>
        <p:spPr>
          <a:xfrm>
            <a:off x="543295" y="693315"/>
            <a:ext cx="5034987" cy="0"/>
          </a:xfrm>
          <a:prstGeom prst="line">
            <a:avLst/>
          </a:prstGeom>
          <a:ln w="38100">
            <a:solidFill>
              <a:srgbClr val="53669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/>
          <p:cNvSpPr/>
          <p:nvPr userDrawn="1"/>
        </p:nvSpPr>
        <p:spPr>
          <a:xfrm>
            <a:off x="545200" y="850851"/>
            <a:ext cx="10989639" cy="660377"/>
          </a:xfrm>
          <a:prstGeom prst="roundRect">
            <a:avLst/>
          </a:prstGeom>
          <a:solidFill>
            <a:srgbClr val="6A7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99854" y="990121"/>
            <a:ext cx="4467828" cy="451657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110" y="378306"/>
            <a:ext cx="4636625" cy="5360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ll/>
      </p:transition>
    </mc:Choice>
    <mc:Fallback>
      <p:transition spd="slow" advClick="0" advTm="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5" Type="http://schemas.openxmlformats.org/officeDocument/2006/relationships/theme" Target="../theme/theme3.xml"/><Relationship Id="rId24" Type="http://schemas.openxmlformats.org/officeDocument/2006/relationships/tags" Target="../tags/tag320.xml"/><Relationship Id="rId23" Type="http://schemas.openxmlformats.org/officeDocument/2006/relationships/tags" Target="../tags/tag319.xml"/><Relationship Id="rId22" Type="http://schemas.openxmlformats.org/officeDocument/2006/relationships/tags" Target="../tags/tag318.xml"/><Relationship Id="rId21" Type="http://schemas.openxmlformats.org/officeDocument/2006/relationships/tags" Target="../tags/tag317.xml"/><Relationship Id="rId20" Type="http://schemas.openxmlformats.org/officeDocument/2006/relationships/tags" Target="../tags/tag316.xml"/><Relationship Id="rId2" Type="http://schemas.openxmlformats.org/officeDocument/2006/relationships/slideLayout" Target="../slideLayouts/slideLayout27.xml"/><Relationship Id="rId19" Type="http://schemas.openxmlformats.org/officeDocument/2006/relationships/tags" Target="../tags/tag315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800" b="0" i="0" u="none" kern="1200">
          <a:solidFill>
            <a:srgbClr val="000000"/>
          </a:solidFill>
          <a:latin typeface="Consolas" panose="020B0609020204030204" charset="0"/>
          <a:ea typeface="+mj-ea"/>
          <a:cs typeface="+mj-cs"/>
        </a:defRPr>
      </a:lvl1pPr>
    </p:titleStyle>
    <p:bodyStyle>
      <a:lvl1pPr marL="0" indent="6254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Relationship Id="rId3" Type="http://schemas.openxmlformats.org/officeDocument/2006/relationships/tags" Target="../tags/tag322.xml"/><Relationship Id="rId2" Type="http://schemas.openxmlformats.org/officeDocument/2006/relationships/image" Target="../media/image1.png"/><Relationship Id="rId1" Type="http://schemas.openxmlformats.org/officeDocument/2006/relationships/tags" Target="../tags/tag3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image" Target="../media/image2.jpeg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2" Type="http://schemas.openxmlformats.org/officeDocument/2006/relationships/slideLayout" Target="../slideLayouts/slideLayout32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tags" Target="../tags/tag3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南阳理工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8750" y="93980"/>
            <a:ext cx="3648075" cy="933450"/>
          </a:xfrm>
          <a:prstGeom prst="rect">
            <a:avLst/>
          </a:prstGeom>
          <a:noFill/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530169" y="2702794"/>
            <a:ext cx="7117545" cy="1118535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 dirty="0">
                <a:solidFill>
                  <a:schemeClr val="accent1"/>
                </a:solidFill>
                <a:sym typeface="FZHei-B01S" panose="02010601030101010101" pitchFamily="2" charset="-122"/>
              </a:rPr>
              <a:t>《Python程序开发》</a:t>
            </a:r>
            <a:endParaRPr lang="zh-CN" altLang="en-US" sz="5900" dirty="0">
              <a:solidFill>
                <a:schemeClr val="accent1"/>
              </a:solidFill>
              <a:sym typeface="FZHei-B01S" panose="02010601030101010101" pitchFamily="2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7102475" y="6315710"/>
            <a:ext cx="7117715" cy="67627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sz="18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计算机与软件学院</a:t>
            </a:r>
            <a:endParaRPr lang="zh-CN" sz="1800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4396740" y="4227830"/>
            <a:ext cx="6927850" cy="82994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rPr>
              <a:t>第</a:t>
            </a:r>
            <a:r>
              <a:rPr lang="en-US" sz="32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rPr>
              <a:t>2</a:t>
            </a:r>
            <a:r>
              <a:rPr lang="zh-CN" altLang="en-US" sz="32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rPr>
              <a:t>次课 常用内置数据类型及运算</a:t>
            </a:r>
            <a:endParaRPr lang="zh-CN" altLang="en-US" sz="32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+mj-cs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396740" y="4005580"/>
            <a:ext cx="662559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36525"/>
            <a:ext cx="9577388" cy="503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4.4 complex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类型（复数）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(1)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91344" y="908720"/>
            <a:ext cx="9898806" cy="426335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4.8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】复数字面量示例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4.9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complex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对象属性和方法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8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538" y="998538"/>
            <a:ext cx="8339137" cy="363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503712" y="2161293"/>
            <a:ext cx="756084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1+2j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(1+2j)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type(1+2j)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'complex'&gt;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1703" y="3802757"/>
            <a:ext cx="692690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complex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'complex'&gt;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 = complex(4, 5)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(4+5j)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3500" y="5138738"/>
          <a:ext cx="9802813" cy="167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712"/>
                <a:gridCol w="2213475"/>
                <a:gridCol w="5387626"/>
              </a:tblGrid>
              <a:tr h="382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属性</a:t>
                      </a:r>
                      <a:r>
                        <a:rPr lang="en-US" sz="1600" kern="0">
                          <a:effectLst/>
                        </a:rPr>
                        <a:t>/</a:t>
                      </a:r>
                      <a:r>
                        <a:rPr lang="zh-CN" sz="1600" kern="0">
                          <a:effectLst/>
                        </a:rPr>
                        <a:t>方法</a:t>
                      </a:r>
                      <a:endParaRPr lang="zh-CN" sz="16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示例</a:t>
                      </a:r>
                      <a:endParaRPr lang="zh-CN" sz="16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  <a:tr h="430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real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复数的实部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400050" algn="just" defTabSz="457200" rtl="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dirty="0">
                          <a:effectLst/>
                        </a:rPr>
                        <a:t>&gt;&gt;&gt;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(1+2j).real    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           </a:t>
                      </a:r>
                      <a:r>
                        <a:rPr lang="en-US" sz="1600" kern="0" dirty="0">
                          <a:effectLst/>
                        </a:rPr>
                        <a:t>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+mn-ea"/>
                          <a:cs typeface="Times New Roman" panose="02020603050405020304" charset="0"/>
                        </a:rPr>
                        <a:t>1.0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68577" marR="68577" marT="0" marB="0"/>
                </a:tc>
              </a:tr>
              <a:tr h="430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imag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复数的实部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400050" algn="just" defTabSz="457200" rtl="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dirty="0">
                          <a:effectLst/>
                        </a:rPr>
                        <a:t>&gt;&gt;&gt;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(1+2j).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imag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     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        </a:t>
                      </a:r>
                      <a:r>
                        <a:rPr lang="en-US" sz="1600" kern="0" dirty="0">
                          <a:effectLst/>
                        </a:rPr>
                        <a:t>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+mn-ea"/>
                          <a:cs typeface="Times New Roman" panose="02020603050405020304" charset="0"/>
                        </a:rPr>
                        <a:t>2.0</a:t>
                      </a:r>
                      <a:endParaRPr lang="zh-CN" sz="2000" b="1" kern="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68577" marR="68577" marT="0" marB="0"/>
                </a:tc>
              </a:tr>
              <a:tr h="430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conjugate()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共轭复数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marL="400050" algn="just" defTabSz="457200" rtl="0" eaLnBrk="0" fontAlgn="base" hangingPunct="0">
                        <a:spcBef>
                          <a:spcPct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kern="0" dirty="0">
                          <a:effectLst/>
                        </a:rPr>
                        <a:t>&gt;&gt;&gt;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(1+2j).conjugate() </a:t>
                      </a:r>
                      <a:r>
                        <a:rPr 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+mn-cs"/>
                        </a:rPr>
                        <a:t>  </a:t>
                      </a:r>
                      <a:r>
                        <a:rPr lang="en-US" sz="1600" kern="0" dirty="0">
                          <a:effectLst/>
                        </a:rPr>
                        <a:t>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+mn-ea"/>
                          <a:cs typeface="Times New Roman" panose="02020603050405020304" charset="0"/>
                        </a:rPr>
                        <a:t>(1-2j)</a:t>
                      </a:r>
                      <a:endParaRPr lang="zh-CN" sz="2000" b="1" kern="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68577" marR="68577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36525"/>
            <a:ext cx="9648825" cy="484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4.4 complex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类型（复数）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(2)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91344" y="764704"/>
            <a:ext cx="9898806" cy="426402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复数的运算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】复数运算示例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40013" y="836613"/>
          <a:ext cx="9432925" cy="2520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739"/>
                <a:gridCol w="4459107"/>
                <a:gridCol w="2528079"/>
              </a:tblGrid>
              <a:tr h="248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表达式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结果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说明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1+2j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复数字面量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+ (3+4j)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(4+6j)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加法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- (3+4j)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(-2-2j)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减法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* (3+4j)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(-5+10j)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乘法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/ (3+4j)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(0.44+0.08j)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除法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** 2.0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(-3+4j)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乘幂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(1+2j) / 0.0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运行时错误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除法。除数不能为</a:t>
                      </a: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887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cmath.sqrt(1+2j)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(1.272019649514069+0.7861513777574233j)</a:t>
                      </a:r>
                      <a:endParaRPr lang="zh-CN" sz="1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平方根（调用数学模块函数）</a:t>
                      </a:r>
                      <a:endParaRPr lang="zh-CN" sz="1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  <a:tr h="2480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cmath.sqrt(-2.0)</a:t>
                      </a:r>
                      <a:endParaRPr lang="zh-CN" sz="1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1.4142135623730951j</a:t>
                      </a:r>
                      <a:endParaRPr lang="zh-CN" sz="1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复数的平方根</a:t>
                      </a:r>
                      <a:endParaRPr lang="zh-CN" sz="1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343472" y="3874567"/>
            <a:ext cx="885723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a = 1 + 2j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b = complex(4, 5)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复数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4 + 5j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a + b   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复数相加。输出：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(5+7j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(5+7j)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import cmath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cmath.sqrt(b)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#复数的平方根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(2.280693341665298+1.096157889501519j)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46038"/>
            <a:ext cx="9793288" cy="574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4.5 bool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数据类型和相关运算符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839416" y="764704"/>
            <a:ext cx="7772400" cy="454342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bool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数据类型包含两个值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（真）或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False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（假）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4.11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】布尔值字面量示例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bool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对象示例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8213" y="2487534"/>
            <a:ext cx="986445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True,False       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(True, False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(True, False)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type(True),type(False)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(&lt;class 'bool'&gt;, &lt;class 'bool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'&gt;)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(&lt;class 'bool'&gt;, &lt;class 'bool'&gt;)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8213" y="4437112"/>
            <a:ext cx="85218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bool(0)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bool(1)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bool("abc")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1054100" y="46038"/>
            <a:ext cx="9794875" cy="574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4.5 bool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数据类型和相关运算符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963" y="1095375"/>
            <a:ext cx="11737975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的任意表达式都可以评价为布尔逻辑值，故均可以参与逻辑运算。例如：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 = A or 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。如果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不为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或者不为空或者为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，则返回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；否则返回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仅在必要时才计算第二个操作数，即如果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不为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或者不为空或为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，则不用计算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。“短路”计算。例如：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 = A and 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。如果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或者为空或者为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False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，则返回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；否则返回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。仅在必要时才计算第二个操作数，即如果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或者为空或者为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False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，则不用计算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。即“短路”计算。例如：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6344" y="4616138"/>
            <a:ext cx="39501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 and 2   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 and 2      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0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False and 2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True and 2         </a:t>
            </a:r>
            <a:r>
              <a:rPr kumimoji="0" lang="en-US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en-US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</a:t>
            </a:r>
            <a:endParaRPr kumimoji="0" lang="zh-CN" altLang="en-US" kern="1200" cap="none" spc="0" normalizeH="0" baseline="0" noProof="0" dirty="0">
              <a:latin typeface="Century Gothic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8569" y="2708920"/>
            <a:ext cx="39198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 or 2      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 or 2        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False or True  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True or False  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en-US" kern="1200" cap="none" spc="0" normalizeH="0" baseline="0" noProof="0" dirty="0">
              <a:latin typeface="Century Gothic" charset="0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495" y="1440483"/>
            <a:ext cx="46805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not 0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b="1" kern="100" cap="none" spc="0" normalizeH="0" baseline="0" noProof="0" dirty="0">
              <a:highlight>
                <a:srgbClr val="FFFF00"/>
              </a:highlight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algn="just" defTabSz="457200">
              <a:spcAft>
                <a:spcPts val="0"/>
              </a:spcAft>
              <a:buClrTx/>
              <a:buSzTx/>
              <a:buFontTx/>
              <a:defRPr/>
            </a:pP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not 'a'    </a:t>
            </a:r>
            <a:r>
              <a:rPr kumimoji="0" lang="en-US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x-none" altLang="zh-CN" b="1" kern="100" cap="none" spc="0" normalizeH="0" baseline="0" noProof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b="1" kern="100" cap="none" spc="0" normalizeH="0" baseline="0" noProof="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b="1" kern="1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b="1" kern="100" cap="none" spc="0" normalizeH="0" baseline="0" noProof="0" dirty="0">
                <a:highlight>
                  <a:srgbClr val="FFFF00"/>
                </a:highlight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zh-CN" altLang="en-US" kern="1200" cap="none" spc="0" normalizeH="0" baseline="0" noProof="0" dirty="0">
              <a:latin typeface="Century Gothic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93663"/>
            <a:ext cx="9707563" cy="527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逻辑运算符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2457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688" y="908050"/>
            <a:ext cx="9707562" cy="5905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15888"/>
            <a:ext cx="9720263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 str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数据类型（字符串）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95325" y="1557338"/>
            <a:ext cx="10801350" cy="3294062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中没有独立的字符数据类型，字符即长度为</a:t>
            </a: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的字符串</a:t>
            </a:r>
            <a:endParaRPr lang="zh-CN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内置数据类型</a:t>
            </a: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，用于字符串处理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对象的值为字符系列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对象（字符串）是不可变对象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使用单引号或双引号括起来的内容，是字符串字面量</a:t>
            </a:r>
            <a:endParaRPr lang="zh-CN" altLang="en-US" sz="32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-7937"/>
            <a:ext cx="9675813" cy="700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4.6.1 Python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字符串字面量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209800" y="908720"/>
            <a:ext cx="7772400" cy="41148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4.13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】字符串字面量示例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8" y="793750"/>
            <a:ext cx="11160125" cy="2058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135188" y="3429000"/>
            <a:ext cx="888047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'abc'  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'abc‘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"Hello"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'Hello‘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'Hello'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type("python")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'str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'&gt;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'str'&gt;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'Blue' 'Sky'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'BlueSky‘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'BlueSky'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4.6.2 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字符串编码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550863" y="981075"/>
            <a:ext cx="11306175" cy="3295650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Python 3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字符默认为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位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编码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使用内置函数</a:t>
            </a:r>
            <a:r>
              <a:rPr lang="en-US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ord()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可以把字符转换为对应的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码；使用内置函数</a:t>
            </a:r>
            <a:r>
              <a:rPr lang="en-US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chr()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可以把十进制数转换为对应的字符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zh-CN" altLang="en-US" sz="36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4146" y="3298701"/>
            <a:ext cx="6096000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ord('A') 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65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65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chr(65)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'A‘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ord('张')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24352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24352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chr(24352)   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张‘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'张'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>
          <a:xfrm>
            <a:off x="1130300" y="96838"/>
            <a:ext cx="9602788" cy="527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4.6.3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转义字符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 bwMode="auto"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】转义字符串示例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817563"/>
            <a:ext cx="9605963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384032" y="3645024"/>
            <a:ext cx="5544616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 = 'a\tb\tc\\td'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'a\tb\tc\\td'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print(s)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a       b       c\td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'\101'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'\x41'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 = r'换\t行\t符\n'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'换\\t行\\t符\\n'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print(s)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换\t行\t符\n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1101725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4.6.4 str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对象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95400" y="918368"/>
            <a:ext cx="9602788" cy="3294063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类型的对象实例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4.15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str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1641475"/>
            <a:ext cx="7192963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207568" y="3212976"/>
            <a:ext cx="609600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str(123) 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'123‘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'123'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str(True)     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'True‘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'True'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str(3.14)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'3.14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‘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'3.14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645795" y="1224915"/>
            <a:ext cx="2266950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主要内容</a:t>
            </a:r>
            <a:endParaRPr lang="zh-CN" altLang="en-US" sz="3200" b="1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34485" y="431165"/>
            <a:ext cx="6703695" cy="6008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•"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本章知识点：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Python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内置数据类型概述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b="1" noProof="0" dirty="0" err="1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数据类型（任意精度整数）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float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类型（有限精度浮点数）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complex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类型（复数）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bool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数据类型（布尔逻辑值）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b="1" noProof="0" dirty="0" err="1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str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数据类型（字符串）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比较关系运算和条件表达式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算术运算符和位运算符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混合运算和数值类型转换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US" altLang="zh-CN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内置标准数学函数</a:t>
            </a:r>
            <a:endParaRPr lang="zh-CN" altLang="en-US" sz="26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1130300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4.6.5 str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对象属性和方法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79376" y="1412875"/>
            <a:ext cx="11521280" cy="3294063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对象的方法有两种调用方式：字符串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对象的方法和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类方法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str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对象方法示例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384" y="3302470"/>
            <a:ext cx="1044071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s='abc'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s.upper()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字符串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对象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的方法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。输出：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str.upper(s)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str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类方法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，字符串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作为参数。输出：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'ABC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4.6.6 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字符串的运算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66763" y="1196975"/>
            <a:ext cx="10945812" cy="4248150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字符串对象支持关系运算，使用运算符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+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拼接两个字符串、内置函数、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对象方法等运算操作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字符串实际上是字符系列，故支持</a:t>
            </a:r>
            <a:r>
              <a:rPr lang="zh-CN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系列数据类型的基本操作</a:t>
            </a: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，包括索引访问、切片操作、连接操作、重复操作、成员关系操作、以及求字符串长度、最大值、最小值等</a:t>
            </a:r>
            <a:endParaRPr lang="zh-CN" altLang="en-US" sz="36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5888"/>
            <a:ext cx="9577388" cy="469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4.6.7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对象转换为字符串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07368" y="1060450"/>
            <a:ext cx="11665296" cy="41148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使用内置函数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可以把数值转换为字符串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print(123)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输出数值时，将自动调用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(123)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函数，把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123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转换为字符串，然后输出</a:t>
            </a: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还提供了另一个内置函数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repr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，函数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repr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返回一个对象的更精确的字符串表示形式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4.17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】对象转换为字符串示例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3552" y="4482752"/>
            <a:ext cx="904314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c=1/3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str(c)        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'0.3333333333333333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'0.3333333333333333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repr(c)        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'0.3333333333333333'</a:t>
            </a:r>
            <a:endParaRPr kumimoji="0" lang="en-US" altLang="zh-CN" sz="28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'0.3333333333333333</a:t>
            </a:r>
            <a:r>
              <a:rPr kumimoji="0" lang="x-none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'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07950"/>
            <a:ext cx="9720263" cy="560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4.6.8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字符串的格式化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574040"/>
            <a:ext cx="5605780" cy="1407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055688" y="4222750"/>
            <a:ext cx="8174037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4.18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】字符串示例（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string.py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）：格式化输出字符串堆积的三角形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3482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75" y="4557713"/>
            <a:ext cx="2016125" cy="1795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1200150" y="1988840"/>
            <a:ext cx="748823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"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学生人数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{0}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，平均成绩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{1}".format(15, 81.2)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'学生人数15，平均成绩81.2'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str.format("学生人数{0}，平均成绩{1:2.2f}", 15, 81.2)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'学生人数15，平均成绩81.20'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format(81.2, "0.5f")       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'81.20000'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"学生人数%4d，平均成绩%2.1f" % (15, 81)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'学生人数  15，平均成绩81.0'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1588" y="4627563"/>
            <a:ext cx="7777163" cy="1754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print("1".center(20))        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个字符，居中对齐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print(format("121", "^20"))   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个字符，居中对齐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print(format("12321", "^20")) 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个字符，居中对齐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print("1".rjust(20,"*"))       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个字符，右对齐，加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号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print(format("121", "*&gt;20"))  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个字符，右对齐，加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号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26670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print(format("12321", "*&gt;20"))  #1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个字符，右对齐，加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x-none" altLang="zh-CN" sz="1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号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>
          <a:xfrm>
            <a:off x="1130300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4.6.9 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格式化字符串变量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695325" y="1268413"/>
            <a:ext cx="9963150" cy="3295650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Python 3.6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增加了格式化字符串变量支持，以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开始的字符串中可以包含嵌入在花括号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{}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中的变量，称之为字符串变量替换（插值）</a:t>
            </a:r>
            <a:endParaRPr lang="zh-CN" altLang="en-US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384" y="3212976"/>
            <a:ext cx="11233248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name = "Fred"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f"He said his name is {name}."    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'He said his name is Fred.'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'He said his name is Fred.'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score, width, precision = 12.34567, 10, 4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f"result: {score:{width}.{precision}}"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'result:      </a:t>
            </a:r>
            <a:r>
              <a:rPr kumimoji="0" lang="x-none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12.35'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'result:      12.35'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5888"/>
            <a:ext cx="9648825" cy="460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4.7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比较关系运算和条件表达式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23392" y="981075"/>
            <a:ext cx="10657184" cy="41148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条件表达式通常用于选择语句中，用于判断是否满足某种条件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如果表达式的结果为数值类型（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）、空字符串（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""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）、空元组（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）、空列表（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[]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）、空字典（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{}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），则其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bool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值为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False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（假）；否则其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bool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值为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True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（真）。例如：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123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(1,2)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均为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True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4.19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】条件表达式示例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464" y="4464933"/>
            <a:ext cx="1058517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bool(123),bool("abc"),bool((1,2)),bool([0]),bool(0)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(True, True, True, True, False)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bool(1&gt;2),bool(1&gt;2 or 3&gt;2),bool(1&lt;=2 and 3&gt;2)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(False, True, True)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22238"/>
            <a:ext cx="9577388" cy="498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4.7.2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关系和测试运算符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550863" y="836613"/>
            <a:ext cx="10872787" cy="4676775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关系运算符用于将两个操作数的大小进行比较。若关系成立，则比较的结果为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True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，否则为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False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两个相同类型的对象之间的比较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数值类型（包括布尔型，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True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自动转换为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False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自动转换为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）之间可以进行比较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zh-CN" altLang="en-US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4959" y="2679204"/>
            <a:ext cx="7836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1 &gt; 2      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"ab123" &gt; "ab12"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5480" y="4516101"/>
            <a:ext cx="1070147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1 &gt; 1.23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False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2&gt;True       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123&gt;"abc"     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报错。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TypeError: unorderable types: int() &gt; str()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1114425" y="44450"/>
            <a:ext cx="9602788" cy="576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4.7.2 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关系和测试运算符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2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7988" y="765175"/>
          <a:ext cx="11160125" cy="53276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92618"/>
                <a:gridCol w="1358149"/>
                <a:gridCol w="2888833"/>
                <a:gridCol w="3522930"/>
                <a:gridCol w="1797595"/>
              </a:tblGrid>
              <a:tr h="343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运算符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表达式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结果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</a:tr>
              <a:tr h="5170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==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==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"ABCDEF" == "ABCD"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43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!=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!=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不等于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"ABCD" != "abcd"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43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 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"ABC" &gt; "ABD"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43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&gt;=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&gt;= 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 &gt;= 23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43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 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 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"ABC" &lt; "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3436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&lt;=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&lt;= 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"123" &lt;= "23"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687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是同一个对象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x=y=1; x is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x=1; y=2; x is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687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is not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is not y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不是同一个对象</a:t>
                      </a:r>
                      <a:endParaRPr lang="zh-CN" sz="20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x=1; y=2; x is not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687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y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的成员（</a:t>
                      </a: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是容器，如元组）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in (1, 2, 3)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"A" in "ABCDEF"</a:t>
                      </a:r>
                      <a:endParaRPr 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 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6872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not in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not in y</a:t>
                      </a:r>
                      <a:endParaRPr 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不是</a:t>
                      </a:r>
                      <a:r>
                        <a:rPr 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的成员（</a:t>
                      </a:r>
                      <a:r>
                        <a:rPr 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是容器，如元组）</a:t>
                      </a:r>
                      <a:endParaRPr 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not in (1, 2, 3)</a:t>
                      </a:r>
                      <a:endParaRPr lang="zh-CN" sz="20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False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71438"/>
            <a:ext cx="9648825" cy="549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4.8.1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算术运算符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687888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0863" y="844550"/>
          <a:ext cx="11090276" cy="5248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60634"/>
                <a:gridCol w="1436408"/>
                <a:gridCol w="4620948"/>
                <a:gridCol w="1168626"/>
                <a:gridCol w="1551759"/>
                <a:gridCol w="1051901"/>
              </a:tblGrid>
              <a:tr h="524828"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运算符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含义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说明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优先级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结果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**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乘幂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操作数的乘幂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n**3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512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一元</a:t>
                      </a:r>
                      <a:r>
                        <a:rPr lang="en-US" sz="2000" kern="100">
                          <a:effectLst/>
                        </a:rPr>
                        <a:t>+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操作数的值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一元</a:t>
                      </a: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操作数的反数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-8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*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乘法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操作数的积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n*n*2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128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除法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第二个操作数除第一个操作数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/ 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1.25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//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整数除法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两个整数相除，结果为整数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// 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%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模数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第二个操作数除第一个操作数后的余数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10 % 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+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加法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两个操作数之和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 + n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524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减法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从第一个操作数中减去第二个操作数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n - 10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-2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95325" y="836613"/>
          <a:ext cx="10656888" cy="52562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3031"/>
                <a:gridCol w="1520989"/>
                <a:gridCol w="2405383"/>
                <a:gridCol w="1210525"/>
                <a:gridCol w="2019440"/>
                <a:gridCol w="2177519"/>
              </a:tblGrid>
              <a:tr h="438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运算符</a:t>
                      </a:r>
                      <a:endParaRPr lang="zh-CN" sz="18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用法</a:t>
                      </a:r>
                      <a:endParaRPr lang="zh-CN" sz="18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含义</a:t>
                      </a:r>
                      <a:endParaRPr lang="zh-CN" sz="18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优先级</a:t>
                      </a:r>
                      <a:endParaRPr lang="zh-CN" sz="18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实例</a:t>
                      </a:r>
                      <a:endParaRPr lang="zh-CN" sz="18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结果</a:t>
                      </a:r>
                      <a:endParaRPr lang="zh-CN" sz="18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/>
                </a:tc>
              </a:tr>
              <a:tr h="4380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~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~op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按位求补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~0x1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-2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-0x2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  <a:tr h="876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&lt;&lt; 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op1&lt;&lt;op2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左移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op2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0xf0 &lt;&lt; 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3840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0xf00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  <a:tr h="876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&gt;&gt; 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op1&gt;&gt;op2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右移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op2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0xf0 &gt;&gt; 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0xf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  <a:tr h="876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&amp;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op1&amp;op2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按位逻辑与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0xff00 &amp; 0xf0f0 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61440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0xf000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  <a:tr h="876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^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op1^op2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按位逻辑异或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0xff00 ^ 0xf0f0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4080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0xff0</a:t>
                      </a:r>
                      <a:r>
                        <a:rPr lang="zh-CN" sz="1800" kern="100">
                          <a:effectLst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  <a:tr h="8760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</a:t>
                      </a:r>
                      <a:endParaRPr lang="zh-CN" sz="1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op1|op2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按位逻辑或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0xff00 | 0xf0f0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65520</a:t>
                      </a:r>
                      <a:r>
                        <a:rPr lang="zh-CN" sz="1800" kern="100" dirty="0">
                          <a:effectLst/>
                        </a:rPr>
                        <a:t>（</a:t>
                      </a:r>
                      <a:r>
                        <a:rPr lang="en-US" sz="1800" kern="100" dirty="0">
                          <a:effectLst/>
                        </a:rPr>
                        <a:t>0xfff0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7" marR="68577" marT="0" marB="0" anchor="ctr"/>
                </a:tc>
              </a:tr>
            </a:tbl>
          </a:graphicData>
        </a:graphic>
      </p:graphicFrame>
      <p:sp>
        <p:nvSpPr>
          <p:cNvPr id="41020" name="标题 1"/>
          <p:cNvSpPr txBox="1">
            <a:spLocks noChangeArrowheads="1"/>
          </p:cNvSpPr>
          <p:nvPr/>
        </p:nvSpPr>
        <p:spPr bwMode="auto">
          <a:xfrm>
            <a:off x="1055688" y="96838"/>
            <a:ext cx="9720263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charset="0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宋体" panose="02010600030101010101" pitchFamily="2" charset="-122"/>
                <a:cs typeface="+mn-cs"/>
              </a:rPr>
              <a:t>4.8.2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宋体" panose="02010600030101010101" pitchFamily="2" charset="-122"/>
                <a:cs typeface="+mn-cs"/>
              </a:rPr>
              <a:t>位运算符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任意多边形: 形状 33"/>
          <p:cNvSpPr/>
          <p:nvPr>
            <p:custDataLst>
              <p:tags r:id="rId4"/>
            </p:custDataLst>
          </p:nvPr>
        </p:nvSpPr>
        <p:spPr>
          <a:xfrm>
            <a:off x="6381695" y="829284"/>
            <a:ext cx="5201027" cy="5199497"/>
          </a:xfrm>
          <a:custGeom>
            <a:avLst/>
            <a:gdLst>
              <a:gd name="connsiteX0" fmla="*/ 4294583 w 4367815"/>
              <a:gd name="connsiteY0" fmla="*/ 2009392 h 4366530"/>
              <a:gd name="connsiteX1" fmla="*/ 2357139 w 4367815"/>
              <a:gd name="connsiteY1" fmla="*/ 71948 h 4366530"/>
              <a:gd name="connsiteX2" fmla="*/ 2009392 w 4367815"/>
              <a:gd name="connsiteY2" fmla="*/ 71948 h 4366530"/>
              <a:gd name="connsiteX3" fmla="*/ 71948 w 4367815"/>
              <a:gd name="connsiteY3" fmla="*/ 2009392 h 4366530"/>
              <a:gd name="connsiteX4" fmla="*/ 71948 w 4367815"/>
              <a:gd name="connsiteY4" fmla="*/ 2357139 h 4366530"/>
              <a:gd name="connsiteX5" fmla="*/ 2009392 w 4367815"/>
              <a:gd name="connsiteY5" fmla="*/ 4294583 h 4366530"/>
              <a:gd name="connsiteX6" fmla="*/ 2357139 w 4367815"/>
              <a:gd name="connsiteY6" fmla="*/ 4294583 h 4366530"/>
              <a:gd name="connsiteX7" fmla="*/ 4294583 w 4367815"/>
              <a:gd name="connsiteY7" fmla="*/ 2357139 h 4366530"/>
              <a:gd name="connsiteX8" fmla="*/ 4294583 w 4367815"/>
              <a:gd name="connsiteY8" fmla="*/ 2009392 h 436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7815" h="4366530">
                <a:moveTo>
                  <a:pt x="4294583" y="2009392"/>
                </a:moveTo>
                <a:lnTo>
                  <a:pt x="2357139" y="71948"/>
                </a:lnTo>
                <a:cubicBezTo>
                  <a:pt x="2261209" y="-23983"/>
                  <a:pt x="2105322" y="-23983"/>
                  <a:pt x="2009392" y="71948"/>
                </a:cubicBezTo>
                <a:lnTo>
                  <a:pt x="71948" y="2009392"/>
                </a:lnTo>
                <a:cubicBezTo>
                  <a:pt x="-23983" y="2105322"/>
                  <a:pt x="-23983" y="2261209"/>
                  <a:pt x="71948" y="2357139"/>
                </a:cubicBezTo>
                <a:lnTo>
                  <a:pt x="2009392" y="4294583"/>
                </a:lnTo>
                <a:cubicBezTo>
                  <a:pt x="2105322" y="4390514"/>
                  <a:pt x="2261209" y="4390514"/>
                  <a:pt x="2357139" y="4294583"/>
                </a:cubicBezTo>
                <a:lnTo>
                  <a:pt x="4294583" y="2357139"/>
                </a:lnTo>
                <a:cubicBezTo>
                  <a:pt x="4392227" y="2261209"/>
                  <a:pt x="4392227" y="2105322"/>
                  <a:pt x="4294583" y="2009392"/>
                </a:cubicBezTo>
                <a:close/>
              </a:path>
            </a:pathLst>
          </a:custGeom>
          <a:noFill/>
          <a:ln w="586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5"/>
            </p:custDataLst>
          </p:nvPr>
        </p:nvSpPr>
        <p:spPr>
          <a:xfrm>
            <a:off x="7067585" y="2080203"/>
            <a:ext cx="3829759" cy="3829759"/>
          </a:xfrm>
          <a:custGeom>
            <a:avLst/>
            <a:gdLst>
              <a:gd name="connsiteX0" fmla="*/ 3163551 w 3216226"/>
              <a:gd name="connsiteY0" fmla="*/ 1481349 h 3216226"/>
              <a:gd name="connsiteX1" fmla="*/ 1734878 w 3216226"/>
              <a:gd name="connsiteY1" fmla="*/ 52676 h 3216226"/>
              <a:gd name="connsiteX2" fmla="*/ 1481349 w 3216226"/>
              <a:gd name="connsiteY2" fmla="*/ 52676 h 3216226"/>
              <a:gd name="connsiteX3" fmla="*/ 52676 w 3216226"/>
              <a:gd name="connsiteY3" fmla="*/ 1481349 h 3216226"/>
              <a:gd name="connsiteX4" fmla="*/ 52676 w 3216226"/>
              <a:gd name="connsiteY4" fmla="*/ 1734878 h 3216226"/>
              <a:gd name="connsiteX5" fmla="*/ 1481349 w 3216226"/>
              <a:gd name="connsiteY5" fmla="*/ 3163551 h 3216226"/>
              <a:gd name="connsiteX6" fmla="*/ 1734878 w 3216226"/>
              <a:gd name="connsiteY6" fmla="*/ 3163551 h 3216226"/>
              <a:gd name="connsiteX7" fmla="*/ 3163551 w 3216226"/>
              <a:gd name="connsiteY7" fmla="*/ 1734878 h 3216226"/>
              <a:gd name="connsiteX8" fmla="*/ 3163551 w 3216226"/>
              <a:gd name="connsiteY8" fmla="*/ 1481349 h 32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6226" h="3216226">
                <a:moveTo>
                  <a:pt x="3163551" y="1481349"/>
                </a:moveTo>
                <a:lnTo>
                  <a:pt x="1734878" y="52676"/>
                </a:lnTo>
                <a:cubicBezTo>
                  <a:pt x="1664644" y="-17559"/>
                  <a:pt x="1551583" y="-17559"/>
                  <a:pt x="1481349" y="52676"/>
                </a:cubicBezTo>
                <a:lnTo>
                  <a:pt x="52676" y="1481349"/>
                </a:lnTo>
                <a:cubicBezTo>
                  <a:pt x="-17559" y="1551583"/>
                  <a:pt x="-17559" y="1664644"/>
                  <a:pt x="52676" y="1734878"/>
                </a:cubicBezTo>
                <a:lnTo>
                  <a:pt x="1481349" y="3163551"/>
                </a:lnTo>
                <a:cubicBezTo>
                  <a:pt x="1551583" y="3233785"/>
                  <a:pt x="1664644" y="3233785"/>
                  <a:pt x="1734878" y="3163551"/>
                </a:cubicBezTo>
                <a:lnTo>
                  <a:pt x="3163551" y="1734878"/>
                </a:lnTo>
                <a:cubicBezTo>
                  <a:pt x="3233785" y="1666357"/>
                  <a:pt x="3233785" y="1551583"/>
                  <a:pt x="3163551" y="1481349"/>
                </a:cubicBezTo>
                <a:close/>
              </a:path>
            </a:pathLst>
          </a:custGeom>
          <a:solidFill>
            <a:schemeClr val="accent1"/>
          </a:solidFill>
          <a:ln w="17130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D:\meihua_service_cache\jpg/ae20bf32ca028e50b2c0d2f0440ea248.jpgae20bf32ca028e50b2c0d2f0440ea2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23853" r="23853"/>
          <a:stretch>
            <a:fillRect/>
          </a:stretch>
        </p:blipFill>
        <p:spPr>
          <a:xfrm>
            <a:off x="7178500" y="1625323"/>
            <a:ext cx="3607419" cy="3604423"/>
          </a:xfrm>
          <a:custGeom>
            <a:avLst/>
            <a:gdLst>
              <a:gd name="connsiteX0" fmla="*/ 1514753 w 3029505"/>
              <a:gd name="connsiteY0" fmla="*/ 0 h 3026989"/>
              <a:gd name="connsiteX1" fmla="*/ 1596039 w 3029505"/>
              <a:gd name="connsiteY1" fmla="*/ 34249 h 3026989"/>
              <a:gd name="connsiteX2" fmla="*/ 2995256 w 3029505"/>
              <a:gd name="connsiteY2" fmla="*/ 1433467 h 3026989"/>
              <a:gd name="connsiteX3" fmla="*/ 2995256 w 3029505"/>
              <a:gd name="connsiteY3" fmla="*/ 1596039 h 3026989"/>
              <a:gd name="connsiteX4" fmla="*/ 1596039 w 3029505"/>
              <a:gd name="connsiteY4" fmla="*/ 2995256 h 3026989"/>
              <a:gd name="connsiteX5" fmla="*/ 1557794 w 3029505"/>
              <a:gd name="connsiteY5" fmla="*/ 3020943 h 3026989"/>
              <a:gd name="connsiteX6" fmla="*/ 1527403 w 3029505"/>
              <a:gd name="connsiteY6" fmla="*/ 3026989 h 3026989"/>
              <a:gd name="connsiteX7" fmla="*/ 1502103 w 3029505"/>
              <a:gd name="connsiteY7" fmla="*/ 3026989 h 3026989"/>
              <a:gd name="connsiteX8" fmla="*/ 1471713 w 3029505"/>
              <a:gd name="connsiteY8" fmla="*/ 3020943 h 3026989"/>
              <a:gd name="connsiteX9" fmla="*/ 1433467 w 3029505"/>
              <a:gd name="connsiteY9" fmla="*/ 2995256 h 3026989"/>
              <a:gd name="connsiteX10" fmla="*/ 34249 w 3029505"/>
              <a:gd name="connsiteY10" fmla="*/ 1596039 h 3026989"/>
              <a:gd name="connsiteX11" fmla="*/ 34249 w 3029505"/>
              <a:gd name="connsiteY11" fmla="*/ 1433467 h 3026989"/>
              <a:gd name="connsiteX12" fmla="*/ 1433467 w 3029505"/>
              <a:gd name="connsiteY12" fmla="*/ 34249 h 3026989"/>
              <a:gd name="connsiteX13" fmla="*/ 1514753 w 3029505"/>
              <a:gd name="connsiteY13" fmla="*/ 0 h 302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29505" h="3026989">
                <a:moveTo>
                  <a:pt x="1514753" y="0"/>
                </a:moveTo>
                <a:cubicBezTo>
                  <a:pt x="1543980" y="0"/>
                  <a:pt x="1573206" y="11417"/>
                  <a:pt x="1596039" y="34249"/>
                </a:cubicBezTo>
                <a:lnTo>
                  <a:pt x="2995256" y="1433467"/>
                </a:lnTo>
                <a:cubicBezTo>
                  <a:pt x="3040922" y="1477307"/>
                  <a:pt x="3040922" y="1550373"/>
                  <a:pt x="2995256" y="1596039"/>
                </a:cubicBezTo>
                <a:lnTo>
                  <a:pt x="1596039" y="2995256"/>
                </a:lnTo>
                <a:cubicBezTo>
                  <a:pt x="1584623" y="3006673"/>
                  <a:pt x="1571608" y="3015235"/>
                  <a:pt x="1557794" y="3020943"/>
                </a:cubicBezTo>
                <a:lnTo>
                  <a:pt x="1527403" y="3026989"/>
                </a:lnTo>
                <a:lnTo>
                  <a:pt x="1502103" y="3026989"/>
                </a:lnTo>
                <a:lnTo>
                  <a:pt x="1471713" y="3020943"/>
                </a:lnTo>
                <a:cubicBezTo>
                  <a:pt x="1457899" y="3015235"/>
                  <a:pt x="1444884" y="3006673"/>
                  <a:pt x="1433467" y="2995256"/>
                </a:cubicBezTo>
                <a:lnTo>
                  <a:pt x="34249" y="1596039"/>
                </a:lnTo>
                <a:cubicBezTo>
                  <a:pt x="-11416" y="1550373"/>
                  <a:pt x="-11416" y="1479134"/>
                  <a:pt x="34249" y="1433467"/>
                </a:cubicBezTo>
                <a:lnTo>
                  <a:pt x="1433467" y="34249"/>
                </a:lnTo>
                <a:cubicBezTo>
                  <a:pt x="1456300" y="11417"/>
                  <a:pt x="1485527" y="0"/>
                  <a:pt x="1514753" y="0"/>
                </a:cubicBezTo>
                <a:close/>
              </a:path>
            </a:pathLst>
          </a:custGeom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762006" y="609578"/>
            <a:ext cx="5010175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案例引入</a:t>
            </a:r>
            <a:r>
              <a:rPr lang="en-US" altLang="zh-CN" sz="3400" b="1" spc="1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</a:t>
            </a:r>
            <a:r>
              <a:rPr lang="en-US" altLang="zh-CN" sz="2000" b="1" spc="18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图书馆借阅管理系统</a:t>
            </a:r>
            <a:endParaRPr lang="en-US" altLang="zh-CN" sz="2000" b="1" spc="18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456565" y="1562735"/>
            <a:ext cx="5925185" cy="4700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图书馆借阅管理系统中存在借阅者、图书等基本信息，这些信息在</a:t>
            </a:r>
            <a:r>
              <a:rPr altLang="zh-CN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程序中存储和处理需要借助于不同类型的对象，涉及到常用的内置数据类型及相应的运算和处理等。</a:t>
            </a:r>
            <a:r>
              <a:rPr lang="zh-CN" altLang="en-US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比如图书的书名、作者、出版社、</a:t>
            </a:r>
            <a:r>
              <a:rPr altLang="zh-CN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ISBN</a:t>
            </a:r>
            <a:r>
              <a:rPr lang="zh-CN" altLang="en-US" sz="2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、编号等用字符串类型，图书的库存数量用整形，图书的单价用浮点数类型。</a:t>
            </a:r>
            <a:endParaRPr lang="zh-CN" altLang="en-US" sz="2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4"/>
          <p:cNvSpPr/>
          <p:nvPr>
            <p:custDataLst>
              <p:tags r:id="rId10"/>
            </p:custDataLst>
          </p:nvPr>
        </p:nvSpPr>
        <p:spPr>
          <a:xfrm>
            <a:off x="0" y="6096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055440" y="115888"/>
            <a:ext cx="9649072" cy="547687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4.20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】位运算符示例（</a:t>
            </a:r>
            <a:r>
              <a:rPr kumimoji="0" lang="en-US" altLang="zh-CN" sz="3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op_bit.py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2208213" y="1700213"/>
            <a:ext cx="7772400" cy="4687887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113" y="3727450"/>
            <a:ext cx="7129462" cy="2497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95325" y="854075"/>
            <a:ext cx="11161713" cy="2862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print("~0x1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hex(~0x1))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print("0b11110000 &lt;&lt; 4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bin(0b111110000 &lt;&lt; 4))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print("0b11110000 &gt;&gt; 4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bin(0b111110000 &gt;&gt; 4))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print("0b1111111100000000 &amp; 0b1111000011110000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bin(0b1111111100000000 &amp; 0b1111000011110000))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print("0b1111111100000000 | 0b1111000011110000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bin(0b1111111100000000 | 0b1111000011110000))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print("0b1111111100000000 ^ 0b1111000011110000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结果为：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", bin(0b1111111100000000 ^ 0b1111000011110000))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15888"/>
            <a:ext cx="9720263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4.9 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混合运算和数值类型转换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551180" y="1268730"/>
            <a:ext cx="11377295" cy="5286375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混合运算和隐式转换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对象可以混合运算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如果表达式中包含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对象，则其他对象自动转换（隐式转换）为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对象，结果为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如果表达式中包含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对象，则其他对象自动转换（隐式转换）为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对象，结果为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显式转换（强制转换）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target-type(value)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将表达式强制转换为所需的数据类型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42875"/>
            <a:ext cx="9577388" cy="477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类型转换示例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623392" y="908720"/>
            <a:ext cx="10945738" cy="454342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4.21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】隐式类型转换示例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4.22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】显式类型转换示例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sp>
        <p:nvSpPr>
          <p:cNvPr id="44036" name="矩形 1"/>
          <p:cNvSpPr>
            <a:spLocks noChangeArrowheads="1"/>
          </p:cNvSpPr>
          <p:nvPr/>
        </p:nvSpPr>
        <p:spPr bwMode="auto">
          <a:xfrm>
            <a:off x="191344" y="1715324"/>
            <a:ext cx="11953328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entury Gothic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entury Gothic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entury Gothic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f=123+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1.23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;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&gt;&gt;&gt;f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输出：</a:t>
            </a:r>
            <a:r>
              <a:rPr kumimoji="0" lang="zh-CN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24.23</a:t>
            </a:r>
            <a:endParaRPr kumimoji="0" lang="zh-CN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type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f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) 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输出：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&lt;</a:t>
            </a:r>
            <a:r>
              <a:rPr lang="en-US" altLang="zh-CN" sz="2400" b="1" kern="100" noProof="0" dirty="0" smtClean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cs typeface="Times New Roman" panose="02020603050405020304" charset="0"/>
                <a:sym typeface="+mn-ea"/>
              </a:rPr>
              <a:t>class 'float'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</a:t>
            </a:r>
            <a:endParaRPr kumimoji="0" lang="zh-CN" altLang="zh-CN" sz="24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123+True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#输出：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124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123+False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#输出：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123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96688" y="4509120"/>
            <a:ext cx="120253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int(1.23)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float(10)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10.0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bool("abc")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  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输出：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True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&gt;&gt;&gt;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float("123xyz")</a:t>
            </a:r>
            <a:r>
              <a:rPr kumimoji="0" lang="x-none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#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charset="0"/>
                <a:ea typeface="+mn-ea"/>
                <a:cs typeface="+mn-cs"/>
              </a:rPr>
              <a:t>报错。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ValueError: could not convert string to float: '123xyz'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44624"/>
            <a:ext cx="9937104" cy="576064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fr-FR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4.23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】数值数据类型示例（</a:t>
            </a:r>
            <a:r>
              <a:rPr kumimoji="0" lang="fr-FR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profit.py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）：计算复利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4505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3448685"/>
            <a:ext cx="3961130" cy="2409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82663" y="1268413"/>
            <a:ext cx="10945813" cy="1939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nb = float(input("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请输入本金：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"))    #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输入本金并转换为浮点数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nr = float(input("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请输入年利率：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"))  #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输入年利率并转换为浮点数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ny = int(input("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请输入年份：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"))     #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输入年份并转换为整数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amount = nb * (1+nr/100) ** ny     #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计算复利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print("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本金利率和为：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%0.2f"%amount)  #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复利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，保留两位小数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15888"/>
            <a:ext cx="9747250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内置标准数学函数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7988" y="836613"/>
          <a:ext cx="11160125" cy="5905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16023"/>
                <a:gridCol w="4585845"/>
                <a:gridCol w="2179457"/>
                <a:gridCol w="2378800"/>
              </a:tblGrid>
              <a:tr h="421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函数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含义</a:t>
                      </a:r>
                      <a:endParaRPr lang="zh-CN" sz="20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结果</a:t>
                      </a:r>
                      <a:endParaRPr lang="zh-CN" sz="20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/>
                </a:tc>
              </a:tr>
              <a:tr h="12654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abs(x)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数值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的绝对值。如果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为复数，则返回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的模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</a:rPr>
                        <a:t>abs(-1.2)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</a:rPr>
                        <a:t>abs(1-2j)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2.23606797749979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4218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divmod(a,b)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除以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的商和余数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</a:rPr>
                        <a:t>divmod(5,3)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(1, 2)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8436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pow(x, y[, z])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的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次幂（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x**y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）。如果指定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z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，则为：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pow(x, y) % z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</a:rPr>
                        <a:t>pow(2,10)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</a:rPr>
                        <a:t>pow(2,10,10)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1024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16872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round(number[, ndigits])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四舍五入取整。如果指定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</a:rPr>
                        <a:t>ndigits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，则保留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</a:rPr>
                        <a:t>ndigits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小数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round(3.14159)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round(3.14159,4)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3.1416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  <a:tr h="12654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sum(iterable[, start])</a:t>
                      </a:r>
                      <a:endParaRPr lang="zh-CN" sz="20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</a:rPr>
                        <a:t>求和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sum((1, 2, 3))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sum((1, 2, 3), 44)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</a:t>
                      </a:r>
                      <a:endParaRPr lang="zh-CN" sz="20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982663" y="115888"/>
            <a:ext cx="9748838" cy="576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数制转换函数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07988" y="836613"/>
          <a:ext cx="11304588" cy="5905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1006"/>
                <a:gridCol w="4329656"/>
                <a:gridCol w="4643925"/>
              </a:tblGrid>
              <a:tr h="13301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函数</a:t>
                      </a:r>
                      <a:endParaRPr lang="zh-CN" sz="24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说明</a:t>
                      </a:r>
                      <a:endParaRPr lang="zh-CN" sz="24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示例</a:t>
                      </a:r>
                      <a:endParaRPr lang="zh-CN" sz="2400" b="1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</a:tr>
              <a:tr h="1330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bin(number)</a:t>
                      </a:r>
                      <a:endParaRPr lang="zh-CN" sz="2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数值转换为二进制字符串</a:t>
                      </a:r>
                      <a:endParaRPr lang="zh-CN" sz="2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bin(100) #</a:t>
                      </a:r>
                      <a:r>
                        <a:rPr lang="zh-CN" sz="2400" kern="0" dirty="0">
                          <a:effectLst/>
                        </a:rPr>
                        <a:t>结果：</a:t>
                      </a:r>
                      <a:r>
                        <a:rPr lang="en-US" sz="2400" kern="0" dirty="0">
                          <a:effectLst/>
                        </a:rPr>
                        <a:t>'0b1100100'</a:t>
                      </a:r>
                      <a:endParaRPr lang="zh-CN" sz="2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</a:tr>
              <a:tr h="1915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hex(number)</a:t>
                      </a:r>
                      <a:endParaRPr lang="zh-CN" sz="2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数值转换为十六进制字符串</a:t>
                      </a:r>
                      <a:endParaRPr lang="zh-CN" sz="2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hex(100) #</a:t>
                      </a:r>
                      <a:r>
                        <a:rPr lang="zh-CN" sz="2400" kern="0" dirty="0">
                          <a:effectLst/>
                        </a:rPr>
                        <a:t>结果：</a:t>
                      </a:r>
                      <a:r>
                        <a:rPr lang="en-US" sz="2400" kern="0" dirty="0">
                          <a:effectLst/>
                        </a:rPr>
                        <a:t>'0x64'</a:t>
                      </a:r>
                      <a:endParaRPr lang="zh-CN" sz="2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</a:tr>
              <a:tr h="1330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oct(number)</a:t>
                      </a:r>
                      <a:endParaRPr lang="zh-CN" sz="2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数值转换为八进制字符串</a:t>
                      </a:r>
                      <a:endParaRPr lang="zh-CN" sz="24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 err="1">
                          <a:effectLst/>
                        </a:rPr>
                        <a:t>oct</a:t>
                      </a:r>
                      <a:r>
                        <a:rPr lang="en-US" sz="2400" kern="0" dirty="0">
                          <a:effectLst/>
                        </a:rPr>
                        <a:t>(100) #</a:t>
                      </a:r>
                      <a:r>
                        <a:rPr lang="zh-CN" sz="2400" kern="0" dirty="0">
                          <a:effectLst/>
                        </a:rPr>
                        <a:t>结果：</a:t>
                      </a:r>
                      <a:r>
                        <a:rPr lang="en-US" sz="2400" kern="0" dirty="0">
                          <a:effectLst/>
                        </a:rPr>
                        <a:t>'0o144'</a:t>
                      </a:r>
                      <a:endParaRPr lang="zh-CN" sz="24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75" marR="68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>
          <a:xfrm>
            <a:off x="1130300" y="115888"/>
            <a:ext cx="9602788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实验和习题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911225" y="1341438"/>
            <a:ext cx="9602788" cy="3294062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zh-CN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上机实践</a:t>
            </a:r>
            <a:r>
              <a:rPr lang="en-US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1~14</a:t>
            </a:r>
            <a:endParaRPr lang="en-US" altLang="zh-CN" sz="3600" kern="12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36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复习题：课后习题</a:t>
            </a:r>
            <a:endParaRPr lang="en-US" altLang="zh-CN" sz="3600" kern="12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单选题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填空题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SzPct val="100000"/>
            </a:pPr>
            <a:r>
              <a:rPr lang="zh-CN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思考题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1113"/>
            <a:ext cx="96774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案例研究：科学计算和数据分析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>
          <a:xfrm>
            <a:off x="839788" y="1052513"/>
            <a:ext cx="10512425" cy="5040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随着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语言生态环境的完善，众多科学计算和数据分析库（例如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NumPy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SciPy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Pandas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Matplotlib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IPython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等），使得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成为科学计算和数据分析的首选语言</a:t>
            </a:r>
            <a:endParaRPr kumimoji="0" lang="zh-C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本章案例研究通过几个简单应用例子，引导读者进入科学计算的大门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案例研究的解题思路和源代码等以电子版形式提供，具体请扫描教程中的二维码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3" y="3097213"/>
            <a:ext cx="11520487" cy="3671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116632"/>
            <a:ext cx="9677400" cy="50405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【例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CS.19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】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Jupyter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 Notebook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使用示例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</p:txBody>
      </p:sp>
      <p:sp>
        <p:nvSpPr>
          <p:cNvPr id="50180" name="文本框 1"/>
          <p:cNvSpPr txBox="1"/>
          <p:nvPr/>
        </p:nvSpPr>
        <p:spPr>
          <a:xfrm>
            <a:off x="587375" y="793750"/>
            <a:ext cx="11412538" cy="2309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等线" panose="02010600030101010101" pitchFamily="2" charset="-122"/>
              </a:rPr>
              <a:t>（</a:t>
            </a:r>
            <a:r>
              <a:rPr lang="en-US" altLang="zh-CN" sz="1800" b="1" dirty="0">
                <a:ea typeface="等线" panose="02010600030101010101" pitchFamily="2" charset="-122"/>
              </a:rPr>
              <a:t>1</a:t>
            </a:r>
            <a:r>
              <a:rPr lang="zh-CN" altLang="en-US" sz="1800" b="1" dirty="0">
                <a:ea typeface="等线" panose="02010600030101010101" pitchFamily="2" charset="-122"/>
              </a:rPr>
              <a:t>）执行</a:t>
            </a:r>
            <a:r>
              <a:rPr lang="en-US" altLang="zh-CN" sz="1800" b="1" dirty="0">
                <a:ea typeface="等线" panose="02010600030101010101" pitchFamily="2" charset="-122"/>
              </a:rPr>
              <a:t>Windows</a:t>
            </a:r>
            <a:r>
              <a:rPr lang="zh-CN" altLang="en-US" sz="1800" b="1" dirty="0">
                <a:ea typeface="等线" panose="02010600030101010101" pitchFamily="2" charset="-122"/>
              </a:rPr>
              <a:t>菜单命令“开始”</a:t>
            </a:r>
            <a:r>
              <a:rPr lang="en-US" altLang="zh-CN" sz="1800" b="1" dirty="0">
                <a:ea typeface="等线" panose="02010600030101010101" pitchFamily="2" charset="-122"/>
              </a:rPr>
              <a:t>|“</a:t>
            </a:r>
            <a:r>
              <a:rPr lang="zh-CN" altLang="en-US" sz="1800" b="1" dirty="0">
                <a:ea typeface="等线" panose="02010600030101010101" pitchFamily="2" charset="-122"/>
              </a:rPr>
              <a:t>所有应用”</a:t>
            </a:r>
            <a:r>
              <a:rPr lang="en-US" altLang="zh-CN" sz="1800" b="1" dirty="0">
                <a:ea typeface="等线" panose="02010600030101010101" pitchFamily="2" charset="-122"/>
              </a:rPr>
              <a:t>|Anaconda3(64-bit)|Jupyter Notebook</a:t>
            </a:r>
            <a:r>
              <a:rPr lang="zh-CN" altLang="en-US" sz="1800" b="1" dirty="0">
                <a:ea typeface="等线" panose="02010600030101010101" pitchFamily="2" charset="-122"/>
              </a:rPr>
              <a:t>，启动本地服务器，并在默认浏览器中打开主页</a:t>
            </a:r>
            <a:endParaRPr lang="en-US" altLang="zh-CN" sz="1800" b="1" dirty="0">
              <a:ea typeface="等线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等线" panose="02010600030101010101" pitchFamily="2" charset="-122"/>
              </a:rPr>
              <a:t>（</a:t>
            </a:r>
            <a:r>
              <a:rPr lang="en-US" altLang="zh-CN" sz="1800" b="1" dirty="0">
                <a:ea typeface="等线" panose="02010600030101010101" pitchFamily="2" charset="-122"/>
              </a:rPr>
              <a:t>2</a:t>
            </a:r>
            <a:r>
              <a:rPr lang="zh-CN" altLang="en-US" sz="1800" b="1" dirty="0">
                <a:ea typeface="等线" panose="02010600030101010101" pitchFamily="2" charset="-122"/>
              </a:rPr>
              <a:t>）新建一个</a:t>
            </a:r>
            <a:r>
              <a:rPr lang="en-US" altLang="zh-CN" sz="1800" b="1" dirty="0">
                <a:ea typeface="等线" panose="02010600030101010101" pitchFamily="2" charset="-122"/>
              </a:rPr>
              <a:t>Notebook</a:t>
            </a:r>
            <a:r>
              <a:rPr lang="zh-CN" altLang="en-US" sz="1800" b="1" dirty="0">
                <a:ea typeface="等线" panose="02010600030101010101" pitchFamily="2" charset="-122"/>
              </a:rPr>
              <a:t>文件。单击如图</a:t>
            </a:r>
            <a:r>
              <a:rPr lang="en-US" altLang="zh-CN" sz="1800" b="1" dirty="0">
                <a:ea typeface="等线" panose="02010600030101010101" pitchFamily="2" charset="-122"/>
              </a:rPr>
              <a:t>CS-20</a:t>
            </a:r>
            <a:r>
              <a:rPr lang="zh-CN" altLang="en-US" sz="1800" b="1" dirty="0">
                <a:ea typeface="等线" panose="02010600030101010101" pitchFamily="2" charset="-122"/>
              </a:rPr>
              <a:t>中的“</a:t>
            </a:r>
            <a:r>
              <a:rPr lang="en-US" altLang="zh-CN" sz="1800" b="1" dirty="0">
                <a:ea typeface="等线" panose="02010600030101010101" pitchFamily="2" charset="-122"/>
              </a:rPr>
              <a:t>New”</a:t>
            </a:r>
            <a:r>
              <a:rPr lang="zh-CN" altLang="en-US" sz="1800" b="1" dirty="0">
                <a:ea typeface="等线" panose="02010600030101010101" pitchFamily="2" charset="-122"/>
              </a:rPr>
              <a:t>下拉菜单，选择</a:t>
            </a:r>
            <a:r>
              <a:rPr lang="en-US" altLang="zh-CN" sz="1800" b="1" dirty="0">
                <a:ea typeface="等线" panose="02010600030101010101" pitchFamily="2" charset="-122"/>
              </a:rPr>
              <a:t>Python 3</a:t>
            </a:r>
            <a:r>
              <a:rPr lang="zh-CN" altLang="en-US" sz="1800" b="1" dirty="0">
                <a:ea typeface="等线" panose="02010600030101010101" pitchFamily="2" charset="-122"/>
              </a:rPr>
              <a:t>，新建一个名为</a:t>
            </a:r>
            <a:r>
              <a:rPr lang="en-US" altLang="zh-CN" sz="1800" b="1" dirty="0">
                <a:ea typeface="等线" panose="02010600030101010101" pitchFamily="2" charset="-122"/>
              </a:rPr>
              <a:t>Untitled</a:t>
            </a:r>
            <a:r>
              <a:rPr lang="zh-CN" altLang="en-US" sz="1800" b="1" dirty="0">
                <a:ea typeface="等线" panose="02010600030101010101" pitchFamily="2" charset="-122"/>
              </a:rPr>
              <a:t>的</a:t>
            </a:r>
            <a:r>
              <a:rPr lang="en-US" altLang="zh-CN" sz="1800" b="1" dirty="0">
                <a:ea typeface="等线" panose="02010600030101010101" pitchFamily="2" charset="-122"/>
              </a:rPr>
              <a:t>Notebook</a:t>
            </a:r>
            <a:endParaRPr lang="zh-CN" altLang="en-US" sz="1800" b="1" dirty="0">
              <a:ea typeface="等线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等线" panose="02010600030101010101" pitchFamily="2" charset="-122"/>
              </a:rPr>
              <a:t>（</a:t>
            </a:r>
            <a:r>
              <a:rPr lang="en-US" altLang="zh-CN" sz="1800" b="1" dirty="0">
                <a:ea typeface="等线" panose="02010600030101010101" pitchFamily="2" charset="-122"/>
              </a:rPr>
              <a:t>3</a:t>
            </a:r>
            <a:r>
              <a:rPr lang="zh-CN" altLang="en-US" sz="1800" b="1" dirty="0">
                <a:ea typeface="等线" panose="02010600030101010101" pitchFamily="2" charset="-122"/>
              </a:rPr>
              <a:t>）输入</a:t>
            </a:r>
            <a:r>
              <a:rPr lang="en-US" altLang="zh-CN" sz="1800" b="1" dirty="0">
                <a:ea typeface="等线" panose="02010600030101010101" pitchFamily="2" charset="-122"/>
              </a:rPr>
              <a:t>Markdown</a:t>
            </a:r>
            <a:r>
              <a:rPr lang="zh-CN" altLang="en-US" sz="1800" b="1" dirty="0">
                <a:ea typeface="等线" panose="02010600030101010101" pitchFamily="2" charset="-122"/>
              </a:rPr>
              <a:t>文本。在第一个单元格输入框中，输入“使用</a:t>
            </a:r>
            <a:r>
              <a:rPr lang="en-US" altLang="zh-CN" sz="1800" b="1" dirty="0">
                <a:ea typeface="等线" panose="02010600030101010101" pitchFamily="2" charset="-122"/>
              </a:rPr>
              <a:t>IPython Notebook</a:t>
            </a:r>
            <a:r>
              <a:rPr lang="zh-CN" altLang="en-US" sz="1800" b="1" dirty="0">
                <a:ea typeface="等线" panose="02010600030101010101" pitchFamily="2" charset="-122"/>
              </a:rPr>
              <a:t>进行科学计算”，并设置单元格的类型为</a:t>
            </a:r>
            <a:r>
              <a:rPr lang="en-US" altLang="zh-CN" sz="1800" b="1" dirty="0">
                <a:ea typeface="等线" panose="02010600030101010101" pitchFamily="2" charset="-122"/>
              </a:rPr>
              <a:t>Markdown</a:t>
            </a:r>
            <a:endParaRPr lang="en-US" altLang="zh-CN" sz="1800" b="1" dirty="0">
              <a:ea typeface="等线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ea typeface="等线" panose="02010600030101010101" pitchFamily="2" charset="-122"/>
              </a:rPr>
              <a:t>（</a:t>
            </a:r>
            <a:r>
              <a:rPr lang="en-US" altLang="zh-CN" sz="1800" b="1" dirty="0">
                <a:ea typeface="等线" panose="02010600030101010101" pitchFamily="2" charset="-122"/>
              </a:rPr>
              <a:t>4</a:t>
            </a:r>
            <a:r>
              <a:rPr lang="zh-CN" altLang="en-US" sz="1800" b="1" dirty="0">
                <a:ea typeface="等线" panose="02010600030101010101" pitchFamily="2" charset="-122"/>
              </a:rPr>
              <a:t>）输入并执行</a:t>
            </a:r>
            <a:r>
              <a:rPr lang="en-US" altLang="zh-CN" sz="1800" b="1" dirty="0">
                <a:ea typeface="等线" panose="02010600030101010101" pitchFamily="2" charset="-122"/>
              </a:rPr>
              <a:t>Python</a:t>
            </a:r>
            <a:r>
              <a:rPr lang="zh-CN" altLang="en-US" sz="1800" b="1" dirty="0">
                <a:ea typeface="等线" panose="02010600030101010101" pitchFamily="2" charset="-122"/>
              </a:rPr>
              <a:t>代码。使用菜单命令</a:t>
            </a:r>
            <a:r>
              <a:rPr lang="en-US" altLang="zh-CN" sz="1800" b="1" dirty="0">
                <a:ea typeface="等线" panose="02010600030101010101" pitchFamily="2" charset="-122"/>
              </a:rPr>
              <a:t>Insert|Insert Cell Below</a:t>
            </a:r>
            <a:r>
              <a:rPr lang="zh-CN" altLang="en-US" sz="1800" b="1" dirty="0">
                <a:ea typeface="等线" panose="02010600030101010101" pitchFamily="2" charset="-122"/>
              </a:rPr>
              <a:t>或者快捷键</a:t>
            </a:r>
            <a:r>
              <a:rPr lang="en-US" altLang="zh-CN" sz="1800" b="1" dirty="0">
                <a:ea typeface="等线" panose="02010600030101010101" pitchFamily="2" charset="-122"/>
              </a:rPr>
              <a:t>B</a:t>
            </a:r>
            <a:r>
              <a:rPr lang="zh-CN" altLang="en-US" sz="1800" b="1" dirty="0">
                <a:ea typeface="等线" panose="02010600030101010101" pitchFamily="2" charset="-122"/>
              </a:rPr>
              <a:t>，在下方插入一个单元格，输入代码，按快捷键</a:t>
            </a:r>
            <a:r>
              <a:rPr lang="en-US" altLang="zh-CN" sz="1800" b="1" dirty="0">
                <a:ea typeface="等线" panose="02010600030101010101" pitchFamily="2" charset="-122"/>
              </a:rPr>
              <a:t>Ctrl+Enter</a:t>
            </a:r>
            <a:r>
              <a:rPr lang="zh-CN" altLang="en-US" sz="1800" b="1" dirty="0">
                <a:ea typeface="等线" panose="02010600030101010101" pitchFamily="2" charset="-122"/>
              </a:rPr>
              <a:t>，执行并显示结果</a:t>
            </a:r>
            <a:endParaRPr lang="zh-CN" altLang="en-US" sz="1800" b="1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125538"/>
            <a:ext cx="11449050" cy="561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116632"/>
            <a:ext cx="9677400" cy="50405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【例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CS.20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】创建向量和矩阵（数组）示例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5888"/>
            <a:ext cx="9648825" cy="504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4.1 Python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内置数据类型概述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34963" y="981075"/>
            <a:ext cx="11522075" cy="5111750"/>
          </a:xfrm>
        </p:spPr>
        <p:txBody>
          <a:bodyPr vert="horz" wrap="square" lIns="91440" tIns="45720" rIns="91440" bIns="45720" anchor="t"/>
          <a:p>
            <a:pPr eaLnBrk="1" hangingPunct="1">
              <a:buSzPct val="100000"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语言中，</a:t>
            </a: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一切皆为对象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，而每个对象都属于某个数据类型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Python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的数据类型包括</a:t>
            </a: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内置的数据类型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、模块中定义的数据类型和用户自定义的类型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数值数据类型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bool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complex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序列数据类型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若干有序数据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不可变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str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tuple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bytes</a:t>
            </a:r>
            <a:r>
              <a:rPr lang="zh-CN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）和可变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list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bytearray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集合数据类型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set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frozenset</a:t>
            </a:r>
            <a:r>
              <a:rPr sz="2800" kern="1200" dirty="0">
                <a:latin typeface="+mn-lt"/>
                <a:ea typeface="宋体" panose="02010600030101010101" pitchFamily="2" charset="-122"/>
                <a:cs typeface="+mn-cs"/>
              </a:rPr>
              <a:t>（不可变）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#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{1</a:t>
            </a:r>
            <a:r>
              <a:rPr sz="2800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sz="2800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}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zh-CN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字典数据类型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dict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。例如：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{1: "one", 2: "two"}#</a:t>
            </a:r>
            <a:r>
              <a:rPr sz="2800" kern="1200" dirty="0">
                <a:latin typeface="+mn-lt"/>
                <a:ea typeface="宋体" panose="02010600030101010101" pitchFamily="2" charset="-122"/>
                <a:cs typeface="+mn-cs"/>
              </a:rPr>
              <a:t>键值对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NoneType</a:t>
            </a:r>
            <a:r>
              <a:rPr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（表空值</a:t>
            </a:r>
            <a:r>
              <a:rPr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NotImplementedType</a:t>
            </a:r>
            <a:r>
              <a:rPr lang="zh-CN" altLang="en-US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EllipsisType</a:t>
            </a:r>
            <a:endParaRPr lang="zh-CN" altLang="en-US" sz="2800" kern="12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100000"/>
            </a:pPr>
            <a:endParaRPr lang="zh-CN" altLang="en-US" sz="28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222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836613"/>
            <a:ext cx="11664950" cy="5976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116632"/>
            <a:ext cx="9677400" cy="50405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【【例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CS.21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】矩阵的运算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908050"/>
            <a:ext cx="11520488" cy="2501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500438"/>
            <a:ext cx="11593513" cy="317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116632"/>
            <a:ext cx="9677400" cy="50405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【例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CS.22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】线性方程组求解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</p:txBody>
      </p:sp>
      <p:sp>
        <p:nvSpPr>
          <p:cNvPr id="3" name="动作按钮: 结束 2">
            <a:hlinkClick r:id="" action="ppaction://hlinkshowjump?jump=endshow" highlightClick="1"/>
          </p:cNvPr>
          <p:cNvSpPr/>
          <p:nvPr/>
        </p:nvSpPr>
        <p:spPr>
          <a:xfrm>
            <a:off x="9551988" y="6021388"/>
            <a:ext cx="647700" cy="50323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79375"/>
            <a:ext cx="9648825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4.2 int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类型（任意精度整数）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xfrm>
            <a:off x="263352" y="908050"/>
            <a:ext cx="11521280" cy="5113238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整型字面量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数字字符串（前面可以带负号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】整型字面量示例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Python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3.7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支持使用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下划线作为整数或者浮点数的千分位标记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，以增强大数值的可阅读性。二进制、八进制、十六进制则使用下划线区分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位标记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938" y="1341438"/>
            <a:ext cx="9190037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158545" y="3068960"/>
            <a:ext cx="763284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a=123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type(a)     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'int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'&gt;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'int'&gt;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1_000_000_000_000_000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1000000000000000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1000000000000000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0x_FF_FF_FF_FF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4294967295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4294967295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36525"/>
            <a:ext cx="9604375" cy="484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4.2 int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类型（任意精度整数）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07368" y="1057275"/>
            <a:ext cx="11305256" cy="41148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int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对象示例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对象的方法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int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对象方法示例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1638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935038"/>
            <a:ext cx="7761288" cy="750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992563"/>
            <a:ext cx="6519863" cy="43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39416" y="2300019"/>
            <a:ext cx="1108923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'int'&gt;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int(), int(123), int('456'), int(1.23)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(0, 123, 456, 1)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int('FF', 16), int('100', 2)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(255, 4)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int('abc') 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报错。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ValueError: invalid literal for int() with base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0: 'abc'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int(100, 2)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报错。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TypeError: int() can't convert non-string with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explicit base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193" y="5172075"/>
            <a:ext cx="1033193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 = -10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bin(i)      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数值转换为二进制字符串。输出</a:t>
            </a:r>
            <a:r>
              <a:rPr kumimoji="0" lang="x-none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'-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0b1010‘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'-0b1010'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i.bit_length(), int.bit_length(i)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返回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的二进制位数。输出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(4, 4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(4, 4)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1077913" y="163513"/>
            <a:ext cx="9698038" cy="45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4.2 int</a:t>
            </a:r>
            <a:r>
              <a:rPr kumimoji="0" lang="zh-CN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类型（任意精度整数）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（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" y="954088"/>
            <a:ext cx="7536160" cy="4114800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整数的运算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算术运算、位运算、内置函数、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math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模块中的数学运算函数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4.4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】整数运算示例（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int_ops.py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8875" y="877888"/>
            <a:ext cx="4540250" cy="448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364163"/>
            <a:ext cx="5192713" cy="747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31850" y="3284538"/>
            <a:ext cx="5192713" cy="19399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import sys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 = int(sys.argv[1])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 = int(sys.argv[2])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sum  = a +  b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print(a, ' + ', b, ' = ', sum)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127125" y="111125"/>
            <a:ext cx="9577388" cy="579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4.3 float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类型（有限精度浮点数）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(1)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79376" y="871538"/>
            <a:ext cx="8590012" cy="468312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浮点类型常量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4.5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】浮点类型字面量示例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4.6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float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对象示例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0" y="871538"/>
            <a:ext cx="5688013" cy="1804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13" y="3429000"/>
            <a:ext cx="1368425" cy="40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39788" y="2082800"/>
            <a:ext cx="518420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3.14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 3.14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3.14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type(3.14)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'float</a:t>
            </a:r>
            <a:r>
              <a:rPr kumimoji="0" lang="x-none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'&gt;</a:t>
            </a:r>
            <a:endParaRPr kumimoji="0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'float'&gt;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432" y="4552038"/>
            <a:ext cx="1094521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float                  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&lt;class 'float'&gt;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float(123), float('3.14')          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(123.0, 3.14)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float('Infinity'), float('-Infinity'), float('NaN')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输出：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pitchFamily="2" charset="-122"/>
                <a:ea typeface="+mn-ea"/>
                <a:cs typeface="Times New Roman" panose="02020603050405020304" charset="0"/>
              </a:rPr>
              <a:t>(inf, -inf, nan)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+mn-ea"/>
              <a:cs typeface="Times New Roman" panose="02020603050405020304" charset="0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x-none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float('123abc')          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报错。</a:t>
            </a: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ValueError: could not convert string to float: '123abc'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>
          <a:xfrm>
            <a:off x="1055688" y="111125"/>
            <a:ext cx="9779000" cy="50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4.3 float</a:t>
            </a:r>
            <a:r>
              <a:rPr kumimoji="0" lang="zh-CN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类型（有限精度浮点数）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(2)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119336" y="908050"/>
            <a:ext cx="8492852" cy="454342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对象的方法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浮点数的运算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算术运算，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math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模块中浮点数运算的函数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【例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4.7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Times New Roman" panose="02020603050405020304" charset="0"/>
              </a:rPr>
              <a:t>】浮点数运算示例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uLnTx/>
              <a:uFillTx/>
              <a:latin typeface="+mn-lt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663508" y="1217613"/>
          <a:ext cx="9480550" cy="2757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2318"/>
                <a:gridCol w="1898006"/>
                <a:gridCol w="5690226"/>
              </a:tblGrid>
              <a:tr h="307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方法</a:t>
                      </a:r>
                      <a:endParaRPr lang="zh-CN" sz="1600" b="1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说明</a:t>
                      </a:r>
                      <a:endParaRPr lang="zh-CN" sz="1600" b="1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示例</a:t>
                      </a:r>
                      <a:endParaRPr lang="zh-CN" sz="1600" b="1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/>
                </a:tc>
              </a:tr>
              <a:tr h="6724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as_integer_ratio()</a:t>
                      </a:r>
                      <a:endParaRPr lang="en-US" sz="1600" b="1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转换为分数</a:t>
                      </a:r>
                      <a:endParaRPr lang="zh-CN" sz="1600" b="1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1.25.as_integer_ratio()    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1600" kern="0" dirty="0">
                          <a:effectLst/>
                        </a:rPr>
                        <a:t>(5, 4)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float.as_integer_ratio</a:t>
                      </a:r>
                      <a:r>
                        <a:rPr lang="en-US" sz="1600" kern="0" dirty="0">
                          <a:effectLst/>
                        </a:rPr>
                        <a:t>(1.25) 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1600" kern="0" dirty="0">
                          <a:effectLst/>
                        </a:rPr>
                        <a:t>(5, 4)</a:t>
                      </a:r>
                      <a:endParaRPr lang="zh-CN" sz="1600" b="1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6819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hex()</a:t>
                      </a:r>
                      <a:endParaRPr lang="en-US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转换为十六进制字符串</a:t>
                      </a:r>
                      <a:endParaRPr lang="zh-CN" sz="1600" kern="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12.3.hex()     #</a:t>
                      </a:r>
                      <a:r>
                        <a:rPr lang="zh-CN" sz="1600" kern="0">
                          <a:effectLst/>
                        </a:rPr>
                        <a:t>结果：</a:t>
                      </a:r>
                      <a:r>
                        <a:rPr lang="en-US" sz="1600" kern="0">
                          <a:effectLst/>
                        </a:rPr>
                        <a:t>'0x1.899999999999ap+3'</a:t>
                      </a:r>
                      <a:endParaRPr lang="zh-CN" sz="16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float.hex(12.3) #</a:t>
                      </a:r>
                      <a:r>
                        <a:rPr lang="zh-CN" sz="1600" kern="0">
                          <a:effectLst/>
                        </a:rPr>
                        <a:t>结果：</a:t>
                      </a:r>
                      <a:r>
                        <a:rPr lang="en-US" sz="1600" kern="0">
                          <a:effectLst/>
                        </a:rPr>
                        <a:t>'0x1.899999999999ap+3'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4902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fromhex(string) </a:t>
                      </a:r>
                      <a:endParaRPr lang="en-US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十六进制字符串转换为浮点数</a:t>
                      </a:r>
                      <a:endParaRPr lang="zh-CN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float.fromhex('0xFF') #</a:t>
                      </a:r>
                      <a:r>
                        <a:rPr lang="zh-CN" sz="1600" kern="0">
                          <a:effectLst/>
                        </a:rPr>
                        <a:t>结果：</a:t>
                      </a:r>
                      <a:r>
                        <a:rPr lang="en-US" sz="1600" kern="0">
                          <a:effectLst/>
                        </a:rPr>
                        <a:t>255.0</a:t>
                      </a:r>
                      <a:endParaRPr lang="zh-CN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  <a:tr h="6057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is_integer()</a:t>
                      </a:r>
                      <a:endParaRPr lang="en-US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判断是否为</a:t>
                      </a:r>
                      <a:r>
                        <a:rPr lang="en-US" sz="1600" kern="0">
                          <a:effectLst/>
                        </a:rPr>
                        <a:t>int</a:t>
                      </a:r>
                      <a:r>
                        <a:rPr lang="zh-CN" sz="1600" kern="0">
                          <a:effectLst/>
                        </a:rPr>
                        <a:t>类型</a:t>
                      </a:r>
                      <a:endParaRPr lang="zh-CN" sz="1600" kern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3.14.is_integer()    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1600" kern="0" dirty="0">
                          <a:effectLst/>
                        </a:rPr>
                        <a:t>False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float.is_integer</a:t>
                      </a:r>
                      <a:r>
                        <a:rPr lang="en-US" sz="1600" kern="0" dirty="0">
                          <a:effectLst/>
                        </a:rPr>
                        <a:t>(2.0)    #</a:t>
                      </a:r>
                      <a:r>
                        <a:rPr lang="zh-CN" sz="1600" kern="0" dirty="0">
                          <a:effectLst/>
                        </a:rPr>
                        <a:t>结果：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37063" y="4711700"/>
            <a:ext cx="3314700" cy="1631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import sys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a = float(sys.argv[1])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 = float(sys.argv[2])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  = a * b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00050" marR="0" lvl="0" indent="0" algn="just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print(a, ' * ', b, ' = ', c)</a:t>
            </a:r>
            <a:endParaRPr kumimoji="0" lang="zh-CN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8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5114925"/>
            <a:ext cx="4752975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2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3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321.xml><?xml version="1.0" encoding="utf-8"?>
<p:tagLst xmlns:p="http://schemas.openxmlformats.org/presentationml/2006/main">
  <p:tag name="KSO_WM_UNIT_TYPE" val="j"/>
  <p:tag name="KSO_WM_UNIT_PLACING_PICTURE_USER_VIEWPORT" val="{&quot;height&quot;:1470,&quot;width&quot;:5745}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2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  <p:tag name="KSO_WM_SPECIAL_SOURCE" val="bdnull"/>
  <p:tag name="KSO_WM_SLIDE_MODEL_TYPE" val="cover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2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2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2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29.xml><?xml version="1.0" encoding="utf-8"?>
<p:tagLst xmlns:p="http://schemas.openxmlformats.org/presentationml/2006/main">
  <p:tag name="KSO_WM_SLIDE_ID" val="custom20202545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  <p:tag name="KSO_WM_SPECIAL_SOURCE" val="bdnul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16_1*ζ_h_i*1_1_1"/>
  <p:tag name="KSO_WM_TEMPLATE_CATEGORY" val="diagram"/>
  <p:tag name="KSO_WM_TEMPLATE_INDEX" val="20215416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16_1*ζ_h_i*1_1_2"/>
  <p:tag name="KSO_WM_TEMPLATE_CATEGORY" val="diagram"/>
  <p:tag name="KSO_WM_TEMPLATE_INDEX" val="20215416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UNIT_PICTURE_TOWARD" val="1"/>
  <p:tag name="KSO_WM_UNIT_VALUE" val="840*84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416_1*ζ_h_d*1_1_1"/>
  <p:tag name="KSO_WM_TEMPLATE_CATEGORY" val="diagram"/>
  <p:tag name="KSO_WM_TEMPLATE_INDEX" val="20215416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PLACING_PICTURE_USER_VIEWPORT" val="{&quot;height&quot;:5676.256692913385,&quot;width&quot;:5680.9748031496065}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338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  <p:tag name="KSO_WM_SLIDE_LAYOUT_INFO" val="{&quot;direction&quot;:1,&quot;id&quot;:&quot;2021-04-01T16:16:05&quot;,&quot;maxSize&quot;:{&quot;size1&quot;:58.799999999999997},&quot;minSize&quot;:{&quot;size1&quot;:38.799999999999997},&quot;normalSize&quot;:{&quot;size1&quot;:47.39374999999999},&quot;subLayout&quot;:[{&quot;id&quot;:&quot;2021-04-01T16:16:05&quot;,&quot;maxSize&quot;:{&quot;size1&quot;:42.199686347113719},&quot;minSize&quot;:{&quot;size1&quot;:17.799686347113717},&quot;normalSize&quot;:{&quot;size1&quot;:24.59968634711371},&quot;subLayout&quot;:[{&quot;id&quot;:&quot;2021-04-01T16:16:05&quot;,&quot;margin&quot;:{&quot;bottom&quot;:1.2699999809265137,&quot;left&quot;:2.1170001029968262,&quot;right&quot;:0.026000002399086952,&quot;top&quot;:1.6929999589920044},&quot;type&quot;:0},{&quot;id&quot;:&quot;2021-04-01T16:16:05&quot;,&quot;margin&quot;:{&quot;bottom&quot;:1.6929999589920044,&quot;left&quot;:2.1170001029968262,&quot;right&quot;:0.026000002399086952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SUPPORT_FEATURE_TYPE" val="8"/>
  <p:tag name="KSO_WM_SLIDE_SUBTYPE" val="picTxt"/>
  <p:tag name="KSO_WM_TEMPLATE_ASSEMBLE_XID" val="606570524054ed1e2fb814c2"/>
  <p:tag name="KSO_WM_TEMPLATE_ASSEMBLE_GROUPID" val="606570524054ed1e2fb814c2"/>
  <p:tag name="KSO_WM_SPECIAL_SOURCE" val="bdnul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ISPRING_PRESENTATION_TITLE" val="PowerPoint 演示文稿"/>
  <p:tag name="KSO_DOCER_TEMPLATE_OPEN_ONCE_MARK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18d8ec5-700e-41dd-851a-9eb84bdd72cc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千图网海量PPT模板www.58pic.com​​">
  <a:themeElements>
    <a:clrScheme name="自定义 32">
      <a:dk1>
        <a:srgbClr val="000000"/>
      </a:dk1>
      <a:lt1>
        <a:srgbClr val="FFFFFF"/>
      </a:lt1>
      <a:dk2>
        <a:srgbClr val="536691"/>
      </a:dk2>
      <a:lt2>
        <a:srgbClr val="536691"/>
      </a:lt2>
      <a:accent1>
        <a:srgbClr val="6A7EAA"/>
      </a:accent1>
      <a:accent2>
        <a:srgbClr val="536691"/>
      </a:accent2>
      <a:accent3>
        <a:srgbClr val="FB805F"/>
      </a:accent3>
      <a:accent4>
        <a:srgbClr val="6A7EAA"/>
      </a:accent4>
      <a:accent5>
        <a:srgbClr val="536691"/>
      </a:accent5>
      <a:accent6>
        <a:srgbClr val="6A7EAA"/>
      </a:accent6>
      <a:hlink>
        <a:srgbClr val="53669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11050</Words>
  <Application>WPS 演示</Application>
  <PresentationFormat>宽屏</PresentationFormat>
  <Paragraphs>974</Paragraphs>
  <Slides>41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60" baseType="lpstr">
      <vt:lpstr>Arial</vt:lpstr>
      <vt:lpstr>宋体</vt:lpstr>
      <vt:lpstr>Wingdings</vt:lpstr>
      <vt:lpstr>Consolas</vt:lpstr>
      <vt:lpstr>微软雅黑</vt:lpstr>
      <vt:lpstr>FZHei-B01S</vt:lpstr>
      <vt:lpstr>Noto Serif CJK SC</vt:lpstr>
      <vt:lpstr>汉仪旗黑-85S</vt:lpstr>
      <vt:lpstr>Viner Hand ITC</vt:lpstr>
      <vt:lpstr>Segoe UI</vt:lpstr>
      <vt:lpstr>Times New Roman</vt:lpstr>
      <vt:lpstr>等线</vt:lpstr>
      <vt:lpstr>Arial Unicode MS</vt:lpstr>
      <vt:lpstr>Calibri</vt:lpstr>
      <vt:lpstr>Century Gothic</vt:lpstr>
      <vt:lpstr>Century</vt:lpstr>
      <vt:lpstr>千图网海量PPT模板www.58pic.com​​</vt:lpstr>
      <vt:lpstr>4_Office 主题​​</vt:lpstr>
      <vt:lpstr>1_Office 主题​​</vt:lpstr>
      <vt:lpstr>《Python程序开发》</vt:lpstr>
      <vt:lpstr>PowerPoint 演示文稿</vt:lpstr>
      <vt:lpstr>PowerPoint 演示文稿</vt:lpstr>
      <vt:lpstr>4.1 Python内置数据类型概述</vt:lpstr>
      <vt:lpstr>4.2 int类型（任意精度整数）（1）</vt:lpstr>
      <vt:lpstr>4.2 int类型（任意精度整数）（2）</vt:lpstr>
      <vt:lpstr>4.2 int类型（任意精度整数）（3）</vt:lpstr>
      <vt:lpstr>4.3 float类型（有限精度浮点数）(1)</vt:lpstr>
      <vt:lpstr>4.3 float类型（有限精度浮点数）(2)</vt:lpstr>
      <vt:lpstr>4.4 complex类型（复数）(1)</vt:lpstr>
      <vt:lpstr>4.4 complex类型（复数）(2)</vt:lpstr>
      <vt:lpstr>4.5 bool数据类型和相关运算符</vt:lpstr>
      <vt:lpstr>4.5 bool数据类型和相关运算符</vt:lpstr>
      <vt:lpstr>逻辑运算符</vt:lpstr>
      <vt:lpstr>4.6 str数据类型（字符串）</vt:lpstr>
      <vt:lpstr>4.6.1 Python字符串字面量</vt:lpstr>
      <vt:lpstr>4.6.2 字符串编码</vt:lpstr>
      <vt:lpstr>4.6.3 转义字符</vt:lpstr>
      <vt:lpstr>4.6.4 str对象</vt:lpstr>
      <vt:lpstr>4.6.5 str对象属性和方法</vt:lpstr>
      <vt:lpstr>4.6.6 字符串的运算</vt:lpstr>
      <vt:lpstr>4.6.7 对象转换为字符串</vt:lpstr>
      <vt:lpstr>4.6.8 字符串的格式化</vt:lpstr>
      <vt:lpstr>4.6.9 格式化字符串变量</vt:lpstr>
      <vt:lpstr>4.7 比较关系运算和条件表达式</vt:lpstr>
      <vt:lpstr>4.7.2 关系和测试运算符（1）</vt:lpstr>
      <vt:lpstr>4.7.2 关系和测试运算符（2）</vt:lpstr>
      <vt:lpstr>4.8.1 算术运算符</vt:lpstr>
      <vt:lpstr>PowerPoint 演示文稿</vt:lpstr>
      <vt:lpstr>【例4.20】位运算符示例（op_bit.py）</vt:lpstr>
      <vt:lpstr>4.9 混合运算和数值类型转换</vt:lpstr>
      <vt:lpstr>类型转换示例</vt:lpstr>
      <vt:lpstr>【例4.23】数值数据类型示例（profit.py）：计算复利</vt:lpstr>
      <vt:lpstr>内置标准数学函数</vt:lpstr>
      <vt:lpstr>数制转换函数</vt:lpstr>
      <vt:lpstr>实验和习题</vt:lpstr>
      <vt:lpstr>案例研究：科学计算和数据分析</vt:lpstr>
      <vt:lpstr>【例CS.19】Jupyter Notebook使用示例</vt:lpstr>
      <vt:lpstr>【例CS.20】创建向量和矩阵（数组）示例</vt:lpstr>
      <vt:lpstr>【【例CS.21】矩阵的运算</vt:lpstr>
      <vt:lpstr>【例CS.22】线性方程组求解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Davy</cp:lastModifiedBy>
  <cp:revision>217</cp:revision>
  <dcterms:created xsi:type="dcterms:W3CDTF">2017-08-18T03:02:00Z</dcterms:created>
  <dcterms:modified xsi:type="dcterms:W3CDTF">2022-02-17T02:48:51Z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2052-11.1.0.8900</vt:lpwstr>
  </property>
  <property fmtid="{D5CDD505-2E9C-101B-9397-08002B2CF9AE}" pid="3" name="ICV">
    <vt:lpwstr>A2EAFB6B34AB4976BF20D1D30F6454DB</vt:lpwstr>
  </property>
</Properties>
</file>