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4" r:id="rId9"/>
    <p:sldId id="272" r:id="rId10"/>
    <p:sldId id="273" r:id="rId11"/>
    <p:sldId id="276" r:id="rId12"/>
    <p:sldId id="275" r:id="rId13"/>
    <p:sldId id="277" r:id="rId14"/>
    <p:sldId id="26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6A089E0-4123-4D8B-B2FF-E68826AC31CD}">
          <p14:sldIdLst>
            <p14:sldId id="257"/>
            <p14:sldId id="258"/>
            <p14:sldId id="267"/>
            <p14:sldId id="268"/>
            <p14:sldId id="269"/>
            <p14:sldId id="270"/>
            <p14:sldId id="271"/>
            <p14:sldId id="274"/>
            <p14:sldId id="272"/>
            <p14:sldId id="273"/>
            <p14:sldId id="276"/>
            <p14:sldId id="275"/>
            <p14:sldId id="277"/>
          </p14:sldIdLst>
        </p14:section>
        <p14:section name="Abschnitt ohne Titel" id="{7654AB4B-E8EF-4056-AB55-6FB78AA4F459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4" autoAdjust="0"/>
    <p:restoredTop sz="94670" autoAdjust="0"/>
  </p:normalViewPr>
  <p:slideViewPr>
    <p:cSldViewPr snapToGrid="0" showGuides="1">
      <p:cViewPr>
        <p:scale>
          <a:sx n="50" d="100"/>
          <a:sy n="50" d="100"/>
        </p:scale>
        <p:origin x="1400" y="88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800" dirty="0" smtClean="0">
                <a:latin typeface="+mj-lt"/>
              </a:rPr>
              <a:t>Rechendauer</a:t>
            </a:r>
            <a:endParaRPr lang="de-DE" sz="2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Memoization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Tabelle1!$A$2:$A$17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F5-484A-B82E-C651D268EFC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Primitiv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Tabelle1!$A$2:$A$17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10</c:v>
                </c:pt>
                <c:pt idx="10">
                  <c:v>30</c:v>
                </c:pt>
                <c:pt idx="11">
                  <c:v>57</c:v>
                </c:pt>
                <c:pt idx="12">
                  <c:v>150</c:v>
                </c:pt>
                <c:pt idx="13">
                  <c:v>420</c:v>
                </c:pt>
                <c:pt idx="14">
                  <c:v>1547</c:v>
                </c:pt>
                <c:pt idx="15">
                  <c:v>4613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F5-484A-B82E-C651D268E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7812128"/>
        <c:axId val="2137820448"/>
      </c:lineChart>
      <c:catAx>
        <c:axId val="213781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820448"/>
        <c:crosses val="autoZero"/>
        <c:auto val="1"/>
        <c:lblAlgn val="ctr"/>
        <c:lblOffset val="100"/>
        <c:noMultiLvlLbl val="0"/>
      </c:catAx>
      <c:valAx>
        <c:axId val="213782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781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800" dirty="0">
                <a:latin typeface="+mj-lt"/>
              </a:rPr>
              <a:t>Rekursionsaufrufe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Memoization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F5-484A-B82E-C651D268EFC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Primitiv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19</c:v>
                </c:pt>
                <c:pt idx="3">
                  <c:v>69</c:v>
                </c:pt>
                <c:pt idx="4">
                  <c:v>251</c:v>
                </c:pt>
                <c:pt idx="5">
                  <c:v>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F5-484A-B82E-C651D268E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7812128"/>
        <c:axId val="2137820448"/>
      </c:lineChart>
      <c:catAx>
        <c:axId val="213781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820448"/>
        <c:crosses val="autoZero"/>
        <c:auto val="1"/>
        <c:lblAlgn val="ctr"/>
        <c:lblOffset val="100"/>
        <c:noMultiLvlLbl val="0"/>
      </c:catAx>
      <c:valAx>
        <c:axId val="213782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781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13.11.2020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 smtClean="0"/>
              <a:t>Textmasterformate bearbeiten</a:t>
            </a:r>
          </a:p>
          <a:p>
            <a:pPr lvl="1" rtl="0"/>
            <a:r>
              <a:rPr lang="de-DE" noProof="0" dirty="0" smtClean="0"/>
              <a:t>Zweite Ebene</a:t>
            </a:r>
          </a:p>
          <a:p>
            <a:pPr lvl="2" rtl="0"/>
            <a:r>
              <a:rPr lang="de-DE" noProof="0" dirty="0" smtClean="0"/>
              <a:t>Dritte Ebene</a:t>
            </a:r>
          </a:p>
          <a:p>
            <a:pPr lvl="3" rtl="0"/>
            <a:r>
              <a:rPr lang="de-DE" noProof="0" dirty="0" smtClean="0"/>
              <a:t>Vierte Ebene</a:t>
            </a:r>
          </a:p>
          <a:p>
            <a:pPr lvl="4" rtl="0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smtClean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smtClean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smtClean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 smtClean="0"/>
              <a:t>Formatvorlagen des Textmasters bearbeiten</a:t>
            </a:r>
          </a:p>
          <a:p>
            <a:pPr lvl="1" rtl="0"/>
            <a:r>
              <a:rPr lang="de-DE" noProof="0" smtClean="0"/>
              <a:t>Zweite Ebene</a:t>
            </a:r>
          </a:p>
          <a:p>
            <a:pPr lvl="2" rtl="0"/>
            <a:r>
              <a:rPr lang="de-DE" noProof="0" smtClean="0"/>
              <a:t>Dritte Ebene</a:t>
            </a:r>
          </a:p>
          <a:p>
            <a:pPr lvl="3" rtl="0"/>
            <a:r>
              <a:rPr lang="de-DE" noProof="0" smtClean="0"/>
              <a:t>Vierte Ebene</a:t>
            </a:r>
          </a:p>
          <a:p>
            <a:pPr lvl="4" rtl="0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smtClean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smtClean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 smtClean="0"/>
              <a:t>Textmasterformate bearbeiten</a:t>
            </a:r>
          </a:p>
          <a:p>
            <a:pPr lvl="1" rtl="0"/>
            <a:r>
              <a:rPr lang="de-DE" noProof="0" dirty="0" smtClean="0"/>
              <a:t>Zweite Ebene</a:t>
            </a:r>
          </a:p>
          <a:p>
            <a:pPr lvl="2" rtl="0"/>
            <a:r>
              <a:rPr lang="de-DE" noProof="0" dirty="0" smtClean="0"/>
              <a:t>Dritte Ebene</a:t>
            </a:r>
          </a:p>
          <a:p>
            <a:pPr lvl="3" rtl="0"/>
            <a:r>
              <a:rPr lang="de-DE" noProof="0" dirty="0" smtClean="0"/>
              <a:t>Vierte Ebene</a:t>
            </a:r>
          </a:p>
          <a:p>
            <a:pPr lvl="4" rtl="0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13.11.2020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817381" y="-2852716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44414" y="364034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ALGORITHMIK</a:t>
            </a:r>
            <a:endParaRPr lang="de-DE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46070" y="4884469"/>
            <a:ext cx="5760607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8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WEGKOSTENOPTIMIERUNG MITTELS REKURSION UND MEMOIZATION</a:t>
            </a:r>
          </a:p>
          <a:p>
            <a:pPr rtl="0"/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de-DE" sz="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de-DE" sz="20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EIN BEITRAG VON PAUL SCHAPPERT</a:t>
            </a:r>
            <a:endParaRPr lang="de-DE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Probleme und Einschränkungen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Primitive Rekursion skaliert extrem schlecht</a:t>
            </a:r>
          </a:p>
          <a:p>
            <a:r>
              <a:rPr lang="de-DE" dirty="0" smtClean="0">
                <a:latin typeface="+mj-lt"/>
              </a:rPr>
              <a:t>Java (</a:t>
            </a:r>
            <a:r>
              <a:rPr lang="de-DE" dirty="0" err="1" smtClean="0">
                <a:latin typeface="+mj-lt"/>
              </a:rPr>
              <a:t>StackOverflowError</a:t>
            </a:r>
            <a:r>
              <a:rPr lang="de-DE" dirty="0" smtClean="0">
                <a:latin typeface="+mj-lt"/>
              </a:rPr>
              <a:t>) für </a:t>
            </a:r>
            <a:r>
              <a:rPr lang="de-DE" dirty="0" smtClean="0">
                <a:latin typeface="+mj-lt"/>
              </a:rPr>
              <a:t>n&gt;2500</a:t>
            </a:r>
          </a:p>
          <a:p>
            <a:r>
              <a:rPr lang="de-DE" dirty="0" smtClean="0">
                <a:latin typeface="+mj-lt"/>
              </a:rPr>
              <a:t>Counter verlangsamt massiv</a:t>
            </a:r>
            <a:endParaRPr lang="de-DE" dirty="0" smtClean="0">
              <a:latin typeface="+mj-lt"/>
            </a:endParaRPr>
          </a:p>
        </p:txBody>
      </p:sp>
      <p:grpSp>
        <p:nvGrpSpPr>
          <p:cNvPr id="4" name="Gruppieren 3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4279886">
            <a:off x="8280549" y="-2152837"/>
            <a:ext cx="8948964" cy="12105059"/>
            <a:chOff x="4855953" y="-2833465"/>
            <a:chExt cx="8948964" cy="12105059"/>
          </a:xfrm>
        </p:grpSpPr>
        <p:sp>
          <p:nvSpPr>
            <p:cNvPr id="5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11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Laufzeit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838059"/>
              </p:ext>
            </p:extLst>
          </p:nvPr>
        </p:nvGraphicFramePr>
        <p:xfrm>
          <a:off x="749300" y="1812925"/>
          <a:ext cx="97155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20554103">
            <a:off x="9560708" y="-6222879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441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Laufzeit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693365"/>
              </p:ext>
            </p:extLst>
          </p:nvPr>
        </p:nvGraphicFramePr>
        <p:xfrm>
          <a:off x="749300" y="1812925"/>
          <a:ext cx="97155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20554103">
            <a:off x="9560708" y="-6222879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575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Laufzeit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2022417">
            <a:off x="6630635" y="-7517730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+mj-lt"/>
                  </a:rPr>
                  <a:t>Memoization: 300ms für </a:t>
                </a:r>
                <a:r>
                  <a:rPr lang="de-DE" dirty="0" err="1" smtClean="0">
                    <a:latin typeface="+mj-lt"/>
                  </a:rPr>
                  <a:t>size</a:t>
                </a:r>
                <a:r>
                  <a:rPr lang="de-DE" dirty="0" smtClean="0">
                    <a:latin typeface="+mj-lt"/>
                  </a:rPr>
                  <a:t>=2000</a:t>
                </a:r>
              </a:p>
              <a:p>
                <a:r>
                  <a:rPr lang="de-DE" dirty="0" smtClean="0">
                    <a:latin typeface="+mj-lt"/>
                  </a:rPr>
                  <a:t>Primitiv: &gt;60s für </a:t>
                </a:r>
                <a:r>
                  <a:rPr lang="de-DE" dirty="0" err="1" smtClean="0">
                    <a:latin typeface="+mj-lt"/>
                  </a:rPr>
                  <a:t>size</a:t>
                </a:r>
                <a:r>
                  <a:rPr lang="de-DE" dirty="0" smtClean="0">
                    <a:latin typeface="+mj-lt"/>
                  </a:rPr>
                  <a:t>=17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=1.6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−21.1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+111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−279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+329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−141 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3" t="-33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20972687">
            <a:off x="-2094574" y="2442178"/>
            <a:ext cx="8948964" cy="12105059"/>
            <a:chOff x="4855953" y="-2833465"/>
            <a:chExt cx="8948964" cy="12105059"/>
          </a:xfrm>
        </p:grpSpPr>
        <p:sp>
          <p:nvSpPr>
            <p:cNvPr id="14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8" name="Gruppieren 1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529801">
            <a:off x="8827329" y="2880663"/>
            <a:ext cx="8948964" cy="12105059"/>
            <a:chOff x="4855953" y="-2833465"/>
            <a:chExt cx="8948964" cy="12105059"/>
          </a:xfrm>
        </p:grpSpPr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1507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  <a:endParaRPr lang="de-DE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 smtClean="0">
                <a:latin typeface="+mj-lt"/>
              </a:rPr>
              <a:t>(für die Aufmerksamkeit aller, die aufgepasst haben natürlich </a:t>
            </a:r>
            <a:r>
              <a:rPr lang="de-DE" sz="1600" dirty="0" smtClean="0">
                <a:latin typeface="+mj-lt"/>
                <a:sym typeface="Wingdings" panose="05000000000000000000" pitchFamily="2" charset="2"/>
              </a:rPr>
              <a:t> )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</a:t>
            </a:r>
            <a:r>
              <a:rPr lang="de-DE" dirty="0" smtClean="0"/>
              <a:t>Folie10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44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Inhalt</a:t>
            </a:r>
            <a:endParaRPr lang="de-DE" sz="4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39744"/>
            <a:ext cx="4217865" cy="3623058"/>
            <a:chOff x="518433" y="1749978"/>
            <a:chExt cx="4217865" cy="362305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49978"/>
              <a:ext cx="4217865" cy="369332"/>
              <a:chOff x="518433" y="1909055"/>
              <a:chExt cx="4217865" cy="369332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00103" y="1909055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24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Problemstellung</a:t>
                </a:r>
                <a:endParaRPr lang="de-DE" sz="2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99076"/>
              <a:ext cx="4159057" cy="369332"/>
              <a:chOff x="518433" y="2741214"/>
              <a:chExt cx="4159057" cy="369332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41295" y="2741214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24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Ansatz + Template</a:t>
                </a:r>
                <a:endParaRPr lang="de-DE" sz="2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54606"/>
              <a:ext cx="4185433" cy="369332"/>
              <a:chOff x="518433" y="3693730"/>
              <a:chExt cx="4185433" cy="369332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71" y="3693730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2400" i="1" dirty="0" err="1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Memoization</a:t>
                </a:r>
                <a:endParaRPr lang="de-DE" sz="2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3704"/>
              <a:ext cx="4201583" cy="369332"/>
              <a:chOff x="518433" y="4539815"/>
              <a:chExt cx="4201583" cy="369332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539815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24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Laufzeit und Probleme</a:t>
                </a:r>
                <a:endParaRPr lang="de-DE" sz="2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7124" y="152049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</a:t>
            </a:r>
            <a:r>
              <a:rPr lang="de-DE" dirty="0" smtClean="0"/>
              <a:t>Folie2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Problemstellung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Matrix m x n</a:t>
            </a:r>
          </a:p>
          <a:p>
            <a:r>
              <a:rPr lang="de-DE" dirty="0" smtClean="0">
                <a:latin typeface="+mj-lt"/>
              </a:rPr>
              <a:t>Werte der Felder = Wegkosten</a:t>
            </a:r>
          </a:p>
          <a:p>
            <a:r>
              <a:rPr lang="de-DE" dirty="0" smtClean="0">
                <a:latin typeface="+mj-lt"/>
              </a:rPr>
              <a:t>Ziel = minimale Kosten </a:t>
            </a:r>
            <a:endParaRPr lang="de-DE" dirty="0">
              <a:latin typeface="+mj-lt"/>
            </a:endParaRPr>
          </a:p>
        </p:txBody>
      </p:sp>
      <p:grpSp>
        <p:nvGrpSpPr>
          <p:cNvPr id="3" name="Gruppieren 2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744118" y="-4767204"/>
            <a:ext cx="8948964" cy="12105059"/>
            <a:chOff x="4855953" y="-2833465"/>
            <a:chExt cx="8948964" cy="12105059"/>
          </a:xfrm>
        </p:grpSpPr>
        <p:sp>
          <p:nvSpPr>
            <p:cNvPr id="4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5795307">
            <a:off x="-4747492" y="2843607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004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Ansatz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 Jedwede Art von schriftlicher Erläuterung wäre hier sinnlos </a:t>
            </a:r>
            <a:endParaRPr lang="de-DE" dirty="0">
              <a:latin typeface="+mj-lt"/>
            </a:endParaRPr>
          </a:p>
        </p:txBody>
      </p:sp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902737">
            <a:off x="-591808" y="1762779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" name="Gruppieren 1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9491090" y="-5294391"/>
            <a:ext cx="8948964" cy="12105059"/>
            <a:chOff x="4855953" y="-2833465"/>
            <a:chExt cx="8948964" cy="12105059"/>
          </a:xfrm>
        </p:grpSpPr>
        <p:sp>
          <p:nvSpPr>
            <p:cNvPr id="13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31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„Infrastruktur“ schon gegeben (</a:t>
            </a:r>
            <a:r>
              <a:rPr lang="de-DE" dirty="0" err="1" smtClean="0">
                <a:latin typeface="+mj-lt"/>
              </a:rPr>
              <a:t>generateCost</a:t>
            </a:r>
            <a:r>
              <a:rPr lang="de-DE" dirty="0" smtClean="0">
                <a:latin typeface="+mj-lt"/>
              </a:rPr>
              <a:t>, </a:t>
            </a:r>
            <a:r>
              <a:rPr lang="de-DE" dirty="0" err="1" smtClean="0">
                <a:latin typeface="+mj-lt"/>
              </a:rPr>
              <a:t>printMatrix</a:t>
            </a:r>
            <a:r>
              <a:rPr lang="de-DE" dirty="0" smtClean="0">
                <a:latin typeface="+mj-lt"/>
              </a:rPr>
              <a:t>)</a:t>
            </a:r>
          </a:p>
          <a:p>
            <a:r>
              <a:rPr lang="de-DE" dirty="0" smtClean="0">
                <a:latin typeface="+mj-lt"/>
              </a:rPr>
              <a:t> Aufgabe: einfüllen der richtigen Bedingungen in die Rekursion</a:t>
            </a:r>
            <a:endParaRPr lang="de-DE" dirty="0">
              <a:latin typeface="+mj-lt"/>
            </a:endParaRPr>
          </a:p>
        </p:txBody>
      </p:sp>
      <p:grpSp>
        <p:nvGrpSpPr>
          <p:cNvPr id="4" name="Gruppieren 3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6121286">
            <a:off x="4875003" y="1029357"/>
            <a:ext cx="8948964" cy="12105059"/>
            <a:chOff x="4855953" y="-2833465"/>
            <a:chExt cx="8948964" cy="12105059"/>
          </a:xfrm>
        </p:grpSpPr>
        <p:sp>
          <p:nvSpPr>
            <p:cNvPr id="5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776117">
            <a:off x="-3341895" y="2181701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674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Memoization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uppieren 4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2292199">
            <a:off x="5986120" y="-3340246"/>
            <a:ext cx="8948964" cy="12105059"/>
            <a:chOff x="4855953" y="-2833465"/>
            <a:chExt cx="8948964" cy="12105059"/>
          </a:xfrm>
        </p:grpSpPr>
        <p:sp>
          <p:nvSpPr>
            <p:cNvPr id="6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0" y="1557338"/>
            <a:ext cx="5121200" cy="501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629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Memoization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uppieren 4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2292199">
            <a:off x="5986120" y="-3340246"/>
            <a:ext cx="8948964" cy="12105059"/>
            <a:chOff x="4855953" y="-2833465"/>
            <a:chExt cx="8948964" cy="12105059"/>
          </a:xfrm>
        </p:grpSpPr>
        <p:sp>
          <p:nvSpPr>
            <p:cNvPr id="6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006" y="1729498"/>
            <a:ext cx="7457969" cy="423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16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Ausgabe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8" y="1765968"/>
            <a:ext cx="498244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pieren 6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5346825">
            <a:off x="6348204" y="-2110893"/>
            <a:ext cx="8948964" cy="12105059"/>
            <a:chOff x="4855953" y="-2833465"/>
            <a:chExt cx="8948964" cy="12105059"/>
          </a:xfrm>
        </p:grpSpPr>
        <p:sp>
          <p:nvSpPr>
            <p:cNvPr id="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" name="Gruppieren 1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7987412">
            <a:off x="4973022" y="-7832927"/>
            <a:ext cx="8948964" cy="12105059"/>
            <a:chOff x="4855953" y="-2833465"/>
            <a:chExt cx="8948964" cy="12105059"/>
          </a:xfrm>
        </p:grpSpPr>
        <p:sp>
          <p:nvSpPr>
            <p:cNvPr id="13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053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Sonstiges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+mj-lt"/>
              </a:rPr>
              <a:t>createOutputInfo</a:t>
            </a:r>
            <a:r>
              <a:rPr lang="de-DE" dirty="0" smtClean="0">
                <a:latin typeface="+mj-lt"/>
              </a:rPr>
              <a:t>()</a:t>
            </a:r>
          </a:p>
          <a:p>
            <a:r>
              <a:rPr lang="de-DE" dirty="0" smtClean="0">
                <a:latin typeface="+mj-lt"/>
              </a:rPr>
              <a:t>Counter </a:t>
            </a:r>
          </a:p>
          <a:p>
            <a:r>
              <a:rPr lang="de-DE" dirty="0" err="1" smtClean="0">
                <a:latin typeface="+mj-lt"/>
              </a:rPr>
              <a:t>Timer</a:t>
            </a:r>
            <a:r>
              <a:rPr lang="de-DE" dirty="0" smtClean="0">
                <a:latin typeface="+mj-lt"/>
              </a:rPr>
              <a:t> </a:t>
            </a:r>
            <a:endParaRPr lang="de-DE" dirty="0">
              <a:latin typeface="+mj-lt"/>
            </a:endParaRPr>
          </a:p>
        </p:txBody>
      </p:sp>
      <p:grpSp>
        <p:nvGrpSpPr>
          <p:cNvPr id="4" name="Gruppieren 3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6197479">
            <a:off x="5164817" y="-5024623"/>
            <a:ext cx="8948964" cy="12105059"/>
            <a:chOff x="4855953" y="-2833465"/>
            <a:chExt cx="8948964" cy="12105059"/>
          </a:xfrm>
        </p:grpSpPr>
        <p:sp>
          <p:nvSpPr>
            <p:cNvPr id="5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" name="Gruppieren 7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7088506">
            <a:off x="-2566546" y="2401891"/>
            <a:ext cx="8948964" cy="12105059"/>
            <a:chOff x="4855953" y="-2833465"/>
            <a:chExt cx="8948964" cy="12105059"/>
          </a:xfrm>
        </p:grpSpPr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155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171</Words>
  <Application>Microsoft Office PowerPoint</Application>
  <PresentationFormat>Breitbild</PresentationFormat>
  <Paragraphs>47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Wingdings</vt:lpstr>
      <vt:lpstr>Office-Design</vt:lpstr>
      <vt:lpstr>Personal – Folie1</vt:lpstr>
      <vt:lpstr>Personal – Folie2</vt:lpstr>
      <vt:lpstr>Problemstellung</vt:lpstr>
      <vt:lpstr>Ansatz</vt:lpstr>
      <vt:lpstr>Template</vt:lpstr>
      <vt:lpstr>Memoization</vt:lpstr>
      <vt:lpstr>Memoization</vt:lpstr>
      <vt:lpstr>Ausgabe</vt:lpstr>
      <vt:lpstr>Sonstiges</vt:lpstr>
      <vt:lpstr>Probleme und Einschränkungen</vt:lpstr>
      <vt:lpstr>Laufzeit</vt:lpstr>
      <vt:lpstr>Laufzeit</vt:lpstr>
      <vt:lpstr>Laufzeit</vt:lpstr>
      <vt:lpstr>Personal – Folie10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2020-11-13T09:03:25Z</dcterms:created>
  <dcterms:modified xsi:type="dcterms:W3CDTF">2020-11-13T14:46:09Z</dcterms:modified>
</cp:coreProperties>
</file>