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96" r:id="rId3"/>
    <p:sldId id="259" r:id="rId4"/>
    <p:sldId id="264" r:id="rId5"/>
    <p:sldId id="265" r:id="rId6"/>
    <p:sldId id="266" r:id="rId7"/>
    <p:sldId id="267" r:id="rId8"/>
    <p:sldId id="257" r:id="rId9"/>
    <p:sldId id="258" r:id="rId10"/>
    <p:sldId id="271" r:id="rId11"/>
    <p:sldId id="272" r:id="rId12"/>
    <p:sldId id="268" r:id="rId13"/>
    <p:sldId id="269" r:id="rId14"/>
    <p:sldId id="274" r:id="rId15"/>
    <p:sldId id="275" r:id="rId16"/>
    <p:sldId id="261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9" r:id="rId27"/>
    <p:sldId id="290" r:id="rId28"/>
    <p:sldId id="291" r:id="rId29"/>
    <p:sldId id="292" r:id="rId30"/>
    <p:sldId id="294" r:id="rId31"/>
    <p:sldId id="29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5822" autoAdjust="0"/>
  </p:normalViewPr>
  <p:slideViewPr>
    <p:cSldViewPr snapToGrid="0">
      <p:cViewPr>
        <p:scale>
          <a:sx n="82" d="100"/>
          <a:sy n="82" d="100"/>
        </p:scale>
        <p:origin x="629" y="-29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993569-D54D-422E-8BB7-F29190BFB529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430549A-B990-4479-AB90-5FC93DE3C4A2}">
      <dgm:prSet/>
      <dgm:spPr>
        <a:solidFill>
          <a:schemeClr val="accent1"/>
        </a:solidFill>
      </dgm:spPr>
      <dgm:t>
        <a:bodyPr/>
        <a:lstStyle/>
        <a:p>
          <a:r>
            <a:rPr lang="en-US"/>
            <a:t>To support these accelerators in TF, a common abstraction is defined for devices</a:t>
          </a:r>
        </a:p>
      </dgm:t>
    </dgm:pt>
    <dgm:pt modelId="{982A4F5F-17F0-48B2-8D85-142CCEFA8563}" type="parTrans" cxnId="{4A8BB8A5-8E3B-4355-93B8-B038E51C73F0}">
      <dgm:prSet/>
      <dgm:spPr/>
      <dgm:t>
        <a:bodyPr/>
        <a:lstStyle/>
        <a:p>
          <a:endParaRPr lang="en-US"/>
        </a:p>
      </dgm:t>
    </dgm:pt>
    <dgm:pt modelId="{AC80A311-CCD3-47FA-AA6F-69B756B75869}" type="sibTrans" cxnId="{4A8BB8A5-8E3B-4355-93B8-B038E51C73F0}">
      <dgm:prSet/>
      <dgm:spPr/>
      <dgm:t>
        <a:bodyPr/>
        <a:lstStyle/>
        <a:p>
          <a:endParaRPr lang="en-US"/>
        </a:p>
      </dgm:t>
    </dgm:pt>
    <dgm:pt modelId="{5D900B34-ECC4-42ED-8B91-9C1C2EDB7B5A}">
      <dgm:prSet/>
      <dgm:spPr>
        <a:solidFill>
          <a:schemeClr val="accent1"/>
        </a:solidFill>
      </dgm:spPr>
      <dgm:t>
        <a:bodyPr/>
        <a:lstStyle/>
        <a:p>
          <a:r>
            <a:rPr lang="en-US"/>
            <a:t>At a minimum a device must implement methods for:</a:t>
          </a:r>
        </a:p>
      </dgm:t>
    </dgm:pt>
    <dgm:pt modelId="{94DF5940-1816-4A77-8CBA-864DA0332AAF}" type="parTrans" cxnId="{92F2C4CC-88E0-47DE-B88F-DB66CF08D339}">
      <dgm:prSet/>
      <dgm:spPr/>
      <dgm:t>
        <a:bodyPr/>
        <a:lstStyle/>
        <a:p>
          <a:endParaRPr lang="en-US"/>
        </a:p>
      </dgm:t>
    </dgm:pt>
    <dgm:pt modelId="{6BCAC2F9-3253-4AA0-A2DD-4FC44F6402E5}" type="sibTrans" cxnId="{92F2C4CC-88E0-47DE-B88F-DB66CF08D339}">
      <dgm:prSet/>
      <dgm:spPr/>
      <dgm:t>
        <a:bodyPr/>
        <a:lstStyle/>
        <a:p>
          <a:endParaRPr lang="en-US"/>
        </a:p>
      </dgm:t>
    </dgm:pt>
    <dgm:pt modelId="{9F949976-6245-4C9D-B49B-B32527E26E96}">
      <dgm:prSet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en-US" dirty="0"/>
            <a:t>Issuing a kernel for execution</a:t>
          </a:r>
        </a:p>
      </dgm:t>
    </dgm:pt>
    <dgm:pt modelId="{E63139A2-7A1F-45CE-9E40-D2B4F231F3AD}" type="parTrans" cxnId="{131669E9-872F-4BD5-9976-2BE954C71D9B}">
      <dgm:prSet/>
      <dgm:spPr/>
      <dgm:t>
        <a:bodyPr/>
        <a:lstStyle/>
        <a:p>
          <a:endParaRPr lang="en-US"/>
        </a:p>
      </dgm:t>
    </dgm:pt>
    <dgm:pt modelId="{FC7876D4-0C45-4789-A64F-1D7677F88832}" type="sibTrans" cxnId="{131669E9-872F-4BD5-9976-2BE954C71D9B}">
      <dgm:prSet/>
      <dgm:spPr/>
      <dgm:t>
        <a:bodyPr/>
        <a:lstStyle/>
        <a:p>
          <a:endParaRPr lang="en-US"/>
        </a:p>
      </dgm:t>
    </dgm:pt>
    <dgm:pt modelId="{E01F35A7-2602-4A29-A6CA-2A13A67C81CA}">
      <dgm:prSet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en-US" dirty="0"/>
            <a:t>Allocating memory for inputs and outputs</a:t>
          </a:r>
        </a:p>
      </dgm:t>
    </dgm:pt>
    <dgm:pt modelId="{C1B9F852-6392-4C8E-AD80-AB5629684233}" type="parTrans" cxnId="{8F6DFBC9-407F-41EA-8FC3-A89A2883CCF8}">
      <dgm:prSet/>
      <dgm:spPr/>
      <dgm:t>
        <a:bodyPr/>
        <a:lstStyle/>
        <a:p>
          <a:endParaRPr lang="en-US"/>
        </a:p>
      </dgm:t>
    </dgm:pt>
    <dgm:pt modelId="{80CAB7CB-083F-4737-A9D5-7AF23CB4158B}" type="sibTrans" cxnId="{8F6DFBC9-407F-41EA-8FC3-A89A2883CCF8}">
      <dgm:prSet/>
      <dgm:spPr/>
      <dgm:t>
        <a:bodyPr/>
        <a:lstStyle/>
        <a:p>
          <a:endParaRPr lang="en-US"/>
        </a:p>
      </dgm:t>
    </dgm:pt>
    <dgm:pt modelId="{82DC1857-A994-468C-8F50-6C6A7FDF3AA0}">
      <dgm:prSet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en-US" dirty="0"/>
            <a:t>Transferring buffers to and from host memory</a:t>
          </a:r>
        </a:p>
      </dgm:t>
    </dgm:pt>
    <dgm:pt modelId="{0688BA13-0AA9-4B1F-869D-AE1AC59ECA40}" type="parTrans" cxnId="{7D8FE48A-5A5D-4C79-B2CD-3A9C2D0D7E69}">
      <dgm:prSet/>
      <dgm:spPr/>
      <dgm:t>
        <a:bodyPr/>
        <a:lstStyle/>
        <a:p>
          <a:endParaRPr lang="en-US"/>
        </a:p>
      </dgm:t>
    </dgm:pt>
    <dgm:pt modelId="{1447F0C9-4539-4756-96ED-9F3586B01B55}" type="sibTrans" cxnId="{7D8FE48A-5A5D-4C79-B2CD-3A9C2D0D7E69}">
      <dgm:prSet/>
      <dgm:spPr/>
      <dgm:t>
        <a:bodyPr/>
        <a:lstStyle/>
        <a:p>
          <a:endParaRPr lang="en-US"/>
        </a:p>
      </dgm:t>
    </dgm:pt>
    <dgm:pt modelId="{41763EE2-CC71-4457-BAA3-994543E57436}">
      <dgm:prSet/>
      <dgm:spPr>
        <a:solidFill>
          <a:schemeClr val="accent1"/>
        </a:solidFill>
      </dgm:spPr>
      <dgm:t>
        <a:bodyPr/>
        <a:lstStyle/>
        <a:p>
          <a:r>
            <a:rPr lang="en-US"/>
            <a:t>Each operator can have multiple specialized implementations for different devices</a:t>
          </a:r>
        </a:p>
      </dgm:t>
    </dgm:pt>
    <dgm:pt modelId="{880D4D1B-647A-4AB8-8362-3DD2BF846539}" type="parTrans" cxnId="{9F65C323-3499-43F0-9122-D24E75219609}">
      <dgm:prSet/>
      <dgm:spPr/>
      <dgm:t>
        <a:bodyPr/>
        <a:lstStyle/>
        <a:p>
          <a:endParaRPr lang="en-US"/>
        </a:p>
      </dgm:t>
    </dgm:pt>
    <dgm:pt modelId="{CFAABDAC-C507-4ED9-8E1D-585D040E6932}" type="sibTrans" cxnId="{9F65C323-3499-43F0-9122-D24E75219609}">
      <dgm:prSet/>
      <dgm:spPr/>
      <dgm:t>
        <a:bodyPr/>
        <a:lstStyle/>
        <a:p>
          <a:endParaRPr lang="en-US"/>
        </a:p>
      </dgm:t>
    </dgm:pt>
    <dgm:pt modelId="{AFF431D9-24D8-4794-B0E5-FB4025EE5718}">
      <dgm:prSet/>
      <dgm:spPr>
        <a:solidFill>
          <a:schemeClr val="accent1"/>
        </a:solidFill>
      </dgm:spPr>
      <dgm:t>
        <a:bodyPr/>
        <a:lstStyle/>
        <a:p>
          <a:r>
            <a:rPr lang="en-US"/>
            <a:t>TF uses tensors of primitive values as a common interchange format that all devices understand</a:t>
          </a:r>
        </a:p>
      </dgm:t>
    </dgm:pt>
    <dgm:pt modelId="{3DC8436A-EDBC-4A11-816D-B3A1E7C2D9EF}" type="parTrans" cxnId="{C3962314-0900-4D42-95B2-B133161DA8E8}">
      <dgm:prSet/>
      <dgm:spPr/>
      <dgm:t>
        <a:bodyPr/>
        <a:lstStyle/>
        <a:p>
          <a:endParaRPr lang="en-US"/>
        </a:p>
      </dgm:t>
    </dgm:pt>
    <dgm:pt modelId="{23A3BC3E-6477-46C7-A2F6-5A06BE7F7BCB}" type="sibTrans" cxnId="{C3962314-0900-4D42-95B2-B133161DA8E8}">
      <dgm:prSet/>
      <dgm:spPr/>
      <dgm:t>
        <a:bodyPr/>
        <a:lstStyle/>
        <a:p>
          <a:endParaRPr lang="en-US"/>
        </a:p>
      </dgm:t>
    </dgm:pt>
    <dgm:pt modelId="{E20F155B-F8FB-41A3-9E2A-E053E96E725E}">
      <dgm:prSet/>
      <dgm:spPr>
        <a:solidFill>
          <a:schemeClr val="accent1"/>
        </a:solidFill>
      </dgm:spPr>
      <dgm:t>
        <a:bodyPr/>
        <a:lstStyle/>
        <a:p>
          <a:r>
            <a:rPr lang="en-US"/>
            <a:t>At the lowest level, all tensors in TF are dense, ensuring that the lowest levels of the system have simple implementations for memory allocation and serialization, thus reducing the framework overhead</a:t>
          </a:r>
        </a:p>
      </dgm:t>
    </dgm:pt>
    <dgm:pt modelId="{BA699514-36F1-409C-AE8E-931110035B39}" type="parTrans" cxnId="{22CFE73F-D99E-4D24-8222-966012BFB849}">
      <dgm:prSet/>
      <dgm:spPr/>
      <dgm:t>
        <a:bodyPr/>
        <a:lstStyle/>
        <a:p>
          <a:endParaRPr lang="en-US"/>
        </a:p>
      </dgm:t>
    </dgm:pt>
    <dgm:pt modelId="{52CBC53D-EBF9-4B6E-B32C-B218870F69DA}" type="sibTrans" cxnId="{22CFE73F-D99E-4D24-8222-966012BFB849}">
      <dgm:prSet/>
      <dgm:spPr/>
      <dgm:t>
        <a:bodyPr/>
        <a:lstStyle/>
        <a:p>
          <a:endParaRPr lang="en-US"/>
        </a:p>
      </dgm:t>
    </dgm:pt>
    <dgm:pt modelId="{E4D504EF-0A1E-404F-98E1-2AC412DE0200}" type="pres">
      <dgm:prSet presAssocID="{D5993569-D54D-422E-8BB7-F29190BFB529}" presName="Name0" presStyleCnt="0">
        <dgm:presLayoutVars>
          <dgm:dir/>
          <dgm:animLvl val="lvl"/>
          <dgm:resizeHandles val="exact"/>
        </dgm:presLayoutVars>
      </dgm:prSet>
      <dgm:spPr/>
    </dgm:pt>
    <dgm:pt modelId="{7A634520-2959-4E1C-B129-EC1CEB8AF2E5}" type="pres">
      <dgm:prSet presAssocID="{E20F155B-F8FB-41A3-9E2A-E053E96E725E}" presName="boxAndChildren" presStyleCnt="0"/>
      <dgm:spPr/>
    </dgm:pt>
    <dgm:pt modelId="{17A94B45-A208-4F70-ADE5-3CE7559F9FD0}" type="pres">
      <dgm:prSet presAssocID="{E20F155B-F8FB-41A3-9E2A-E053E96E725E}" presName="parentTextBox" presStyleLbl="node1" presStyleIdx="0" presStyleCnt="5"/>
      <dgm:spPr/>
    </dgm:pt>
    <dgm:pt modelId="{D72FAB50-36D5-4891-9800-452AF1A77EBE}" type="pres">
      <dgm:prSet presAssocID="{23A3BC3E-6477-46C7-A2F6-5A06BE7F7BCB}" presName="sp" presStyleCnt="0"/>
      <dgm:spPr/>
    </dgm:pt>
    <dgm:pt modelId="{37625021-2042-4607-ADF9-794B66D86474}" type="pres">
      <dgm:prSet presAssocID="{AFF431D9-24D8-4794-B0E5-FB4025EE5718}" presName="arrowAndChildren" presStyleCnt="0"/>
      <dgm:spPr/>
    </dgm:pt>
    <dgm:pt modelId="{3525DC9F-5C6F-4CB4-8389-5580ADB523C9}" type="pres">
      <dgm:prSet presAssocID="{AFF431D9-24D8-4794-B0E5-FB4025EE5718}" presName="parentTextArrow" presStyleLbl="node1" presStyleIdx="1" presStyleCnt="5"/>
      <dgm:spPr/>
    </dgm:pt>
    <dgm:pt modelId="{D19D0AFD-D03F-4E14-96DE-E3E5128554BB}" type="pres">
      <dgm:prSet presAssocID="{CFAABDAC-C507-4ED9-8E1D-585D040E6932}" presName="sp" presStyleCnt="0"/>
      <dgm:spPr/>
    </dgm:pt>
    <dgm:pt modelId="{D7C937D8-823C-4E4C-8E31-49040F98659D}" type="pres">
      <dgm:prSet presAssocID="{41763EE2-CC71-4457-BAA3-994543E57436}" presName="arrowAndChildren" presStyleCnt="0"/>
      <dgm:spPr/>
    </dgm:pt>
    <dgm:pt modelId="{28C17546-8AF4-46AC-8784-1A9332CC07EF}" type="pres">
      <dgm:prSet presAssocID="{41763EE2-CC71-4457-BAA3-994543E57436}" presName="parentTextArrow" presStyleLbl="node1" presStyleIdx="2" presStyleCnt="5"/>
      <dgm:spPr/>
    </dgm:pt>
    <dgm:pt modelId="{DF2CBF68-43FD-4818-BAA2-FAFE5CB926F1}" type="pres">
      <dgm:prSet presAssocID="{6BCAC2F9-3253-4AA0-A2DD-4FC44F6402E5}" presName="sp" presStyleCnt="0"/>
      <dgm:spPr/>
    </dgm:pt>
    <dgm:pt modelId="{59E4A1B2-D8E6-4471-948A-18947EEC65D6}" type="pres">
      <dgm:prSet presAssocID="{5D900B34-ECC4-42ED-8B91-9C1C2EDB7B5A}" presName="arrowAndChildren" presStyleCnt="0"/>
      <dgm:spPr/>
    </dgm:pt>
    <dgm:pt modelId="{EC7BF65E-DEFC-4501-9BD1-015454CF465D}" type="pres">
      <dgm:prSet presAssocID="{5D900B34-ECC4-42ED-8B91-9C1C2EDB7B5A}" presName="parentTextArrow" presStyleLbl="node1" presStyleIdx="2" presStyleCnt="5"/>
      <dgm:spPr/>
    </dgm:pt>
    <dgm:pt modelId="{0F787364-BE81-4604-A5B7-1FF9BE33AD5E}" type="pres">
      <dgm:prSet presAssocID="{5D900B34-ECC4-42ED-8B91-9C1C2EDB7B5A}" presName="arrow" presStyleLbl="node1" presStyleIdx="3" presStyleCnt="5"/>
      <dgm:spPr/>
    </dgm:pt>
    <dgm:pt modelId="{67928FAA-1D17-4051-B667-F36EBA540910}" type="pres">
      <dgm:prSet presAssocID="{5D900B34-ECC4-42ED-8B91-9C1C2EDB7B5A}" presName="descendantArrow" presStyleCnt="0"/>
      <dgm:spPr/>
    </dgm:pt>
    <dgm:pt modelId="{11FA1834-3F7B-4F31-8D89-FDE3DF13A7C9}" type="pres">
      <dgm:prSet presAssocID="{9F949976-6245-4C9D-B49B-B32527E26E96}" presName="childTextArrow" presStyleLbl="fgAccFollowNode1" presStyleIdx="0" presStyleCnt="3">
        <dgm:presLayoutVars>
          <dgm:bulletEnabled val="1"/>
        </dgm:presLayoutVars>
      </dgm:prSet>
      <dgm:spPr/>
    </dgm:pt>
    <dgm:pt modelId="{CF0AC2D7-72A3-45B3-B5DA-78B24C40D0EA}" type="pres">
      <dgm:prSet presAssocID="{E01F35A7-2602-4A29-A6CA-2A13A67C81CA}" presName="childTextArrow" presStyleLbl="fgAccFollowNode1" presStyleIdx="1" presStyleCnt="3">
        <dgm:presLayoutVars>
          <dgm:bulletEnabled val="1"/>
        </dgm:presLayoutVars>
      </dgm:prSet>
      <dgm:spPr/>
    </dgm:pt>
    <dgm:pt modelId="{8157F11C-932C-49DC-B905-5F8C2134DEA0}" type="pres">
      <dgm:prSet presAssocID="{82DC1857-A994-468C-8F50-6C6A7FDF3AA0}" presName="childTextArrow" presStyleLbl="fgAccFollowNode1" presStyleIdx="2" presStyleCnt="3">
        <dgm:presLayoutVars>
          <dgm:bulletEnabled val="1"/>
        </dgm:presLayoutVars>
      </dgm:prSet>
      <dgm:spPr/>
    </dgm:pt>
    <dgm:pt modelId="{F9444AF7-A965-47FF-881B-6618ABA0FFAF}" type="pres">
      <dgm:prSet presAssocID="{AC80A311-CCD3-47FA-AA6F-69B756B75869}" presName="sp" presStyleCnt="0"/>
      <dgm:spPr/>
    </dgm:pt>
    <dgm:pt modelId="{788C7571-7562-476B-9CE3-AA218B8D984E}" type="pres">
      <dgm:prSet presAssocID="{F430549A-B990-4479-AB90-5FC93DE3C4A2}" presName="arrowAndChildren" presStyleCnt="0"/>
      <dgm:spPr/>
    </dgm:pt>
    <dgm:pt modelId="{9DBE979A-A969-4A53-A428-9C1749FD016C}" type="pres">
      <dgm:prSet presAssocID="{F430549A-B990-4479-AB90-5FC93DE3C4A2}" presName="parentTextArrow" presStyleLbl="node1" presStyleIdx="4" presStyleCnt="5"/>
      <dgm:spPr/>
    </dgm:pt>
  </dgm:ptLst>
  <dgm:cxnLst>
    <dgm:cxn modelId="{05E1AE0B-4BAC-4137-B4D2-5F88A9E95CF1}" type="presOf" srcId="{D5993569-D54D-422E-8BB7-F29190BFB529}" destId="{E4D504EF-0A1E-404F-98E1-2AC412DE0200}" srcOrd="0" destOrd="0" presId="urn:microsoft.com/office/officeart/2005/8/layout/process4"/>
    <dgm:cxn modelId="{EA315A0F-80B2-42B6-A1F4-1101A2909DB0}" type="presOf" srcId="{9F949976-6245-4C9D-B49B-B32527E26E96}" destId="{11FA1834-3F7B-4F31-8D89-FDE3DF13A7C9}" srcOrd="0" destOrd="0" presId="urn:microsoft.com/office/officeart/2005/8/layout/process4"/>
    <dgm:cxn modelId="{C3962314-0900-4D42-95B2-B133161DA8E8}" srcId="{D5993569-D54D-422E-8BB7-F29190BFB529}" destId="{AFF431D9-24D8-4794-B0E5-FB4025EE5718}" srcOrd="3" destOrd="0" parTransId="{3DC8436A-EDBC-4A11-816D-B3A1E7C2D9EF}" sibTransId="{23A3BC3E-6477-46C7-A2F6-5A06BE7F7BCB}"/>
    <dgm:cxn modelId="{9F65C323-3499-43F0-9122-D24E75219609}" srcId="{D5993569-D54D-422E-8BB7-F29190BFB529}" destId="{41763EE2-CC71-4457-BAA3-994543E57436}" srcOrd="2" destOrd="0" parTransId="{880D4D1B-647A-4AB8-8362-3DD2BF846539}" sibTransId="{CFAABDAC-C507-4ED9-8E1D-585D040E6932}"/>
    <dgm:cxn modelId="{39369B35-4DE8-42E6-B6F3-6DD551640AB8}" type="presOf" srcId="{E01F35A7-2602-4A29-A6CA-2A13A67C81CA}" destId="{CF0AC2D7-72A3-45B3-B5DA-78B24C40D0EA}" srcOrd="0" destOrd="0" presId="urn:microsoft.com/office/officeart/2005/8/layout/process4"/>
    <dgm:cxn modelId="{E2EA4C3F-DFFA-4618-A8F8-4500D10D59F4}" type="presOf" srcId="{41763EE2-CC71-4457-BAA3-994543E57436}" destId="{28C17546-8AF4-46AC-8784-1A9332CC07EF}" srcOrd="0" destOrd="0" presId="urn:microsoft.com/office/officeart/2005/8/layout/process4"/>
    <dgm:cxn modelId="{22CFE73F-D99E-4D24-8222-966012BFB849}" srcId="{D5993569-D54D-422E-8BB7-F29190BFB529}" destId="{E20F155B-F8FB-41A3-9E2A-E053E96E725E}" srcOrd="4" destOrd="0" parTransId="{BA699514-36F1-409C-AE8E-931110035B39}" sibTransId="{52CBC53D-EBF9-4B6E-B32C-B218870F69DA}"/>
    <dgm:cxn modelId="{9B987762-51AC-48BC-835A-758E1B7E91CE}" type="presOf" srcId="{82DC1857-A994-468C-8F50-6C6A7FDF3AA0}" destId="{8157F11C-932C-49DC-B905-5F8C2134DEA0}" srcOrd="0" destOrd="0" presId="urn:microsoft.com/office/officeart/2005/8/layout/process4"/>
    <dgm:cxn modelId="{7D8FE48A-5A5D-4C79-B2CD-3A9C2D0D7E69}" srcId="{5D900B34-ECC4-42ED-8B91-9C1C2EDB7B5A}" destId="{82DC1857-A994-468C-8F50-6C6A7FDF3AA0}" srcOrd="2" destOrd="0" parTransId="{0688BA13-0AA9-4B1F-869D-AE1AC59ECA40}" sibTransId="{1447F0C9-4539-4756-96ED-9F3586B01B55}"/>
    <dgm:cxn modelId="{46F2B396-9037-42D4-81B8-7A31D580FC84}" type="presOf" srcId="{E20F155B-F8FB-41A3-9E2A-E053E96E725E}" destId="{17A94B45-A208-4F70-ADE5-3CE7559F9FD0}" srcOrd="0" destOrd="0" presId="urn:microsoft.com/office/officeart/2005/8/layout/process4"/>
    <dgm:cxn modelId="{4A8BB8A5-8E3B-4355-93B8-B038E51C73F0}" srcId="{D5993569-D54D-422E-8BB7-F29190BFB529}" destId="{F430549A-B990-4479-AB90-5FC93DE3C4A2}" srcOrd="0" destOrd="0" parTransId="{982A4F5F-17F0-48B2-8D85-142CCEFA8563}" sibTransId="{AC80A311-CCD3-47FA-AA6F-69B756B75869}"/>
    <dgm:cxn modelId="{9E07C4B9-2075-413A-8AE2-BE93CA29FDA6}" type="presOf" srcId="{F430549A-B990-4479-AB90-5FC93DE3C4A2}" destId="{9DBE979A-A969-4A53-A428-9C1749FD016C}" srcOrd="0" destOrd="0" presId="urn:microsoft.com/office/officeart/2005/8/layout/process4"/>
    <dgm:cxn modelId="{8F6DFBC9-407F-41EA-8FC3-A89A2883CCF8}" srcId="{5D900B34-ECC4-42ED-8B91-9C1C2EDB7B5A}" destId="{E01F35A7-2602-4A29-A6CA-2A13A67C81CA}" srcOrd="1" destOrd="0" parTransId="{C1B9F852-6392-4C8E-AD80-AB5629684233}" sibTransId="{80CAB7CB-083F-4737-A9D5-7AF23CB4158B}"/>
    <dgm:cxn modelId="{92F2C4CC-88E0-47DE-B88F-DB66CF08D339}" srcId="{D5993569-D54D-422E-8BB7-F29190BFB529}" destId="{5D900B34-ECC4-42ED-8B91-9C1C2EDB7B5A}" srcOrd="1" destOrd="0" parTransId="{94DF5940-1816-4A77-8CBA-864DA0332AAF}" sibTransId="{6BCAC2F9-3253-4AA0-A2DD-4FC44F6402E5}"/>
    <dgm:cxn modelId="{C7CE55D4-947E-4901-BD2D-DB532A496AD7}" type="presOf" srcId="{5D900B34-ECC4-42ED-8B91-9C1C2EDB7B5A}" destId="{0F787364-BE81-4604-A5B7-1FF9BE33AD5E}" srcOrd="1" destOrd="0" presId="urn:microsoft.com/office/officeart/2005/8/layout/process4"/>
    <dgm:cxn modelId="{D03CFFDC-4D31-4A90-B96A-1B5CCEF776D1}" type="presOf" srcId="{AFF431D9-24D8-4794-B0E5-FB4025EE5718}" destId="{3525DC9F-5C6F-4CB4-8389-5580ADB523C9}" srcOrd="0" destOrd="0" presId="urn:microsoft.com/office/officeart/2005/8/layout/process4"/>
    <dgm:cxn modelId="{38B856E2-E0D1-41AC-BF12-B1FB479B8055}" type="presOf" srcId="{5D900B34-ECC4-42ED-8B91-9C1C2EDB7B5A}" destId="{EC7BF65E-DEFC-4501-9BD1-015454CF465D}" srcOrd="0" destOrd="0" presId="urn:microsoft.com/office/officeart/2005/8/layout/process4"/>
    <dgm:cxn modelId="{131669E9-872F-4BD5-9976-2BE954C71D9B}" srcId="{5D900B34-ECC4-42ED-8B91-9C1C2EDB7B5A}" destId="{9F949976-6245-4C9D-B49B-B32527E26E96}" srcOrd="0" destOrd="0" parTransId="{E63139A2-7A1F-45CE-9E40-D2B4F231F3AD}" sibTransId="{FC7876D4-0C45-4789-A64F-1D7677F88832}"/>
    <dgm:cxn modelId="{40F492AF-9599-494D-AA71-B95CFB419CB2}" type="presParOf" srcId="{E4D504EF-0A1E-404F-98E1-2AC412DE0200}" destId="{7A634520-2959-4E1C-B129-EC1CEB8AF2E5}" srcOrd="0" destOrd="0" presId="urn:microsoft.com/office/officeart/2005/8/layout/process4"/>
    <dgm:cxn modelId="{9695FE23-6916-459F-B63D-140CF5DB11E6}" type="presParOf" srcId="{7A634520-2959-4E1C-B129-EC1CEB8AF2E5}" destId="{17A94B45-A208-4F70-ADE5-3CE7559F9FD0}" srcOrd="0" destOrd="0" presId="urn:microsoft.com/office/officeart/2005/8/layout/process4"/>
    <dgm:cxn modelId="{7C4A0E38-4B5B-4A06-AEEE-DD89BE7C3C32}" type="presParOf" srcId="{E4D504EF-0A1E-404F-98E1-2AC412DE0200}" destId="{D72FAB50-36D5-4891-9800-452AF1A77EBE}" srcOrd="1" destOrd="0" presId="urn:microsoft.com/office/officeart/2005/8/layout/process4"/>
    <dgm:cxn modelId="{109DEF8A-2620-4DB1-BF7C-B755D1BC1F05}" type="presParOf" srcId="{E4D504EF-0A1E-404F-98E1-2AC412DE0200}" destId="{37625021-2042-4607-ADF9-794B66D86474}" srcOrd="2" destOrd="0" presId="urn:microsoft.com/office/officeart/2005/8/layout/process4"/>
    <dgm:cxn modelId="{A8E247F6-850F-444B-9B41-B7F126852162}" type="presParOf" srcId="{37625021-2042-4607-ADF9-794B66D86474}" destId="{3525DC9F-5C6F-4CB4-8389-5580ADB523C9}" srcOrd="0" destOrd="0" presId="urn:microsoft.com/office/officeart/2005/8/layout/process4"/>
    <dgm:cxn modelId="{44BDD8AB-B0CC-46FB-BCB6-F7D0F4F7CE39}" type="presParOf" srcId="{E4D504EF-0A1E-404F-98E1-2AC412DE0200}" destId="{D19D0AFD-D03F-4E14-96DE-E3E5128554BB}" srcOrd="3" destOrd="0" presId="urn:microsoft.com/office/officeart/2005/8/layout/process4"/>
    <dgm:cxn modelId="{6D733F83-C0CE-442D-80E4-7F065421CF6F}" type="presParOf" srcId="{E4D504EF-0A1E-404F-98E1-2AC412DE0200}" destId="{D7C937D8-823C-4E4C-8E31-49040F98659D}" srcOrd="4" destOrd="0" presId="urn:microsoft.com/office/officeart/2005/8/layout/process4"/>
    <dgm:cxn modelId="{7D3D9179-5C54-45BE-AFA7-6A3E45CAE6AC}" type="presParOf" srcId="{D7C937D8-823C-4E4C-8E31-49040F98659D}" destId="{28C17546-8AF4-46AC-8784-1A9332CC07EF}" srcOrd="0" destOrd="0" presId="urn:microsoft.com/office/officeart/2005/8/layout/process4"/>
    <dgm:cxn modelId="{0128EE06-95C6-4454-A74D-960735764035}" type="presParOf" srcId="{E4D504EF-0A1E-404F-98E1-2AC412DE0200}" destId="{DF2CBF68-43FD-4818-BAA2-FAFE5CB926F1}" srcOrd="5" destOrd="0" presId="urn:microsoft.com/office/officeart/2005/8/layout/process4"/>
    <dgm:cxn modelId="{4823291A-54D1-418F-857C-A6A3AEA5EEE9}" type="presParOf" srcId="{E4D504EF-0A1E-404F-98E1-2AC412DE0200}" destId="{59E4A1B2-D8E6-4471-948A-18947EEC65D6}" srcOrd="6" destOrd="0" presId="urn:microsoft.com/office/officeart/2005/8/layout/process4"/>
    <dgm:cxn modelId="{8CCB3301-E017-45B6-9EA0-86FCBDE53EA4}" type="presParOf" srcId="{59E4A1B2-D8E6-4471-948A-18947EEC65D6}" destId="{EC7BF65E-DEFC-4501-9BD1-015454CF465D}" srcOrd="0" destOrd="0" presId="urn:microsoft.com/office/officeart/2005/8/layout/process4"/>
    <dgm:cxn modelId="{B55A218A-5C50-4259-A506-573143DD17E5}" type="presParOf" srcId="{59E4A1B2-D8E6-4471-948A-18947EEC65D6}" destId="{0F787364-BE81-4604-A5B7-1FF9BE33AD5E}" srcOrd="1" destOrd="0" presId="urn:microsoft.com/office/officeart/2005/8/layout/process4"/>
    <dgm:cxn modelId="{F9FCEA4C-E1DE-4B55-8037-C7C78D4201B5}" type="presParOf" srcId="{59E4A1B2-D8E6-4471-948A-18947EEC65D6}" destId="{67928FAA-1D17-4051-B667-F36EBA540910}" srcOrd="2" destOrd="0" presId="urn:microsoft.com/office/officeart/2005/8/layout/process4"/>
    <dgm:cxn modelId="{94E0CC47-C0C7-45A7-AD33-A3A97CDC2939}" type="presParOf" srcId="{67928FAA-1D17-4051-B667-F36EBA540910}" destId="{11FA1834-3F7B-4F31-8D89-FDE3DF13A7C9}" srcOrd="0" destOrd="0" presId="urn:microsoft.com/office/officeart/2005/8/layout/process4"/>
    <dgm:cxn modelId="{7798C111-3309-4C92-9827-3AA71ABD1512}" type="presParOf" srcId="{67928FAA-1D17-4051-B667-F36EBA540910}" destId="{CF0AC2D7-72A3-45B3-B5DA-78B24C40D0EA}" srcOrd="1" destOrd="0" presId="urn:microsoft.com/office/officeart/2005/8/layout/process4"/>
    <dgm:cxn modelId="{53261C6B-29F8-4EDA-B48E-D97B1A487A87}" type="presParOf" srcId="{67928FAA-1D17-4051-B667-F36EBA540910}" destId="{8157F11C-932C-49DC-B905-5F8C2134DEA0}" srcOrd="2" destOrd="0" presId="urn:microsoft.com/office/officeart/2005/8/layout/process4"/>
    <dgm:cxn modelId="{081C3565-C852-432E-A1DF-03C5A72407FA}" type="presParOf" srcId="{E4D504EF-0A1E-404F-98E1-2AC412DE0200}" destId="{F9444AF7-A965-47FF-881B-6618ABA0FFAF}" srcOrd="7" destOrd="0" presId="urn:microsoft.com/office/officeart/2005/8/layout/process4"/>
    <dgm:cxn modelId="{21A9558C-C6D7-4569-A730-ECEA9F64C795}" type="presParOf" srcId="{E4D504EF-0A1E-404F-98E1-2AC412DE0200}" destId="{788C7571-7562-476B-9CE3-AA218B8D984E}" srcOrd="8" destOrd="0" presId="urn:microsoft.com/office/officeart/2005/8/layout/process4"/>
    <dgm:cxn modelId="{0083E203-9638-4DE2-BA3D-E155DE6E38ED}" type="presParOf" srcId="{788C7571-7562-476B-9CE3-AA218B8D984E}" destId="{9DBE979A-A969-4A53-A428-9C1749FD016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52E6EC-FAB6-4D41-BBF3-2695739ED93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1567EC19-AE09-40CB-8E91-94E8BC775B36}">
      <dgm:prSet custT="1"/>
      <dgm:spPr/>
      <dgm:t>
        <a:bodyPr/>
        <a:lstStyle/>
        <a:p>
          <a:r>
            <a:rPr lang="en-US" sz="1400" dirty="0"/>
            <a:t>TF model represents individual mathematical operators as nodes in the dataflow graph</a:t>
          </a:r>
        </a:p>
      </dgm:t>
    </dgm:pt>
    <dgm:pt modelId="{F2DCBCE1-0F43-4BD4-81D9-A9A80156B33C}" type="parTrans" cxnId="{4DA27CEC-8529-4438-8D8F-5465B3C10F33}">
      <dgm:prSet/>
      <dgm:spPr/>
      <dgm:t>
        <a:bodyPr/>
        <a:lstStyle/>
        <a:p>
          <a:endParaRPr lang="en-US"/>
        </a:p>
      </dgm:t>
    </dgm:pt>
    <dgm:pt modelId="{3269D053-4ACF-44C9-BEEA-692903D1BF4A}" type="sibTrans" cxnId="{4DA27CEC-8529-4438-8D8F-5465B3C10F33}">
      <dgm:prSet/>
      <dgm:spPr/>
      <dgm:t>
        <a:bodyPr/>
        <a:lstStyle/>
        <a:p>
          <a:endParaRPr lang="en-US"/>
        </a:p>
      </dgm:t>
    </dgm:pt>
    <dgm:pt modelId="{D963117E-E4AE-4524-95F2-4A71AB3A616F}">
      <dgm:prSet custT="1"/>
      <dgm:spPr/>
      <dgm:t>
        <a:bodyPr/>
        <a:lstStyle/>
        <a:p>
          <a:r>
            <a:rPr lang="en-US" sz="1400" dirty="0"/>
            <a:t>Many optimization algorithms require each layer to have defined gradients (SGD)</a:t>
          </a:r>
        </a:p>
      </dgm:t>
    </dgm:pt>
    <dgm:pt modelId="{6CD04B5A-2FC1-46DC-B89A-5789C6763CF1}" type="parTrans" cxnId="{87F0FCFF-1D28-40F2-83EE-F370DD70A082}">
      <dgm:prSet/>
      <dgm:spPr/>
      <dgm:t>
        <a:bodyPr/>
        <a:lstStyle/>
        <a:p>
          <a:endParaRPr lang="en-US"/>
        </a:p>
      </dgm:t>
    </dgm:pt>
    <dgm:pt modelId="{4E2B9B49-7A17-400C-A5DA-50C94E1D0176}" type="sibTrans" cxnId="{87F0FCFF-1D28-40F2-83EE-F370DD70A082}">
      <dgm:prSet/>
      <dgm:spPr/>
      <dgm:t>
        <a:bodyPr/>
        <a:lstStyle/>
        <a:p>
          <a:endParaRPr lang="en-US"/>
        </a:p>
      </dgm:t>
    </dgm:pt>
    <dgm:pt modelId="{CCAE06D0-6D7B-4E10-92AF-A4CCE756B6C1}">
      <dgm:prSet custT="1"/>
      <dgm:spPr/>
      <dgm:t>
        <a:bodyPr/>
        <a:lstStyle/>
        <a:p>
          <a:r>
            <a:rPr lang="en-US" sz="1400" dirty="0"/>
            <a:t>Building layers out of simple operators makes it easy to experiment with different update rules</a:t>
          </a:r>
        </a:p>
      </dgm:t>
    </dgm:pt>
    <dgm:pt modelId="{29F2AFB8-4AE4-4132-9CC5-904F24FE4024}" type="parTrans" cxnId="{9AA5D519-5E41-4857-8889-CB6B6D32460C}">
      <dgm:prSet/>
      <dgm:spPr/>
      <dgm:t>
        <a:bodyPr/>
        <a:lstStyle/>
        <a:p>
          <a:endParaRPr lang="en-US"/>
        </a:p>
      </dgm:t>
    </dgm:pt>
    <dgm:pt modelId="{38E65D6F-6AFF-4AC8-AAAB-16624401A1EA}" type="sibTrans" cxnId="{9AA5D519-5E41-4857-8889-CB6B6D32460C}">
      <dgm:prSet/>
      <dgm:spPr/>
      <dgm:t>
        <a:bodyPr/>
        <a:lstStyle/>
        <a:p>
          <a:endParaRPr lang="en-US"/>
        </a:p>
      </dgm:t>
    </dgm:pt>
    <dgm:pt modelId="{6944F4AF-2408-43D9-BCDB-212D1C6DC897}" type="pres">
      <dgm:prSet presAssocID="{5D52E6EC-FAB6-4D41-BBF3-2695739ED93E}" presName="root" presStyleCnt="0">
        <dgm:presLayoutVars>
          <dgm:dir/>
          <dgm:resizeHandles val="exact"/>
        </dgm:presLayoutVars>
      </dgm:prSet>
      <dgm:spPr/>
    </dgm:pt>
    <dgm:pt modelId="{59D849C4-1497-42D0-ACBC-EBDD6331DE6F}" type="pres">
      <dgm:prSet presAssocID="{1567EC19-AE09-40CB-8E91-94E8BC775B36}" presName="compNode" presStyleCnt="0"/>
      <dgm:spPr/>
    </dgm:pt>
    <dgm:pt modelId="{1323BCFC-F16F-428A-9A35-FFFE374E2D59}" type="pres">
      <dgm:prSet presAssocID="{1567EC19-AE09-40CB-8E91-94E8BC775B3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BA8DD40-9C26-434E-ADC2-F51D0FEB4E4A}" type="pres">
      <dgm:prSet presAssocID="{1567EC19-AE09-40CB-8E91-94E8BC775B36}" presName="spaceRect" presStyleCnt="0"/>
      <dgm:spPr/>
    </dgm:pt>
    <dgm:pt modelId="{5468ED30-12AF-4E40-81FF-374068CB2CFF}" type="pres">
      <dgm:prSet presAssocID="{1567EC19-AE09-40CB-8E91-94E8BC775B36}" presName="textRect" presStyleLbl="revTx" presStyleIdx="0" presStyleCnt="3">
        <dgm:presLayoutVars>
          <dgm:chMax val="1"/>
          <dgm:chPref val="1"/>
        </dgm:presLayoutVars>
      </dgm:prSet>
      <dgm:spPr/>
    </dgm:pt>
    <dgm:pt modelId="{181F1E07-568E-478F-A1A5-2E99E516D459}" type="pres">
      <dgm:prSet presAssocID="{3269D053-4ACF-44C9-BEEA-692903D1BF4A}" presName="sibTrans" presStyleCnt="0"/>
      <dgm:spPr/>
    </dgm:pt>
    <dgm:pt modelId="{45021DCD-1FAD-4F27-9A6A-660FDD99A813}" type="pres">
      <dgm:prSet presAssocID="{D963117E-E4AE-4524-95F2-4A71AB3A616F}" presName="compNode" presStyleCnt="0"/>
      <dgm:spPr/>
    </dgm:pt>
    <dgm:pt modelId="{EB86E8C5-279A-4AC8-9AB8-B180FCD65996}" type="pres">
      <dgm:prSet presAssocID="{D963117E-E4AE-4524-95F2-4A71AB3A61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8682A24-5992-43F8-BF0C-2F5A2AE4505C}" type="pres">
      <dgm:prSet presAssocID="{D963117E-E4AE-4524-95F2-4A71AB3A616F}" presName="spaceRect" presStyleCnt="0"/>
      <dgm:spPr/>
    </dgm:pt>
    <dgm:pt modelId="{13E6FE85-5438-41C5-AEF0-51071C968516}" type="pres">
      <dgm:prSet presAssocID="{D963117E-E4AE-4524-95F2-4A71AB3A616F}" presName="textRect" presStyleLbl="revTx" presStyleIdx="1" presStyleCnt="3">
        <dgm:presLayoutVars>
          <dgm:chMax val="1"/>
          <dgm:chPref val="1"/>
        </dgm:presLayoutVars>
      </dgm:prSet>
      <dgm:spPr/>
    </dgm:pt>
    <dgm:pt modelId="{0F15344A-6EFB-4F38-BA01-E9BE3D2C8EFE}" type="pres">
      <dgm:prSet presAssocID="{4E2B9B49-7A17-400C-A5DA-50C94E1D0176}" presName="sibTrans" presStyleCnt="0"/>
      <dgm:spPr/>
    </dgm:pt>
    <dgm:pt modelId="{F26CA432-2E6F-4B61-ABCA-FA45D8E9D122}" type="pres">
      <dgm:prSet presAssocID="{CCAE06D0-6D7B-4E10-92AF-A4CCE756B6C1}" presName="compNode" presStyleCnt="0"/>
      <dgm:spPr/>
    </dgm:pt>
    <dgm:pt modelId="{E1345EC7-AB7F-4EB8-BC80-152D12DB74B0}" type="pres">
      <dgm:prSet presAssocID="{CCAE06D0-6D7B-4E10-92AF-A4CCE756B6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9B7C49D-5BF2-46A7-95D5-D5C38776994C}" type="pres">
      <dgm:prSet presAssocID="{CCAE06D0-6D7B-4E10-92AF-A4CCE756B6C1}" presName="spaceRect" presStyleCnt="0"/>
      <dgm:spPr/>
    </dgm:pt>
    <dgm:pt modelId="{BB3315A5-0D44-43D5-B8FE-9D27904F6B67}" type="pres">
      <dgm:prSet presAssocID="{CCAE06D0-6D7B-4E10-92AF-A4CCE756B6C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AA5D519-5E41-4857-8889-CB6B6D32460C}" srcId="{5D52E6EC-FAB6-4D41-BBF3-2695739ED93E}" destId="{CCAE06D0-6D7B-4E10-92AF-A4CCE756B6C1}" srcOrd="2" destOrd="0" parTransId="{29F2AFB8-4AE4-4132-9CC5-904F24FE4024}" sibTransId="{38E65D6F-6AFF-4AC8-AAAB-16624401A1EA}"/>
    <dgm:cxn modelId="{33C11D51-7E20-4318-BB08-44FBDFB0FF7F}" type="presOf" srcId="{5D52E6EC-FAB6-4D41-BBF3-2695739ED93E}" destId="{6944F4AF-2408-43D9-BCDB-212D1C6DC897}" srcOrd="0" destOrd="0" presId="urn:microsoft.com/office/officeart/2018/2/layout/IconLabelList"/>
    <dgm:cxn modelId="{5689F7B2-8ECD-4A12-BCEB-DB177B537B86}" type="presOf" srcId="{D963117E-E4AE-4524-95F2-4A71AB3A616F}" destId="{13E6FE85-5438-41C5-AEF0-51071C968516}" srcOrd="0" destOrd="0" presId="urn:microsoft.com/office/officeart/2018/2/layout/IconLabelList"/>
    <dgm:cxn modelId="{4DA27CEC-8529-4438-8D8F-5465B3C10F33}" srcId="{5D52E6EC-FAB6-4D41-BBF3-2695739ED93E}" destId="{1567EC19-AE09-40CB-8E91-94E8BC775B36}" srcOrd="0" destOrd="0" parTransId="{F2DCBCE1-0F43-4BD4-81D9-A9A80156B33C}" sibTransId="{3269D053-4ACF-44C9-BEEA-692903D1BF4A}"/>
    <dgm:cxn modelId="{C83581F1-98B0-4EF7-B3C8-2BCF4A68EEA3}" type="presOf" srcId="{1567EC19-AE09-40CB-8E91-94E8BC775B36}" destId="{5468ED30-12AF-4E40-81FF-374068CB2CFF}" srcOrd="0" destOrd="0" presId="urn:microsoft.com/office/officeart/2018/2/layout/IconLabelList"/>
    <dgm:cxn modelId="{F05595FB-94DA-42EC-A523-4F029D5B2090}" type="presOf" srcId="{CCAE06D0-6D7B-4E10-92AF-A4CCE756B6C1}" destId="{BB3315A5-0D44-43D5-B8FE-9D27904F6B67}" srcOrd="0" destOrd="0" presId="urn:microsoft.com/office/officeart/2018/2/layout/IconLabelList"/>
    <dgm:cxn modelId="{87F0FCFF-1D28-40F2-83EE-F370DD70A082}" srcId="{5D52E6EC-FAB6-4D41-BBF3-2695739ED93E}" destId="{D963117E-E4AE-4524-95F2-4A71AB3A616F}" srcOrd="1" destOrd="0" parTransId="{6CD04B5A-2FC1-46DC-B89A-5789C6763CF1}" sibTransId="{4E2B9B49-7A17-400C-A5DA-50C94E1D0176}"/>
    <dgm:cxn modelId="{0C7A0792-1F80-4EC9-AB93-09C10EF6D58C}" type="presParOf" srcId="{6944F4AF-2408-43D9-BCDB-212D1C6DC897}" destId="{59D849C4-1497-42D0-ACBC-EBDD6331DE6F}" srcOrd="0" destOrd="0" presId="urn:microsoft.com/office/officeart/2018/2/layout/IconLabelList"/>
    <dgm:cxn modelId="{DB329223-AB74-4519-9D50-01BB31E6F2A2}" type="presParOf" srcId="{59D849C4-1497-42D0-ACBC-EBDD6331DE6F}" destId="{1323BCFC-F16F-428A-9A35-FFFE374E2D59}" srcOrd="0" destOrd="0" presId="urn:microsoft.com/office/officeart/2018/2/layout/IconLabelList"/>
    <dgm:cxn modelId="{53AF56CA-6343-4FDA-8F8B-A0D417626904}" type="presParOf" srcId="{59D849C4-1497-42D0-ACBC-EBDD6331DE6F}" destId="{DBA8DD40-9C26-434E-ADC2-F51D0FEB4E4A}" srcOrd="1" destOrd="0" presId="urn:microsoft.com/office/officeart/2018/2/layout/IconLabelList"/>
    <dgm:cxn modelId="{CE24B633-7619-4892-A341-2C61531E088C}" type="presParOf" srcId="{59D849C4-1497-42D0-ACBC-EBDD6331DE6F}" destId="{5468ED30-12AF-4E40-81FF-374068CB2CFF}" srcOrd="2" destOrd="0" presId="urn:microsoft.com/office/officeart/2018/2/layout/IconLabelList"/>
    <dgm:cxn modelId="{359FE07A-8912-4871-B544-B5BCB67A61E7}" type="presParOf" srcId="{6944F4AF-2408-43D9-BCDB-212D1C6DC897}" destId="{181F1E07-568E-478F-A1A5-2E99E516D459}" srcOrd="1" destOrd="0" presId="urn:microsoft.com/office/officeart/2018/2/layout/IconLabelList"/>
    <dgm:cxn modelId="{86D38FE1-3520-459D-B5BE-7B08698C42CE}" type="presParOf" srcId="{6944F4AF-2408-43D9-BCDB-212D1C6DC897}" destId="{45021DCD-1FAD-4F27-9A6A-660FDD99A813}" srcOrd="2" destOrd="0" presId="urn:microsoft.com/office/officeart/2018/2/layout/IconLabelList"/>
    <dgm:cxn modelId="{3213F88B-00E4-463B-972C-CD34A9062484}" type="presParOf" srcId="{45021DCD-1FAD-4F27-9A6A-660FDD99A813}" destId="{EB86E8C5-279A-4AC8-9AB8-B180FCD65996}" srcOrd="0" destOrd="0" presId="urn:microsoft.com/office/officeart/2018/2/layout/IconLabelList"/>
    <dgm:cxn modelId="{FA51C102-B5C5-4232-9143-70971D9F030A}" type="presParOf" srcId="{45021DCD-1FAD-4F27-9A6A-660FDD99A813}" destId="{B8682A24-5992-43F8-BF0C-2F5A2AE4505C}" srcOrd="1" destOrd="0" presId="urn:microsoft.com/office/officeart/2018/2/layout/IconLabelList"/>
    <dgm:cxn modelId="{CB484517-4C03-42EA-B396-29EA24526B4A}" type="presParOf" srcId="{45021DCD-1FAD-4F27-9A6A-660FDD99A813}" destId="{13E6FE85-5438-41C5-AEF0-51071C968516}" srcOrd="2" destOrd="0" presId="urn:microsoft.com/office/officeart/2018/2/layout/IconLabelList"/>
    <dgm:cxn modelId="{44CEE206-4A14-4ECA-9A3B-4343C6EFB9F9}" type="presParOf" srcId="{6944F4AF-2408-43D9-BCDB-212D1C6DC897}" destId="{0F15344A-6EFB-4F38-BA01-E9BE3D2C8EFE}" srcOrd="3" destOrd="0" presId="urn:microsoft.com/office/officeart/2018/2/layout/IconLabelList"/>
    <dgm:cxn modelId="{C63EA682-B126-4232-BDFF-C628AB84E923}" type="presParOf" srcId="{6944F4AF-2408-43D9-BCDB-212D1C6DC897}" destId="{F26CA432-2E6F-4B61-ABCA-FA45D8E9D122}" srcOrd="4" destOrd="0" presId="urn:microsoft.com/office/officeart/2018/2/layout/IconLabelList"/>
    <dgm:cxn modelId="{358AA442-1726-4504-AD61-8CC6EB3CE5E2}" type="presParOf" srcId="{F26CA432-2E6F-4B61-ABCA-FA45D8E9D122}" destId="{E1345EC7-AB7F-4EB8-BC80-152D12DB74B0}" srcOrd="0" destOrd="0" presId="urn:microsoft.com/office/officeart/2018/2/layout/IconLabelList"/>
    <dgm:cxn modelId="{450D9E78-93BE-4B6E-AA55-64D0331DE23D}" type="presParOf" srcId="{F26CA432-2E6F-4B61-ABCA-FA45D8E9D122}" destId="{49B7C49D-5BF2-46A7-95D5-D5C38776994C}" srcOrd="1" destOrd="0" presId="urn:microsoft.com/office/officeart/2018/2/layout/IconLabelList"/>
    <dgm:cxn modelId="{9155612C-A0B8-4603-A43A-E604714CDAD2}" type="presParOf" srcId="{F26CA432-2E6F-4B61-ABCA-FA45D8E9D122}" destId="{BB3315A5-0D44-43D5-B8FE-9D27904F6B6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7730F6-51E5-4943-92F6-62C57195523A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D6D2DF1-D68F-43E9-B36D-A2DF1A9DA8BF}">
      <dgm:prSet/>
      <dgm:spPr/>
      <dgm:t>
        <a:bodyPr/>
        <a:lstStyle/>
        <a:p>
          <a:r>
            <a:rPr lang="en-US"/>
            <a:t>Partial and concurrent execution is responsible for much of TensorFlow’s flexibility</a:t>
          </a:r>
        </a:p>
      </dgm:t>
    </dgm:pt>
    <dgm:pt modelId="{77CC652B-9CA8-4D33-B8B0-CD14288DFFC3}" type="parTrans" cxnId="{0660D127-881C-4002-9AD6-B1F89D8B1275}">
      <dgm:prSet/>
      <dgm:spPr/>
      <dgm:t>
        <a:bodyPr/>
        <a:lstStyle/>
        <a:p>
          <a:endParaRPr lang="en-US"/>
        </a:p>
      </dgm:t>
    </dgm:pt>
    <dgm:pt modelId="{494CCBD1-AA7C-4CDD-8D0E-132044865DE4}" type="sibTrans" cxnId="{0660D127-881C-4002-9AD6-B1F89D8B1275}">
      <dgm:prSet/>
      <dgm:spPr/>
      <dgm:t>
        <a:bodyPr/>
        <a:lstStyle/>
        <a:p>
          <a:endParaRPr lang="en-US"/>
        </a:p>
      </dgm:t>
    </dgm:pt>
    <dgm:pt modelId="{937534C7-6DBB-4D77-84DC-4EB50FE6F0F6}">
      <dgm:prSet/>
      <dgm:spPr/>
      <dgm:t>
        <a:bodyPr/>
        <a:lstStyle/>
        <a:p>
          <a:r>
            <a:rPr lang="en-US"/>
            <a:t>Adding mutable state and coordination via queues makes it possible to specify a wide variety of model architectures in user-level code</a:t>
          </a:r>
        </a:p>
      </dgm:t>
    </dgm:pt>
    <dgm:pt modelId="{85B1509C-2455-4502-BEEA-7543B146CAAC}" type="parTrans" cxnId="{06FB4E7F-7DD8-461F-AB42-49E182237203}">
      <dgm:prSet/>
      <dgm:spPr/>
      <dgm:t>
        <a:bodyPr/>
        <a:lstStyle/>
        <a:p>
          <a:endParaRPr lang="en-US"/>
        </a:p>
      </dgm:t>
    </dgm:pt>
    <dgm:pt modelId="{0276405F-FDBD-4A04-97AE-796C468EB283}" type="sibTrans" cxnId="{06FB4E7F-7DD8-461F-AB42-49E182237203}">
      <dgm:prSet/>
      <dgm:spPr/>
      <dgm:t>
        <a:bodyPr/>
        <a:lstStyle/>
        <a:p>
          <a:endParaRPr lang="en-US"/>
        </a:p>
      </dgm:t>
    </dgm:pt>
    <dgm:pt modelId="{E09D1295-857B-4261-A551-FF688FE993FE}">
      <dgm:prSet/>
      <dgm:spPr/>
      <dgm:t>
        <a:bodyPr/>
        <a:lstStyle/>
        <a:p>
          <a:r>
            <a:rPr lang="en-US"/>
            <a:t>Enables advanced users to experiment without modifying the internals of the TensorFlow runtime</a:t>
          </a:r>
        </a:p>
      </dgm:t>
    </dgm:pt>
    <dgm:pt modelId="{1DDE376C-A3A2-4A96-A244-0D554E3C9D66}" type="parTrans" cxnId="{D8156ED3-A1B7-431A-AFC2-0A69965743F7}">
      <dgm:prSet/>
      <dgm:spPr/>
      <dgm:t>
        <a:bodyPr/>
        <a:lstStyle/>
        <a:p>
          <a:endParaRPr lang="en-US"/>
        </a:p>
      </dgm:t>
    </dgm:pt>
    <dgm:pt modelId="{C611F9DD-849F-493C-8E15-32C8B8414A81}" type="sibTrans" cxnId="{D8156ED3-A1B7-431A-AFC2-0A69965743F7}">
      <dgm:prSet/>
      <dgm:spPr/>
      <dgm:t>
        <a:bodyPr/>
        <a:lstStyle/>
        <a:p>
          <a:endParaRPr lang="en-US"/>
        </a:p>
      </dgm:t>
    </dgm:pt>
    <dgm:pt modelId="{D2FB73ED-EDB4-452D-A57A-D40CC343D1B4}" type="pres">
      <dgm:prSet presAssocID="{0F7730F6-51E5-4943-92F6-62C57195523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4FB8F0-211E-43CB-8C5B-04AB343057AD}" type="pres">
      <dgm:prSet presAssocID="{3D6D2DF1-D68F-43E9-B36D-A2DF1A9DA8BF}" presName="hierRoot1" presStyleCnt="0"/>
      <dgm:spPr/>
    </dgm:pt>
    <dgm:pt modelId="{D6E74B09-D9C6-4FFC-97CF-C2192CF2772F}" type="pres">
      <dgm:prSet presAssocID="{3D6D2DF1-D68F-43E9-B36D-A2DF1A9DA8BF}" presName="composite" presStyleCnt="0"/>
      <dgm:spPr/>
    </dgm:pt>
    <dgm:pt modelId="{F6E6B4CC-807F-43E7-BBCC-98C668C588AF}" type="pres">
      <dgm:prSet presAssocID="{3D6D2DF1-D68F-43E9-B36D-A2DF1A9DA8BF}" presName="background" presStyleLbl="node0" presStyleIdx="0" presStyleCnt="3"/>
      <dgm:spPr/>
    </dgm:pt>
    <dgm:pt modelId="{90CEF728-35F4-42BD-AD77-728D1D1067CA}" type="pres">
      <dgm:prSet presAssocID="{3D6D2DF1-D68F-43E9-B36D-A2DF1A9DA8BF}" presName="text" presStyleLbl="fgAcc0" presStyleIdx="0" presStyleCnt="3">
        <dgm:presLayoutVars>
          <dgm:chPref val="3"/>
        </dgm:presLayoutVars>
      </dgm:prSet>
      <dgm:spPr/>
    </dgm:pt>
    <dgm:pt modelId="{B9B41F93-FE06-4C44-B999-D8D4DB56A534}" type="pres">
      <dgm:prSet presAssocID="{3D6D2DF1-D68F-43E9-B36D-A2DF1A9DA8BF}" presName="hierChild2" presStyleCnt="0"/>
      <dgm:spPr/>
    </dgm:pt>
    <dgm:pt modelId="{60462EB4-7F43-47D2-A2EB-C26C307F24E0}" type="pres">
      <dgm:prSet presAssocID="{937534C7-6DBB-4D77-84DC-4EB50FE6F0F6}" presName="hierRoot1" presStyleCnt="0"/>
      <dgm:spPr/>
    </dgm:pt>
    <dgm:pt modelId="{301AE5DE-C96F-4698-BFB4-1E48541A0F4C}" type="pres">
      <dgm:prSet presAssocID="{937534C7-6DBB-4D77-84DC-4EB50FE6F0F6}" presName="composite" presStyleCnt="0"/>
      <dgm:spPr/>
    </dgm:pt>
    <dgm:pt modelId="{0591EF4E-1F9B-4CAA-A47B-AED712C084B9}" type="pres">
      <dgm:prSet presAssocID="{937534C7-6DBB-4D77-84DC-4EB50FE6F0F6}" presName="background" presStyleLbl="node0" presStyleIdx="1" presStyleCnt="3"/>
      <dgm:spPr/>
    </dgm:pt>
    <dgm:pt modelId="{DD6F683F-E1CF-4CCA-8AAB-6696D38FB761}" type="pres">
      <dgm:prSet presAssocID="{937534C7-6DBB-4D77-84DC-4EB50FE6F0F6}" presName="text" presStyleLbl="fgAcc0" presStyleIdx="1" presStyleCnt="3">
        <dgm:presLayoutVars>
          <dgm:chPref val="3"/>
        </dgm:presLayoutVars>
      </dgm:prSet>
      <dgm:spPr/>
    </dgm:pt>
    <dgm:pt modelId="{D6BA6B5F-4A27-4BFA-BEC4-1E0896201170}" type="pres">
      <dgm:prSet presAssocID="{937534C7-6DBB-4D77-84DC-4EB50FE6F0F6}" presName="hierChild2" presStyleCnt="0"/>
      <dgm:spPr/>
    </dgm:pt>
    <dgm:pt modelId="{28C99ABF-3623-416F-8BF8-4EEEB825DD67}" type="pres">
      <dgm:prSet presAssocID="{E09D1295-857B-4261-A551-FF688FE993FE}" presName="hierRoot1" presStyleCnt="0"/>
      <dgm:spPr/>
    </dgm:pt>
    <dgm:pt modelId="{AB535493-223E-4E8E-A7FB-B2106AACAD64}" type="pres">
      <dgm:prSet presAssocID="{E09D1295-857B-4261-A551-FF688FE993FE}" presName="composite" presStyleCnt="0"/>
      <dgm:spPr/>
    </dgm:pt>
    <dgm:pt modelId="{0271BCFE-F662-479D-95E4-DEC438F1227B}" type="pres">
      <dgm:prSet presAssocID="{E09D1295-857B-4261-A551-FF688FE993FE}" presName="background" presStyleLbl="node0" presStyleIdx="2" presStyleCnt="3"/>
      <dgm:spPr/>
    </dgm:pt>
    <dgm:pt modelId="{72EE15A2-5044-4BF1-BC02-05F2A3CF1C4B}" type="pres">
      <dgm:prSet presAssocID="{E09D1295-857B-4261-A551-FF688FE993FE}" presName="text" presStyleLbl="fgAcc0" presStyleIdx="2" presStyleCnt="3">
        <dgm:presLayoutVars>
          <dgm:chPref val="3"/>
        </dgm:presLayoutVars>
      </dgm:prSet>
      <dgm:spPr/>
    </dgm:pt>
    <dgm:pt modelId="{AFE7F3CB-90FB-4614-B9A4-423B0BD2D0B7}" type="pres">
      <dgm:prSet presAssocID="{E09D1295-857B-4261-A551-FF688FE993FE}" presName="hierChild2" presStyleCnt="0"/>
      <dgm:spPr/>
    </dgm:pt>
  </dgm:ptLst>
  <dgm:cxnLst>
    <dgm:cxn modelId="{2D113427-6D01-417A-B2F6-F15912982334}" type="presOf" srcId="{937534C7-6DBB-4D77-84DC-4EB50FE6F0F6}" destId="{DD6F683F-E1CF-4CCA-8AAB-6696D38FB761}" srcOrd="0" destOrd="0" presId="urn:microsoft.com/office/officeart/2005/8/layout/hierarchy1"/>
    <dgm:cxn modelId="{0660D127-881C-4002-9AD6-B1F89D8B1275}" srcId="{0F7730F6-51E5-4943-92F6-62C57195523A}" destId="{3D6D2DF1-D68F-43E9-B36D-A2DF1A9DA8BF}" srcOrd="0" destOrd="0" parTransId="{77CC652B-9CA8-4D33-B8B0-CD14288DFFC3}" sibTransId="{494CCBD1-AA7C-4CDD-8D0E-132044865DE4}"/>
    <dgm:cxn modelId="{A62F784B-1E8B-4AA0-8FF2-D84498100913}" type="presOf" srcId="{3D6D2DF1-D68F-43E9-B36D-A2DF1A9DA8BF}" destId="{90CEF728-35F4-42BD-AD77-728D1D1067CA}" srcOrd="0" destOrd="0" presId="urn:microsoft.com/office/officeart/2005/8/layout/hierarchy1"/>
    <dgm:cxn modelId="{06FB4E7F-7DD8-461F-AB42-49E182237203}" srcId="{0F7730F6-51E5-4943-92F6-62C57195523A}" destId="{937534C7-6DBB-4D77-84DC-4EB50FE6F0F6}" srcOrd="1" destOrd="0" parTransId="{85B1509C-2455-4502-BEEA-7543B146CAAC}" sibTransId="{0276405F-FDBD-4A04-97AE-796C468EB283}"/>
    <dgm:cxn modelId="{3D84BBA3-0CCE-421A-9A34-88D734805A2D}" type="presOf" srcId="{E09D1295-857B-4261-A551-FF688FE993FE}" destId="{72EE15A2-5044-4BF1-BC02-05F2A3CF1C4B}" srcOrd="0" destOrd="0" presId="urn:microsoft.com/office/officeart/2005/8/layout/hierarchy1"/>
    <dgm:cxn modelId="{D8156ED3-A1B7-431A-AFC2-0A69965743F7}" srcId="{0F7730F6-51E5-4943-92F6-62C57195523A}" destId="{E09D1295-857B-4261-A551-FF688FE993FE}" srcOrd="2" destOrd="0" parTransId="{1DDE376C-A3A2-4A96-A244-0D554E3C9D66}" sibTransId="{C611F9DD-849F-493C-8E15-32C8B8414A81}"/>
    <dgm:cxn modelId="{493C71FC-57F6-4A2F-AC7E-2F00A23B6439}" type="presOf" srcId="{0F7730F6-51E5-4943-92F6-62C57195523A}" destId="{D2FB73ED-EDB4-452D-A57A-D40CC343D1B4}" srcOrd="0" destOrd="0" presId="urn:microsoft.com/office/officeart/2005/8/layout/hierarchy1"/>
    <dgm:cxn modelId="{8C5EB413-4474-4E17-B609-3D50FC4408ED}" type="presParOf" srcId="{D2FB73ED-EDB4-452D-A57A-D40CC343D1B4}" destId="{B54FB8F0-211E-43CB-8C5B-04AB343057AD}" srcOrd="0" destOrd="0" presId="urn:microsoft.com/office/officeart/2005/8/layout/hierarchy1"/>
    <dgm:cxn modelId="{66570229-D11D-437E-AF6A-066C72478B7E}" type="presParOf" srcId="{B54FB8F0-211E-43CB-8C5B-04AB343057AD}" destId="{D6E74B09-D9C6-4FFC-97CF-C2192CF2772F}" srcOrd="0" destOrd="0" presId="urn:microsoft.com/office/officeart/2005/8/layout/hierarchy1"/>
    <dgm:cxn modelId="{575256B8-7F99-4F24-84DB-DB98A639FB03}" type="presParOf" srcId="{D6E74B09-D9C6-4FFC-97CF-C2192CF2772F}" destId="{F6E6B4CC-807F-43E7-BBCC-98C668C588AF}" srcOrd="0" destOrd="0" presId="urn:microsoft.com/office/officeart/2005/8/layout/hierarchy1"/>
    <dgm:cxn modelId="{65855149-2E88-40FB-8E3F-38727A0C6292}" type="presParOf" srcId="{D6E74B09-D9C6-4FFC-97CF-C2192CF2772F}" destId="{90CEF728-35F4-42BD-AD77-728D1D1067CA}" srcOrd="1" destOrd="0" presId="urn:microsoft.com/office/officeart/2005/8/layout/hierarchy1"/>
    <dgm:cxn modelId="{6BBE6269-A591-4B7A-86CA-A3CAF37DE689}" type="presParOf" srcId="{B54FB8F0-211E-43CB-8C5B-04AB343057AD}" destId="{B9B41F93-FE06-4C44-B999-D8D4DB56A534}" srcOrd="1" destOrd="0" presId="urn:microsoft.com/office/officeart/2005/8/layout/hierarchy1"/>
    <dgm:cxn modelId="{B02966CB-E946-4C2F-BAB0-7EAD7A0D53FA}" type="presParOf" srcId="{D2FB73ED-EDB4-452D-A57A-D40CC343D1B4}" destId="{60462EB4-7F43-47D2-A2EB-C26C307F24E0}" srcOrd="1" destOrd="0" presId="urn:microsoft.com/office/officeart/2005/8/layout/hierarchy1"/>
    <dgm:cxn modelId="{FD0CE39E-081C-415C-B23C-DB1A0E1AC4AD}" type="presParOf" srcId="{60462EB4-7F43-47D2-A2EB-C26C307F24E0}" destId="{301AE5DE-C96F-4698-BFB4-1E48541A0F4C}" srcOrd="0" destOrd="0" presId="urn:microsoft.com/office/officeart/2005/8/layout/hierarchy1"/>
    <dgm:cxn modelId="{A67A1354-6D59-43B6-B50C-20B431D64F4C}" type="presParOf" srcId="{301AE5DE-C96F-4698-BFB4-1E48541A0F4C}" destId="{0591EF4E-1F9B-4CAA-A47B-AED712C084B9}" srcOrd="0" destOrd="0" presId="urn:microsoft.com/office/officeart/2005/8/layout/hierarchy1"/>
    <dgm:cxn modelId="{450F1271-5B91-478F-A106-F1C42A0B150B}" type="presParOf" srcId="{301AE5DE-C96F-4698-BFB4-1E48541A0F4C}" destId="{DD6F683F-E1CF-4CCA-8AAB-6696D38FB761}" srcOrd="1" destOrd="0" presId="urn:microsoft.com/office/officeart/2005/8/layout/hierarchy1"/>
    <dgm:cxn modelId="{E58CB1F6-1AFD-4854-BD8E-002FD1824CB6}" type="presParOf" srcId="{60462EB4-7F43-47D2-A2EB-C26C307F24E0}" destId="{D6BA6B5F-4A27-4BFA-BEC4-1E0896201170}" srcOrd="1" destOrd="0" presId="urn:microsoft.com/office/officeart/2005/8/layout/hierarchy1"/>
    <dgm:cxn modelId="{88C75B12-A6BF-48A3-A3BD-7496BA6A674D}" type="presParOf" srcId="{D2FB73ED-EDB4-452D-A57A-D40CC343D1B4}" destId="{28C99ABF-3623-416F-8BF8-4EEEB825DD67}" srcOrd="2" destOrd="0" presId="urn:microsoft.com/office/officeart/2005/8/layout/hierarchy1"/>
    <dgm:cxn modelId="{700730E9-6E33-452B-847A-8A306628D0DD}" type="presParOf" srcId="{28C99ABF-3623-416F-8BF8-4EEEB825DD67}" destId="{AB535493-223E-4E8E-A7FB-B2106AACAD64}" srcOrd="0" destOrd="0" presId="urn:microsoft.com/office/officeart/2005/8/layout/hierarchy1"/>
    <dgm:cxn modelId="{3E693631-93FA-4977-A3B2-CE40522857C2}" type="presParOf" srcId="{AB535493-223E-4E8E-A7FB-B2106AACAD64}" destId="{0271BCFE-F662-479D-95E4-DEC438F1227B}" srcOrd="0" destOrd="0" presId="urn:microsoft.com/office/officeart/2005/8/layout/hierarchy1"/>
    <dgm:cxn modelId="{E7093739-770A-49BC-A8D2-6483BFE55EE1}" type="presParOf" srcId="{AB535493-223E-4E8E-A7FB-B2106AACAD64}" destId="{72EE15A2-5044-4BF1-BC02-05F2A3CF1C4B}" srcOrd="1" destOrd="0" presId="urn:microsoft.com/office/officeart/2005/8/layout/hierarchy1"/>
    <dgm:cxn modelId="{3DA2222C-4C86-4FAC-BB92-9D0FBF525435}" type="presParOf" srcId="{28C99ABF-3623-416F-8BF8-4EEEB825DD67}" destId="{AFE7F3CB-90FB-4614-B9A4-423B0BD2D0B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164234-8D31-46B8-B833-7F432DC938C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BE1DF9E-06D5-422D-9953-2F1D8D6589E9}">
      <dgm:prSet/>
      <dgm:spPr/>
      <dgm:t>
        <a:bodyPr/>
        <a:lstStyle/>
        <a:p>
          <a:r>
            <a:rPr lang="en-US" dirty="0"/>
            <a:t>- Experiments run on a shared production cluster</a:t>
          </a:r>
        </a:p>
        <a:p>
          <a:r>
            <a:rPr lang="en-US" dirty="0"/>
            <a:t>- Figures plot median values with error bars showing the 10</a:t>
          </a:r>
          <a:r>
            <a:rPr lang="en-US" baseline="30000" dirty="0"/>
            <a:t>th</a:t>
          </a:r>
          <a:r>
            <a:rPr lang="en-US" dirty="0"/>
            <a:t> and 90</a:t>
          </a:r>
          <a:r>
            <a:rPr lang="en-US" baseline="30000" dirty="0"/>
            <a:t>th</a:t>
          </a:r>
          <a:r>
            <a:rPr lang="en-US" dirty="0"/>
            <a:t> percentiles</a:t>
          </a:r>
        </a:p>
      </dgm:t>
    </dgm:pt>
    <dgm:pt modelId="{EF08203D-406D-420C-9743-25D42F38608A}" type="parTrans" cxnId="{815FBCC8-5268-4592-9146-49253244DC4E}">
      <dgm:prSet/>
      <dgm:spPr/>
      <dgm:t>
        <a:bodyPr/>
        <a:lstStyle/>
        <a:p>
          <a:endParaRPr lang="en-US"/>
        </a:p>
      </dgm:t>
    </dgm:pt>
    <dgm:pt modelId="{1A4D2E2D-9751-4FCD-A76E-189A74A5FE9D}" type="sibTrans" cxnId="{815FBCC8-5268-4592-9146-49253244DC4E}">
      <dgm:prSet/>
      <dgm:spPr/>
      <dgm:t>
        <a:bodyPr/>
        <a:lstStyle/>
        <a:p>
          <a:endParaRPr lang="en-US"/>
        </a:p>
      </dgm:t>
    </dgm:pt>
    <dgm:pt modelId="{2021F641-3B5A-4385-B768-629C324A313B}">
      <dgm:prSet/>
      <dgm:spPr/>
      <dgm:t>
        <a:bodyPr/>
        <a:lstStyle/>
        <a:p>
          <a:endParaRPr lang="en-US" dirty="0"/>
        </a:p>
      </dgm:t>
    </dgm:pt>
    <dgm:pt modelId="{9428EDEE-F7E0-4783-A199-70BA833621C6}" type="parTrans" cxnId="{0B13E9EA-3D43-4004-AB1B-E664C71272F0}">
      <dgm:prSet/>
      <dgm:spPr/>
      <dgm:t>
        <a:bodyPr/>
        <a:lstStyle/>
        <a:p>
          <a:endParaRPr lang="en-US"/>
        </a:p>
      </dgm:t>
    </dgm:pt>
    <dgm:pt modelId="{DC332EFB-9CA4-4691-9D02-485FADF66D1E}" type="sibTrans" cxnId="{0B13E9EA-3D43-4004-AB1B-E664C71272F0}">
      <dgm:prSet/>
      <dgm:spPr/>
      <dgm:t>
        <a:bodyPr/>
        <a:lstStyle/>
        <a:p>
          <a:endParaRPr lang="en-US"/>
        </a:p>
      </dgm:t>
    </dgm:pt>
    <dgm:pt modelId="{B76ADCCF-DFB5-48DD-BE96-9E5DF94F6D1E}" type="pres">
      <dgm:prSet presAssocID="{62164234-8D31-46B8-B833-7F432DC938C3}" presName="root" presStyleCnt="0">
        <dgm:presLayoutVars>
          <dgm:dir/>
          <dgm:resizeHandles val="exact"/>
        </dgm:presLayoutVars>
      </dgm:prSet>
      <dgm:spPr/>
    </dgm:pt>
    <dgm:pt modelId="{C22C6B32-8573-4216-A166-059F2B2ACEE6}" type="pres">
      <dgm:prSet presAssocID="{CBE1DF9E-06D5-422D-9953-2F1D8D6589E9}" presName="compNode" presStyleCnt="0"/>
      <dgm:spPr/>
    </dgm:pt>
    <dgm:pt modelId="{B3424DEE-29CF-4E22-91D4-DB15E1353CAA}" type="pres">
      <dgm:prSet presAssocID="{CBE1DF9E-06D5-422D-9953-2F1D8D6589E9}" presName="bgRect" presStyleLbl="bgShp" presStyleIdx="0" presStyleCnt="2"/>
      <dgm:spPr>
        <a:solidFill>
          <a:schemeClr val="accent1"/>
        </a:solidFill>
      </dgm:spPr>
    </dgm:pt>
    <dgm:pt modelId="{3B8B3A4E-1DBF-4878-89DC-2190AD900F20}" type="pres">
      <dgm:prSet presAssocID="{CBE1DF9E-06D5-422D-9953-2F1D8D6589E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6A84811A-E8BC-46B4-893F-021FE7F57FB5}" type="pres">
      <dgm:prSet presAssocID="{CBE1DF9E-06D5-422D-9953-2F1D8D6589E9}" presName="spaceRect" presStyleCnt="0"/>
      <dgm:spPr/>
    </dgm:pt>
    <dgm:pt modelId="{182E34AF-851D-44DD-941B-9590AB19B715}" type="pres">
      <dgm:prSet presAssocID="{CBE1DF9E-06D5-422D-9953-2F1D8D6589E9}" presName="parTx" presStyleLbl="revTx" presStyleIdx="0" presStyleCnt="2">
        <dgm:presLayoutVars>
          <dgm:chMax val="0"/>
          <dgm:chPref val="0"/>
        </dgm:presLayoutVars>
      </dgm:prSet>
      <dgm:spPr/>
    </dgm:pt>
    <dgm:pt modelId="{49B4CD94-5533-4316-B51F-0BB2808C737C}" type="pres">
      <dgm:prSet presAssocID="{1A4D2E2D-9751-4FCD-A76E-189A74A5FE9D}" presName="sibTrans" presStyleCnt="0"/>
      <dgm:spPr/>
    </dgm:pt>
    <dgm:pt modelId="{90856FC4-2033-429D-9CE6-8C693F12039A}" type="pres">
      <dgm:prSet presAssocID="{2021F641-3B5A-4385-B768-629C324A313B}" presName="compNode" presStyleCnt="0"/>
      <dgm:spPr/>
    </dgm:pt>
    <dgm:pt modelId="{BCCD89F6-1F36-4655-BC5B-75541AC1828F}" type="pres">
      <dgm:prSet presAssocID="{2021F641-3B5A-4385-B768-629C324A313B}" presName="bgRect" presStyleLbl="bgShp" presStyleIdx="1" presStyleCnt="2" custScaleY="19801"/>
      <dgm:spPr>
        <a:noFill/>
      </dgm:spPr>
    </dgm:pt>
    <dgm:pt modelId="{09D6354E-F1A0-49E8-B748-D079768B3533}" type="pres">
      <dgm:prSet presAssocID="{2021F641-3B5A-4385-B768-629C324A313B}" presName="iconRect" presStyleLbl="node1" presStyleIdx="1" presStyleCnt="2" custScaleX="106875" custScaleY="90826"/>
      <dgm:spPr>
        <a:noFill/>
        <a:ln>
          <a:noFill/>
        </a:ln>
      </dgm:spPr>
      <dgm:extLst/>
    </dgm:pt>
    <dgm:pt modelId="{41B7FD29-98F7-4713-B20B-61AB14BEF86C}" type="pres">
      <dgm:prSet presAssocID="{2021F641-3B5A-4385-B768-629C324A313B}" presName="spaceRect" presStyleCnt="0"/>
      <dgm:spPr/>
    </dgm:pt>
    <dgm:pt modelId="{3E2F89CF-85F1-4452-BEBE-02343334BFF2}" type="pres">
      <dgm:prSet presAssocID="{2021F641-3B5A-4385-B768-629C324A313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7260918-D0D3-4111-8099-3BF1A1F9CA9F}" type="presOf" srcId="{62164234-8D31-46B8-B833-7F432DC938C3}" destId="{B76ADCCF-DFB5-48DD-BE96-9E5DF94F6D1E}" srcOrd="0" destOrd="0" presId="urn:microsoft.com/office/officeart/2018/2/layout/IconVerticalSolidList"/>
    <dgm:cxn modelId="{F686BE23-A02D-441A-909B-099E5FF08CA7}" type="presOf" srcId="{2021F641-3B5A-4385-B768-629C324A313B}" destId="{3E2F89CF-85F1-4452-BEBE-02343334BFF2}" srcOrd="0" destOrd="0" presId="urn:microsoft.com/office/officeart/2018/2/layout/IconVerticalSolidList"/>
    <dgm:cxn modelId="{815FBCC8-5268-4592-9146-49253244DC4E}" srcId="{62164234-8D31-46B8-B833-7F432DC938C3}" destId="{CBE1DF9E-06D5-422D-9953-2F1D8D6589E9}" srcOrd="0" destOrd="0" parTransId="{EF08203D-406D-420C-9743-25D42F38608A}" sibTransId="{1A4D2E2D-9751-4FCD-A76E-189A74A5FE9D}"/>
    <dgm:cxn modelId="{9CA2F5E4-5D9C-4BBE-A510-64227D490F4F}" type="presOf" srcId="{CBE1DF9E-06D5-422D-9953-2F1D8D6589E9}" destId="{182E34AF-851D-44DD-941B-9590AB19B715}" srcOrd="0" destOrd="0" presId="urn:microsoft.com/office/officeart/2018/2/layout/IconVerticalSolidList"/>
    <dgm:cxn modelId="{0B13E9EA-3D43-4004-AB1B-E664C71272F0}" srcId="{62164234-8D31-46B8-B833-7F432DC938C3}" destId="{2021F641-3B5A-4385-B768-629C324A313B}" srcOrd="1" destOrd="0" parTransId="{9428EDEE-F7E0-4783-A199-70BA833621C6}" sibTransId="{DC332EFB-9CA4-4691-9D02-485FADF66D1E}"/>
    <dgm:cxn modelId="{44E88341-2BA0-44E0-B6FC-3AA90D1A7D4A}" type="presParOf" srcId="{B76ADCCF-DFB5-48DD-BE96-9E5DF94F6D1E}" destId="{C22C6B32-8573-4216-A166-059F2B2ACEE6}" srcOrd="0" destOrd="0" presId="urn:microsoft.com/office/officeart/2018/2/layout/IconVerticalSolidList"/>
    <dgm:cxn modelId="{349BD883-88CA-403D-96DD-0F58F4F1C68D}" type="presParOf" srcId="{C22C6B32-8573-4216-A166-059F2B2ACEE6}" destId="{B3424DEE-29CF-4E22-91D4-DB15E1353CAA}" srcOrd="0" destOrd="0" presId="urn:microsoft.com/office/officeart/2018/2/layout/IconVerticalSolidList"/>
    <dgm:cxn modelId="{D3FCDC2B-3ED8-4FD8-A7FE-BFC6F74B5453}" type="presParOf" srcId="{C22C6B32-8573-4216-A166-059F2B2ACEE6}" destId="{3B8B3A4E-1DBF-4878-89DC-2190AD900F20}" srcOrd="1" destOrd="0" presId="urn:microsoft.com/office/officeart/2018/2/layout/IconVerticalSolidList"/>
    <dgm:cxn modelId="{A2475CBF-E07E-4304-AD20-D72DC3510F94}" type="presParOf" srcId="{C22C6B32-8573-4216-A166-059F2B2ACEE6}" destId="{6A84811A-E8BC-46B4-893F-021FE7F57FB5}" srcOrd="2" destOrd="0" presId="urn:microsoft.com/office/officeart/2018/2/layout/IconVerticalSolidList"/>
    <dgm:cxn modelId="{7CCA1A7B-09E7-43B3-9B60-E1F25561C324}" type="presParOf" srcId="{C22C6B32-8573-4216-A166-059F2B2ACEE6}" destId="{182E34AF-851D-44DD-941B-9590AB19B715}" srcOrd="3" destOrd="0" presId="urn:microsoft.com/office/officeart/2018/2/layout/IconVerticalSolidList"/>
    <dgm:cxn modelId="{2E8D0BF1-53E1-4E2F-99B6-5E2DBFB2C133}" type="presParOf" srcId="{B76ADCCF-DFB5-48DD-BE96-9E5DF94F6D1E}" destId="{49B4CD94-5533-4316-B51F-0BB2808C737C}" srcOrd="1" destOrd="0" presId="urn:microsoft.com/office/officeart/2018/2/layout/IconVerticalSolidList"/>
    <dgm:cxn modelId="{134269C4-B9D6-47CB-8938-701233288955}" type="presParOf" srcId="{B76ADCCF-DFB5-48DD-BE96-9E5DF94F6D1E}" destId="{90856FC4-2033-429D-9CE6-8C693F12039A}" srcOrd="2" destOrd="0" presId="urn:microsoft.com/office/officeart/2018/2/layout/IconVerticalSolidList"/>
    <dgm:cxn modelId="{A469457D-D09A-40FF-8D3F-9F3AB691EDB2}" type="presParOf" srcId="{90856FC4-2033-429D-9CE6-8C693F12039A}" destId="{BCCD89F6-1F36-4655-BC5B-75541AC1828F}" srcOrd="0" destOrd="0" presId="urn:microsoft.com/office/officeart/2018/2/layout/IconVerticalSolidList"/>
    <dgm:cxn modelId="{6B1BA97E-4A46-44EA-BD5F-55D928B5DE00}" type="presParOf" srcId="{90856FC4-2033-429D-9CE6-8C693F12039A}" destId="{09D6354E-F1A0-49E8-B748-D079768B3533}" srcOrd="1" destOrd="0" presId="urn:microsoft.com/office/officeart/2018/2/layout/IconVerticalSolidList"/>
    <dgm:cxn modelId="{3F2D33AC-57FF-4F2B-9472-3BA52DC6EDA9}" type="presParOf" srcId="{90856FC4-2033-429D-9CE6-8C693F12039A}" destId="{41B7FD29-98F7-4713-B20B-61AB14BEF86C}" srcOrd="2" destOrd="0" presId="urn:microsoft.com/office/officeart/2018/2/layout/IconVerticalSolidList"/>
    <dgm:cxn modelId="{11A3039A-760B-48CF-9642-5B8C6C01092A}" type="presParOf" srcId="{90856FC4-2033-429D-9CE6-8C693F12039A}" destId="{3E2F89CF-85F1-4452-BEBE-02343334BF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94B45-A208-4F70-ADE5-3CE7559F9FD0}">
      <dsp:nvSpPr>
        <dsp:cNvPr id="0" name=""/>
        <dsp:cNvSpPr/>
      </dsp:nvSpPr>
      <dsp:spPr>
        <a:xfrm>
          <a:off x="0" y="3981648"/>
          <a:ext cx="5913437" cy="653222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At the lowest level, all tensors in TF are dense, ensuring that the lowest levels of the system have simple implementations for memory allocation and serialization, thus reducing the framework overhead</a:t>
          </a:r>
        </a:p>
      </dsp:txBody>
      <dsp:txXfrm>
        <a:off x="0" y="3981648"/>
        <a:ext cx="5913437" cy="653222"/>
      </dsp:txXfrm>
    </dsp:sp>
    <dsp:sp modelId="{3525DC9F-5C6F-4CB4-8389-5580ADB523C9}">
      <dsp:nvSpPr>
        <dsp:cNvPr id="0" name=""/>
        <dsp:cNvSpPr/>
      </dsp:nvSpPr>
      <dsp:spPr>
        <a:xfrm rot="10800000">
          <a:off x="0" y="2986790"/>
          <a:ext cx="5913437" cy="1004656"/>
        </a:xfrm>
        <a:prstGeom prst="upArrowCallou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TF uses tensors of primitive values as a common interchange format that all devices understand</a:t>
          </a:r>
        </a:p>
      </dsp:txBody>
      <dsp:txXfrm rot="10800000">
        <a:off x="0" y="2986790"/>
        <a:ext cx="5913437" cy="652795"/>
      </dsp:txXfrm>
    </dsp:sp>
    <dsp:sp modelId="{28C17546-8AF4-46AC-8784-1A9332CC07EF}">
      <dsp:nvSpPr>
        <dsp:cNvPr id="0" name=""/>
        <dsp:cNvSpPr/>
      </dsp:nvSpPr>
      <dsp:spPr>
        <a:xfrm rot="10800000">
          <a:off x="0" y="1991932"/>
          <a:ext cx="5913437" cy="1004656"/>
        </a:xfrm>
        <a:prstGeom prst="upArrowCallou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Each operator can have multiple specialized implementations for different devices</a:t>
          </a:r>
        </a:p>
      </dsp:txBody>
      <dsp:txXfrm rot="10800000">
        <a:off x="0" y="1991932"/>
        <a:ext cx="5913437" cy="652795"/>
      </dsp:txXfrm>
    </dsp:sp>
    <dsp:sp modelId="{0F787364-BE81-4604-A5B7-1FF9BE33AD5E}">
      <dsp:nvSpPr>
        <dsp:cNvPr id="0" name=""/>
        <dsp:cNvSpPr/>
      </dsp:nvSpPr>
      <dsp:spPr>
        <a:xfrm rot="10800000">
          <a:off x="0" y="997074"/>
          <a:ext cx="5913437" cy="1004656"/>
        </a:xfrm>
        <a:prstGeom prst="upArrowCallou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At a minimum a device must implement methods for:</a:t>
          </a:r>
        </a:p>
      </dsp:txBody>
      <dsp:txXfrm rot="-10800000">
        <a:off x="0" y="997074"/>
        <a:ext cx="5913437" cy="352634"/>
      </dsp:txXfrm>
    </dsp:sp>
    <dsp:sp modelId="{11FA1834-3F7B-4F31-8D89-FDE3DF13A7C9}">
      <dsp:nvSpPr>
        <dsp:cNvPr id="0" name=""/>
        <dsp:cNvSpPr/>
      </dsp:nvSpPr>
      <dsp:spPr>
        <a:xfrm>
          <a:off x="2887" y="1349709"/>
          <a:ext cx="1969220" cy="300392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Issuing a kernel for execution</a:t>
          </a:r>
        </a:p>
      </dsp:txBody>
      <dsp:txXfrm>
        <a:off x="2887" y="1349709"/>
        <a:ext cx="1969220" cy="300392"/>
      </dsp:txXfrm>
    </dsp:sp>
    <dsp:sp modelId="{CF0AC2D7-72A3-45B3-B5DA-78B24C40D0EA}">
      <dsp:nvSpPr>
        <dsp:cNvPr id="0" name=""/>
        <dsp:cNvSpPr/>
      </dsp:nvSpPr>
      <dsp:spPr>
        <a:xfrm>
          <a:off x="1972108" y="1349709"/>
          <a:ext cx="1969220" cy="300392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9525" cap="flat" cmpd="sng" algn="ctr">
          <a:solidFill>
            <a:schemeClr val="accent2">
              <a:tint val="40000"/>
              <a:alpha val="90000"/>
              <a:hueOff val="-2096409"/>
              <a:satOff val="8402"/>
              <a:lumOff val="12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Allocating memory for inputs and outputs</a:t>
          </a:r>
        </a:p>
      </dsp:txBody>
      <dsp:txXfrm>
        <a:off x="1972108" y="1349709"/>
        <a:ext cx="1969220" cy="300392"/>
      </dsp:txXfrm>
    </dsp:sp>
    <dsp:sp modelId="{8157F11C-932C-49DC-B905-5F8C2134DEA0}">
      <dsp:nvSpPr>
        <dsp:cNvPr id="0" name=""/>
        <dsp:cNvSpPr/>
      </dsp:nvSpPr>
      <dsp:spPr>
        <a:xfrm>
          <a:off x="3941328" y="1349709"/>
          <a:ext cx="1969220" cy="300392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952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Transferring buffers to and from host memory</a:t>
          </a:r>
        </a:p>
      </dsp:txBody>
      <dsp:txXfrm>
        <a:off x="3941328" y="1349709"/>
        <a:ext cx="1969220" cy="300392"/>
      </dsp:txXfrm>
    </dsp:sp>
    <dsp:sp modelId="{9DBE979A-A969-4A53-A428-9C1749FD016C}">
      <dsp:nvSpPr>
        <dsp:cNvPr id="0" name=""/>
        <dsp:cNvSpPr/>
      </dsp:nvSpPr>
      <dsp:spPr>
        <a:xfrm rot="10800000">
          <a:off x="0" y="2216"/>
          <a:ext cx="5913437" cy="1004656"/>
        </a:xfrm>
        <a:prstGeom prst="upArrowCallou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To support these accelerators in TF, a common abstraction is defined for devices</a:t>
          </a:r>
        </a:p>
      </dsp:txBody>
      <dsp:txXfrm rot="10800000">
        <a:off x="0" y="2216"/>
        <a:ext cx="5913437" cy="652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3BCFC-F16F-428A-9A35-FFFE374E2D59}">
      <dsp:nvSpPr>
        <dsp:cNvPr id="0" name=""/>
        <dsp:cNvSpPr/>
      </dsp:nvSpPr>
      <dsp:spPr>
        <a:xfrm>
          <a:off x="916421" y="651596"/>
          <a:ext cx="1248996" cy="12489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68ED30-12AF-4E40-81FF-374068CB2CFF}">
      <dsp:nvSpPr>
        <dsp:cNvPr id="0" name=""/>
        <dsp:cNvSpPr/>
      </dsp:nvSpPr>
      <dsp:spPr>
        <a:xfrm>
          <a:off x="153146" y="2248222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TF model represents individual mathematical operators as nodes in the dataflow graph</a:t>
          </a:r>
        </a:p>
      </dsp:txBody>
      <dsp:txXfrm>
        <a:off x="153146" y="2248222"/>
        <a:ext cx="2775546" cy="720000"/>
      </dsp:txXfrm>
    </dsp:sp>
    <dsp:sp modelId="{EB86E8C5-279A-4AC8-9AB8-B180FCD65996}">
      <dsp:nvSpPr>
        <dsp:cNvPr id="0" name=""/>
        <dsp:cNvSpPr/>
      </dsp:nvSpPr>
      <dsp:spPr>
        <a:xfrm>
          <a:off x="4177689" y="651596"/>
          <a:ext cx="1248996" cy="12489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6FE85-5438-41C5-AEF0-51071C968516}">
      <dsp:nvSpPr>
        <dsp:cNvPr id="0" name=""/>
        <dsp:cNvSpPr/>
      </dsp:nvSpPr>
      <dsp:spPr>
        <a:xfrm>
          <a:off x="3414414" y="2248222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Many optimization algorithms require each layer to have defined gradients (SGD)</a:t>
          </a:r>
        </a:p>
      </dsp:txBody>
      <dsp:txXfrm>
        <a:off x="3414414" y="2248222"/>
        <a:ext cx="2775546" cy="720000"/>
      </dsp:txXfrm>
    </dsp:sp>
    <dsp:sp modelId="{E1345EC7-AB7F-4EB8-BC80-152D12DB74B0}">
      <dsp:nvSpPr>
        <dsp:cNvPr id="0" name=""/>
        <dsp:cNvSpPr/>
      </dsp:nvSpPr>
      <dsp:spPr>
        <a:xfrm>
          <a:off x="7438957" y="651596"/>
          <a:ext cx="1248996" cy="12489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315A5-0D44-43D5-B8FE-9D27904F6B67}">
      <dsp:nvSpPr>
        <dsp:cNvPr id="0" name=""/>
        <dsp:cNvSpPr/>
      </dsp:nvSpPr>
      <dsp:spPr>
        <a:xfrm>
          <a:off x="6675681" y="2248222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Building layers out of simple operators makes it easy to experiment with different update rules</a:t>
          </a:r>
        </a:p>
      </dsp:txBody>
      <dsp:txXfrm>
        <a:off x="6675681" y="2248222"/>
        <a:ext cx="2775546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E6B4CC-807F-43E7-BBCC-98C668C588AF}">
      <dsp:nvSpPr>
        <dsp:cNvPr id="0" name=""/>
        <dsp:cNvSpPr/>
      </dsp:nvSpPr>
      <dsp:spPr>
        <a:xfrm>
          <a:off x="0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CEF728-35F4-42BD-AD77-728D1D1067CA}">
      <dsp:nvSpPr>
        <dsp:cNvPr id="0" name=""/>
        <dsp:cNvSpPr/>
      </dsp:nvSpPr>
      <dsp:spPr>
        <a:xfrm>
          <a:off x="300136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Partial and concurrent execution is responsible for much of TensorFlow’s flexibility</a:t>
          </a:r>
        </a:p>
      </dsp:txBody>
      <dsp:txXfrm>
        <a:off x="350375" y="997410"/>
        <a:ext cx="2600752" cy="1614803"/>
      </dsp:txXfrm>
    </dsp:sp>
    <dsp:sp modelId="{0591EF4E-1F9B-4CAA-A47B-AED712C084B9}">
      <dsp:nvSpPr>
        <dsp:cNvPr id="0" name=""/>
        <dsp:cNvSpPr/>
      </dsp:nvSpPr>
      <dsp:spPr>
        <a:xfrm>
          <a:off x="3301503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6F683F-E1CF-4CCA-8AAB-6696D38FB761}">
      <dsp:nvSpPr>
        <dsp:cNvPr id="0" name=""/>
        <dsp:cNvSpPr/>
      </dsp:nvSpPr>
      <dsp:spPr>
        <a:xfrm>
          <a:off x="3601640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Adding mutable state and coordination via queues makes it possible to specify a wide variety of model architectures in user-level code</a:t>
          </a:r>
        </a:p>
      </dsp:txBody>
      <dsp:txXfrm>
        <a:off x="3651879" y="997410"/>
        <a:ext cx="2600752" cy="1614803"/>
      </dsp:txXfrm>
    </dsp:sp>
    <dsp:sp modelId="{0271BCFE-F662-479D-95E4-DEC438F1227B}">
      <dsp:nvSpPr>
        <dsp:cNvPr id="0" name=""/>
        <dsp:cNvSpPr/>
      </dsp:nvSpPr>
      <dsp:spPr>
        <a:xfrm>
          <a:off x="6603007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EE15A2-5044-4BF1-BC02-05F2A3CF1C4B}">
      <dsp:nvSpPr>
        <dsp:cNvPr id="0" name=""/>
        <dsp:cNvSpPr/>
      </dsp:nvSpPr>
      <dsp:spPr>
        <a:xfrm>
          <a:off x="6903144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Enables advanced users to experiment without modifying the internals of the TensorFlow runtime</a:t>
          </a:r>
        </a:p>
      </dsp:txBody>
      <dsp:txXfrm>
        <a:off x="6953383" y="997410"/>
        <a:ext cx="2600752" cy="16148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24DEE-29CF-4E22-91D4-DB15E1353CAA}">
      <dsp:nvSpPr>
        <dsp:cNvPr id="0" name=""/>
        <dsp:cNvSpPr/>
      </dsp:nvSpPr>
      <dsp:spPr>
        <a:xfrm>
          <a:off x="0" y="719617"/>
          <a:ext cx="5913437" cy="1328524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8B3A4E-1DBF-4878-89DC-2190AD900F20}">
      <dsp:nvSpPr>
        <dsp:cNvPr id="0" name=""/>
        <dsp:cNvSpPr/>
      </dsp:nvSpPr>
      <dsp:spPr>
        <a:xfrm>
          <a:off x="401878" y="1018535"/>
          <a:ext cx="730688" cy="7306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E34AF-851D-44DD-941B-9590AB19B715}">
      <dsp:nvSpPr>
        <dsp:cNvPr id="0" name=""/>
        <dsp:cNvSpPr/>
      </dsp:nvSpPr>
      <dsp:spPr>
        <a:xfrm>
          <a:off x="1534445" y="719617"/>
          <a:ext cx="4378991" cy="1328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02" tIns="140602" rIns="140602" bIns="14060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Experiments run on a shared production cluster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Figures plot median values with error bars showing the 10</a:t>
          </a:r>
          <a:r>
            <a:rPr lang="en-US" sz="1800" kern="1200" baseline="30000" dirty="0"/>
            <a:t>th</a:t>
          </a:r>
          <a:r>
            <a:rPr lang="en-US" sz="1800" kern="1200" dirty="0"/>
            <a:t> and 90</a:t>
          </a:r>
          <a:r>
            <a:rPr lang="en-US" sz="1800" kern="1200" baseline="30000" dirty="0"/>
            <a:t>th</a:t>
          </a:r>
          <a:r>
            <a:rPr lang="en-US" sz="1800" kern="1200" dirty="0"/>
            <a:t> percentiles</a:t>
          </a:r>
        </a:p>
      </dsp:txBody>
      <dsp:txXfrm>
        <a:off x="1534445" y="719617"/>
        <a:ext cx="4378991" cy="1328524"/>
      </dsp:txXfrm>
    </dsp:sp>
    <dsp:sp modelId="{BCCD89F6-1F36-4655-BC5B-75541AC1828F}">
      <dsp:nvSpPr>
        <dsp:cNvPr id="0" name=""/>
        <dsp:cNvSpPr/>
      </dsp:nvSpPr>
      <dsp:spPr>
        <a:xfrm>
          <a:off x="0" y="2913004"/>
          <a:ext cx="5913437" cy="263061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D6354E-F1A0-49E8-B748-D079768B3533}">
      <dsp:nvSpPr>
        <dsp:cNvPr id="0" name=""/>
        <dsp:cNvSpPr/>
      </dsp:nvSpPr>
      <dsp:spPr>
        <a:xfrm>
          <a:off x="376761" y="2712707"/>
          <a:ext cx="780923" cy="66365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F89CF-85F1-4452-BEBE-02343334BFF2}">
      <dsp:nvSpPr>
        <dsp:cNvPr id="0" name=""/>
        <dsp:cNvSpPr/>
      </dsp:nvSpPr>
      <dsp:spPr>
        <a:xfrm>
          <a:off x="1534445" y="2380272"/>
          <a:ext cx="4378991" cy="1328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02" tIns="140602" rIns="140602" bIns="14060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1534445" y="2380272"/>
        <a:ext cx="4378991" cy="1328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14350-4B17-4B88-AE1F-E04584295A8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65044-5223-4182-A7F0-49EB29D8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15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1200" i="1" dirty="0"/>
              <a:t>Distributed Master</a:t>
            </a:r>
            <a:r>
              <a:rPr lang="en-US" sz="1200" dirty="0"/>
              <a:t> translates user requests into execution across a set of tasks</a:t>
            </a:r>
          </a:p>
          <a:p>
            <a:pPr>
              <a:lnSpc>
                <a:spcPct val="110000"/>
              </a:lnSpc>
            </a:pPr>
            <a:r>
              <a:rPr lang="en-US" sz="1200" i="1" dirty="0"/>
              <a:t>Dataflow Executor </a:t>
            </a:r>
            <a:r>
              <a:rPr lang="en-US" sz="1200" dirty="0"/>
              <a:t>in each task handles requests from the master, and schedules the execution of the kernels that comprise a local subgraph</a:t>
            </a:r>
            <a:endParaRPr lang="en-US" sz="1200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65044-5223-4182-A7F0-49EB29D87AC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33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 Scale Visual Recognition Challenge == ILSVRC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65044-5223-4182-A7F0-49EB29D87AC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41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Training throughput improves to 2,300 images per second as we increase the number of workers to 200, but with diminishing returns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As we add more workers, the step time increases due to more contention on the PS tasks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65044-5223-4182-A7F0-49EB29D87AC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02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Degrades due to contention of PS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65044-5223-4182-A7F0-49EB29D87AC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1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228C-D5AE-436C-BFF7-53A31EF85BDA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887E955-E3A8-4470-B669-095987053A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1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228C-D5AE-436C-BFF7-53A31EF85BDA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E955-E3A8-4470-B669-095987053AE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04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228C-D5AE-436C-BFF7-53A31EF85BDA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E955-E3A8-4470-B669-095987053A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51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228C-D5AE-436C-BFF7-53A31EF85BDA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E955-E3A8-4470-B669-095987053AE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89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228C-D5AE-436C-BFF7-53A31EF85BDA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E955-E3A8-4470-B669-095987053A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484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228C-D5AE-436C-BFF7-53A31EF85BDA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E955-E3A8-4470-B669-095987053AE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3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228C-D5AE-436C-BFF7-53A31EF85BDA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E955-E3A8-4470-B669-095987053AE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08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228C-D5AE-436C-BFF7-53A31EF85BDA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E955-E3A8-4470-B669-095987053AE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12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228C-D5AE-436C-BFF7-53A31EF85BDA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E955-E3A8-4470-B669-095987053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8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228C-D5AE-436C-BFF7-53A31EF85BDA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E955-E3A8-4470-B669-095987053AE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82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EB2228C-D5AE-436C-BFF7-53A31EF85BDA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E955-E3A8-4470-B669-095987053AE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80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2228C-D5AE-436C-BFF7-53A31EF85BDA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887E955-E3A8-4470-B669-095987053AE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48A1FC-AA99-4A42-BA71-6516C5A34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40" b="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70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6385-9FAF-4A0F-BB92-5D9AC599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/>
              <a:t>Abstraction: heterogeneous accelerators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A092-E29D-4BC3-9146-611740497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general-purpose devices such as multicore CPUs and GPUs, special-purpose accelerators for deep learning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Achieve significant performance improvements and power savings</a:t>
            </a:r>
          </a:p>
          <a:p>
            <a:r>
              <a:rPr lang="en-US" dirty="0"/>
              <a:t>Google built the Tensor Processing Unit (TPU) specifically for machine learning</a:t>
            </a:r>
          </a:p>
          <a:p>
            <a:r>
              <a:rPr lang="en-US" dirty="0"/>
              <a:t>TPUs yield an order of magnitude improvement in performance-per-watt compared to alternative state-of-the-art technology</a:t>
            </a:r>
          </a:p>
        </p:txBody>
      </p:sp>
    </p:spTree>
    <p:extLst>
      <p:ext uri="{BB962C8B-B14F-4D97-AF65-F5344CB8AC3E}">
        <p14:creationId xmlns:p14="http://schemas.microsoft.com/office/powerpoint/2010/main" val="429545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A5E52-6B43-426B-B5C0-7CA4D251C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sz="2700"/>
              <a:t>Abstraction: heterogeneous accelerators</a:t>
            </a:r>
            <a:br>
              <a:rPr lang="en-US" sz="2700"/>
            </a:br>
            <a:r>
              <a:rPr lang="en-US" sz="2700"/>
              <a:t>…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B68DAF-2DB1-446E-8824-F48E947DE2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19518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5530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3D36E5F-B167-4247-8FD0-9840C690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TF Design Principles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09DB99-3D81-481F-AAC9-E3F3D05A0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TF provides a simple programming abstraction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A high-level scripting interface wraps the construction of dataflow graphs 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Enables users to experiment with different model architectures and optimization algorithms without modifying the core system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2B549AF8-A646-4175-99F2-7DE69DF8A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26" y="1651182"/>
            <a:ext cx="4821551" cy="27964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740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7AA1-C4A9-4EF4-8582-0F226626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Dataflow graphs of primitive operators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473CAA-3302-400E-9313-8EF104CD22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59058"/>
              </p:ext>
            </p:extLst>
          </p:nvPr>
        </p:nvGraphicFramePr>
        <p:xfrm>
          <a:off x="1450975" y="2045110"/>
          <a:ext cx="9604375" cy="3619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7515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A2E0-4E46-40F5-9E32-0E3899199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 err="1"/>
              <a:t>Tf</a:t>
            </a:r>
            <a:r>
              <a:rPr lang="en-US" dirty="0"/>
              <a:t> execution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80A97-1BF4-4FA2-9782-8B2247EB0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2747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TF uses a single dataflow graph to represent all computation and state in a machine learning algorithm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Individual mathematical operations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Parameters and their update rules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Input preprocessing</a:t>
            </a:r>
          </a:p>
          <a:p>
            <a:r>
              <a:rPr lang="en-US" dirty="0"/>
              <a:t>The dataflow graph expresses the communication between sub-computations explicitly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Execute independent computations in parallel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Partition computations across multiple devices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77454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068DC-5B7E-432C-A843-3532D10BD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Dataflow Graph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0D9C-1F01-4334-AB1E-71A3259F8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TensorFlow graph, each vertex represents a unit of local computation, and each edge represents the output from, or input to, a vertex</a:t>
            </a:r>
          </a:p>
          <a:p>
            <a:r>
              <a:rPr lang="en-US" b="1" i="1" dirty="0"/>
              <a:t>Operations</a:t>
            </a:r>
            <a:r>
              <a:rPr lang="en-US" dirty="0"/>
              <a:t>: computations at vertices</a:t>
            </a:r>
          </a:p>
          <a:p>
            <a:r>
              <a:rPr lang="en-US" b="1" i="1" dirty="0"/>
              <a:t>Tensors</a:t>
            </a:r>
            <a:r>
              <a:rPr lang="en-US" dirty="0"/>
              <a:t>: values that flow along edges </a:t>
            </a:r>
          </a:p>
        </p:txBody>
      </p:sp>
    </p:spTree>
    <p:extLst>
      <p:ext uri="{BB962C8B-B14F-4D97-AF65-F5344CB8AC3E}">
        <p14:creationId xmlns:p14="http://schemas.microsoft.com/office/powerpoint/2010/main" val="2306283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5B168-E057-4441-9452-1BF88B140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Tensors as Multidimensional arrays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482C63-7179-4F85-83DB-D99C04564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All data modeled as tensors with elements having primitive type: int32, float32, or string (binary)</a:t>
            </a:r>
          </a:p>
          <a:p>
            <a:r>
              <a:rPr lang="en-US" dirty="0"/>
              <a:t>Edges carry tensors between nodes</a:t>
            </a:r>
          </a:p>
          <a:p>
            <a:r>
              <a:rPr lang="en-US" dirty="0"/>
              <a:t>An </a:t>
            </a:r>
            <a:r>
              <a:rPr lang="en-US" b="1" i="1" dirty="0"/>
              <a:t>operation </a:t>
            </a:r>
            <a:r>
              <a:rPr lang="en-US" dirty="0"/>
              <a:t>takes </a:t>
            </a:r>
            <a:r>
              <a:rPr lang="en-US" b="1" dirty="0"/>
              <a:t>m </a:t>
            </a:r>
            <a:r>
              <a:rPr lang="en-US" dirty="0"/>
              <a:t>tensors as input and produces </a:t>
            </a:r>
            <a:r>
              <a:rPr lang="en-US" b="1" dirty="0"/>
              <a:t>n</a:t>
            </a:r>
            <a:r>
              <a:rPr lang="en-US" dirty="0"/>
              <a:t> tensors as output</a:t>
            </a:r>
          </a:p>
          <a:p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A43331D-0F57-4BC1-A3EB-471290C14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438985"/>
            <a:ext cx="4960443" cy="264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91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CBD0-41BC-4781-9F07-3B3E49FB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27A08-13A9-44CE-A396-75DBAD853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i="1" dirty="0"/>
              <a:t>Stateful operations: variables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 operation can contain mutable state that is read and/or written each time it executes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</a:t>
            </a:r>
            <a:r>
              <a:rPr lang="en-US" i="1" dirty="0"/>
              <a:t>Variable </a:t>
            </a:r>
            <a:r>
              <a:rPr lang="en-US" dirty="0"/>
              <a:t>operation owns a mutable buffer that may be used to store the shared parameters of a model as it is trained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</a:t>
            </a:r>
            <a:r>
              <a:rPr lang="en-US" i="1" dirty="0"/>
              <a:t>Variable </a:t>
            </a:r>
            <a:r>
              <a:rPr lang="en-US" dirty="0"/>
              <a:t>has no inputs, and produces a</a:t>
            </a:r>
            <a:r>
              <a:rPr lang="en-US" i="1" dirty="0"/>
              <a:t> reference handle</a:t>
            </a:r>
            <a:r>
              <a:rPr lang="en-US" dirty="0"/>
              <a:t>, which acts as a typed capability for reading and writing the buffer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</a:t>
            </a:r>
            <a:r>
              <a:rPr lang="en-US" b="1" i="1" dirty="0"/>
              <a:t>Read</a:t>
            </a:r>
            <a:r>
              <a:rPr lang="en-US" i="1" dirty="0"/>
              <a:t> </a:t>
            </a:r>
            <a:r>
              <a:rPr lang="en-US" dirty="0"/>
              <a:t>operation takes a reference handle </a:t>
            </a:r>
            <a:r>
              <a:rPr lang="en-US" b="1" dirty="0"/>
              <a:t>r</a:t>
            </a:r>
            <a:r>
              <a:rPr lang="en-US" dirty="0"/>
              <a:t> as input, and outputs the value of the variable (State[r]) as a dense tensor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 </a:t>
            </a:r>
            <a:r>
              <a:rPr lang="en-US" b="1" i="1" dirty="0" err="1"/>
              <a:t>AssignAdd</a:t>
            </a:r>
            <a:r>
              <a:rPr lang="en-US" dirty="0"/>
              <a:t> takes </a:t>
            </a:r>
            <a:r>
              <a:rPr lang="en-US" b="1" dirty="0"/>
              <a:t>r </a:t>
            </a:r>
            <a:r>
              <a:rPr lang="en-US" dirty="0"/>
              <a:t>and a tensor value x, and when executed performs the update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State’[r] </a:t>
            </a:r>
            <a:r>
              <a:rPr lang="en-US" dirty="0">
                <a:sym typeface="Wingdings" panose="05000000000000000000" pitchFamily="2" charset="2"/>
              </a:rPr>
              <a:t> State[r] + x	</a:t>
            </a:r>
            <a:r>
              <a:rPr lang="en-US" i="1" dirty="0">
                <a:sym typeface="Wingdings" panose="05000000000000000000" pitchFamily="2" charset="2"/>
              </a:rPr>
              <a:t>subsequent Read(r) operations produce the value </a:t>
            </a:r>
            <a:r>
              <a:rPr lang="en-US" i="1" dirty="0"/>
              <a:t>State’[r]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183973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CBD0-41BC-4781-9F07-3B3E49FB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operations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27A08-13A9-44CE-A396-75DBAD853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Stateful operations: queues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TF includes several queue implementations, which support more advanced forms of coordination.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simplest queue is the </a:t>
            </a:r>
            <a:r>
              <a:rPr lang="en-US" i="1" dirty="0"/>
              <a:t>FIFOQUEUE, </a:t>
            </a:r>
            <a:r>
              <a:rPr lang="en-US" dirty="0"/>
              <a:t>which contains an internal queue of tensors, and allows concurrent access in first-in-first-out order (also, random and priority dequeuing)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Like a </a:t>
            </a:r>
            <a:r>
              <a:rPr lang="en-US" i="1" dirty="0"/>
              <a:t>Variable</a:t>
            </a:r>
            <a:r>
              <a:rPr lang="en-US" dirty="0"/>
              <a:t>, the </a:t>
            </a:r>
            <a:r>
              <a:rPr lang="en-US" i="1" dirty="0"/>
              <a:t>FIFOQUEUE </a:t>
            </a:r>
            <a:r>
              <a:rPr lang="en-US" dirty="0"/>
              <a:t>operation produces a reference handle that can be consumed by one of the standard queue operations (enqueue/dequeue)</a:t>
            </a:r>
          </a:p>
        </p:txBody>
      </p:sp>
    </p:spTree>
    <p:extLst>
      <p:ext uri="{BB962C8B-B14F-4D97-AF65-F5344CB8AC3E}">
        <p14:creationId xmlns:p14="http://schemas.microsoft.com/office/powerpoint/2010/main" val="610204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838AC-54C1-4746-AD82-95C9C693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and concurrent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AD77D-24EE-4DF9-8D50-A0DAF7E9A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API for executing a graph allows the client to specify the subgraph that should be executed</a:t>
            </a:r>
          </a:p>
          <a:p>
            <a:r>
              <a:rPr lang="en-US" dirty="0"/>
              <a:t>Client selects zero or more edges to feed input tensors into the dataflow, and one or more edges to fetch output tensors from the dataflow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Runtime then prunes the graph to contain the necessary set of operations</a:t>
            </a:r>
          </a:p>
          <a:p>
            <a:r>
              <a:rPr lang="en-US" dirty="0"/>
              <a:t>Each invocation of the API is called a </a:t>
            </a:r>
            <a:r>
              <a:rPr lang="en-US" b="1" i="1" dirty="0"/>
              <a:t>step</a:t>
            </a:r>
            <a:r>
              <a:rPr lang="en-US" dirty="0"/>
              <a:t>, and TF supports multiple concurrent steps on the same graph</a:t>
            </a:r>
          </a:p>
          <a:p>
            <a:r>
              <a:rPr lang="en-US" dirty="0"/>
              <a:t>Stateful operations allow steps to share data and synchronize when necessary</a:t>
            </a:r>
          </a:p>
        </p:txBody>
      </p:sp>
    </p:spTree>
    <p:extLst>
      <p:ext uri="{BB962C8B-B14F-4D97-AF65-F5344CB8AC3E}">
        <p14:creationId xmlns:p14="http://schemas.microsoft.com/office/powerpoint/2010/main" val="60937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65D0A-8B5F-4793-83C0-A5CE7ECF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17051-86A7-4BC8-97FE-C22EAF395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recent years, machine learning as driven advances in many different fields</a:t>
            </a:r>
          </a:p>
          <a:p>
            <a:r>
              <a:rPr lang="en-US" dirty="0"/>
              <a:t>Successes can be attributed to: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/>
              <a:t>Invention of more sophisticated machine learning models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/>
              <a:t>Availability of large datasets for tackling problems in these fields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/>
              <a:t>Development of software platforms that facilitate the use of large amounts of computational resources for training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77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DE8C0-F268-4B44-941D-8EA2CBE6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Partial and concurrent execution …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typical training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A9A7F-2604-4916-AACB-E227A8870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58849" cy="396518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Multiple subgraphs execute concurrently and interact through shared variables and queues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The core training subgraph depends on a set of model parameters and on input batches from a queue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Many concurrent steps of the training subgraph update the model based on different input batches, to implement data-parallel training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To fill the input queue, concurrent preprocessing steps transform individual input records (e.g. decoding images and applying random distortions)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A separate I/O subgraph reads records from a distributed file system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A checkpointing subgraph runs periodically for fault tolerance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7C65FA4-631C-444F-89AA-F891363CC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3C58CC-6818-48FD-9CE0-B43BF88B7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2694E9-2175-4647-803A-3AD63554C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051E41C-8AC4-4BE7-BDA9-73FEA61D7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257" y="3125079"/>
            <a:ext cx="4613872" cy="122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15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554B-E9B4-4785-BD57-293A0A571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Partial and concurrent execution …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maximizing flexibility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1219B6-7DD2-4654-ABF9-0E45E468EE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578766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4272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9393-BAA4-4090-A3BC-FF320921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Fault tolerance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7C2F4-E9AF-4861-BD5D-42BDB5F7C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Training a model can take several hours or days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Often need to train a model using non-dedicated resources, e.g. using the Borg cluster manager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Does not guarantee availability of the same resources for the duration of the training process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Thus, a long-running TF job is likely to experience failure or pre-emption, so some form of fault tolerance is required</a:t>
            </a:r>
          </a:p>
          <a:p>
            <a:pPr>
              <a:lnSpc>
                <a:spcPct val="110000"/>
              </a:lnSpc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ADEF6-4004-4770-A2AF-1EF22CEC9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054490"/>
            <a:ext cx="4960443" cy="337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40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6BFDF-DEA9-4C19-9D7D-0A5477AB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69433-9F84-4536-8511-4AD8314F2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435733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The TensorFlow runtime is a cross-platform library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Architecture: a C API separates user-level code in different languages from the core runtime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The core TF library is implemented in C++ for portability and performance: runs on several OS including Linux, Mac OS X, Windows,  Android, iOS…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Multiple client languages supported, Python and C++ prioritized</a:t>
            </a:r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0580FD3-BAF1-4B54-8369-1BB5FBE49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90413" y="2012810"/>
            <a:ext cx="3668069" cy="3453535"/>
            <a:chOff x="7807230" y="2012810"/>
            <a:chExt cx="3251252" cy="34598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179CFAE-C32F-4557-8262-63FF7EDAF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955C85-62B6-4B8E-9B82-8C0D232AB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3005D7-CCA9-4782-91E0-8A7B63997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139" y="2259800"/>
            <a:ext cx="3336989" cy="295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60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BDA06-98AD-4A37-BBFE-1243C385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Evaluation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ED1005E4-5C5C-4F52-BB50-14C5623E6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850954"/>
              </p:ext>
            </p:extLst>
          </p:nvPr>
        </p:nvGraphicFramePr>
        <p:xfrm>
          <a:off x="5141913" y="1432906"/>
          <a:ext cx="5913437" cy="4428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1906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157C7B-5BD6-404A-9073-673C1198E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4BC347-8964-476D-89D3-92BAE6D56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28BB2E-BE2B-416D-A6B3-28D657424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4183161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EC90A15-FB43-48DC-8FD1-6E708547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2082800"/>
            <a:ext cx="3272094" cy="2085578"/>
          </a:xfrm>
        </p:spPr>
        <p:txBody>
          <a:bodyPr anchor="b">
            <a:normAutofit/>
          </a:bodyPr>
          <a:lstStyle/>
          <a:p>
            <a:r>
              <a:rPr lang="en-US" dirty="0"/>
              <a:t>Image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AC7C2-D981-40B4-8882-5E9DAEAEA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223" y="798974"/>
            <a:ext cx="6014631" cy="2544048"/>
          </a:xfrm>
        </p:spPr>
        <p:txBody>
          <a:bodyPr>
            <a:normAutofit/>
          </a:bodyPr>
          <a:lstStyle/>
          <a:p>
            <a:r>
              <a:rPr lang="en-US" dirty="0"/>
              <a:t>Deep NNs have achieved breakthrough performance on computer vision tasks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Facial recognition</a:t>
            </a:r>
          </a:p>
          <a:p>
            <a:r>
              <a:rPr lang="en-US" dirty="0"/>
              <a:t>Training a network to high accuracy requires a large amount of computation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Scaled out across a cluster of GPU-enabled servers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C91ACE-65B9-4FD5-894E-BBE77F982E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40222" y="3429000"/>
            <a:ext cx="6014631" cy="20373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70D13F-8358-42A9-9237-91B5B4DDA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BFB317-A03A-48CB-B03E-4504961FA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104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82DFE-4E05-442F-8819-8EA940B2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CFE99-A350-47C5-8B0C-C9DEA59E9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these experiments, we focus on Google’s Inception-v3 model, which achieves 78.8% accuracy in the ILSVRC 2012 image classification challenge </a:t>
            </a:r>
          </a:p>
          <a:p>
            <a:r>
              <a:rPr lang="en-US" dirty="0"/>
              <a:t>We investigate the scalability of training Inception-v3 using multiple replicas</a:t>
            </a:r>
          </a:p>
          <a:p>
            <a:r>
              <a:rPr lang="en-US" dirty="0"/>
              <a:t>Configured TensorFlow with 7 PS tasks, and vary the number of worker tasks using two different clusters</a:t>
            </a:r>
          </a:p>
        </p:txBody>
      </p:sp>
    </p:spTree>
    <p:extLst>
      <p:ext uri="{BB962C8B-B14F-4D97-AF65-F5344CB8AC3E}">
        <p14:creationId xmlns:p14="http://schemas.microsoft.com/office/powerpoint/2010/main" val="3418144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5018-AF8C-4D4F-871A-90CE260E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 …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first experiment: Inception-v3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7D8D0-C8C3-4519-8908-4B7928717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Compared the performance training Inception using asynchronous SGD on TensorFlow and </a:t>
            </a:r>
            <a:r>
              <a:rPr lang="en-US" dirty="0" err="1"/>
              <a:t>MXNet</a:t>
            </a:r>
            <a:r>
              <a:rPr lang="en-US" dirty="0"/>
              <a:t>, a contemporary system using a parameter server architecture</a:t>
            </a:r>
          </a:p>
          <a:p>
            <a:r>
              <a:rPr lang="en-US" dirty="0"/>
              <a:t>Used Google Compute Engine virtual machines running on Intel Xeon E5 servers with NVIDIA K80 GPUs, configured with 8 vCPUs, 16 Gbps of network bandwidth, and one GPU per VM</a:t>
            </a:r>
          </a:p>
          <a:p>
            <a:r>
              <a:rPr lang="en-US" dirty="0"/>
              <a:t>Both systems use 7 PS tasks running on separate VMs with no GPU </a:t>
            </a:r>
          </a:p>
        </p:txBody>
      </p:sp>
    </p:spTree>
    <p:extLst>
      <p:ext uri="{BB962C8B-B14F-4D97-AF65-F5344CB8AC3E}">
        <p14:creationId xmlns:p14="http://schemas.microsoft.com/office/powerpoint/2010/main" val="2624711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B7E7-DF64-4B74-B83E-D30BE6E8A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Image classification …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first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0E223-AB7F-4B6B-9B2F-ED847804B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622284" cy="3450613"/>
          </a:xfrm>
        </p:spPr>
        <p:txBody>
          <a:bodyPr>
            <a:normAutofit/>
          </a:bodyPr>
          <a:lstStyle/>
          <a:p>
            <a:r>
              <a:rPr lang="en-US" dirty="0"/>
              <a:t>TensorFlow achieves slightly better throughput that </a:t>
            </a:r>
            <a:r>
              <a:rPr lang="en-US" dirty="0" err="1"/>
              <a:t>MXNet</a:t>
            </a:r>
            <a:endParaRPr lang="en-US" dirty="0"/>
          </a:p>
          <a:p>
            <a:r>
              <a:rPr lang="en-US" dirty="0"/>
              <a:t>The results are largely determined by single-GPU performance</a:t>
            </a:r>
          </a:p>
          <a:p>
            <a:r>
              <a:rPr lang="en-US" dirty="0"/>
              <a:t>Both systems use </a:t>
            </a:r>
            <a:r>
              <a:rPr lang="en-US" dirty="0" err="1"/>
              <a:t>cuDNN</a:t>
            </a:r>
            <a:r>
              <a:rPr lang="en-US" dirty="0"/>
              <a:t> (CUDA Deep NN library)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Access the same optimized GPU kernels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1BC905C-244B-408A-A19D-C29F904B5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139" y="2339933"/>
            <a:ext cx="3500715" cy="280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51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7DE5-922C-4675-87D6-F9F3A28D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Image classification …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second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B9E80-9910-419C-A6DC-87BB17594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622284" cy="389345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Using a larger internal cluster, investigate the effect of coordination on training performance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NVIDIA K40 GPUs and a shared datacenter network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Ideally, with efficient synchronous training: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 Inception-v3 will train in fewer steps, and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converge to a higher accuracy than with asynchronous training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Synchronous steps are longer than asynchronous steps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Workers must wait for the slowest worker to catch up before starting the next step</a:t>
            </a:r>
            <a:endParaRPr lang="en-US" sz="1200" dirty="0"/>
          </a:p>
          <a:p>
            <a:pPr marL="457200" lvl="1" indent="0">
              <a:lnSpc>
                <a:spcPct val="110000"/>
              </a:lnSpc>
              <a:buNone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8B33E1-2BF5-4192-85A8-CF3B7A605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139" y="2385411"/>
            <a:ext cx="3500715" cy="271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6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55FBC-2496-4252-9DCC-E74E4AC2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1AAFE-C8D6-4BDD-A605-96D0888D8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44294"/>
          </a:xfrm>
        </p:spPr>
        <p:txBody>
          <a:bodyPr>
            <a:normAutofit/>
          </a:bodyPr>
          <a:lstStyle/>
          <a:p>
            <a:r>
              <a:rPr lang="en-US" dirty="0"/>
              <a:t>TF is the successor to </a:t>
            </a:r>
            <a:r>
              <a:rPr lang="en-US" dirty="0" err="1"/>
              <a:t>DistBelief</a:t>
            </a:r>
            <a:endParaRPr lang="en-US" dirty="0"/>
          </a:p>
          <a:p>
            <a:r>
              <a:rPr lang="en-US" dirty="0" err="1"/>
              <a:t>DistBelief</a:t>
            </a:r>
            <a:r>
              <a:rPr lang="en-US" dirty="0"/>
              <a:t>: distributed system for training neural networks (large-scale)</a:t>
            </a:r>
          </a:p>
          <a:p>
            <a:r>
              <a:rPr lang="en-US" dirty="0"/>
              <a:t>Used by Google since 2011</a:t>
            </a:r>
          </a:p>
          <a:p>
            <a:r>
              <a:rPr lang="en-US" dirty="0"/>
              <a:t>In “parameter server” designs like </a:t>
            </a:r>
            <a:r>
              <a:rPr lang="en-US" dirty="0" err="1"/>
              <a:t>DistBelief</a:t>
            </a:r>
            <a:r>
              <a:rPr lang="en-US" dirty="0"/>
              <a:t>, the management of shared state is built into the system</a:t>
            </a:r>
          </a:p>
          <a:p>
            <a:r>
              <a:rPr lang="en-US" dirty="0"/>
              <a:t>Impossible to handle novel optimizations and training algorithms without advanced systems expertise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751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3925-1F13-4DC4-BA3A-326E9162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Image classification …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Third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4A3F8-B74A-4211-9165-FCBC95103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622284" cy="381589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Above the 90</a:t>
            </a:r>
            <a:r>
              <a:rPr lang="en-US" baseline="30000" dirty="0"/>
              <a:t>th</a:t>
            </a:r>
            <a:r>
              <a:rPr lang="en-US" dirty="0"/>
              <a:t> percentile the synchronous performance degrades sharply, because stragglers disproportionately impact tail latency</a:t>
            </a:r>
          </a:p>
          <a:p>
            <a:pPr>
              <a:lnSpc>
                <a:spcPct val="110000"/>
              </a:lnSpc>
            </a:pPr>
            <a:r>
              <a:rPr lang="en-US" dirty="0"/>
              <a:t>To mitigate tail latency, add backup workers so that a step completes when the first </a:t>
            </a:r>
            <a:r>
              <a:rPr lang="en-US" b="1" dirty="0"/>
              <a:t>m</a:t>
            </a:r>
            <a:r>
              <a:rPr lang="en-US" dirty="0"/>
              <a:t> of </a:t>
            </a:r>
            <a:r>
              <a:rPr lang="en-US" b="1" dirty="0"/>
              <a:t>n</a:t>
            </a:r>
            <a:r>
              <a:rPr lang="en-US" dirty="0"/>
              <a:t> tasks produce gradients</a:t>
            </a:r>
          </a:p>
          <a:p>
            <a:pPr>
              <a:lnSpc>
                <a:spcPct val="110000"/>
              </a:lnSpc>
            </a:pPr>
            <a:r>
              <a:rPr lang="en-US" dirty="0"/>
              <a:t>Until fourth worker, probability of a straggler affecting step time decreases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A51286-3FA7-4EA2-A967-5A0EA3DAC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757" y="2577053"/>
            <a:ext cx="3533097" cy="234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66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1A277-E1CD-4D50-80D8-0CAB029C8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759EE-A9F0-40D0-B8BE-44EA59AFD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TensorFlow’s dataflow representation subsumes existing work on parameter server systems</a:t>
            </a:r>
          </a:p>
          <a:p>
            <a:r>
              <a:rPr lang="en-US" dirty="0"/>
              <a:t>Offers a set of uniform abstractions that allow users to harness large-scale heterogeneous systems, both for production tasks and for experimenting with new approaches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C00000"/>
                </a:solidFill>
              </a:rPr>
              <a:t>FURTHER RESEARCH</a:t>
            </a:r>
            <a:r>
              <a:rPr lang="en-US" dirty="0">
                <a:solidFill>
                  <a:srgbClr val="C00000"/>
                </a:solidFill>
              </a:rPr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Some users have complained about the limitations of a static dataflow graph, especially for Deep Reinforcement 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next step would be to provide a system that transparently and efficiently uses distributed resources, even when the structure of the computation unfolds dynamically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3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E8CE-63B8-4642-BCB6-1E120AC32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system: d</a:t>
            </a:r>
            <a:r>
              <a:rPr lang="en-US" dirty="0">
                <a:latin typeface="+mn-lt"/>
              </a:rPr>
              <a:t>i</a:t>
            </a:r>
            <a:r>
              <a:rPr lang="en-US" dirty="0"/>
              <a:t>STBELIEF </a:t>
            </a:r>
            <a:r>
              <a:rPr lang="en-US" dirty="0" err="1"/>
              <a:t>psa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D63EA-FABD-4AD1-A043-F7604330A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42616"/>
          </a:xfrm>
        </p:spPr>
        <p:txBody>
          <a:bodyPr>
            <a:normAutofit/>
          </a:bodyPr>
          <a:lstStyle/>
          <a:p>
            <a:r>
              <a:rPr lang="en-US" dirty="0"/>
              <a:t>In the parameter server architecture, a job comprises two disjoint sets of processes: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/>
              <a:t>Stateless worker processes – perform the bulk of the computations when training a model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/>
              <a:t>Stateful parameter server processes – maintain the current version of the model parameters</a:t>
            </a:r>
          </a:p>
          <a:p>
            <a:r>
              <a:rPr lang="en-US" dirty="0"/>
              <a:t>The user defines a neural network as a DAG of layers that terminates with a </a:t>
            </a:r>
            <a:r>
              <a:rPr lang="en-US" i="1" dirty="0"/>
              <a:t>loss function</a:t>
            </a:r>
          </a:p>
          <a:p>
            <a:r>
              <a:rPr lang="en-US" dirty="0"/>
              <a:t>A layer is a composition of mathematical operators (input * </a:t>
            </a:r>
            <a:r>
              <a:rPr lang="en-US" b="1" dirty="0"/>
              <a:t>W </a:t>
            </a:r>
            <a:r>
              <a:rPr lang="en-US" dirty="0"/>
              <a:t>+ </a:t>
            </a:r>
            <a:r>
              <a:rPr lang="en-US" b="1" dirty="0"/>
              <a:t>b</a:t>
            </a:r>
            <a:r>
              <a:rPr lang="en-US" dirty="0"/>
              <a:t>)</a:t>
            </a:r>
          </a:p>
          <a:p>
            <a:r>
              <a:rPr lang="en-US" dirty="0"/>
              <a:t>Learner updates </a:t>
            </a:r>
            <a:r>
              <a:rPr lang="en-US" b="1" dirty="0"/>
              <a:t>W</a:t>
            </a:r>
            <a:r>
              <a:rPr lang="en-US" dirty="0"/>
              <a:t> to minimize the value of the loss function (via backpropagation)</a:t>
            </a:r>
          </a:p>
          <a:p>
            <a:r>
              <a:rPr lang="en-US" i="1" dirty="0"/>
              <a:t>Problem:</a:t>
            </a:r>
            <a:r>
              <a:rPr lang="en-US" dirty="0"/>
              <a:t> Graph vertices (operations) represented as functional computations on immutable data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2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5644-FC49-4013-9F11-6632E7B7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Distbelief</a:t>
            </a:r>
            <a:r>
              <a:rPr lang="en-US" dirty="0"/>
              <a:t> -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70A22-2150-4C15-AA74-54B33E118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87909"/>
          </a:xfrm>
        </p:spPr>
        <p:txBody>
          <a:bodyPr>
            <a:normAutofit/>
          </a:bodyPr>
          <a:lstStyle/>
          <a:p>
            <a:r>
              <a:rPr lang="en-US" dirty="0"/>
              <a:t>Python-based scripting interface for composing pre-defined layers was adequate for users with simple requirements, but more advanced users sought three further kinds of flexibility: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b="1" i="1" dirty="0"/>
              <a:t>Defining new layers</a:t>
            </a:r>
            <a:r>
              <a:rPr lang="en-US" dirty="0"/>
              <a:t>: </a:t>
            </a:r>
            <a:r>
              <a:rPr lang="en-US" dirty="0" err="1"/>
              <a:t>DistBelief</a:t>
            </a:r>
            <a:r>
              <a:rPr lang="en-US" dirty="0"/>
              <a:t> layers are implemented as C++ classes, which is a barrier for ML researchers who seek to experiment with new layer architectures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b="1" i="1" dirty="0"/>
              <a:t>Refining training algorithm:</a:t>
            </a:r>
            <a:r>
              <a:rPr lang="en-US" dirty="0"/>
              <a:t> many NNs are trained using SGD to iteratively refine the parameters of the network (max –</a:t>
            </a:r>
            <a:r>
              <a:rPr lang="en-US" dirty="0" err="1"/>
              <a:t>V</a:t>
            </a:r>
            <a:r>
              <a:rPr lang="en-US" sz="800" dirty="0" err="1"/>
              <a:t>loss</a:t>
            </a:r>
            <a:r>
              <a:rPr lang="en-US" sz="800" dirty="0"/>
              <a:t> function</a:t>
            </a:r>
            <a:r>
              <a:rPr lang="en-US" dirty="0"/>
              <a:t>). 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Experimenting with new optimization methods in </a:t>
            </a:r>
            <a:r>
              <a:rPr lang="en-US" dirty="0" err="1"/>
              <a:t>DistBelief</a:t>
            </a:r>
            <a:r>
              <a:rPr lang="en-US" dirty="0"/>
              <a:t> involves modifying the parameter server implementation</a:t>
            </a:r>
            <a:endParaRPr lang="en-US" b="1" i="1" dirty="0"/>
          </a:p>
          <a:p>
            <a:pPr marL="857250" lvl="1" indent="-400050">
              <a:buFont typeface="+mj-lt"/>
              <a:buAutoNum type="roman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9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AD3F-806E-4A71-90A3-D930B2FB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Distbelief</a:t>
            </a:r>
            <a:r>
              <a:rPr lang="en-US" dirty="0"/>
              <a:t> – Limitations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39719-5D22-48CF-897F-446BA9E32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0" lvl="1" indent="-400050">
              <a:buFont typeface="+mj-lt"/>
              <a:buAutoNum type="romanLcPeriod" startAt="3"/>
            </a:pPr>
            <a:r>
              <a:rPr lang="en-US" b="1" i="1" dirty="0"/>
              <a:t>Defining new training algorithms: </a:t>
            </a:r>
            <a:endParaRPr lang="en-US" dirty="0"/>
          </a:p>
          <a:p>
            <a:pPr lvl="2"/>
            <a:r>
              <a:rPr lang="en-US" dirty="0" err="1"/>
              <a:t>DistBelief</a:t>
            </a:r>
            <a:r>
              <a:rPr lang="en-US" dirty="0"/>
              <a:t> workers follow a fixed execution pattern: </a:t>
            </a:r>
          </a:p>
          <a:p>
            <a:pPr marL="1714500" lvl="3" indent="-342900">
              <a:buFont typeface="+mj-lt"/>
              <a:buAutoNum type="alphaLcPeriod"/>
            </a:pPr>
            <a:r>
              <a:rPr lang="en-US" dirty="0"/>
              <a:t>Read a batch of input data and the current parameter values</a:t>
            </a:r>
          </a:p>
          <a:p>
            <a:pPr marL="1714500" lvl="3" indent="-342900">
              <a:buFont typeface="+mj-lt"/>
              <a:buAutoNum type="alphaLcPeriod"/>
            </a:pPr>
            <a:r>
              <a:rPr lang="en-US" dirty="0"/>
              <a:t>Compute the loss function (a forward pass through the network)</a:t>
            </a:r>
          </a:p>
          <a:p>
            <a:pPr marL="1714500" lvl="3" indent="-342900">
              <a:buFont typeface="+mj-lt"/>
              <a:buAutoNum type="alphaLcPeriod"/>
            </a:pPr>
            <a:r>
              <a:rPr lang="en-US" dirty="0"/>
              <a:t>Compute gradients for each of the parameters (a backward pass)</a:t>
            </a:r>
          </a:p>
          <a:p>
            <a:pPr marL="1714500" lvl="3" indent="-342900">
              <a:buFont typeface="+mj-lt"/>
              <a:buAutoNum type="alphaLcPeriod"/>
            </a:pPr>
            <a:r>
              <a:rPr lang="en-US" dirty="0"/>
              <a:t>Write the gradients back to the PS</a:t>
            </a:r>
          </a:p>
          <a:p>
            <a:pPr lvl="2"/>
            <a:r>
              <a:rPr lang="en-US" dirty="0"/>
              <a:t>Works well for simple feed-forward neural networks</a:t>
            </a:r>
          </a:p>
          <a:p>
            <a:pPr lvl="2"/>
            <a:r>
              <a:rPr lang="en-US" dirty="0"/>
              <a:t>Fails for more advanced models, such as Reinforcement Learning models (loss function is computed by some agent in a separate system, e.g. a video game emulator)</a:t>
            </a:r>
          </a:p>
        </p:txBody>
      </p:sp>
    </p:spTree>
    <p:extLst>
      <p:ext uri="{BB962C8B-B14F-4D97-AF65-F5344CB8AC3E}">
        <p14:creationId xmlns:p14="http://schemas.microsoft.com/office/powerpoint/2010/main" val="20192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51413-11BB-492A-9538-771276418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Distbelief</a:t>
            </a:r>
            <a:r>
              <a:rPr lang="en-US" dirty="0"/>
              <a:t> – Limitations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FC231-079A-4397-8DE9-02692DCDE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Also, </a:t>
            </a:r>
            <a:r>
              <a:rPr lang="en-US" dirty="0" err="1"/>
              <a:t>DistBelief</a:t>
            </a:r>
            <a:r>
              <a:rPr lang="en-US" dirty="0"/>
              <a:t> was designed with a single platform in mind: a large distributed cluster of multicore servers</a:t>
            </a:r>
          </a:p>
          <a:p>
            <a:r>
              <a:rPr lang="en-US" dirty="0"/>
              <a:t>Even after adding support for GPU acceleration, </a:t>
            </a:r>
            <a:r>
              <a:rPr lang="en-US" dirty="0" err="1"/>
              <a:t>DistBelief</a:t>
            </a:r>
            <a:r>
              <a:rPr lang="en-US" dirty="0"/>
              <a:t> remains a heavyweight system that is geared for training deep NNs on huge datasets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Difficult to scale down to other environments (e.g. mobile devices for inference)</a:t>
            </a:r>
          </a:p>
          <a:p>
            <a:r>
              <a:rPr lang="en-US" dirty="0"/>
              <a:t>Therefore, it was necessary to create separate systems that satisfy the different performance and resource requirements of various platforms </a:t>
            </a:r>
          </a:p>
          <a:p>
            <a:r>
              <a:rPr lang="en-US" dirty="0"/>
              <a:t>TF provides a single programming model and runtime system for all of these environments</a:t>
            </a:r>
          </a:p>
        </p:txBody>
      </p:sp>
    </p:spTree>
    <p:extLst>
      <p:ext uri="{BB962C8B-B14F-4D97-AF65-F5344CB8AC3E}">
        <p14:creationId xmlns:p14="http://schemas.microsoft.com/office/powerpoint/2010/main" val="278549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BD9F2-AC48-42FC-9455-836CF45CF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A3E68-9F62-4CD3-A20C-2CE7ED39D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6395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TensorFlow (TF) system developed for: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dirty="0"/>
              <a:t>Experimenting with new models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dirty="0"/>
              <a:t>Training on large datasets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dirty="0"/>
              <a:t>Enhanced portability on various devices (large and small scale)</a:t>
            </a:r>
          </a:p>
          <a:p>
            <a:pPr algn="just"/>
            <a:r>
              <a:rPr lang="en-US" dirty="0"/>
              <a:t>TensorFlow (TF) uses dataflow graphs to represent computations, shared state, and the operations that mutate that state (mutable)</a:t>
            </a:r>
          </a:p>
          <a:p>
            <a:pPr algn="just"/>
            <a:r>
              <a:rPr lang="en-US" dirty="0"/>
              <a:t>Maps the nodes of a dataflow graph across many machines in a cluster, and within a machine  (multicore CPUs, general-purpose GPUs,  and TPUs)</a:t>
            </a:r>
          </a:p>
        </p:txBody>
      </p:sp>
    </p:spTree>
    <p:extLst>
      <p:ext uri="{BB962C8B-B14F-4D97-AF65-F5344CB8AC3E}">
        <p14:creationId xmlns:p14="http://schemas.microsoft.com/office/powerpoint/2010/main" val="277112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2C6B7-8079-4CA7-9CEE-8F06DAFA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14041-7128-450E-B32F-BA2C9AC06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TF supports a variety of applications, with a focus on training and inference on deep neural networks</a:t>
            </a:r>
          </a:p>
          <a:p>
            <a:r>
              <a:rPr lang="en-US" dirty="0"/>
              <a:t>Inspired from high-level programming models of dataflow systems and low-level efficiency of parameter servers</a:t>
            </a:r>
          </a:p>
          <a:p>
            <a:r>
              <a:rPr lang="en-US" dirty="0"/>
              <a:t>This paper focuses on neural networks training as a challenging systems problem, and highlights two representative applications from this space: </a:t>
            </a:r>
            <a:r>
              <a:rPr lang="en-US" b="1" i="1" dirty="0">
                <a:solidFill>
                  <a:srgbClr val="C00000"/>
                </a:solidFill>
              </a:rPr>
              <a:t>image classification</a:t>
            </a:r>
            <a:r>
              <a:rPr lang="en-US" b="1" i="1" dirty="0"/>
              <a:t> </a:t>
            </a:r>
            <a:r>
              <a:rPr lang="en-US" dirty="0"/>
              <a:t>and language modeling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834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2104</Words>
  <Application>Microsoft Office PowerPoint</Application>
  <PresentationFormat>Widescreen</PresentationFormat>
  <Paragraphs>179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Gill Sans MT</vt:lpstr>
      <vt:lpstr>Wingdings</vt:lpstr>
      <vt:lpstr>Gallery</vt:lpstr>
      <vt:lpstr>PowerPoint Presentation</vt:lpstr>
      <vt:lpstr>Motivation</vt:lpstr>
      <vt:lpstr>State of the art</vt:lpstr>
      <vt:lpstr>Previous system: diSTBELIEF psa</vt:lpstr>
      <vt:lpstr>Distbelief - Limitations</vt:lpstr>
      <vt:lpstr>Distbelief – Limitations …</vt:lpstr>
      <vt:lpstr>Distbelief – Limitations …</vt:lpstr>
      <vt:lpstr>Introduction</vt:lpstr>
      <vt:lpstr>Introduction …</vt:lpstr>
      <vt:lpstr>Abstraction: heterogeneous accelerators</vt:lpstr>
      <vt:lpstr>Abstraction: heterogeneous accelerators …</vt:lpstr>
      <vt:lpstr>TF Design Principles</vt:lpstr>
      <vt:lpstr>Dataflow graphs of primitive operators</vt:lpstr>
      <vt:lpstr>Tf execution model</vt:lpstr>
      <vt:lpstr>Dataflow Graph elements</vt:lpstr>
      <vt:lpstr>Tensors as Multidimensional arrays</vt:lpstr>
      <vt:lpstr>Stateful operations</vt:lpstr>
      <vt:lpstr>Stateful operations …</vt:lpstr>
      <vt:lpstr>Partial and concurrent execution</vt:lpstr>
      <vt:lpstr>Partial and concurrent execution … typical training application</vt:lpstr>
      <vt:lpstr>Partial and concurrent execution … maximizing flexibility</vt:lpstr>
      <vt:lpstr>Fault tolerance</vt:lpstr>
      <vt:lpstr>Implementation</vt:lpstr>
      <vt:lpstr>Evaluation</vt:lpstr>
      <vt:lpstr>Image classification</vt:lpstr>
      <vt:lpstr>Image classification …</vt:lpstr>
      <vt:lpstr>Image classification … first experiment: Inception-v3</vt:lpstr>
      <vt:lpstr>Image classification … first experiment</vt:lpstr>
      <vt:lpstr>Image classification … second experiment</vt:lpstr>
      <vt:lpstr>Image classification … Third experiment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Carr</dc:creator>
  <cp:lastModifiedBy>Casey Carr</cp:lastModifiedBy>
  <cp:revision>58</cp:revision>
  <dcterms:created xsi:type="dcterms:W3CDTF">2019-04-23T02:55:19Z</dcterms:created>
  <dcterms:modified xsi:type="dcterms:W3CDTF">2019-04-23T18:34:09Z</dcterms:modified>
</cp:coreProperties>
</file>