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72" r:id="rId4"/>
    <p:sldId id="273" r:id="rId5"/>
    <p:sldId id="259" r:id="rId6"/>
    <p:sldId id="260" r:id="rId7"/>
    <p:sldId id="270" r:id="rId8"/>
    <p:sldId id="261" r:id="rId9"/>
    <p:sldId id="271" r:id="rId10"/>
    <p:sldId id="262" r:id="rId11"/>
    <p:sldId id="265" r:id="rId12"/>
    <p:sldId id="267" r:id="rId13"/>
    <p:sldId id="268" r:id="rId14"/>
    <p:sldId id="266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5" autoAdjust="0"/>
    <p:restoredTop sz="86410" autoAdjust="0"/>
  </p:normalViewPr>
  <p:slideViewPr>
    <p:cSldViewPr snapToGrid="0">
      <p:cViewPr varScale="1">
        <p:scale>
          <a:sx n="152" d="100"/>
          <a:sy n="152" d="100"/>
        </p:scale>
        <p:origin x="156" y="2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kel Kochenderfer" userId="a25b768c097423ca" providerId="LiveId" clId="{350D55C6-120C-4E98-B7D2-5D16E39B2E1C}"/>
    <pc:docChg chg="modSld">
      <pc:chgData name="Mykel Kochenderfer" userId="a25b768c097423ca" providerId="LiveId" clId="{350D55C6-120C-4E98-B7D2-5D16E39B2E1C}" dt="2020-03-31T21:45:10.111" v="3" actId="20577"/>
      <pc:docMkLst>
        <pc:docMk/>
      </pc:docMkLst>
      <pc:sldChg chg="modSp">
        <pc:chgData name="Mykel Kochenderfer" userId="a25b768c097423ca" providerId="LiveId" clId="{350D55C6-120C-4E98-B7D2-5D16E39B2E1C}" dt="2020-03-31T21:45:10.111" v="3" actId="20577"/>
        <pc:sldMkLst>
          <pc:docMk/>
          <pc:sldMk cId="2031308693" sldId="274"/>
        </pc:sldMkLst>
        <pc:spChg chg="mod">
          <ac:chgData name="Mykel Kochenderfer" userId="a25b768c097423ca" providerId="LiveId" clId="{350D55C6-120C-4E98-B7D2-5D16E39B2E1C}" dt="2020-03-31T21:45:10.111" v="3" actId="20577"/>
          <ac:spMkLst>
            <pc:docMk/>
            <pc:sldMk cId="2031308693" sldId="274"/>
            <ac:spMk id="4" creationId="{DFAF6248-C21D-4D71-BCC7-F2CD6C21AAA7}"/>
          </ac:spMkLst>
        </pc:spChg>
      </pc:sldChg>
    </pc:docChg>
  </pc:docChgLst>
  <pc:docChgLst>
    <pc:chgData name="Mykel Kochenderfer" userId="a25b768c097423ca" providerId="LiveId" clId="{E2E1CA17-AD22-4E75-B28D-F12A4E25E8F0}"/>
    <pc:docChg chg="addSld delSld modSld">
      <pc:chgData name="Mykel Kochenderfer" userId="a25b768c097423ca" providerId="LiveId" clId="{E2E1CA17-AD22-4E75-B28D-F12A4E25E8F0}" dt="2019-04-02T05:32:11.854" v="5" actId="20577"/>
      <pc:docMkLst>
        <pc:docMk/>
      </pc:docMkLst>
      <pc:sldChg chg="modSp">
        <pc:chgData name="Mykel Kochenderfer" userId="a25b768c097423ca" providerId="LiveId" clId="{E2E1CA17-AD22-4E75-B28D-F12A4E25E8F0}" dt="2019-04-02T05:32:11.854" v="5" actId="20577"/>
        <pc:sldMkLst>
          <pc:docMk/>
          <pc:sldMk cId="2031308693" sldId="274"/>
        </pc:sldMkLst>
        <pc:spChg chg="mod">
          <ac:chgData name="Mykel Kochenderfer" userId="a25b768c097423ca" providerId="LiveId" clId="{E2E1CA17-AD22-4E75-B28D-F12A4E25E8F0}" dt="2019-04-02T05:32:11.854" v="5" actId="20577"/>
          <ac:spMkLst>
            <pc:docMk/>
            <pc:sldMk cId="2031308693" sldId="274"/>
            <ac:spMk id="4" creationId="{DFAF6248-C21D-4D71-BCC7-F2CD6C21AAA7}"/>
          </ac:spMkLst>
        </pc:spChg>
      </pc:sldChg>
      <pc:sldChg chg="addSp add del">
        <pc:chgData name="Mykel Kochenderfer" userId="a25b768c097423ca" providerId="LiveId" clId="{E2E1CA17-AD22-4E75-B28D-F12A4E25E8F0}" dt="2019-04-02T05:31:51.781" v="2" actId="2696"/>
        <pc:sldMkLst>
          <pc:docMk/>
          <pc:sldMk cId="24457145" sldId="275"/>
        </pc:sldMkLst>
        <pc:inkChg chg="add">
          <ac:chgData name="Mykel Kochenderfer" userId="a25b768c097423ca" providerId="LiveId" clId="{E2E1CA17-AD22-4E75-B28D-F12A4E25E8F0}" dt="2019-04-02T05:27:02.959" v="1"/>
          <ac:inkMkLst>
            <pc:docMk/>
            <pc:sldMk cId="24457145" sldId="275"/>
            <ac:inkMk id="2" creationId="{BFD0CA0C-092D-4872-9BAC-BEEE0895C583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93FF3-42CD-4F30-B3DA-DA3D0B8F474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723C3-25AD-46CF-8DEF-478EB1717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8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E768-264E-4D9C-B6BE-63948CEF1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9D3BD-8069-4584-AA4C-1920AE02E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9680B-AB7A-4801-8D9B-B8737860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4838-A11D-43E3-A1C7-11A13AE11831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EF631-85B3-4B52-81E3-23107DE1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83DED-1A8E-406E-8BB8-6637AB0C3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E7D5-CDB0-4211-A646-93E052B1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7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AAF0B-6944-4DD4-9F19-1DF7C76B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0BFD5-255A-4E6A-9416-236946B9F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BDF6E-5371-448A-9F01-3AF0775EE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CC1B-56BC-4A44-A40E-67B6B4F7CDF4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9C28B-B67B-47BD-B409-865634642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6424A-280A-4FF7-A8AC-FEF42D040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E7D5-CDB0-4211-A646-93E052B1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F95B9B-A7C9-4C92-8517-6B6514DBF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5878B-080D-453C-B6E5-7F410D3D2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CC8BF-4C27-4D31-A2F0-400DCC633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777CA-493A-4BAF-BA45-BED756C3AF66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56519-12B3-4C85-80F0-951DD61F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3C16B-038E-43D5-B35C-86788D63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E7D5-CDB0-4211-A646-93E052B1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46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92A80-C385-4F13-A0CA-720B920D8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937EB-1B5D-4711-85D6-2408BDAC5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8407E-CA8C-4406-AEA3-18E84C14F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71B1-CFBC-4EE0-B1CF-A39D97B0B511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C486-4171-4FB0-BBD1-306E91ADC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EDBE6-6BD8-402E-9F9A-662924A9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B378-E67C-48A2-8A5D-B8EC91CFC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7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9960-E670-430F-98A7-6F73F247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D2948-53C7-491E-99EE-681EDDF40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80D84-B5ED-4B06-B158-9F88882F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AE04-819E-45AF-B488-A5915AF3D5B0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D90A2-2DE2-403B-8F67-552F53A42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868A4-0B28-42BB-883F-30B5436A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E7D5-CDB0-4211-A646-93E052B1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81348-09A0-4DFC-8960-1335936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FEC8-A443-4AFD-8B8F-16C24468D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E2BCB-CE98-4E80-B836-57E0CBE1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41CB-BF62-4226-A9A7-8F57DBE2DDB6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7AB04-9B98-4924-8189-D6CEF304C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F5E1F-8E2C-43A7-9358-46D4442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E7D5-CDB0-4211-A646-93E052B1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6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B5B3-8066-4D1A-8393-1A247DC8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68D23-9B63-4301-A50C-107610CE4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D07A0-B815-4253-A247-A4817395E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28E74-F2DB-4317-B702-17486832C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CD69-0542-49EB-BBC2-D329E1AF16A8}" type="datetime1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0F88A-7726-4593-8579-8DF6985A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FBAED-83BC-42F4-B050-7CBCFDE3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E7D5-CDB0-4211-A646-93E052B1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0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FE9C-E702-44DA-B3AD-74B270959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8119F-AE71-42EC-A26A-FA5BC05A0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12096-0945-4BDC-B1B6-22B1E2C1F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E8B1A9-53C2-424A-88B2-5A1F5D99F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55CC98-0F48-4E07-98AC-DD9823117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7EF464-EC46-4802-AAAC-1D724346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CD22-90A4-4006-BC80-DDAC7176ACDE}" type="datetime1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E70AC2-AE22-4743-A389-3C374649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B8271-2592-4E47-BA96-806E221D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E7D5-CDB0-4211-A646-93E052B1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3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AD2D9-EFEA-4491-A575-BFA69D930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B62D1A-725A-41C5-8427-856C539CD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AE35-5726-4619-A497-EF85A2D3E6C6}" type="datetime1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15DB7-0A4E-46C2-B8CE-807250C35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17399-39A3-4BF3-8E03-E9D1030B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E7D5-CDB0-4211-A646-93E052B1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3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101150-B8C2-40F2-B7A0-E4FBC786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43FD5-1620-4F00-B7D8-8FB10DA23089}" type="datetime1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91438-6A23-4FEE-B118-FAE22A49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3554D-7F6F-4804-A966-634C8A904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E7D5-CDB0-4211-A646-93E052B1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4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02CBC-6DE3-43BC-ACE1-3696049A5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44322-502A-44A0-9DF5-2A313B692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9BE34-4502-4A94-A4E0-8ED4C94EE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0BF39-E491-4066-BA9A-4C201E3BA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4D96-D4E5-482C-BA2F-A5E60A7D2657}" type="datetime1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16499-E77C-40D5-864D-7816FEC1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788DA-C33C-4DC5-91BE-D28BF2A81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E7D5-CDB0-4211-A646-93E052B1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3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1BD5A-FE88-453D-84CC-49A1131C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5F93A-E059-489B-A02A-D04178097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BE649-55E2-40FB-9131-DC8345B65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B1708-B4D4-4025-B39E-474F1BE3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7194-8149-484F-8F30-5FEEE5ACC827}" type="datetime1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56E5D-4E16-49E9-B07E-FB1B73231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91030-9BEE-469B-92DC-99584462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E7D5-CDB0-4211-A646-93E052B1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6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C1A0FD-D74D-4DB1-B56E-62F2E775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4FDDF-C62D-4604-8373-51C711BA4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15055-4987-4D15-8BB7-1B45066803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4E25A-D7B0-4F07-A547-B031A72B2C72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A2413-1747-4EA3-9A60-5E47E1245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8A9E4-7BF0-4FC5-AC71-3B241C5BF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EE7D5-CDB0-4211-A646-93E052B1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4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A2FAC-5220-455A-B57A-CD10429116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9374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9134275-7F67-45BF-84E4-1DFAAB7AA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Univariate Function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19241-486D-48D2-9DA9-88876954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Critical Points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C5B38B9-F57B-47D4-818F-C40AAB7AB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2513" y="2371043"/>
            <a:ext cx="6846974" cy="42491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46DE5A-AD2F-42BF-96CF-88386B6A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B378-E67C-48A2-8A5D-B8EC91CFCB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7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55371AE3-C698-4671-AF25-4A59B4B4927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/>
              <a:lstStyle/>
              <a:p>
                <a:r>
                  <a:rPr lang="en-US" b="0" i="1" dirty="0">
                    <a:latin typeface="TeXGyrePagella-Italic" panose="02000603020200000004" pitchFamily="50" charset="0"/>
                    <a:ea typeface="TeXGyrePagella-Italic" panose="02000603020200000004" pitchFamily="50" charset="0"/>
                    <a:cs typeface="TeXGyrePagella-Italic" panose="02000603020200000004" pitchFamily="50" charset="0"/>
                  </a:rPr>
                  <a:t>Univariate</a:t>
                </a:r>
                <a:r>
                  <a:rPr lang="en-US" b="0" i="1" dirty="0">
                    <a:latin typeface="Cambria Math" panose="02040503050406030204" pitchFamily="18" charset="0"/>
                    <a:ea typeface="TeXGyrePagella-Italic" panose="02000603020200000004" pitchFamily="50" charset="0"/>
                    <a:cs typeface="TeXGyrePagella-Italic" panose="02000603020200000004" pitchFamily="50" charset="0"/>
                  </a:rPr>
                  <a:t> </a:t>
                </a:r>
                <a:r>
                  <a:rPr lang="en-US" b="0" i="1" dirty="0">
                    <a:latin typeface="TeXGyrePagella-Italic" panose="02000603020200000004" pitchFamily="50" charset="0"/>
                    <a:ea typeface="TeXGyrePagella-Italic" panose="02000603020200000004" pitchFamily="50" charset="0"/>
                    <a:cs typeface="TeXGyrePagella-Italic" panose="02000603020200000004" pitchFamily="50" charset="0"/>
                  </a:rPr>
                  <a:t>Function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TeXGyrePagella-Italic" panose="02000603020200000004" pitchFamily="50" charset="0"/>
                        <a:cs typeface="TeXGyrePagella-Italic" panose="02000603020200000004" pitchFamily="50" charset="0"/>
                      </a:rPr>
                      <m:t>             =0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TeXGyrePagella-Italic" panose="02000603020200000004" pitchFamily="50" charset="0"/>
                        <a:cs typeface="TeXGyrePagella-Italic" panose="02000603020200000004" pitchFamily="50" charset="0"/>
                      </a:rPr>
                      <m:t>,</m:t>
                    </m:r>
                  </m:oMath>
                </a14:m>
                <a:r>
                  <a:rPr lang="en-US" dirty="0">
                    <a:latin typeface="TeXGyrePagella-Italic" panose="02000603020200000004" pitchFamily="50" charset="0"/>
                    <a:ea typeface="TeXGyrePagella-Italic" panose="02000603020200000004" pitchFamily="50" charset="0"/>
                    <a:cs typeface="TeXGyrePagella-Italic" panose="02000603020200000004" pitchFamily="50" charset="0"/>
                  </a:rPr>
                  <a:t>	the first-order necessary condition (FONC)</a:t>
                </a:r>
                <a:endParaRPr lang="en-US" b="0" dirty="0">
                  <a:latin typeface="TeXGyrePagella-Italic" panose="02000603020200000004" pitchFamily="50" charset="0"/>
                  <a:ea typeface="TeXGyrePagella-Italic" panose="02000603020200000004" pitchFamily="50" charset="0"/>
                  <a:cs typeface="TeXGyrePagella-Italic" panose="02000603020200000004" pitchFamily="50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b="0" dirty="0">
                    <a:ea typeface="TeXGyrePagella-Italic" panose="02000603020200000004" pitchFamily="50" charset="0"/>
                    <a:cs typeface="TeXGyrePagella-Italic" panose="02000603020200000004" pitchFamily="50" charset="0"/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TeXGyrePagella-Italic" panose="02000603020200000004" pitchFamily="50" charset="0"/>
                        <a:cs typeface="TeXGyrePagella-Italic" panose="02000603020200000004" pitchFamily="50" charset="0"/>
                      </a:rPr>
                      <m:t>,</m:t>
                    </m:r>
                  </m:oMath>
                </a14:m>
                <a:r>
                  <a:rPr lang="en-US" dirty="0">
                    <a:latin typeface="TeXGyrePagella-Italic" panose="02000603020200000004" pitchFamily="50" charset="0"/>
                    <a:ea typeface="TeXGyrePagella-Italic" panose="02000603020200000004" pitchFamily="50" charset="0"/>
                    <a:cs typeface="TeXGyrePagella-Italic" panose="02000603020200000004" pitchFamily="50" charset="0"/>
                  </a:rPr>
                  <a:t>	the second-order necessary condition (SONC)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>
                  <a:latin typeface="TeXGyrePagella-Italic" panose="02000603020200000004" pitchFamily="50" charset="0"/>
                  <a:ea typeface="TeXGyrePagella-Italic" panose="02000603020200000004" pitchFamily="50" charset="0"/>
                  <a:cs typeface="TeXGyrePagella-Italic" panose="02000603020200000004" pitchFamily="50" charset="0"/>
                </a:endParaRPr>
              </a:p>
            </p:txBody>
          </p:sp>
        </mc:Choice>
        <mc:Fallback xmlns="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55371AE3-C698-4671-AF25-4A59B4B492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 l="-104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78C88B12-0A1B-4697-8FB7-BF2D8FF30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Conditions for Local Minima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4A0DF56-A53D-4A10-9C48-76F1FCC1D8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9664" t="60" r="25681" b="-60"/>
          <a:stretch/>
        </p:blipFill>
        <p:spPr>
          <a:xfrm>
            <a:off x="1807585" y="2278514"/>
            <a:ext cx="1608189" cy="77710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D49F918-4C09-468D-81CD-F6C0E9373A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200" y="3379411"/>
            <a:ext cx="10515600" cy="264369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8079B27-C884-4FB4-AF24-9FEF3241759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47080" t="20006" r="44901" b="41447"/>
          <a:stretch/>
        </p:blipFill>
        <p:spPr>
          <a:xfrm>
            <a:off x="1807585" y="2086611"/>
            <a:ext cx="923423" cy="43814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96421B-E6B6-4FDD-A293-66922411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B378-E67C-48A2-8A5D-B8EC91CFCB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36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88B12-0A1B-4697-8FB7-BF2D8FF30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Conditions for Local Minima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45AA1EB9-C5D6-47F3-9537-A44986D4BCD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/>
              <a:lstStyle/>
              <a:p>
                <a:r>
                  <a:rPr lang="en-US" b="0" i="1" dirty="0">
                    <a:latin typeface="TeXGyrePagella-Italic" panose="02000603020200000004" pitchFamily="50" charset="0"/>
                    <a:ea typeface="TeXGyrePagella-Italic" panose="02000603020200000004" pitchFamily="50" charset="0"/>
                    <a:cs typeface="TeXGyrePagella-Italic" panose="02000603020200000004" pitchFamily="50" charset="0"/>
                  </a:rPr>
                  <a:t>Multivariate</a:t>
                </a:r>
                <a:r>
                  <a:rPr lang="en-US" b="0" i="1" dirty="0">
                    <a:latin typeface="Cambria Math" panose="02040503050406030204" pitchFamily="18" charset="0"/>
                    <a:ea typeface="TeXGyrePagella-Italic" panose="02000603020200000004" pitchFamily="50" charset="0"/>
                    <a:cs typeface="TeXGyrePagella-Italic" panose="02000603020200000004" pitchFamily="50" charset="0"/>
                  </a:rPr>
                  <a:t> </a:t>
                </a:r>
                <a:r>
                  <a:rPr lang="en-US" b="0" i="1" dirty="0">
                    <a:latin typeface="TeXGyrePagella-Italic" panose="02000603020200000004" pitchFamily="50" charset="0"/>
                    <a:ea typeface="TeXGyrePagella-Italic" panose="02000603020200000004" pitchFamily="50" charset="0"/>
                    <a:cs typeface="TeXGyrePagella-Italic" panose="02000603020200000004" pitchFamily="50" charset="0"/>
                  </a:rPr>
                  <a:t>Functions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eXGyrePagella-Italic" panose="02000603020200000004" pitchFamily="50" charset="0"/>
                        <a:cs typeface="TeXGyrePagella-Italic" panose="02000603020200000004" pitchFamily="50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eXGyrePagella-Italic" panose="02000603020200000004" pitchFamily="50" charset="0"/>
                        <a:cs typeface="TeXGyrePagella-Italic" panose="02000603020200000004" pitchFamily="50" charset="0"/>
                      </a:rPr>
                      <m:t>             =0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TeXGyrePagella-Italic" panose="02000603020200000004" pitchFamily="50" charset="0"/>
                        <a:cs typeface="TeXGyrePagella-Italic" panose="02000603020200000004" pitchFamily="50" charset="0"/>
                      </a:rPr>
                      <m:t>,</m:t>
                    </m:r>
                  </m:oMath>
                </a14:m>
                <a:r>
                  <a:rPr lang="en-US" dirty="0">
                    <a:latin typeface="TeXGyrePagella-Italic" panose="02000603020200000004" pitchFamily="50" charset="0"/>
                    <a:ea typeface="TeXGyrePagella-Italic" panose="02000603020200000004" pitchFamily="50" charset="0"/>
                    <a:cs typeface="TeXGyrePagella-Italic" panose="02000603020200000004" pitchFamily="50" charset="0"/>
                  </a:rPr>
                  <a:t>	the first-order necessary condition (FONC)</a:t>
                </a:r>
                <a:endParaRPr lang="en-US" b="0" dirty="0">
                  <a:latin typeface="TeXGyrePagella-Italic" panose="02000603020200000004" pitchFamily="50" charset="0"/>
                  <a:ea typeface="TeXGyrePagella-Italic" panose="02000603020200000004" pitchFamily="50" charset="0"/>
                  <a:cs typeface="TeXGyrePagella-Italic" panose="02000603020200000004" pitchFamily="50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TeXGyrePagella-Italic" panose="02000603020200000004" pitchFamily="50" charset="0"/>
                        <a:cs typeface="TeXGyrePagella-Italic" panose="02000603020200000004" pitchFamily="50" charset="0"/>
                      </a:rPr>
                      <m:t>               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TeXGyrePagella-Italic" panose="02000603020200000004" pitchFamily="50" charset="0"/>
                        <a:cs typeface="TeXGyrePagella-Italic" panose="02000603020200000004" pitchFamily="50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TeXGyrePagella-Italic" panose="02000603020200000004" pitchFamily="50" charset="0"/>
                        <a:cs typeface="TeXGyrePagella-Italic" panose="02000603020200000004" pitchFamily="50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eXGyrePagella-Italic" panose="02000603020200000004" pitchFamily="50" charset="0"/>
                        <a:cs typeface="TeXGyrePagella-Italic" panose="02000603020200000004" pitchFamily="50" charset="0"/>
                      </a:rPr>
                      <m:t>,</m:t>
                    </m:r>
                  </m:oMath>
                </a14:m>
                <a:r>
                  <a:rPr lang="en-US" dirty="0">
                    <a:latin typeface="TeXGyrePagella-Italic" panose="02000603020200000004" pitchFamily="50" charset="0"/>
                    <a:ea typeface="TeXGyrePagella-Italic" panose="02000603020200000004" pitchFamily="50" charset="0"/>
                    <a:cs typeface="TeXGyrePagella-Italic" panose="02000603020200000004" pitchFamily="50" charset="0"/>
                  </a:rPr>
                  <a:t>	the second-order necessary condition (SONC)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>
                  <a:latin typeface="TeXGyrePagella-Italic" panose="02000603020200000004" pitchFamily="50" charset="0"/>
                  <a:ea typeface="TeXGyrePagella-Italic" panose="02000603020200000004" pitchFamily="50" charset="0"/>
                  <a:cs typeface="TeXGyrePagella-Italic" panose="02000603020200000004" pitchFamily="50" charset="0"/>
                </a:endParaRPr>
              </a:p>
            </p:txBody>
          </p:sp>
        </mc:Choice>
        <mc:Fallback xmlns="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45AA1EB9-C5D6-47F3-9537-A44986D4BC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 l="-104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>
            <a:extLst>
              <a:ext uri="{FF2B5EF4-FFF2-40B4-BE49-F238E27FC236}">
                <a16:creationId xmlns:a16="http://schemas.microsoft.com/office/drawing/2014/main" id="{2AFFC38D-9D25-433D-824F-14B5A17268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1493" r="27915"/>
          <a:stretch/>
        </p:blipFill>
        <p:spPr>
          <a:xfrm>
            <a:off x="1863364" y="2411224"/>
            <a:ext cx="1004327" cy="59015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68163F2-0218-41C8-A46D-1C3D981D23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7049" r="53637"/>
          <a:stretch/>
        </p:blipFill>
        <p:spPr>
          <a:xfrm>
            <a:off x="1863364" y="2001596"/>
            <a:ext cx="916941" cy="61262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DDED2A-5CC9-43A9-A4A1-B6055DD5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B378-E67C-48A2-8A5D-B8EC91CFCB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10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14C53-7EB8-4F30-B2E8-149243959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Contour Plots</a:t>
            </a:r>
            <a:endParaRPr lang="en-US" b="0" i="0" u="none" strike="noStrike" baseline="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034BC533-710A-45F4-8674-CE008851A88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TeXGyrePagella-Italic" panose="02000603020200000004" pitchFamily="50" charset="0"/>
                        <a:cs typeface="TeXGyrePagella-Italic" panose="02000603020200000004" pitchFamily="50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TeXGyrePagella-Italic" panose="02000603020200000004" pitchFamily="50" charset="0"/>
                            <a:cs typeface="TeXGyrePagella-Italic" panose="02000603020200000004" pitchFamily="50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TeXGyrePagella-Italic" panose="02000603020200000004" pitchFamily="50" charset="0"/>
                                <a:cs typeface="TeXGyrePagella-Italic" panose="02000603020200000004" pitchFamily="5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eXGyrePagella-Italic" panose="02000603020200000004" pitchFamily="50" charset="0"/>
                                <a:cs typeface="TeXGyrePagella-Italic" panose="02000603020200000004" pitchFamily="50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eXGyrePagella-Italic" panose="02000603020200000004" pitchFamily="50" charset="0"/>
                                <a:cs typeface="TeXGyrePagella-Italic" panose="02000603020200000004" pitchFamily="50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TeXGyrePagella-Italic" panose="02000603020200000004" pitchFamily="50" charset="0"/>
                            <a:cs typeface="TeXGyrePagella-Italic" panose="02000603020200000004" pitchFamily="50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TeXGyrePagella-Italic" panose="02000603020200000004" pitchFamily="50" charset="0"/>
                                <a:cs typeface="TeXGyrePagella-Italic" panose="02000603020200000004" pitchFamily="50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TeXGyrePagella-Italic" panose="02000603020200000004" pitchFamily="50" charset="0"/>
                                <a:cs typeface="TeXGyrePagella-Italic" panose="02000603020200000004" pitchFamily="50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TeXGyrePagella-Italic" panose="02000603020200000004" pitchFamily="50" charset="0"/>
                                <a:cs typeface="TeXGyrePagella-Italic" panose="02000603020200000004" pitchFamily="50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TeXGyrePagella-Italic" panose="02000603020200000004" pitchFamily="50" charset="0"/>
                        <a:cs typeface="TeXGyrePagella-Italic" panose="02000603020200000004" pitchFamily="50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TeXGyrePagella-Italic" panose="02000603020200000004" pitchFamily="50" charset="0"/>
                            <a:cs typeface="TeXGyrePagella-Italic" panose="02000603020200000004" pitchFamily="50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TeXGyrePagella-Italic" panose="02000603020200000004" pitchFamily="50" charset="0"/>
                                <a:cs typeface="TeXGyrePagella-Italic" panose="02000603020200000004" pitchFamily="5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eXGyrePagella-Italic" panose="02000603020200000004" pitchFamily="50" charset="0"/>
                                <a:cs typeface="TeXGyrePagella-Italic" panose="02000603020200000004" pitchFamily="50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eXGyrePagella-Italic" panose="02000603020200000004" pitchFamily="50" charset="0"/>
                                <a:cs typeface="TeXGyrePagella-Italic" panose="02000603020200000004" pitchFamily="50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TeXGyrePagella-Italic" panose="02000603020200000004" pitchFamily="50" charset="0"/>
                            <a:cs typeface="TeXGyrePagella-Italic" panose="02000603020200000004" pitchFamily="50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TeXGyrePagella-Italic" panose="02000603020200000004" pitchFamily="50" charset="0"/>
                        <a:cs typeface="TeXGyrePagella-Italic" panose="02000603020200000004" pitchFamily="50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eXGyrePagella-Italic" panose="02000603020200000004" pitchFamily="50" charset="0"/>
                            <a:cs typeface="TeXGyrePagella-Italic" panose="02000603020200000004" pitchFamily="50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TeXGyrePagella-Italic" panose="02000603020200000004" pitchFamily="50" charset="0"/>
                                <a:cs typeface="TeXGyrePagella-Italic" panose="02000603020200000004" pitchFamily="5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eXGyrePagella-Italic" panose="02000603020200000004" pitchFamily="50" charset="0"/>
                                <a:cs typeface="TeXGyrePagella-Italic" panose="02000603020200000004" pitchFamily="50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TeXGyrePagella-Italic" panose="02000603020200000004" pitchFamily="50" charset="0"/>
                                <a:cs typeface="TeXGyrePagella-Italic" panose="02000603020200000004" pitchFamily="50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eXGyrePagella-Italic" panose="02000603020200000004" pitchFamily="50" charset="0"/>
                            <a:cs typeface="TeXGyrePagella-Italic" panose="02000603020200000004" pitchFamily="50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TeXGyrePagella-Italic" panose="02000603020200000004" pitchFamily="50" charset="0"/>
                  <a:ea typeface="TeXGyrePagella-Italic" panose="02000603020200000004" pitchFamily="50" charset="0"/>
                  <a:cs typeface="TeXGyrePagella-Italic" panose="02000603020200000004" pitchFamily="50" charset="0"/>
                </a:endParaRPr>
              </a:p>
            </p:txBody>
          </p:sp>
        </mc:Choice>
        <mc:Fallback xmlns="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034BC533-710A-45F4-8674-CE008851A8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>
            <a:extLst>
              <a:ext uri="{FF2B5EF4-FFF2-40B4-BE49-F238E27FC236}">
                <a16:creationId xmlns:a16="http://schemas.microsoft.com/office/drawing/2014/main" id="{1CDA9357-D66E-42C7-B305-410C8C8E9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3768" y="2218359"/>
            <a:ext cx="9364463" cy="453876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A3D479-EBC3-4DA3-A7B1-0281102D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B378-E67C-48A2-8A5D-B8EC91CFCB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2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14C53-7EB8-4F30-B2E8-149243959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Overview</a:t>
            </a:r>
            <a:endParaRPr lang="en-US" b="0" i="0" u="none" strike="noStrike" baseline="0" dirty="0">
              <a:latin typeface="Times New Roman" panose="02020603050405020304" pitchFamily="18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936A767-5A34-4987-9CE9-E17945094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1795722"/>
            <a:ext cx="10515600" cy="436829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9958CC-828B-4211-99F2-3A2C7CF00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B378-E67C-48A2-8A5D-B8EC91CFCB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37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14C53-7EB8-4F30-B2E8-149243959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Summary</a:t>
            </a:r>
            <a:endParaRPr lang="en-US" b="0" i="0" u="none" strike="noStrike" baseline="0" dirty="0">
              <a:latin typeface="Times New Roman" panose="02020603050405020304" pitchFamily="18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FAF6248-C21D-4D71-BCC7-F2CD6C21A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Optimization in engineering is the process of finding the best system design subject to a set of constraints</a:t>
            </a: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Optimization is concerned with finding global minima of a function</a:t>
            </a:r>
          </a:p>
          <a:p>
            <a:r>
              <a:rPr lang="en-US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Minima can occur 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where the gradient is zero, but zero-gradient does not imply optimality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B8ABC8-5478-43C0-B184-F67803F1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B378-E67C-48A2-8A5D-B8EC91CFCB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0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A0B75C9-5ECE-4B85-82CF-6DF5618D9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307957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Applications of Optimization</a:t>
            </a:r>
          </a:p>
          <a:p>
            <a:pPr lvl="1"/>
            <a:r>
              <a:rPr lang="en-US" sz="18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Physics</a:t>
            </a:r>
          </a:p>
          <a:p>
            <a:pPr lvl="1"/>
            <a:r>
              <a:rPr lang="en-US" sz="18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Business</a:t>
            </a:r>
          </a:p>
          <a:p>
            <a:pPr lvl="1"/>
            <a:r>
              <a:rPr lang="en-US" sz="18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Biology</a:t>
            </a:r>
          </a:p>
          <a:p>
            <a:pPr lvl="1"/>
            <a:r>
              <a:rPr lang="en-US" sz="18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Engineering</a:t>
            </a:r>
          </a:p>
          <a:p>
            <a:r>
              <a:rPr lang="en-US" sz="20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Objectives to Optimize</a:t>
            </a:r>
          </a:p>
          <a:p>
            <a:pPr lvl="1"/>
            <a:r>
              <a:rPr lang="en-US" sz="18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Efficiency</a:t>
            </a:r>
          </a:p>
          <a:p>
            <a:pPr lvl="1"/>
            <a:r>
              <a:rPr lang="en-US" sz="18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Safety</a:t>
            </a:r>
          </a:p>
          <a:p>
            <a:pPr lvl="1"/>
            <a:r>
              <a:rPr lang="en-US" sz="18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Accuracy</a:t>
            </a:r>
          </a:p>
          <a:p>
            <a:pPr lvl="1"/>
            <a:endParaRPr lang="en-US" sz="1800" dirty="0">
              <a:latin typeface="TeXGyrePagella-Italic" panose="02000603020200000004" pitchFamily="50" charset="0"/>
              <a:ea typeface="TeXGyrePagella-Italic" panose="02000603020200000004" pitchFamily="50" charset="0"/>
              <a:cs typeface="TeXGyrePagella-Italic" panose="02000603020200000004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F6BFB-BE1F-4341-9C58-9300A3501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Introduction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BC43A25-38B5-4C6A-ABD0-25AC6156FE13}"/>
              </a:ext>
            </a:extLst>
          </p:cNvPr>
          <p:cNvSpPr txBox="1">
            <a:spLocks/>
          </p:cNvSpPr>
          <p:nvPr/>
        </p:nvSpPr>
        <p:spPr>
          <a:xfrm>
            <a:off x="6237756" y="1825625"/>
            <a:ext cx="53079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Constraints</a:t>
            </a:r>
          </a:p>
          <a:p>
            <a:pPr lvl="1"/>
            <a:r>
              <a:rPr lang="en-US" sz="16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Cost</a:t>
            </a:r>
          </a:p>
          <a:p>
            <a:pPr lvl="1"/>
            <a:r>
              <a:rPr lang="en-US" sz="16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Weight</a:t>
            </a:r>
          </a:p>
          <a:p>
            <a:pPr lvl="1"/>
            <a:r>
              <a:rPr lang="en-US" sz="16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Structural Integrity</a:t>
            </a:r>
            <a:endParaRPr lang="en-US" sz="2000" dirty="0">
              <a:latin typeface="TeXGyrePagella-Italic" panose="02000603020200000004" pitchFamily="50" charset="0"/>
              <a:ea typeface="TeXGyrePagella-Italic" panose="02000603020200000004" pitchFamily="50" charset="0"/>
              <a:cs typeface="TeXGyrePagella-Italic" panose="02000603020200000004" pitchFamily="50" charset="0"/>
            </a:endParaRPr>
          </a:p>
          <a:p>
            <a:r>
              <a:rPr lang="en-US" sz="20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Challenges</a:t>
            </a:r>
          </a:p>
          <a:p>
            <a:pPr lvl="1"/>
            <a:r>
              <a:rPr lang="en-US" sz="16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High-Dimensional Search Spaces</a:t>
            </a:r>
          </a:p>
          <a:p>
            <a:pPr lvl="1"/>
            <a:r>
              <a:rPr lang="en-US" sz="16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Multiple Competing Objectives</a:t>
            </a:r>
          </a:p>
          <a:p>
            <a:pPr lvl="1"/>
            <a:r>
              <a:rPr lang="en-US" sz="16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Model Uncertainty</a:t>
            </a:r>
          </a:p>
          <a:p>
            <a:pPr lvl="1"/>
            <a:endParaRPr lang="en-US" sz="1000" dirty="0">
              <a:latin typeface="TeXGyrePagella-Italic" panose="02000603020200000004" pitchFamily="50" charset="0"/>
              <a:ea typeface="TeXGyrePagella-Italic" panose="02000603020200000004" pitchFamily="50" charset="0"/>
              <a:cs typeface="TeXGyrePagella-Italic" panose="02000603020200000004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24B98C-992D-4230-8613-E8137D73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B378-E67C-48A2-8A5D-B8EC91CFCB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70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A0B75C9-5ECE-4B85-82CF-6DF5618D9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Queen Dido’s Optimization Problem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F6BFB-BE1F-4341-9C58-9300A3501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A History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7ECBCFC-A683-4817-8F57-895E5EA6F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9509" y="2304677"/>
            <a:ext cx="6192981" cy="400722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3AC528-55EF-4E46-ABAC-D1870285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B378-E67C-48A2-8A5D-B8EC91CFCB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8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A0B75C9-5ECE-4B85-82CF-6DF5618D9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Calculus</a:t>
            </a:r>
          </a:p>
          <a:p>
            <a:endParaRPr lang="en-US" dirty="0">
              <a:latin typeface="TeXGyrePagella-Italic" panose="02000603020200000004" pitchFamily="50" charset="0"/>
              <a:ea typeface="TeXGyrePagella-Italic" panose="02000603020200000004" pitchFamily="50" charset="0"/>
              <a:cs typeface="TeXGyrePagella-Italic" panose="02000603020200000004" pitchFamily="50" charset="0"/>
            </a:endParaRPr>
          </a:p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Numerical Algorithms</a:t>
            </a:r>
          </a:p>
          <a:p>
            <a:endParaRPr lang="en-US" dirty="0">
              <a:latin typeface="TeXGyrePagella-Italic" panose="02000603020200000004" pitchFamily="50" charset="0"/>
              <a:ea typeface="TeXGyrePagella-Italic" panose="02000603020200000004" pitchFamily="50" charset="0"/>
              <a:cs typeface="TeXGyrePagella-Italic" panose="02000603020200000004" pitchFamily="50" charset="0"/>
            </a:endParaRPr>
          </a:p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Artificial Intelligence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F6BFB-BE1F-4341-9C58-9300A3501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A History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85232A-CC8F-4CDA-A062-9047F321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B378-E67C-48A2-8A5D-B8EC91CFCB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1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EA1D2-BA51-4EC3-9302-CDE2F41C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Optimization Process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EA72CEA-797B-4812-A8F6-B7B81D0C4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058" y="2041677"/>
            <a:ext cx="10735883" cy="277464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AE5492-4687-456C-A4B7-53D4B8D7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B378-E67C-48A2-8A5D-B8EC91CFCB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5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4EB1273-495E-4440-8959-442B173C2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5362" y="1825625"/>
            <a:ext cx="4478437" cy="4351338"/>
          </a:xfrm>
        </p:spPr>
        <p:txBody>
          <a:bodyPr/>
          <a:lstStyle/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Design Point</a:t>
            </a:r>
          </a:p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Design Variables</a:t>
            </a:r>
          </a:p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Objective Function</a:t>
            </a:r>
          </a:p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Feasible Set</a:t>
            </a:r>
          </a:p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Minimizer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1C210-60A0-4720-A3A1-56DC7760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Basic Optimization Problem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A7108C-3001-459F-93CA-8AB9C1B94B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478" r="36217"/>
          <a:stretch/>
        </p:blipFill>
        <p:spPr>
          <a:xfrm>
            <a:off x="1180616" y="2602526"/>
            <a:ext cx="4606725" cy="16529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AEC5DE-C13A-4628-B5A3-4D0DD4F5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B378-E67C-48A2-8A5D-B8EC91CFCB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6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C210-60A0-4720-A3A1-56DC7760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Basic Optimization Problem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F6AEC95-9A1C-47DE-A18D-C5601564B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7375" y="1842987"/>
            <a:ext cx="5416425" cy="375916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FA34947-BDA6-4F51-B74E-C2D4DC13DE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4478" r="36217"/>
          <a:stretch/>
        </p:blipFill>
        <p:spPr>
          <a:xfrm>
            <a:off x="1180616" y="2602526"/>
            <a:ext cx="4606725" cy="16529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F0EB4B-A2F7-46A6-A693-6F3DC5B8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B378-E67C-48A2-8A5D-B8EC91CFCB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47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9DA37FA-B433-4620-850C-5B064813F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>
              <a:latin typeface="TeXGyrePagella-Italic" panose="02000603020200000004" pitchFamily="50" charset="0"/>
              <a:ea typeface="TeXGyrePagella-Italic" panose="02000603020200000004" pitchFamily="50" charset="0"/>
              <a:cs typeface="TeXGyrePagella-Italic" panose="02000603020200000004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D5CA3-CC1A-49DA-B0B6-9297561E3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Constraints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400B945-37F6-4F74-8F1B-F9C67E048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6957" y="1975501"/>
            <a:ext cx="4051586" cy="405158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06F6321-95A4-4402-BED1-6CB15E1E1D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7976" r="29215"/>
          <a:stretch/>
        </p:blipFill>
        <p:spPr>
          <a:xfrm>
            <a:off x="844957" y="2300468"/>
            <a:ext cx="6151419" cy="296022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2DCBC1-199D-4E82-A2E0-FC2AA756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B378-E67C-48A2-8A5D-B8EC91CFCB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13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9DA37FA-B433-4620-850C-5B064813F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>
              <a:latin typeface="TeXGyrePagella-Italic" panose="02000603020200000004" pitchFamily="50" charset="0"/>
              <a:ea typeface="TeXGyrePagella-Italic" panose="02000603020200000004" pitchFamily="50" charset="0"/>
              <a:cs typeface="TeXGyrePagella-Italic" panose="02000603020200000004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D5CA3-CC1A-49DA-B0B6-9297561E3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Constraints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443C15A-5D31-4533-8FC9-F302F8896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2682" y="1825625"/>
            <a:ext cx="4781118" cy="363240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5F3F503-991C-47F9-B3B6-45E647A7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3023" r="33679"/>
          <a:stretch/>
        </p:blipFill>
        <p:spPr>
          <a:xfrm>
            <a:off x="1000465" y="2337808"/>
            <a:ext cx="4781119" cy="150979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9743EB-BFC5-4F79-B82D-761AE821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B378-E67C-48A2-8A5D-B8EC91CFCB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06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190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TeX Gyre Pagella</vt:lpstr>
      <vt:lpstr>TeXGyrePagella-Italic</vt:lpstr>
      <vt:lpstr>TeXGyrePagella-Regular</vt:lpstr>
      <vt:lpstr>Times New Roman</vt:lpstr>
      <vt:lpstr>Office Theme</vt:lpstr>
      <vt:lpstr>Introduction</vt:lpstr>
      <vt:lpstr>Introduction</vt:lpstr>
      <vt:lpstr>A History</vt:lpstr>
      <vt:lpstr>A History</vt:lpstr>
      <vt:lpstr>Optimization Process</vt:lpstr>
      <vt:lpstr>Basic Optimization Problem</vt:lpstr>
      <vt:lpstr>Basic Optimization Problem</vt:lpstr>
      <vt:lpstr>Constraints</vt:lpstr>
      <vt:lpstr>Constraints</vt:lpstr>
      <vt:lpstr>Critical Points</vt:lpstr>
      <vt:lpstr>Conditions for Local Minima</vt:lpstr>
      <vt:lpstr>Conditions for Local Minima</vt:lpstr>
      <vt:lpstr>Contour Plots</vt:lpstr>
      <vt:lpstr>Overview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Introduction</dc:title>
  <dc:creator>M Gobbs</dc:creator>
  <cp:lastModifiedBy>Mykel Kochenderfer</cp:lastModifiedBy>
  <cp:revision>21</cp:revision>
  <dcterms:created xsi:type="dcterms:W3CDTF">2019-01-30T06:53:10Z</dcterms:created>
  <dcterms:modified xsi:type="dcterms:W3CDTF">2020-03-31T21:45:11Z</dcterms:modified>
</cp:coreProperties>
</file>