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59" r:id="rId6"/>
    <p:sldId id="280" r:id="rId7"/>
    <p:sldId id="281" r:id="rId8"/>
    <p:sldId id="260" r:id="rId9"/>
    <p:sldId id="267" r:id="rId10"/>
    <p:sldId id="268" r:id="rId11"/>
    <p:sldId id="261" r:id="rId12"/>
    <p:sldId id="269" r:id="rId13"/>
    <p:sldId id="271" r:id="rId14"/>
    <p:sldId id="262" r:id="rId15"/>
    <p:sldId id="272" r:id="rId16"/>
    <p:sldId id="273" r:id="rId17"/>
    <p:sldId id="263" r:id="rId18"/>
    <p:sldId id="275" r:id="rId19"/>
    <p:sldId id="264" r:id="rId20"/>
    <p:sldId id="265" r:id="rId21"/>
    <p:sldId id="277" r:id="rId22"/>
    <p:sldId id="278" r:id="rId23"/>
    <p:sldId id="279" r:id="rId24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CA4E8-DA51-4518-B1DD-B1406BE39C7A}" v="4" dt="2020-04-23T04:40:01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92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BA4CA4E8-DA51-4518-B1DD-B1406BE39C7A}"/>
    <pc:docChg chg="modSld">
      <pc:chgData name="Mykel Kochenderfer" userId="a25b768c097423ca" providerId="LiveId" clId="{BA4CA4E8-DA51-4518-B1DD-B1406BE39C7A}" dt="2020-04-23T04:40:05.886" v="13" actId="1076"/>
      <pc:docMkLst>
        <pc:docMk/>
      </pc:docMkLst>
      <pc:sldChg chg="addSp modSp">
        <pc:chgData name="Mykel Kochenderfer" userId="a25b768c097423ca" providerId="LiveId" clId="{BA4CA4E8-DA51-4518-B1DD-B1406BE39C7A}" dt="2020-04-23T04:35:10.901" v="7" actId="14100"/>
        <pc:sldMkLst>
          <pc:docMk/>
          <pc:sldMk cId="2773075138" sldId="261"/>
        </pc:sldMkLst>
        <pc:cxnChg chg="add mod">
          <ac:chgData name="Mykel Kochenderfer" userId="a25b768c097423ca" providerId="LiveId" clId="{BA4CA4E8-DA51-4518-B1DD-B1406BE39C7A}" dt="2020-04-23T04:35:10.901" v="7" actId="14100"/>
          <ac:cxnSpMkLst>
            <pc:docMk/>
            <pc:sldMk cId="2773075138" sldId="261"/>
            <ac:cxnSpMk id="7" creationId="{8C333D80-9106-43C8-87B9-66D2927278BF}"/>
          </ac:cxnSpMkLst>
        </pc:cxnChg>
      </pc:sldChg>
      <pc:sldChg chg="addSp delSp modSp">
        <pc:chgData name="Mykel Kochenderfer" userId="a25b768c097423ca" providerId="LiveId" clId="{BA4CA4E8-DA51-4518-B1DD-B1406BE39C7A}" dt="2020-04-23T04:34:09.623" v="1" actId="27803"/>
        <pc:sldMkLst>
          <pc:docMk/>
          <pc:sldMk cId="4231879196" sldId="262"/>
        </pc:sldMkLst>
        <pc:grpChg chg="mod">
          <ac:chgData name="Mykel Kochenderfer" userId="a25b768c097423ca" providerId="LiveId" clId="{BA4CA4E8-DA51-4518-B1DD-B1406BE39C7A}" dt="2020-04-23T04:34:07.524" v="0" actId="27803"/>
          <ac:grpSpMkLst>
            <pc:docMk/>
            <pc:sldMk cId="4231879196" sldId="262"/>
            <ac:grpSpMk id="6" creationId="{77273EAC-80DD-49B6-B609-DB4F755F1078}"/>
          </ac:grpSpMkLst>
        </pc:grpChg>
        <pc:picChg chg="add del">
          <ac:chgData name="Mykel Kochenderfer" userId="a25b768c097423ca" providerId="LiveId" clId="{BA4CA4E8-DA51-4518-B1DD-B1406BE39C7A}" dt="2020-04-23T04:34:09.623" v="1" actId="27803"/>
          <ac:picMkLst>
            <pc:docMk/>
            <pc:sldMk cId="4231879196" sldId="262"/>
            <ac:picMk id="5" creationId="{77273EAC-80DD-49B6-B609-DB4F755F1078}"/>
          </ac:picMkLst>
        </pc:picChg>
      </pc:sldChg>
      <pc:sldChg chg="addSp modSp">
        <pc:chgData name="Mykel Kochenderfer" userId="a25b768c097423ca" providerId="LiveId" clId="{BA4CA4E8-DA51-4518-B1DD-B1406BE39C7A}" dt="2020-04-23T04:40:05.886" v="13" actId="1076"/>
        <pc:sldMkLst>
          <pc:docMk/>
          <pc:sldMk cId="1486745775" sldId="271"/>
        </pc:sldMkLst>
        <pc:cxnChg chg="add mod">
          <ac:chgData name="Mykel Kochenderfer" userId="a25b768c097423ca" providerId="LiveId" clId="{BA4CA4E8-DA51-4518-B1DD-B1406BE39C7A}" dt="2020-04-23T04:39:56.425" v="11" actId="14100"/>
          <ac:cxnSpMkLst>
            <pc:docMk/>
            <pc:sldMk cId="1486745775" sldId="271"/>
            <ac:cxnSpMk id="9" creationId="{FECC902A-3995-4F50-8469-C775CBC2692C}"/>
          </ac:cxnSpMkLst>
        </pc:cxnChg>
        <pc:cxnChg chg="add mod">
          <ac:chgData name="Mykel Kochenderfer" userId="a25b768c097423ca" providerId="LiveId" clId="{BA4CA4E8-DA51-4518-B1DD-B1406BE39C7A}" dt="2020-04-23T04:40:05.886" v="13" actId="1076"/>
          <ac:cxnSpMkLst>
            <pc:docMk/>
            <pc:sldMk cId="1486745775" sldId="271"/>
            <ac:cxnSpMk id="12" creationId="{A2723B50-712E-4B55-AEC0-DC3A01AF6764}"/>
          </ac:cxnSpMkLst>
        </pc:cxnChg>
      </pc:sldChg>
    </pc:docChg>
  </pc:docChgLst>
  <pc:docChgLst>
    <pc:chgData name="Mykel Kochenderfer" userId="a25b768c097423ca" providerId="LiveId" clId="{1DB7840F-8E0B-476B-A046-A8E53C503BB4}"/>
    <pc:docChg chg="custSel modSld modNotesMaster">
      <pc:chgData name="Mykel Kochenderfer" userId="a25b768c097423ca" providerId="LiveId" clId="{1DB7840F-8E0B-476B-A046-A8E53C503BB4}" dt="2019-04-14T05:31:38.159" v="8"/>
      <pc:docMkLst>
        <pc:docMk/>
      </pc:docMkLst>
      <pc:sldChg chg="delSp">
        <pc:chgData name="Mykel Kochenderfer" userId="a25b768c097423ca" providerId="LiveId" clId="{1DB7840F-8E0B-476B-A046-A8E53C503BB4}" dt="2019-04-14T05:30:48.905" v="0" actId="478"/>
        <pc:sldMkLst>
          <pc:docMk/>
          <pc:sldMk cId="3421147229" sldId="256"/>
        </pc:sldMkLst>
        <pc:spChg chg="del">
          <ac:chgData name="Mykel Kochenderfer" userId="a25b768c097423ca" providerId="LiveId" clId="{1DB7840F-8E0B-476B-A046-A8E53C503BB4}" dt="2019-04-14T05:30:48.905" v="0" actId="478"/>
          <ac:spMkLst>
            <pc:docMk/>
            <pc:sldMk cId="3421147229" sldId="256"/>
            <ac:spMk id="4" creationId="{90EE8F9A-66A5-42FF-8B75-AD54E9AD6D31}"/>
          </ac:spMkLst>
        </pc:spChg>
      </pc:sldChg>
      <pc:sldChg chg="modSp">
        <pc:chgData name="Mykel Kochenderfer" userId="a25b768c097423ca" providerId="LiveId" clId="{1DB7840F-8E0B-476B-A046-A8E53C503BB4}" dt="2019-04-14T05:31:07.287" v="4" actId="20577"/>
        <pc:sldMkLst>
          <pc:docMk/>
          <pc:sldMk cId="2543521329" sldId="278"/>
        </pc:sldMkLst>
        <pc:spChg chg="mod">
          <ac:chgData name="Mykel Kochenderfer" userId="a25b768c097423ca" providerId="LiveId" clId="{1DB7840F-8E0B-476B-A046-A8E53C503BB4}" dt="2019-04-14T05:31:07.287" v="4" actId="20577"/>
          <ac:spMkLst>
            <pc:docMk/>
            <pc:sldMk cId="2543521329" sldId="278"/>
            <ac:spMk id="3" creationId="{0210057D-17B1-4A9D-A6D0-B6BA09545517}"/>
          </ac:spMkLst>
        </pc:spChg>
      </pc:sldChg>
      <pc:sldChg chg="modSp">
        <pc:chgData name="Mykel Kochenderfer" userId="a25b768c097423ca" providerId="LiveId" clId="{1DB7840F-8E0B-476B-A046-A8E53C503BB4}" dt="2019-04-14T05:31:12.673" v="6" actId="20577"/>
        <pc:sldMkLst>
          <pc:docMk/>
          <pc:sldMk cId="19354218" sldId="279"/>
        </pc:sldMkLst>
        <pc:spChg chg="mod">
          <ac:chgData name="Mykel Kochenderfer" userId="a25b768c097423ca" providerId="LiveId" clId="{1DB7840F-8E0B-476B-A046-A8E53C503BB4}" dt="2019-04-14T05:31:12.673" v="6" actId="20577"/>
          <ac:spMkLst>
            <pc:docMk/>
            <pc:sldMk cId="19354218" sldId="279"/>
            <ac:spMk id="3" creationId="{0210057D-17B1-4A9D-A6D0-B6BA095455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930CCB7-3880-4B29-B46E-B9DF40499D6E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368E519-E0C5-4424-8EC3-FB4C516F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0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05C3B-D1B4-4833-A514-6801838C1DA7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DC88-FCC7-40DE-9D1D-E18DA58A70F1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237E-0C47-4130-994C-41405A27F12F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D14-91EA-43D5-8301-7A11CEE1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77BD-00E1-488E-8725-0E592E05A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68BB-0199-4C65-9CF8-3BF40E0E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F4AD-DA87-425E-986F-AED90840E8D0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E2A8-866A-441B-9580-DC95226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B5CC-E9D6-4110-A1C8-FA86F2BE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3E80-C390-4E3E-8999-96B1D8743A3A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6C35-FABC-4788-98C3-68A74F3AB658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46AE-C508-454C-85CF-3F693D3C80CD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110F-0F17-4F4F-9037-16EC5927E64C}" type="datetime1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C88A-69AE-48E3-9779-4A40E054F029}" type="datetime1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0F58-97A9-49F4-A498-69E9A47AD710}" type="datetime1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2B8B-621B-45C6-A9B6-56B57B10B6A7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A39B-75F2-4B63-A612-04194AC1C4DE}" type="datetime1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B098-80BE-449D-AFF3-79C426FD7E38}" type="datetime1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svg"/><Relationship Id="rId3" Type="http://schemas.openxmlformats.org/officeDocument/2006/relationships/image" Target="../media/image70.svg"/><Relationship Id="rId7" Type="http://schemas.openxmlformats.org/officeDocument/2006/relationships/image" Target="../media/image72.svg"/><Relationship Id="rId12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1.png"/><Relationship Id="rId11" Type="http://schemas.openxmlformats.org/officeDocument/2006/relationships/image" Target="../media/image76.svg"/><Relationship Id="rId5" Type="http://schemas.openxmlformats.org/officeDocument/2006/relationships/image" Target="../media/image66.svg"/><Relationship Id="rId10" Type="http://schemas.openxmlformats.org/officeDocument/2006/relationships/image" Target="../media/image75.png"/><Relationship Id="rId4" Type="http://schemas.openxmlformats.org/officeDocument/2006/relationships/image" Target="../media/image65.png"/><Relationship Id="rId9" Type="http://schemas.openxmlformats.org/officeDocument/2006/relationships/image" Target="../media/image7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svg"/><Relationship Id="rId7" Type="http://schemas.openxmlformats.org/officeDocument/2006/relationships/image" Target="../media/image88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Relationship Id="rId9" Type="http://schemas.openxmlformats.org/officeDocument/2006/relationships/image" Target="../media/image90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7849-1F73-430F-879F-00FB2BB24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Constraints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14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CBCAE2-962E-429C-AFB6-5806A09C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Intuitively, the method of Lagrange multipliers finds the point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* where the constraint function is orthogonal to the gradient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Lagrange Multipliers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97B149-8508-47B1-BEB2-B584A33F9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549" y="2929416"/>
            <a:ext cx="3478399" cy="34783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B0C3E-E3FD-425F-91A3-919F544A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ABF-756C-41CB-92B2-6D634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Inequality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568F-0BD0-4A5E-A108-0CCF8752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85729"/>
            <a:ext cx="10515600" cy="3391233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solution lies at the constraint boundary, the constraint is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active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and the Lagrange condition holds for a constant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μ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 solution lies within the boundary, the constraint is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inactive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and the Lagrange condition holds if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μ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= 0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2A9FBD-40E2-43F2-A1AA-4B7BD10ED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541" t="3953" r="46308" b="86357"/>
          <a:stretch/>
        </p:blipFill>
        <p:spPr>
          <a:xfrm>
            <a:off x="4156986" y="1307952"/>
            <a:ext cx="3370525" cy="165872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6CED1E1-6EA8-4754-8E7A-359D22B2B5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855" t="6977" r="49186" b="86589"/>
          <a:stretch/>
        </p:blipFill>
        <p:spPr>
          <a:xfrm>
            <a:off x="4290234" y="3429000"/>
            <a:ext cx="3104030" cy="14078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24FA2-EA63-4A22-984B-CED8294F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333D80-9106-43C8-87B9-66D2927278BF}"/>
              </a:ext>
            </a:extLst>
          </p:cNvPr>
          <p:cNvCxnSpPr>
            <a:cxnSpLocks/>
          </p:cNvCxnSpPr>
          <p:nvPr/>
        </p:nvCxnSpPr>
        <p:spPr>
          <a:xfrm>
            <a:off x="5414963" y="4055269"/>
            <a:ext cx="0" cy="1905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7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ABF-756C-41CB-92B2-6D634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Inequality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568F-0BD0-4A5E-A108-0CCF8752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5978673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can be formulated so that the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evaluates to infinity outside the feasible set if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then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new optimization problem becomes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is called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primal problem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C5BA11-0B92-4468-BAE3-D995A82F1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971" t="6434" r="45262" b="87132"/>
          <a:stretch/>
        </p:blipFill>
        <p:spPr>
          <a:xfrm>
            <a:off x="3763420" y="3327991"/>
            <a:ext cx="4257493" cy="124427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A343C6-A18F-424C-AD1D-14444B2308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2239" t="6977" r="46481" b="85194"/>
          <a:stretch/>
        </p:blipFill>
        <p:spPr>
          <a:xfrm>
            <a:off x="4039444" y="2353766"/>
            <a:ext cx="3705447" cy="153381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4BD11A7-84AB-4E97-8D27-B3140E4B1F2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233" t="5324" r="44564" b="86357"/>
          <a:stretch/>
        </p:blipFill>
        <p:spPr>
          <a:xfrm>
            <a:off x="3906526" y="4572261"/>
            <a:ext cx="3971280" cy="14747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E4900-4AEF-4D7B-90A5-2C52EADC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DABF-756C-41CB-92B2-6D63432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Inequality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D568F-0BD0-4A5E-A108-0CCF87525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740656" cy="59786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Any primal solution must satisfy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KKT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Feasibility: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highlight>
                <a:srgbClr val="FFFF00"/>
              </a:highlight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Dual Feasibility: Penalization is toward feasibility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Complementary Slackness: Either µ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or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</a:t>
            </a:r>
            <a:r>
              <a:rPr lang="en-US" baseline="-25000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(x*) is zero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Stationarity: Objective function tangent to each active constraint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8F12B5-7771-4467-A64A-C3209209E5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082" t="7752" r="51802" b="86977"/>
          <a:stretch/>
        </p:blipFill>
        <p:spPr>
          <a:xfrm>
            <a:off x="4920218" y="3520408"/>
            <a:ext cx="2009552" cy="11780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4533623-8663-48C6-A98A-2FBC0A612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424" t="6589" r="50000" b="87287"/>
          <a:stretch/>
        </p:blipFill>
        <p:spPr>
          <a:xfrm>
            <a:off x="4524671" y="4109416"/>
            <a:ext cx="3142658" cy="159488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FAFC56-DD56-43CC-AD0D-310CAA4959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4223" t="5324" r="38459" b="86976"/>
          <a:stretch/>
        </p:blipFill>
        <p:spPr>
          <a:xfrm>
            <a:off x="3694028" y="5735790"/>
            <a:ext cx="4803943" cy="11150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84E25B2-BFE2-4C6D-8D6E-A5FBEF07E64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548" t="13681" r="42598" b="78435"/>
          <a:stretch/>
        </p:blipFill>
        <p:spPr>
          <a:xfrm>
            <a:off x="4619706" y="2118187"/>
            <a:ext cx="2371166" cy="16286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F05E3-2821-4D56-AEEE-5F8A8972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C902A-3995-4F50-8469-C775CBC2692C}"/>
              </a:ext>
            </a:extLst>
          </p:cNvPr>
          <p:cNvCxnSpPr>
            <a:cxnSpLocks/>
          </p:cNvCxnSpPr>
          <p:nvPr/>
        </p:nvCxnSpPr>
        <p:spPr>
          <a:xfrm>
            <a:off x="4835843" y="6146800"/>
            <a:ext cx="0" cy="123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23B50-712E-4B55-AEC0-DC3A01AF6764}"/>
              </a:ext>
            </a:extLst>
          </p:cNvPr>
          <p:cNvCxnSpPr>
            <a:cxnSpLocks/>
          </p:cNvCxnSpPr>
          <p:nvPr/>
        </p:nvCxnSpPr>
        <p:spPr>
          <a:xfrm>
            <a:off x="6369368" y="6146800"/>
            <a:ext cx="0" cy="12382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4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7E5-693F-48D2-B4A3-08D76D3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6A4-FC8C-41BD-BA82-E76CCF3F2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method of Lagrange multipliers can be generalized to define generalized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As previously mentioned,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primal form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</a:t>
            </a:r>
          </a:p>
          <a:p>
            <a:endParaRPr lang="en-US" sz="20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sz="900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Reversing the order of operations leads to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dual form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7273EAC-80DD-49B6-B609-DB4F755F1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4" t="4651" r="39157" b="87132"/>
          <a:stretch/>
        </p:blipFill>
        <p:spPr>
          <a:xfrm>
            <a:off x="2429539" y="2312581"/>
            <a:ext cx="6885081" cy="175437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1CD0C7C-9BE1-4398-8EA6-94370E2C09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96" t="6434" r="44651" b="86589"/>
          <a:stretch/>
        </p:blipFill>
        <p:spPr>
          <a:xfrm>
            <a:off x="3714362" y="3939363"/>
            <a:ext cx="4315433" cy="13255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80E244-6F3F-44C3-BA79-B9C2E3A494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448" t="6666" r="44389" b="86679"/>
          <a:stretch/>
        </p:blipFill>
        <p:spPr>
          <a:xfrm>
            <a:off x="3714362" y="5264925"/>
            <a:ext cx="4377512" cy="1252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FD3AF-44F1-49D3-A1EB-2D0FB377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7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7E5-693F-48D2-B4A3-08D76D3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6A4-FC8C-41BD-BA82-E76CCF3F2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min-max inequality states that for any function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(</a:t>
            </a:r>
            <a:r>
              <a:rPr lang="en-US" b="1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,</a:t>
            </a:r>
            <a:r>
              <a:rPr lang="en-US" b="1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)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Therefore, the solution to the dual problem is a lower bound to the primal solution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dual problem can be used to define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dual function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EE7FC7-2761-45B2-A5D2-EBCD73AE11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715" t="6899" r="36802" b="87210"/>
          <a:stretch/>
        </p:blipFill>
        <p:spPr>
          <a:xfrm>
            <a:off x="2684529" y="2211571"/>
            <a:ext cx="6822941" cy="97287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C59427D-410B-4D81-9496-F6D88BE4E3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529" t="6357" r="42384" b="87132"/>
          <a:stretch/>
        </p:blipFill>
        <p:spPr>
          <a:xfrm>
            <a:off x="3306724" y="4513521"/>
            <a:ext cx="5153443" cy="1254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ED482-EA87-4967-965B-EAB93F6D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07E5-693F-48D2-B4A3-08D76D3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6A4-FC8C-41BD-BA82-E76CCF3F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751288" cy="527160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By the max-min inequality, the dual solution is a lower bound to the primal solution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                                                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 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≤  p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difference between dual and primal solutions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and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baseline="3000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*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called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duality gap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Showing zero-duality gap is a “certificate” of optimality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5771F-17CC-44DC-A52F-3A350F8B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30F4-B0B6-4B91-895F-38661A12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Penalty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4A-ACF9-4773-80A5-1BC4A6802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Penalty methods are a way of reformulating a constrained optimization problem as an unconstrained problem by penalizing the objective function value when constraints are violated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Simple 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740D06-5DE4-437E-BAF8-8BD593FA1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889" r="45872" b="87364"/>
          <a:stretch/>
        </p:blipFill>
        <p:spPr>
          <a:xfrm>
            <a:off x="790354" y="3945093"/>
            <a:ext cx="3510516" cy="2243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26341-29F2-4CC5-992C-4A742F7F36F7}"/>
              </a:ext>
            </a:extLst>
          </p:cNvPr>
          <p:cNvSpPr txBox="1"/>
          <p:nvPr/>
        </p:nvSpPr>
        <p:spPr>
          <a:xfrm>
            <a:off x="4464984" y="4704169"/>
            <a:ext cx="579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→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F278A6-CBBE-4F13-95C1-68C262307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383" t="5324" r="38372" b="87364"/>
          <a:stretch/>
        </p:blipFill>
        <p:spPr>
          <a:xfrm>
            <a:off x="5068381" y="4920619"/>
            <a:ext cx="6051805" cy="126845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C5131E9-613E-4AEA-91D2-1EA151F046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186" t="5324" r="44913" b="85431"/>
          <a:stretch/>
        </p:blipFill>
        <p:spPr>
          <a:xfrm>
            <a:off x="5903369" y="3852153"/>
            <a:ext cx="4243527" cy="17040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49C6-B177-4B0C-9390-6BD373E2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F4FB19A-E5B8-4579-B876-637BF42D45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692" t="4186" r="39331" b="85581"/>
          <a:stretch/>
        </p:blipFill>
        <p:spPr>
          <a:xfrm>
            <a:off x="1079203" y="3542229"/>
            <a:ext cx="5737717" cy="1786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E630F4-B0B6-4B91-895F-38661A12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Penalty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4A-ACF9-4773-80A5-1BC4A680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Count penalty: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Quadratic penalty: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Mixed Penalty: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2BEA82A-F142-4AE1-9D88-8D75D1AE2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383" t="5324" r="38372" b="87364"/>
          <a:stretch/>
        </p:blipFill>
        <p:spPr>
          <a:xfrm>
            <a:off x="838200" y="2208398"/>
            <a:ext cx="6051805" cy="126845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983D23-55FE-4403-832D-9360D83E05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9959" y="509797"/>
            <a:ext cx="2099362" cy="236178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10B8F8A-A8B3-4AD8-84D0-CA6559DD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26331" y="2372796"/>
            <a:ext cx="2175390" cy="22081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304EF7-BCD8-4F92-9AFD-BA866392712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4721" t="7434" r="39593" b="85751"/>
          <a:stretch/>
        </p:blipFill>
        <p:spPr>
          <a:xfrm>
            <a:off x="1079202" y="5364681"/>
            <a:ext cx="5904096" cy="12684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0A20BF2-ACEE-486D-9027-9E98BE8B8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7923" y="4078806"/>
            <a:ext cx="2048863" cy="23844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1B4B8-DA29-4587-A9E7-D8880BA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772C-2EF2-4E6D-AD5A-A5AE4F5E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Augmented Lagrange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E0268-F3A7-409D-9A8D-621DA4C08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Adaptation of penalty method for equality constraints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 converges towards the Lagrange multiplier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D36386-D6E4-4836-9C94-A88295D42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23" t="5324" r="40814" b="87132"/>
          <a:stretch/>
        </p:blipFill>
        <p:spPr>
          <a:xfrm>
            <a:off x="3199600" y="2607181"/>
            <a:ext cx="5792800" cy="1460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DC0DD72-DD1B-4E95-B5C6-61816DADB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28" t="7287" r="46744" b="86899"/>
          <a:stretch/>
        </p:blipFill>
        <p:spPr>
          <a:xfrm>
            <a:off x="4309730" y="4202618"/>
            <a:ext cx="3806456" cy="1151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1E805-6DA8-45FA-AAA1-9ECCDCBE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1E3-6C8D-441F-8AE8-600F5F51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Constrained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EF30-3A8D-48B0-B467-B9591DE30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Minimizing an objective subject to design point restrictions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variety of techniques transform constrained optimization problems into unconstrained problems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 optimization problem statement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set       is called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feasible set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F2CAD6-15F6-4069-A0E2-3B51C21CA0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278" t="3357" r="45698" b="86977"/>
          <a:stretch/>
        </p:blipFill>
        <p:spPr>
          <a:xfrm>
            <a:off x="4105568" y="3855892"/>
            <a:ext cx="3980863" cy="18803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1252AAC-11B5-46C9-80A7-A3606DB09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64" t="8582" r="49875" b="88901"/>
          <a:stretch/>
        </p:blipFill>
        <p:spPr>
          <a:xfrm>
            <a:off x="2368022" y="5576073"/>
            <a:ext cx="500743" cy="600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E1A-B4B1-496B-AA34-5A2B96D4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Interior Point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Also called barrier methods, interior point methods ensure that each step is feasible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This allows premature termination to return a nearly optimal, feasible point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Barrier functions are implemented similar to penalties but must meet the following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Continuous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Non-negative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Approach infinity as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approaches boundary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0C2D6-02ED-4DA0-9BDD-7CA10DDB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36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Interior Point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Inverse Barrier: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Log Barrier: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 optimization problem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EF4360A-EDF9-4838-B02D-8A285F18C2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18" t="5324" r="45174" b="86899"/>
          <a:stretch/>
        </p:blipFill>
        <p:spPr>
          <a:xfrm>
            <a:off x="3379583" y="1448893"/>
            <a:ext cx="3751634" cy="13786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215FAE-AE26-4108-B7F3-30989EE99F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1861" t="3178" r="36366" b="86900"/>
          <a:stretch/>
        </p:blipFill>
        <p:spPr>
          <a:xfrm>
            <a:off x="2961168" y="2736519"/>
            <a:ext cx="6161567" cy="16465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C59097D-115A-475D-9E8B-97D79DDA574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9448" t="6822" r="44826" b="87674"/>
          <a:stretch/>
        </p:blipFill>
        <p:spPr>
          <a:xfrm>
            <a:off x="3379583" y="5337545"/>
            <a:ext cx="4594463" cy="110578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BF8C55-D0C3-49EF-8944-B932A1919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9090" y="1448893"/>
            <a:ext cx="2783125" cy="37971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61235-F2BC-4462-96D2-844FD04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847926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Constraints are requirements on the design points that a solution must satisfy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Some constraints can be transformed or substituted into the problem to result in an unconstrained optimization problem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Analytical methods using Lagrange multipliers yield the generalized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the necessary conditions for optimality under 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constrained optimization problem has a dual problem formulation that is easier to solve and whose solution is a lower bound of the solution to the original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0D9A2-61CE-4254-942B-F61FA4C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1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2B77-EE29-43F1-A800-5FE9C505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057D-17B1-4A9D-A6D0-B6BA09545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847926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Penalty methods penalize infeasible solutions and often provide gradient information to the optimizer to guide infeasible points toward feasibility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Interior point methods maintain feasibility but use barrier functions to avoid leaving the feasible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3820-B326-468C-BC9C-43665469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B1E3-6C8D-441F-8AE8-600F5F51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Constrained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9EF30-3A8D-48B0-B467-B9591DE30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Constraints that bound feasible set can change the optimizer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CB9EEB-C247-4144-BBC1-0DAE464E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889" y="2238896"/>
            <a:ext cx="5684466" cy="205363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092D8D3-2385-4A13-B435-BF41CEE69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3424" y="3961333"/>
            <a:ext cx="2754086" cy="275408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7F9AE55-3032-4112-B80E-DFECF8821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4489" y="4423975"/>
            <a:ext cx="6225267" cy="19998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C151F-5A8D-4A0D-B4C0-BB0D82AA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8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D1F7-959D-41A1-AC2C-BE2C04C7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Constraint Types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C2423-AF53-4173-9E31-5A5731423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Generally, constraints are formulated using two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Equality constraints: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Inequality constraints: 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Any optimization problem can be written as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18760A-995F-4B24-B034-21B1A09A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679" t="5324" r="61250" b="88095"/>
          <a:stretch/>
        </p:blipFill>
        <p:spPr>
          <a:xfrm>
            <a:off x="4346123" y="1950811"/>
            <a:ext cx="2121059" cy="14183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8B083A3-46C2-44C4-9503-75AB1F8898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1" t="7698" r="46875" b="86350"/>
          <a:stretch/>
        </p:blipFill>
        <p:spPr>
          <a:xfrm>
            <a:off x="4909456" y="2609168"/>
            <a:ext cx="1860368" cy="116273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4D5A6B5-2FFF-493D-A77F-87FDEB05B4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79" t="1111" r="40446" b="85714"/>
          <a:stretch/>
        </p:blipFill>
        <p:spPr>
          <a:xfrm>
            <a:off x="3034393" y="4052402"/>
            <a:ext cx="6123214" cy="24611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C778-ED55-4D24-AE3B-07B864C9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1E49-4739-4B6C-9D4A-35838F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Transformations to Remove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9C5E-56E6-4943-A44C-DE604DD2D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necessary, some problems can be reformulated to incorporate constraints into the objective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x is constrained between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a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DFDC993-141D-42B2-90AA-ABC1B822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7381" y="2954340"/>
            <a:ext cx="3644531" cy="335756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1802DC-9A81-45AE-8E8B-1BBA80148B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785" t="4172" r="40214" b="86434"/>
          <a:stretch/>
        </p:blipFill>
        <p:spPr>
          <a:xfrm>
            <a:off x="775247" y="3524109"/>
            <a:ext cx="6341480" cy="19709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42D1-F3AE-4AEE-9CC9-426AEDD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1E49-4739-4B6C-9D4A-35838F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Transformations to Remove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9C5E-56E6-4943-A44C-DE604DD2D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42D1-F3AE-4AEE-9CC9-426AEDD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0EE0D8-AEF7-4C7D-A1BF-2CC019978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437" t="5324" r="34859" b="85864"/>
          <a:stretch/>
        </p:blipFill>
        <p:spPr>
          <a:xfrm>
            <a:off x="-216213" y="2368955"/>
            <a:ext cx="6231172" cy="16992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C0977EB-6706-4247-B433-F5997B14A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891" t="19659" r="34859" b="73380"/>
          <a:stretch/>
        </p:blipFill>
        <p:spPr>
          <a:xfrm>
            <a:off x="703028" y="5063317"/>
            <a:ext cx="7160812" cy="13492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7811655-6F59-4143-9D3D-B525AD1C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8714" y="1870075"/>
            <a:ext cx="5634036" cy="284504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6AB79DC-929B-4DC3-AE83-E2E77C494F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3760" t="31922" r="33531" b="62203"/>
          <a:stretch/>
        </p:blipFill>
        <p:spPr>
          <a:xfrm>
            <a:off x="569132" y="3644331"/>
            <a:ext cx="4660482" cy="10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9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1E49-4739-4B6C-9D4A-35838F6B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Transformations to Remove Constraints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9C5E-56E6-4943-A44C-DE604DD2D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Example 2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Consider constrained optimization problem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Solve for one of the variables to eliminate constraint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Transformed, unconstrained optimization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442D1-F3AE-4AEE-9CC9-426AEDD5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7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65BF3C-5F77-4D14-BF72-85150F65C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668" t="15288" r="47345" b="77412"/>
          <a:stretch/>
        </p:blipFill>
        <p:spPr>
          <a:xfrm>
            <a:off x="2119050" y="2722487"/>
            <a:ext cx="3189768" cy="12203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8EAD106-6C8A-40DA-91FC-58206528C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4" t="24738" r="24742" b="67628"/>
          <a:stretch/>
        </p:blipFill>
        <p:spPr>
          <a:xfrm>
            <a:off x="2323847" y="5763821"/>
            <a:ext cx="7544305" cy="11850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6C26755-CB6B-4B7C-878F-6C52CE6B2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4" t="2814" r="24742" b="90843"/>
          <a:stretch/>
        </p:blipFill>
        <p:spPr>
          <a:xfrm>
            <a:off x="3814944" y="2763586"/>
            <a:ext cx="8418855" cy="10987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26276A7-76D8-49E7-9262-7AEBF92FF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14" t="8359" r="24742" b="85759"/>
          <a:stretch/>
        </p:blipFill>
        <p:spPr>
          <a:xfrm>
            <a:off x="1069003" y="4245205"/>
            <a:ext cx="9824054" cy="11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0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Lagrange Multipliers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CCF8-F43A-4F14-9DFE-43960F9FA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method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Lagrange multipliers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used to optimize a function subject to only equality constraints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Lagrange multipliers also refer to the variables introduced by the method denoted by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9142-0409-4F02-92F5-59D9B665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77DC5-53E1-4D60-9E11-E94F6982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Lagrange Multipliers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CCCF8-F43A-4F14-9DFE-43960F9F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31558"/>
            <a:ext cx="10515600" cy="354540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Form 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Lagrangian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equation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Set gradient of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Lagrangian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with respect to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to zero to get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Use constraint equation                 , solve for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and </a:t>
            </a:r>
            <a:r>
              <a:rPr lang="el-GR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λ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F20EFD-7626-4D03-B519-AC76FB5C4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279" t="4341" r="47093" b="86046"/>
          <a:stretch/>
        </p:blipFill>
        <p:spPr>
          <a:xfrm>
            <a:off x="4274289" y="1382234"/>
            <a:ext cx="3195084" cy="159754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6F83DA-BF1A-4F47-9D79-DD185C614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977" t="7830" r="46831" b="85814"/>
          <a:stretch/>
        </p:blipFill>
        <p:spPr>
          <a:xfrm>
            <a:off x="3880884" y="3107254"/>
            <a:ext cx="3308412" cy="111641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DFF44B5-1BBD-4732-92C0-5E56E8D986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4419" t="7287" r="48663" b="86279"/>
          <a:stretch/>
        </p:blipFill>
        <p:spPr>
          <a:xfrm>
            <a:off x="4396564" y="4460357"/>
            <a:ext cx="2609462" cy="111641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0E6966A-5765-4403-97D2-C949ABEB956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37995" t="8139" r="52500" b="86977"/>
          <a:stretch/>
        </p:blipFill>
        <p:spPr>
          <a:xfrm>
            <a:off x="5013255" y="5178885"/>
            <a:ext cx="1931571" cy="11164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1662-329C-489C-A3BD-B5577029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F39C-EBB2-43ED-B034-86E50921A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700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Constraints</vt:lpstr>
      <vt:lpstr>Constrained Optimization</vt:lpstr>
      <vt:lpstr>Constrained Optimization</vt:lpstr>
      <vt:lpstr>Constraint Types</vt:lpstr>
      <vt:lpstr>Transformations to Remove Constraints</vt:lpstr>
      <vt:lpstr>Transformations to Remove Constraints</vt:lpstr>
      <vt:lpstr>Transformations to Remove Constraints</vt:lpstr>
      <vt:lpstr>Lagrange Multipliers</vt:lpstr>
      <vt:lpstr>Lagrange Multipliers</vt:lpstr>
      <vt:lpstr>Lagrange Multipliers</vt:lpstr>
      <vt:lpstr>Inequality Constraints</vt:lpstr>
      <vt:lpstr>Inequality Constraints</vt:lpstr>
      <vt:lpstr>Inequality Constraints</vt:lpstr>
      <vt:lpstr>Duality</vt:lpstr>
      <vt:lpstr>Duality</vt:lpstr>
      <vt:lpstr>Duality</vt:lpstr>
      <vt:lpstr>Penalty Methods</vt:lpstr>
      <vt:lpstr>Penalty Methods</vt:lpstr>
      <vt:lpstr>Augmented Lagrange Method</vt:lpstr>
      <vt:lpstr>Interior Point Methods</vt:lpstr>
      <vt:lpstr>Interior Point Methods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34</cp:revision>
  <cp:lastPrinted>2019-04-14T05:31:40Z</cp:lastPrinted>
  <dcterms:created xsi:type="dcterms:W3CDTF">2019-02-03T01:23:24Z</dcterms:created>
  <dcterms:modified xsi:type="dcterms:W3CDTF">2020-04-23T04:40:13Z</dcterms:modified>
</cp:coreProperties>
</file>