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76" r:id="rId4"/>
    <p:sldId id="263" r:id="rId5"/>
    <p:sldId id="265" r:id="rId6"/>
    <p:sldId id="266" r:id="rId7"/>
    <p:sldId id="277" r:id="rId8"/>
    <p:sldId id="264" r:id="rId9"/>
    <p:sldId id="258" r:id="rId10"/>
    <p:sldId id="274" r:id="rId11"/>
    <p:sldId id="286" r:id="rId12"/>
    <p:sldId id="287" r:id="rId13"/>
    <p:sldId id="285" r:id="rId14"/>
    <p:sldId id="284" r:id="rId15"/>
    <p:sldId id="282" r:id="rId16"/>
    <p:sldId id="268" r:id="rId17"/>
    <p:sldId id="269" r:id="rId18"/>
    <p:sldId id="270" r:id="rId19"/>
    <p:sldId id="288" r:id="rId20"/>
    <p:sldId id="271" r:id="rId21"/>
    <p:sldId id="272" r:id="rId22"/>
    <p:sldId id="273" r:id="rId23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83" autoAdjust="0"/>
  </p:normalViewPr>
  <p:slideViewPr>
    <p:cSldViewPr snapToGrid="0">
      <p:cViewPr varScale="1">
        <p:scale>
          <a:sx n="53" d="100"/>
          <a:sy n="53" d="100"/>
        </p:scale>
        <p:origin x="11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186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0-04-26T19:39:14.31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0 0,'0'0'0,"0"0"15,0 0-15,0 0 16,0 0-16,0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28" tIns="46414" rIns="92828" bIns="464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0" y="1"/>
            <a:ext cx="4002299" cy="351737"/>
          </a:xfrm>
          <a:prstGeom prst="rect">
            <a:avLst/>
          </a:prstGeom>
        </p:spPr>
        <p:txBody>
          <a:bodyPr vert="horz" lIns="92828" tIns="46414" rIns="92828" bIns="46414" rtlCol="0"/>
          <a:lstStyle>
            <a:lvl1pPr algn="r">
              <a:defRPr sz="1200"/>
            </a:lvl1pPr>
          </a:lstStyle>
          <a:p>
            <a:fld id="{4AC9B2C7-EC00-442A-A0FD-8EA8CE5BC1C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28" tIns="46414" rIns="92828" bIns="464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2828" tIns="46414" rIns="92828" bIns="464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28" tIns="46414" rIns="92828" bIns="464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0" y="6658664"/>
            <a:ext cx="4002299" cy="351736"/>
          </a:xfrm>
          <a:prstGeom prst="rect">
            <a:avLst/>
          </a:prstGeom>
        </p:spPr>
        <p:txBody>
          <a:bodyPr vert="horz" lIns="92828" tIns="46414" rIns="92828" bIns="46414" rtlCol="0" anchor="b"/>
          <a:lstStyle>
            <a:lvl1pPr algn="r">
              <a:defRPr sz="1200"/>
            </a:lvl1pPr>
          </a:lstStyle>
          <a:p>
            <a:fld id="{0CE1AEE7-D66E-4273-B60E-66FF7637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8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6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6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7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6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6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9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3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9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3608" y="3373754"/>
            <a:ext cx="8310330" cy="2760346"/>
          </a:xfrm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6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7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3608" y="3373754"/>
            <a:ext cx="8310330" cy="2760346"/>
          </a:xfrm>
        </p:spPr>
        <p:txBody>
          <a:bodyPr/>
          <a:lstStyle/>
          <a:p>
            <a:pPr marL="454594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1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>
              <a:solidFill>
                <a:srgbClr val="0563C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AEE7-D66E-4273-B60E-66FF7637BB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6EC2-C964-4CDC-8926-66573B2F20CD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AEAD-2BFA-459D-B397-173F61AB94B6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80DB-5CF4-4E14-B26A-01538B829610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6D-6BE4-4875-B8F2-AD53AE29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7D8ED-6F6F-4038-86BA-4CF955062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655D-8909-4E46-9E21-B2ABE4C8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CE7F-457B-48FE-A3DC-88F034F90DAB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ABAB-6705-4DE1-82A3-1226714D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3FD8-BB2A-407F-938B-8B8E03A2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D5B3-F23D-41FA-9935-E2B2575532B0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DAE4-ED63-4CF2-A76C-70E5BFC17CE3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2300-850A-446D-AA2D-FFBBA1A8B9F0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C45D-652E-4615-9BE6-62E760A368FB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4EC3-2821-41E3-8F04-00D37F1AF28A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8E05-5B5D-477C-94EF-85ED7B552E38}" type="datetime1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AB61-3BE4-4FD4-844A-ADF736FAEB81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B4F-2D1A-4E3E-8B0D-56D36C1CD87E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6845-A971-46E0-95C8-F02A05686F3D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612-7B75-41B7-B113-6749FC1A4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Linear 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522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Two phases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Initialization Phase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finding a </a:t>
            </a:r>
            <a:r>
              <a:rPr lang="en-US" u="sng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feasible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starting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Optimization Phase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finding the optimal vertex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C403-BD82-4776-A557-8329D99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Algorithm: FONCs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Conditions for Optimality: FONCs for linear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feasibility: A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x ≥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dual feasibility: µ ≥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complementary slackness: µ ⨀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stationarity: A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⊺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+ µ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C403-BD82-4776-A557-8329D99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Algorithm: FONCs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Conditions for Optimality: FONCs for linear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feasibility: A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x ≥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dual feasibility: µ ≥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complementary slackness: µ ⨀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stationarity: A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⊺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+ µ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C403-BD82-4776-A557-8329D99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Two phases of the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Initialization Phase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finding a </a:t>
            </a:r>
            <a:r>
              <a:rPr lang="en-US" u="sng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feasible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starting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Optimization Phase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finding the optimal vertex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Conditions for Optimality: FONCs for linear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feasibility: A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x ≥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dual feasibility: µ ≥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complementary slackness: µ ⨀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stationarity: A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⊺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+ µ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C403-BD82-4776-A557-8329D99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Algorithm: Optimization Phase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C403-BD82-4776-A557-8329D99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Algorithm: Optimization Phase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C403-BD82-4776-A557-8329D99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Algorithm: Optimization Phase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755385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Several possible heuristics to search for optimal vertex (choose next q)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Greedy heuristic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maximally reduces objective at each step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Dantzig’s rule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choose most negative entry in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µ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; easy to calculate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Bland’s rule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chooses first vertex found with negative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µ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; useful for preventing or breaking out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D4667-DFEC-4862-A3AA-CEEA0F1A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Algorithm: Initialization Phase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starting vertex of the optimization phase is found by solving an additional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auxiliary linear program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that has a known feasible starting vertex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solution is a feasible vertex in the original linear program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F7AE58B-5CA8-4F18-94DA-3D095D60B9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295" t="13275" r="29545" b="70725"/>
          <a:stretch/>
        </p:blipFill>
        <p:spPr>
          <a:xfrm>
            <a:off x="3624295" y="2878371"/>
            <a:ext cx="4943410" cy="28306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CA3D7-CB1C-4362-BCC0-DA1F8401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6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 Certificates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Verification that the solution returned by the algorithm is actually the correct solution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Recall that the solution to the dual problem,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provides a lower bound to the solution of the primal problem,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</a:p>
          <a:p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</a:t>
            </a:r>
            <a:r>
              <a:rPr lang="en-US" dirty="0">
                <a:latin typeface="TeXGyrePagella-Italic"/>
                <a:ea typeface="TeXGyrePagella-Italic" panose="02000603020200000004" pitchFamily="50" charset="0"/>
                <a:cs typeface="TeXGyrePagella-Italic" panose="02000603020200000004" pitchFamily="50" charset="0"/>
              </a:rPr>
              <a:t>d</a:t>
            </a:r>
            <a:r>
              <a:rPr lang="en-US" baseline="30000" dirty="0">
                <a:latin typeface="TeXGyrePagella-Italic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  <a:r>
              <a:rPr lang="en-US" dirty="0">
                <a:latin typeface="TeXGyrePagella-Italic"/>
                <a:ea typeface="TeXGyrePagella-Italic" panose="02000603020200000004" pitchFamily="50" charset="0"/>
                <a:cs typeface="TeXGyrePagella-Italic" panose="02000603020200000004" pitchFamily="50" charset="0"/>
              </a:rPr>
              <a:t> = p</a:t>
            </a:r>
            <a:r>
              <a:rPr lang="en-US" baseline="30000" dirty="0">
                <a:latin typeface="TeXGyrePagella-Italic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then </a:t>
            </a:r>
            <a:r>
              <a:rPr lang="en-US" dirty="0">
                <a:latin typeface="TeXGyrePagella-Italic"/>
                <a:ea typeface="TeXGyrePagella-Italic" panose="02000603020200000004" pitchFamily="50" charset="0"/>
                <a:cs typeface="TeXGyrePagella-Italic" panose="02000603020200000004" pitchFamily="50" charset="0"/>
              </a:rPr>
              <a:t>p</a:t>
            </a:r>
            <a:r>
              <a:rPr lang="en-US" baseline="30000" dirty="0">
                <a:latin typeface="TeXGyrePagella-Italic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guaranteed to be the unique optimizer because the duality gap is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0FBC-BC36-4A01-AA4E-3B4478CF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 Certificates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0FBC-BC36-4A01-AA4E-3B4478CF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E50D5C-852E-4135-A043-BAEF290BD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612-7B75-41B7-B113-6749FC1A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Problem Formulation</a:t>
            </a:r>
            <a:endParaRPr lang="en-US" b="0" i="1" u="none" strike="noStrike" baseline="0" dirty="0">
              <a:latin typeface="TeXGyrePagella-Italic" panose="0200060302020000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2A36-608E-4F14-BC70-5C66CD27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an optimization problem has a linear objective and constraints, it is called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linear program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general form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of a linear program is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EDC557E-3560-489D-A1AB-58A4A8F38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000" r="44609" b="87710"/>
          <a:stretch/>
        </p:blipFill>
        <p:spPr>
          <a:xfrm>
            <a:off x="3267986" y="3371351"/>
            <a:ext cx="4640924" cy="26306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807C2-D694-456B-8BBF-C62AC8AD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 Certificates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Linear programs have a simple dual form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94707F-AB06-4723-94E5-0F113B508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896" t="28522" r="34196" b="56289"/>
          <a:stretch/>
        </p:blipFill>
        <p:spPr>
          <a:xfrm>
            <a:off x="731519" y="2615977"/>
            <a:ext cx="5271715" cy="33524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7774-272D-4449-83E6-A7A946B4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20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3AA2963-30AA-4792-BC15-9CF7C30325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396" t="21333" r="35396" b="63823"/>
          <a:stretch/>
        </p:blipFill>
        <p:spPr>
          <a:xfrm>
            <a:off x="6353093" y="2524581"/>
            <a:ext cx="4715123" cy="3211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9FBA3-21CE-4208-85F8-C0A7F5C32F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560" t="48441" r="57202" b="47278"/>
          <a:stretch/>
        </p:blipFill>
        <p:spPr>
          <a:xfrm>
            <a:off x="9998977" y="4051883"/>
            <a:ext cx="181520" cy="352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FA80E-FDC2-4623-A7D4-D7E92006D5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560" t="48441" r="57202" b="47278"/>
          <a:stretch/>
        </p:blipFill>
        <p:spPr>
          <a:xfrm>
            <a:off x="9387979" y="4707623"/>
            <a:ext cx="181520" cy="352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C53D86-A692-45CC-9A26-BC052D7BF4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560" t="48441" r="57202" b="47278"/>
          <a:stretch/>
        </p:blipFill>
        <p:spPr>
          <a:xfrm>
            <a:off x="7650709" y="4352157"/>
            <a:ext cx="119616" cy="2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9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 Certificates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After solving the primal and dual problems, the solution is guaranteed to be optimal if the following statements are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feasible in the primal problem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feasible in the dual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⊺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⊺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</a:t>
            </a:r>
            <a:r>
              <a:rPr lang="el-GR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</a:t>
            </a:r>
            <a:r>
              <a:rPr lang="en-US" baseline="30000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9A4C-744B-4479-AC86-5FAC9FCD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3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60852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Linear programs are problems consisting of a linear objective function and linear constraints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simplex algorithm can optimize linear programs globally in an efficient manner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Dual certificates allow us to verify that a candidate primal-dual solution pair is optimal</a:t>
            </a:r>
            <a:endParaRPr lang="en-US" baseline="30000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B296A-A32C-48E9-A9DA-83248BE7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612-7B75-41B7-B113-6749FC1A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Example</a:t>
            </a:r>
            <a:endParaRPr lang="en-US" b="0" i="1" u="none" strike="noStrike" baseline="0" dirty="0">
              <a:latin typeface="TeXGyrePagella-Italic" panose="0200060302020000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2A36-608E-4F14-BC70-5C66CD27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EDC557E-3560-489D-A1AB-58A4A8F38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000" r="44609" b="87710"/>
          <a:stretch/>
        </p:blipFill>
        <p:spPr>
          <a:xfrm>
            <a:off x="476659" y="1825625"/>
            <a:ext cx="4640924" cy="26306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807C2-D694-456B-8BBF-C62AC8AD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1E1BA20-0EC9-4A55-B940-8C051F9CCD6F}"/>
                  </a:ext>
                </a:extLst>
              </p14:cNvPr>
              <p14:cNvContentPartPr/>
              <p14:nvPr/>
            </p14:nvContentPartPr>
            <p14:xfrm>
              <a:off x="12588372" y="524751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1E1BA20-0EC9-4A55-B940-8C051F9CCD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582252" y="5241394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17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612-7B75-41B7-B113-6749FC1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Problem Formulation</a:t>
            </a:r>
            <a:endParaRPr lang="en-US" b="0" i="1" u="none" strike="noStrike" baseline="0" dirty="0">
              <a:latin typeface="TeXGyrePagella-Italic" panose="0200060302020000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2A36-608E-4F14-BC70-5C66CD27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Every general form linear program can be rewritten more compactly in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standard form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BA9B04-06D6-4943-ACAD-F2600846DE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131" r="46304" b="86435"/>
          <a:stretch/>
        </p:blipFill>
        <p:spPr>
          <a:xfrm>
            <a:off x="2647784" y="2289051"/>
            <a:ext cx="5995284" cy="40546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CEA4-7E24-4C3B-B637-83E0F4B1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612-7B75-41B7-B113-6749FC1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Problem Formulation</a:t>
            </a:r>
            <a:endParaRPr lang="en-US" b="0" i="1" u="none" strike="noStrike" baseline="0" dirty="0">
              <a:latin typeface="TeXGyrePagella-Italic" panose="0200060302020000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2A36-608E-4F14-BC70-5C66CD27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Each inequality constraint defines a planar boundary of the feasible set called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half-space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set of inequality constraints define the intersection of multiple half-spaces forming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convex set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BA9B04-06D6-4943-ACAD-F2600846DE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131" r="46304" b="86435"/>
          <a:stretch/>
        </p:blipFill>
        <p:spPr>
          <a:xfrm>
            <a:off x="373710" y="3473783"/>
            <a:ext cx="5216056" cy="352762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16427A0-3B9B-496E-A438-DE10B5392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4564" y="3570421"/>
            <a:ext cx="3018763" cy="30187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8EAD7-8A54-4C65-B374-3A14723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2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612-7B75-41B7-B113-6749FC1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Problem Formulation</a:t>
            </a:r>
            <a:endParaRPr lang="en-US" b="0" i="1" u="none" strike="noStrike" baseline="0" dirty="0">
              <a:latin typeface="TeXGyrePagella-Italic" panose="0200060302020000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2A36-608E-4F14-BC70-5C66CD27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How many solutions are there?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854AD-47B5-470A-8A3D-63E052AB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50" y="2870668"/>
            <a:ext cx="10879249" cy="32030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4B366-E8CC-4E43-8BF5-2FA4247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DD714-2B3A-4B34-9F7D-989ACF65AAE9}"/>
              </a:ext>
            </a:extLst>
          </p:cNvPr>
          <p:cNvSpPr/>
          <p:nvPr/>
        </p:nvSpPr>
        <p:spPr>
          <a:xfrm>
            <a:off x="731520" y="2743200"/>
            <a:ext cx="2434590" cy="49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C9D63-6B4E-4F2B-AC93-79808D248E41}"/>
              </a:ext>
            </a:extLst>
          </p:cNvPr>
          <p:cNvSpPr/>
          <p:nvPr/>
        </p:nvSpPr>
        <p:spPr>
          <a:xfrm>
            <a:off x="3479584" y="2691281"/>
            <a:ext cx="2434590" cy="49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DBB5D-3842-45CB-9B3E-C2C5EF965400}"/>
              </a:ext>
            </a:extLst>
          </p:cNvPr>
          <p:cNvSpPr/>
          <p:nvPr/>
        </p:nvSpPr>
        <p:spPr>
          <a:xfrm>
            <a:off x="6171145" y="2691281"/>
            <a:ext cx="2434590" cy="49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485B1-40AC-4543-BD05-FA7DF941ED4E}"/>
              </a:ext>
            </a:extLst>
          </p:cNvPr>
          <p:cNvSpPr/>
          <p:nvPr/>
        </p:nvSpPr>
        <p:spPr>
          <a:xfrm>
            <a:off x="8919209" y="2735731"/>
            <a:ext cx="2434590" cy="49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612-7B75-41B7-B113-6749FC1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Problem Formulation</a:t>
            </a:r>
            <a:endParaRPr lang="en-US" b="0" i="1" u="none" strike="noStrike" baseline="0" dirty="0">
              <a:latin typeface="TeXGyrePagella-Italic" panose="0200060302020000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2A36-608E-4F14-BC70-5C66CD27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No unique solution exists if the problem is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unbounded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there are infinite solutions, or it is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over-constrained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854AD-47B5-470A-8A3D-63E052AB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50" y="2870668"/>
            <a:ext cx="10879249" cy="32030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4B366-E8CC-4E43-8BF5-2FA4247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612-7B75-41B7-B113-6749FC1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Problem Formulation</a:t>
            </a:r>
            <a:endParaRPr lang="en-US" b="0" i="1" u="none" strike="noStrike" baseline="0" dirty="0">
              <a:latin typeface="TeXGyrePagella-Italic" panose="0200060302020000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2A36-608E-4F14-BC70-5C66CD27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Linear programs are often solved in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equality form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feasible sets lie on hyperplanes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3D187F8-9320-4164-B06B-22B3A8C5B3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4" r="48261" b="86898"/>
          <a:stretch/>
        </p:blipFill>
        <p:spPr>
          <a:xfrm>
            <a:off x="302149" y="2497556"/>
            <a:ext cx="5303520" cy="39953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F0A9-AD18-4FE0-AED5-C5EE321C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A6D-08FB-40F5-BDD5-83CB5B9A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Simplex Algorithm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1402-3C68-495D-A541-8FF100713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Guaranteed to solve any feasible and bounded linear program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feasible set of a linear program forms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polytope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simplex algorithm moves between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vertices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of the polytope until it finds an optimal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vertex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9E1D80B-E477-4030-9C9B-02E121B46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6539" y="3888740"/>
            <a:ext cx="2423160" cy="24231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112C4-7403-4864-91C6-3A0B6CF9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06-7B36-45BF-BB22-51212950F2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11396</TotalTime>
  <Words>648</Words>
  <Application>Microsoft Office PowerPoint</Application>
  <PresentationFormat>Widescreen</PresentationFormat>
  <Paragraphs>120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Linear Constrained Optimization</vt:lpstr>
      <vt:lpstr>Problem Formulation</vt:lpstr>
      <vt:lpstr>Example</vt:lpstr>
      <vt:lpstr>Problem Formulation</vt:lpstr>
      <vt:lpstr>Problem Formulation</vt:lpstr>
      <vt:lpstr>Problem Formulation</vt:lpstr>
      <vt:lpstr>Problem Formulation</vt:lpstr>
      <vt:lpstr>Problem Formulation</vt:lpstr>
      <vt:lpstr>Simplex Algorithm</vt:lpstr>
      <vt:lpstr>Simplex Algorithm</vt:lpstr>
      <vt:lpstr>Simplex Algorithm: FONCs</vt:lpstr>
      <vt:lpstr>Simplex Algorithm: FONCs</vt:lpstr>
      <vt:lpstr>Simplex Algorithm</vt:lpstr>
      <vt:lpstr>Simplex Algorithm: Optimization Phase</vt:lpstr>
      <vt:lpstr>Simplex Algorithm: Optimization Phase</vt:lpstr>
      <vt:lpstr>Simplex Algorithm: Optimization Phase</vt:lpstr>
      <vt:lpstr>Simplex Algorithm: Initialization Phase</vt:lpstr>
      <vt:lpstr>Dual Certificates</vt:lpstr>
      <vt:lpstr>Dual Certificates</vt:lpstr>
      <vt:lpstr>Dual Certificates</vt:lpstr>
      <vt:lpstr>Dual Certificates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Masha I</cp:lastModifiedBy>
  <cp:revision>79</cp:revision>
  <cp:lastPrinted>2020-04-28T20:29:50Z</cp:lastPrinted>
  <dcterms:created xsi:type="dcterms:W3CDTF">2019-02-03T01:23:24Z</dcterms:created>
  <dcterms:modified xsi:type="dcterms:W3CDTF">2020-05-01T03:00:27Z</dcterms:modified>
</cp:coreProperties>
</file>