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57" r:id="rId4"/>
    <p:sldId id="263" r:id="rId5"/>
    <p:sldId id="262" r:id="rId6"/>
    <p:sldId id="268" r:id="rId7"/>
    <p:sldId id="264" r:id="rId8"/>
    <p:sldId id="258" r:id="rId9"/>
    <p:sldId id="265" r:id="rId10"/>
    <p:sldId id="259" r:id="rId11"/>
    <p:sldId id="267" r:id="rId12"/>
    <p:sldId id="270" r:id="rId13"/>
    <p:sldId id="271" r:id="rId14"/>
    <p:sldId id="269" r:id="rId15"/>
    <p:sldId id="273" r:id="rId16"/>
    <p:sldId id="260" r:id="rId17"/>
    <p:sldId id="275" r:id="rId18"/>
    <p:sldId id="274" r:id="rId19"/>
    <p:sldId id="277" r:id="rId20"/>
    <p:sldId id="276" r:id="rId21"/>
    <p:sldId id="279" r:id="rId22"/>
    <p:sldId id="280" r:id="rId23"/>
    <p:sldId id="281" r:id="rId24"/>
    <p:sldId id="261" r:id="rId25"/>
    <p:sldId id="283" r:id="rId26"/>
    <p:sldId id="282" r:id="rId27"/>
    <p:sldId id="285" r:id="rId28"/>
    <p:sldId id="286" r:id="rId29"/>
    <p:sldId id="287" r:id="rId30"/>
  </p:sldIdLst>
  <p:sldSz cx="12192000" cy="6858000"/>
  <p:notesSz cx="9312275" cy="7026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478822E0-2A9E-479E-B74E-6505C66DF8F0}"/>
    <pc:docChg chg="custSel delSld modSld">
      <pc:chgData name="Mykel Kochenderfer" userId="a25b768c097423ca" providerId="LiveId" clId="{478822E0-2A9E-479E-B74E-6505C66DF8F0}" dt="2019-04-30T05:34:55.278" v="19" actId="478"/>
      <pc:docMkLst>
        <pc:docMk/>
      </pc:docMkLst>
      <pc:sldChg chg="delSp">
        <pc:chgData name="Mykel Kochenderfer" userId="a25b768c097423ca" providerId="LiveId" clId="{478822E0-2A9E-479E-B74E-6505C66DF8F0}" dt="2019-04-27T20:02:59.857" v="0" actId="478"/>
        <pc:sldMkLst>
          <pc:docMk/>
          <pc:sldMk cId="1983913524" sldId="256"/>
        </pc:sldMkLst>
        <pc:spChg chg="del">
          <ac:chgData name="Mykel Kochenderfer" userId="a25b768c097423ca" providerId="LiveId" clId="{478822E0-2A9E-479E-B74E-6505C66DF8F0}" dt="2019-04-27T20:02:59.857" v="0" actId="478"/>
          <ac:spMkLst>
            <pc:docMk/>
            <pc:sldMk cId="1983913524" sldId="256"/>
            <ac:spMk id="4" creationId="{6E6AC5EE-A46F-4479-9469-3FE2AED5E945}"/>
          </ac:spMkLst>
        </pc:spChg>
      </pc:sldChg>
      <pc:sldChg chg="modSp">
        <pc:chgData name="Mykel Kochenderfer" userId="a25b768c097423ca" providerId="LiveId" clId="{478822E0-2A9E-479E-B74E-6505C66DF8F0}" dt="2019-04-30T05:12:43.148" v="8" actId="20577"/>
        <pc:sldMkLst>
          <pc:docMk/>
          <pc:sldMk cId="885345857" sldId="257"/>
        </pc:sldMkLst>
        <pc:spChg chg="mod">
          <ac:chgData name="Mykel Kochenderfer" userId="a25b768c097423ca" providerId="LiveId" clId="{478822E0-2A9E-479E-B74E-6505C66DF8F0}" dt="2019-04-30T05:12:43.148" v="8" actId="20577"/>
          <ac:spMkLst>
            <pc:docMk/>
            <pc:sldMk cId="885345857" sldId="257"/>
            <ac:spMk id="3" creationId="{1D4422F1-C355-45A4-94DC-28223BF0094A}"/>
          </ac:spMkLst>
        </pc:spChg>
      </pc:sldChg>
      <pc:sldChg chg="modSp">
        <pc:chgData name="Mykel Kochenderfer" userId="a25b768c097423ca" providerId="LiveId" clId="{478822E0-2A9E-479E-B74E-6505C66DF8F0}" dt="2019-04-30T05:27:46.641" v="16" actId="20577"/>
        <pc:sldMkLst>
          <pc:docMk/>
          <pc:sldMk cId="2045791054" sldId="271"/>
        </pc:sldMkLst>
        <pc:spChg chg="mod">
          <ac:chgData name="Mykel Kochenderfer" userId="a25b768c097423ca" providerId="LiveId" clId="{478822E0-2A9E-479E-B74E-6505C66DF8F0}" dt="2019-04-30T05:27:46.641" v="16" actId="20577"/>
          <ac:spMkLst>
            <pc:docMk/>
            <pc:sldMk cId="2045791054" sldId="271"/>
            <ac:spMk id="3" creationId="{4BA6C7BF-189A-4AF0-8646-3786CB892DD7}"/>
          </ac:spMkLst>
        </pc:spChg>
      </pc:sldChg>
      <pc:sldChg chg="del">
        <pc:chgData name="Mykel Kochenderfer" userId="a25b768c097423ca" providerId="LiveId" clId="{478822E0-2A9E-479E-B74E-6505C66DF8F0}" dt="2019-04-30T05:30:47.563" v="17" actId="2696"/>
        <pc:sldMkLst>
          <pc:docMk/>
          <pc:sldMk cId="3700775771" sldId="272"/>
        </pc:sldMkLst>
      </pc:sldChg>
      <pc:sldChg chg="delSp">
        <pc:chgData name="Mykel Kochenderfer" userId="a25b768c097423ca" providerId="LiveId" clId="{478822E0-2A9E-479E-B74E-6505C66DF8F0}" dt="2019-04-30T05:34:29.991" v="18" actId="478"/>
        <pc:sldMkLst>
          <pc:docMk/>
          <pc:sldMk cId="1180892580" sldId="274"/>
        </pc:sldMkLst>
        <pc:spChg chg="del">
          <ac:chgData name="Mykel Kochenderfer" userId="a25b768c097423ca" providerId="LiveId" clId="{478822E0-2A9E-479E-B74E-6505C66DF8F0}" dt="2019-04-30T05:34:29.991" v="18" actId="478"/>
          <ac:spMkLst>
            <pc:docMk/>
            <pc:sldMk cId="1180892580" sldId="274"/>
            <ac:spMk id="3" creationId="{4F7C0128-C760-491A-BDD6-0960AC69B429}"/>
          </ac:spMkLst>
        </pc:spChg>
      </pc:sldChg>
      <pc:sldChg chg="delSp">
        <pc:chgData name="Mykel Kochenderfer" userId="a25b768c097423ca" providerId="LiveId" clId="{478822E0-2A9E-479E-B74E-6505C66DF8F0}" dt="2019-04-30T05:34:55.278" v="19" actId="478"/>
        <pc:sldMkLst>
          <pc:docMk/>
          <pc:sldMk cId="2786703091" sldId="276"/>
        </pc:sldMkLst>
        <pc:spChg chg="del">
          <ac:chgData name="Mykel Kochenderfer" userId="a25b768c097423ca" providerId="LiveId" clId="{478822E0-2A9E-479E-B74E-6505C66DF8F0}" dt="2019-04-30T05:34:55.278" v="19" actId="478"/>
          <ac:spMkLst>
            <pc:docMk/>
            <pc:sldMk cId="2786703091" sldId="276"/>
            <ac:spMk id="3" creationId="{4F7C0128-C760-491A-BDD6-0960AC69B429}"/>
          </ac:spMkLst>
        </pc:spChg>
      </pc:sldChg>
      <pc:sldChg chg="modSp">
        <pc:chgData name="Mykel Kochenderfer" userId="a25b768c097423ca" providerId="LiveId" clId="{478822E0-2A9E-479E-B74E-6505C66DF8F0}" dt="2019-04-27T20:03:13.026" v="3" actId="20577"/>
        <pc:sldMkLst>
          <pc:docMk/>
          <pc:sldMk cId="3269282464" sldId="286"/>
        </pc:sldMkLst>
        <pc:spChg chg="mod">
          <ac:chgData name="Mykel Kochenderfer" userId="a25b768c097423ca" providerId="LiveId" clId="{478822E0-2A9E-479E-B74E-6505C66DF8F0}" dt="2019-04-27T20:03:13.026" v="3" actId="20577"/>
          <ac:spMkLst>
            <pc:docMk/>
            <pc:sldMk cId="3269282464" sldId="286"/>
            <ac:spMk id="3" creationId="{2C90B258-47F1-439D-9B05-991D7A5370FC}"/>
          </ac:spMkLst>
        </pc:spChg>
      </pc:sldChg>
      <pc:sldChg chg="modSp">
        <pc:chgData name="Mykel Kochenderfer" userId="a25b768c097423ca" providerId="LiveId" clId="{478822E0-2A9E-479E-B74E-6505C66DF8F0}" dt="2019-04-27T20:03:19.293" v="5" actId="20577"/>
        <pc:sldMkLst>
          <pc:docMk/>
          <pc:sldMk cId="20422813" sldId="287"/>
        </pc:sldMkLst>
        <pc:spChg chg="mod">
          <ac:chgData name="Mykel Kochenderfer" userId="a25b768c097423ca" providerId="LiveId" clId="{478822E0-2A9E-479E-B74E-6505C66DF8F0}" dt="2019-04-27T20:03:19.293" v="5" actId="20577"/>
          <ac:spMkLst>
            <pc:docMk/>
            <pc:sldMk cId="20422813" sldId="287"/>
            <ac:spMk id="3" creationId="{2C90B258-47F1-439D-9B05-991D7A5370FC}"/>
          </ac:spMkLst>
        </pc:spChg>
      </pc:sldChg>
    </pc:docChg>
  </pc:docChgLst>
  <pc:docChgLst>
    <pc:chgData name="Mykel Kochenderfer" userId="a25b768c097423ca" providerId="LiveId" clId="{EBA10C7F-2749-40CB-A0C1-47D0C640D6EA}"/>
    <pc:docChg chg="modNotesMaster">
      <pc:chgData name="Mykel Kochenderfer" userId="a25b768c097423ca" providerId="LiveId" clId="{EBA10C7F-2749-40CB-A0C1-47D0C640D6EA}" dt="2019-04-23T15:25:08.110" v="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319" cy="35253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4801" y="0"/>
            <a:ext cx="4035319" cy="35253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A4BF716E-76C6-4179-B429-60C4F85F9DE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6400" cy="237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228" y="3381394"/>
            <a:ext cx="7449820" cy="2766596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3742"/>
            <a:ext cx="4035319" cy="352533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4801" y="6673742"/>
            <a:ext cx="4035319" cy="352533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4E7D7BF9-F557-4BBE-84CA-05406C22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E34E-25A5-4207-A61D-67812F065EF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181E-387E-4B6A-99BE-D8211F836BF8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F83C-BE60-42BA-BBFE-FA36402FDF4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099C-43B2-4AE7-82EA-E455205A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8481-D959-4AC5-B070-09836C3D8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DAA7-A03B-49D3-AEA2-AD481EAE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F6C5-EAA5-4B7C-AEDD-EDD6711A3B91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9C7D-1060-4904-B1FD-443BF36E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6DE9-0C4C-4676-BED2-FDA11E17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C4CB-D951-42A1-AB5A-48D195D6B12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523E-33C2-4237-9025-B5D2E853927C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2949-1D24-4A68-9C8C-45BC5E84F9D3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4F2D-76D9-48EA-B4AB-F5637530AA62}" type="datetime1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237-2CAA-4A9C-9AA9-D29E915568D0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15BD-B4FF-4C5A-B0A1-A408DFFAD7A3}" type="datetime1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254C-5AFB-411A-8D99-CA90C566AE77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3D2F-CF26-4325-BC94-A799B2FA246C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6060-5EA1-4CE3-93CF-AA24F9F30518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43C6-7480-4991-839D-219319333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Multiobjective Optimization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1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F085-E3F9-46B0-88D0-9E86260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Weight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6C7BF-189A-4AF0-8646-3786CB892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designer can encode preferences over the objectives as a vector of weights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pareto frontier can be generated by sweeping over the space of possible weights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weighted sum method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combines multiple objective functions into one using a constant vector inner product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3802B1-B01F-42CB-A74D-5F23D38BA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435" t="7537" r="46043" b="87709"/>
          <a:stretch/>
        </p:blipFill>
        <p:spPr>
          <a:xfrm>
            <a:off x="3673501" y="4746929"/>
            <a:ext cx="4619709" cy="1147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1E98E-ACFB-4D5C-B856-517EBE13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8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F085-E3F9-46B0-88D0-9E86260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Weight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6C7BF-189A-4AF0-8646-3786CB892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Note: weighted sum methods cannot obtain points in red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2F5584-4AE1-4BE5-96DB-882B9259D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485" y="2500741"/>
            <a:ext cx="5488658" cy="38111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A2C5265-8605-4232-A163-CF0201AD5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2963352"/>
            <a:ext cx="5488657" cy="37085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5D87E-770D-409C-B547-E1844930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F085-E3F9-46B0-88D0-9E86260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Weight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6C7BF-189A-4AF0-8646-3786CB892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Goal programming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converts multiple objectives into a single objective using a norm between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f(x)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and a goal point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Typically, the goal point is the utopia point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D43E44E-69F0-466C-88A6-BFDD1B046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13" t="5324" r="45652" b="85043"/>
          <a:stretch/>
        </p:blipFill>
        <p:spPr>
          <a:xfrm>
            <a:off x="2600076" y="2303373"/>
            <a:ext cx="5730978" cy="24416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2ECD4-BF88-4FAA-9D7D-4E415C0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F085-E3F9-46B0-88D0-9E86260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Weight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6C7BF-189A-4AF0-8646-3786CB892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Weighted exponential sum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combines goal programming and the weighted sum method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Here,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a vector of weights that sum to 1 and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≥ 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66DD0AB-F201-4878-9986-6FE38635D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435" r="44218" b="81565"/>
          <a:stretch/>
        </p:blipFill>
        <p:spPr>
          <a:xfrm>
            <a:off x="2870422" y="1372476"/>
            <a:ext cx="5820354" cy="41130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3E0B7-C97B-4B14-B90A-37A440FF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F085-E3F9-46B0-88D0-9E86260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Weight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6C7BF-189A-4AF0-8646-3786CB892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Weighted exponential sum for different values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71154AF-95EA-4536-BFC9-FD9536FD8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4143" y="2385894"/>
            <a:ext cx="6843714" cy="39979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8F977-F959-40FD-A755-190C8FB5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F085-E3F9-46B0-88D0-9E86260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Weight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6C7BF-189A-4AF0-8646-3786CB89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737930"/>
          </a:xfrm>
        </p:spPr>
        <p:txBody>
          <a:bodyPr>
            <a:normAutofit/>
          </a:bodyPr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Previous methods cannot obtain points in nonconvex portions of the Pareto frontier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The exponential weighted criterion can provide Pareto-optimal points in nonconvex regions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Note: High values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can lead to numerical overflow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BEB0AD4-EDB6-441F-92D4-94AC4C6837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957" t="2319" r="45782" b="85855"/>
          <a:stretch/>
        </p:blipFill>
        <p:spPr>
          <a:xfrm>
            <a:off x="3077153" y="3495233"/>
            <a:ext cx="5466287" cy="2997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0E7EC-3116-461C-9B6F-9880E183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FE8-38A0-4E68-940E-BCB2FC61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Multiobjective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Population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C0128-C760-491A-BDD6-0960AC69B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A population is partitioned into several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subpopulations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Each subpopulation is optimized with respect to a different objective</a:t>
            </a:r>
          </a:p>
          <a:p>
            <a:pPr marL="0" indent="0">
              <a:buNone/>
            </a:pPr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0681-CB87-4720-8140-F7211B70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0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FE8-38A0-4E68-940E-BCB2FC61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Multiobjective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Population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C0128-C760-491A-BDD6-0960AC69B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vector evaluated genetic algorithm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randomly partitions subpopulations at each generation</a:t>
            </a:r>
          </a:p>
          <a:p>
            <a:pPr marL="0" indent="0">
              <a:buNone/>
            </a:pPr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C8FE8C5-BC19-42CF-B466-D35AB06C1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9284" y="2845534"/>
            <a:ext cx="9393431" cy="36473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6B1F6-6D25-43AF-A346-33D91708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FE8-38A0-4E68-940E-BCB2FC61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Multiobjective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Population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1E3A0E-3BC5-4684-BB15-8782344CF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75877"/>
            <a:ext cx="10369328" cy="32508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FAA99-AA78-478F-BD70-58C0C97A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FE8-38A0-4E68-940E-BCB2FC61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Multiobjective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Population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C0128-C760-491A-BDD6-0960AC69B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Nondomination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ranking is used to rank individuals in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Nondominated individuals (Pareto-frontier)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Nondominated by any except those in 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Nondominated by and except those in (1) or (2)</a:t>
            </a:r>
          </a:p>
          <a:p>
            <a:pPr marL="0" indent="0">
              <a:buNone/>
            </a:pP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B5AE4-E598-4BCB-815F-9FD18E23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43C6-7480-4991-839D-21931933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Multiobjective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Optimization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FE62-DE8D-4ECD-B865-90D3209A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Some optimization problems have multiple objectives that required tradeoff decisions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5FDC-2E13-4FF0-89D4-6386A1C6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8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FE8-38A0-4E68-940E-BCB2FC61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Multiobjective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Population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1BA2895-EBA2-46EA-A0D2-D04F9CC66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7807" y="1749932"/>
            <a:ext cx="5376386" cy="45027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DAD84-A6CC-4F73-86CB-2CB15628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0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FE8-38A0-4E68-940E-BCB2FC61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Multiobjective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Population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C0128-C760-491A-BDD6-0960AC69B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multiobjective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population methods, a population that approximates the Pareto frontier is called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Pareto filter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At every generation, dominant individuals are retained and dominated individuals are removed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D9799E9-58C4-48D4-ADDA-76F7B01CF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4531" y="3630308"/>
            <a:ext cx="3064523" cy="29691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3339-8FD4-40EC-A50D-C0B3FC56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9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FE8-38A0-4E68-940E-BCB2FC61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Multiobjective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Population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C0128-C760-491A-BDD6-0960AC69B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niche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a focused cluster of points, typically in the criterion space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Niche techniques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help encourage an even spread of points across the Pareto frontier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fitness sharing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the individual objective values are penalized if neighboring points are too close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equivalence class sharing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when two individuals are compared, their nondomination ranking is considered first, then fitness sharing is used to as a tie-breaker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C958E-66D3-4B15-BA43-B434E662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9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FE8-38A0-4E68-940E-BCB2FC61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Multiobjective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Population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C0128-C760-491A-BDD6-0960AC69B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Improved coverage of Pareto frontier using fitness sharing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4702DD9-F74C-4FDC-AD2F-39DB4AC9B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2332" y="2280845"/>
            <a:ext cx="4438940" cy="43007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2938E-EDA2-4FDF-BA3B-A4273620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82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9429-D713-451A-BF56-A461EE54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Preference Elicitation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0B258-47F1-439D-9B05-991D7A5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using a weighted sum method, how should the weights be determined?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Preference elicitation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involves inferring a scalar-valued objective function from the preferences of experts about objective tradeoffs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common approach is asking experts to choose preference between the optimized results of two weight distributions </a:t>
            </a:r>
            <a:r>
              <a:rPr lang="en-US" b="1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</a:t>
            </a:r>
            <a:r>
              <a:rPr lang="en-US" baseline="-25000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and </a:t>
            </a:r>
            <a:r>
              <a:rPr lang="en-US" b="1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</a:t>
            </a:r>
            <a:r>
              <a:rPr lang="en-US" baseline="-25000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. These distributions are continually adjusted until w aligns with user preferences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E7A98-BEE2-4086-8336-FB13D7C1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8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9429-D713-451A-BF56-A461EE54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Preference Elicitation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0B258-47F1-439D-9B05-991D7A5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process of choosing </a:t>
            </a:r>
            <a:r>
              <a:rPr lang="en-US" b="1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</a:t>
            </a:r>
            <a:r>
              <a:rPr lang="en-US" baseline="-25000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and </a:t>
            </a:r>
            <a:r>
              <a:rPr lang="en-US" b="1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</a:t>
            </a:r>
            <a:r>
              <a:rPr lang="en-US" baseline="-25000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such that at each iteration, the expert response is the most informative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the weight vector is length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then the space of possible weights forms a subspace in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-dimensional space </a:t>
            </a:r>
            <a:r>
              <a:rPr lang="en-US" i="1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W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from which both </a:t>
            </a:r>
            <a:r>
              <a:rPr lang="en-US" b="1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</a:t>
            </a:r>
            <a:r>
              <a:rPr lang="en-US" baseline="-25000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and </a:t>
            </a:r>
            <a:r>
              <a:rPr lang="en-US" b="1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</a:t>
            </a:r>
            <a:r>
              <a:rPr lang="en-US" baseline="-25000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must be chosen</a:t>
            </a:r>
            <a:endParaRPr lang="en-US" dirty="0">
              <a:latin typeface="TeXGyrePagella-Italic" panose="02000603020200000004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Italic" panose="02000603020200000004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Q-Eval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: a greedy heuristic strategy that bisects </a:t>
            </a:r>
            <a:r>
              <a:rPr lang="en-US" i="1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W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and chooses </a:t>
            </a:r>
            <a:r>
              <a:rPr lang="en-US" b="1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</a:t>
            </a:r>
            <a:r>
              <a:rPr lang="en-US" baseline="-25000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and </a:t>
            </a:r>
            <a:r>
              <a:rPr lang="en-US" b="1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</a:t>
            </a:r>
            <a:r>
              <a:rPr lang="en-US" baseline="-25000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from either side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Polyhedral method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: reduces uncertainty and balances breadth by approximating </a:t>
            </a:r>
            <a:r>
              <a:rPr lang="en-US" i="1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W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with a bounding ellipsoid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13DFD-3958-4D1B-9687-63E07CF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9429-D713-451A-BF56-A461EE54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12.5 Preference Elicitation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0B258-47F1-439D-9B05-991D7A5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Q-Eval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Polyhedral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006FE0D-D05A-4738-A579-3EF460AD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0366" y="1530627"/>
            <a:ext cx="8472778" cy="239795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A1422F1-D52C-4931-9B9E-F734FD147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3494" y="4001294"/>
            <a:ext cx="2968985" cy="2688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0DD7E-0BDE-460D-BE7B-4B1E6F77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6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9429-D713-451A-BF56-A461EE54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Preference Elicitation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0B258-47F1-439D-9B05-991D7A53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Although query methods reduce the search space efficiently, the last step of selecting a final design is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design selection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Decision quality improvement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method is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minimax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method that minimizes the worst-case objective value cost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Minimax regret minimizes the maximum possible regret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E03BD32-BED0-4DE6-952D-1AF63F362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347" t="3594" r="42783" b="83305"/>
          <a:stretch/>
        </p:blipFill>
        <p:spPr>
          <a:xfrm>
            <a:off x="3877585" y="2906617"/>
            <a:ext cx="4436829" cy="218935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FC9FB6-2B09-43BA-B8A4-2609BD8FA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0956" r="37044" b="83304"/>
          <a:stretch/>
        </p:blipFill>
        <p:spPr>
          <a:xfrm>
            <a:off x="2859818" y="4363482"/>
            <a:ext cx="6472362" cy="28944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5ECA8-D241-407E-9B7E-9C177775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3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9429-D713-451A-BF56-A461EE54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0B258-47F1-439D-9B05-991D7A537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6889006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Design problems with multiple objectives often involve trading performance between different objectives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Pareto frontier represents the set of potentially optimal solutions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Vector-valued objective functions can be converted to scalar-valued objective functions using constraint-based or weight-based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DDE47-6E0B-45CD-BA11-524F8E30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82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9429-D713-451A-BF56-A461EE54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0B258-47F1-439D-9B05-991D7A537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6889006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Population methods can be extended to produce individuals that span the Pareto frontier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Knowing the preferences of experts between pairs of points in the criterion space can help guide the inference of a scalar-valued 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objective function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45D5-4960-49C1-AC25-CF28CD0E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C3AA-7E03-48A0-9E6D-32EBDE26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Pareto Optimality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422F1-C355-45A4-94DC-28223BF00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At a Pareto optimal point, increasing one objective value decreases another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multiobjective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optimization, one point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dominates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another if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1423D14-7A58-4F9A-BDEC-E98DABBA7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870" t="3594" r="39391" b="86435"/>
          <a:stretch/>
        </p:blipFill>
        <p:spPr>
          <a:xfrm>
            <a:off x="2528515" y="3522427"/>
            <a:ext cx="6257300" cy="19639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F8D07-2241-4CF6-A9B6-2B007998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C3AA-7E03-48A0-9E6D-32EBDE26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Pareto Optimality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1F2E0D0-F84F-40E2-8C43-80494E3A8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7286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4AA11-DE2E-4E7B-99AA-D334C193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6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C3AA-7E03-48A0-9E6D-32EBDE26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Pareto Optimality: Pareto Frontier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422F1-C355-45A4-94DC-28223BF00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criterion space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 a set of all outputs possible given a space of inputs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a multidimensional optimization problem, the criterion space is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-dimensional. 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-dimensional space, it is possible for there to be no clearly optimal point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77F4ED5-05D6-4C88-99D4-AB97E7AF3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3404" y="4267616"/>
            <a:ext cx="5749622" cy="24711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9BA21-0188-4985-99D2-D9FDF8A1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C3AA-7E03-48A0-9E6D-32EBDE26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Pareto Optimality: Pareto Frontier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422F1-C355-45A4-94DC-28223BF00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design point is considered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Pareto-optimal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no other point in the criterion space dominates it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set of all Pareto-optimal points forms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Pareto frontier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ADC8627-6300-42CB-B33D-1BC55AE06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4551" y="3429000"/>
            <a:ext cx="3622898" cy="3063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1C4E7-89F5-44DB-8D0C-5C648402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C3AA-7E03-48A0-9E6D-32EBDE26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Pareto Optimality: Pareto Frontier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422F1-C355-45A4-94DC-28223BF00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utopia point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 the component-wise optimal point. It may not be in the actual criterion space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Weakly Pareto-optimal points are those on the Pareto frontier that cannot be improved simultaneously in all objectives</a:t>
            </a:r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19AA2A-DBE6-487C-A1C6-CC1AF2B62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0163" y="3429000"/>
            <a:ext cx="3291674" cy="29580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1AF07-4324-45B2-A1AE-DEC41FC8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C21B-3307-4DFC-88B3-CD34935F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Constraint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C1B68-5418-4E5B-B3C3-A989CC9D1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778656" cy="4351338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There are various methods for generating the Pareto frontier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constraint method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constrains all but one of the objectives to produce a unique optimal point in the criterion space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constraints are then modified to trace out the Pareto frontier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4C6367A-8D69-4582-9AC5-2F74B7472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1849" y="3786809"/>
            <a:ext cx="4758674" cy="2882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715B6-49C3-4DA0-9B27-17DA97B3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9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C21B-3307-4DFC-88B3-CD34935F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Constraint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C1B68-5418-4E5B-B3C3-A989CC9D1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lexicographic method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ranks the objectives in order of importance and performs a series of single-objective optimizations in order of importance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Each optimization problem includes constraints to preserve the optimality of the previously optimized objectives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A2E717-AD34-4530-A32C-EFAFA12A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4564" y="4001294"/>
            <a:ext cx="8802871" cy="21756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A22D9-689E-4AEE-BB58-E6E62A1B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013-F32B-4A47-B36E-15406BA641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900</Words>
  <Application>Microsoft Office PowerPoint</Application>
  <PresentationFormat>Widescreen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TeX Gyre Pagella</vt:lpstr>
      <vt:lpstr>TeXGyrePagella-Italic</vt:lpstr>
      <vt:lpstr>TeXGyrePagella-Regular</vt:lpstr>
      <vt:lpstr>Office Theme</vt:lpstr>
      <vt:lpstr>Multiobjective Optimization</vt:lpstr>
      <vt:lpstr>Multiobjective Optimization</vt:lpstr>
      <vt:lpstr>Pareto Optimality</vt:lpstr>
      <vt:lpstr>Pareto Optimality</vt:lpstr>
      <vt:lpstr>Pareto Optimality: Pareto Frontier</vt:lpstr>
      <vt:lpstr>Pareto Optimality: Pareto Frontier</vt:lpstr>
      <vt:lpstr>Pareto Optimality: Pareto Frontier</vt:lpstr>
      <vt:lpstr>Constraint Methods</vt:lpstr>
      <vt:lpstr>Constraint Methods</vt:lpstr>
      <vt:lpstr>Weight Methods</vt:lpstr>
      <vt:lpstr>Weight Methods</vt:lpstr>
      <vt:lpstr>Weight Methods</vt:lpstr>
      <vt:lpstr>Weight Methods</vt:lpstr>
      <vt:lpstr>Weight Methods</vt:lpstr>
      <vt:lpstr>Weight Methods</vt:lpstr>
      <vt:lpstr>Multiobjective Population Methods</vt:lpstr>
      <vt:lpstr>Multiobjective Population Methods</vt:lpstr>
      <vt:lpstr>Multiobjective Population Methods</vt:lpstr>
      <vt:lpstr>Multiobjective Population Methods</vt:lpstr>
      <vt:lpstr>Multiobjective Population Methods</vt:lpstr>
      <vt:lpstr>Multiobjective Population Methods</vt:lpstr>
      <vt:lpstr>Multiobjective Population Methods</vt:lpstr>
      <vt:lpstr>Multiobjective Population Methods</vt:lpstr>
      <vt:lpstr>Preference Elicitation</vt:lpstr>
      <vt:lpstr>Preference Elicitation</vt:lpstr>
      <vt:lpstr>12.5 Preference Elicitation</vt:lpstr>
      <vt:lpstr>Preference Elicitation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Mykel Kochenderfer</cp:lastModifiedBy>
  <cp:revision>30</cp:revision>
  <cp:lastPrinted>2019-04-23T15:25:09Z</cp:lastPrinted>
  <dcterms:created xsi:type="dcterms:W3CDTF">2019-02-03T01:23:24Z</dcterms:created>
  <dcterms:modified xsi:type="dcterms:W3CDTF">2019-04-30T05:35:06Z</dcterms:modified>
</cp:coreProperties>
</file>