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62" r:id="rId3"/>
    <p:sldId id="257" r:id="rId4"/>
    <p:sldId id="265" r:id="rId5"/>
    <p:sldId id="258" r:id="rId6"/>
    <p:sldId id="263" r:id="rId7"/>
    <p:sldId id="259" r:id="rId8"/>
    <p:sldId id="266" r:id="rId9"/>
    <p:sldId id="267" r:id="rId10"/>
    <p:sldId id="268" r:id="rId11"/>
    <p:sldId id="269" r:id="rId12"/>
    <p:sldId id="282" r:id="rId13"/>
    <p:sldId id="270" r:id="rId14"/>
    <p:sldId id="271" r:id="rId15"/>
    <p:sldId id="272" r:id="rId16"/>
    <p:sldId id="260" r:id="rId17"/>
    <p:sldId id="273" r:id="rId18"/>
    <p:sldId id="261" r:id="rId19"/>
    <p:sldId id="275" r:id="rId20"/>
    <p:sldId id="276" r:id="rId21"/>
    <p:sldId id="277" r:id="rId22"/>
    <p:sldId id="278" r:id="rId23"/>
    <p:sldId id="279" r:id="rId24"/>
    <p:sldId id="274" r:id="rId25"/>
    <p:sldId id="281"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96" y="13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0C279A31-2183-4BDE-862A-9B1B413BB0D9}"/>
    <pc:docChg chg="modSld">
      <pc:chgData name="Guest User" userId="" providerId="Windows Live" clId="Web-{0C279A31-2183-4BDE-862A-9B1B413BB0D9}" dt="2019-04-06T17:17:03.094" v="5" actId="20577"/>
      <pc:docMkLst>
        <pc:docMk/>
      </pc:docMkLst>
      <pc:sldChg chg="modSp">
        <pc:chgData name="Guest User" userId="" providerId="Windows Live" clId="Web-{0C279A31-2183-4BDE-862A-9B1B413BB0D9}" dt="2019-04-06T17:16:56.203" v="0" actId="20577"/>
        <pc:sldMkLst>
          <pc:docMk/>
          <pc:sldMk cId="2350938647" sldId="260"/>
        </pc:sldMkLst>
        <pc:spChg chg="mod">
          <ac:chgData name="Guest User" userId="" providerId="Windows Live" clId="Web-{0C279A31-2183-4BDE-862A-9B1B413BB0D9}" dt="2019-04-06T17:16:56.203" v="0" actId="20577"/>
          <ac:spMkLst>
            <pc:docMk/>
            <pc:sldMk cId="2350938647" sldId="260"/>
            <ac:spMk id="2" creationId="{746D539E-C2F2-4122-A0A4-D3BD1D123447}"/>
          </ac:spMkLst>
        </pc:spChg>
      </pc:sldChg>
      <pc:sldChg chg="modSp">
        <pc:chgData name="Guest User" userId="" providerId="Windows Live" clId="Web-{0C279A31-2183-4BDE-862A-9B1B413BB0D9}" dt="2019-04-06T17:17:02.141" v="3" actId="20577"/>
        <pc:sldMkLst>
          <pc:docMk/>
          <pc:sldMk cId="2579589852" sldId="273"/>
        </pc:sldMkLst>
        <pc:spChg chg="mod">
          <ac:chgData name="Guest User" userId="" providerId="Windows Live" clId="Web-{0C279A31-2183-4BDE-862A-9B1B413BB0D9}" dt="2019-04-06T17:17:02.141" v="3" actId="20577"/>
          <ac:spMkLst>
            <pc:docMk/>
            <pc:sldMk cId="2579589852" sldId="273"/>
            <ac:spMk id="2" creationId="{746D539E-C2F2-4122-A0A4-D3BD1D123447}"/>
          </ac:spMkLst>
        </pc:spChg>
      </pc:sldChg>
    </pc:docChg>
  </pc:docChgLst>
  <pc:docChgLst>
    <pc:chgData name="Mykel Kochenderfer" userId="a25b768c097423ca" providerId="LiveId" clId="{8D341BA3-F33C-4DE9-996A-DA51795E5666}"/>
    <pc:docChg chg="modSld">
      <pc:chgData name="Mykel Kochenderfer" userId="a25b768c097423ca" providerId="LiveId" clId="{8D341BA3-F33C-4DE9-996A-DA51795E5666}" dt="2019-04-28T05:55:18.068" v="3" actId="20577"/>
      <pc:docMkLst>
        <pc:docMk/>
      </pc:docMkLst>
      <pc:sldChg chg="modSp">
        <pc:chgData name="Mykel Kochenderfer" userId="a25b768c097423ca" providerId="LiveId" clId="{8D341BA3-F33C-4DE9-996A-DA51795E5666}" dt="2019-04-28T05:55:18.068" v="3" actId="20577"/>
        <pc:sldMkLst>
          <pc:docMk/>
          <pc:sldMk cId="1911798726" sldId="283"/>
        </pc:sldMkLst>
        <pc:spChg chg="mod">
          <ac:chgData name="Mykel Kochenderfer" userId="a25b768c097423ca" providerId="LiveId" clId="{8D341BA3-F33C-4DE9-996A-DA51795E5666}" dt="2019-04-28T05:55:18.068" v="3" actId="20577"/>
          <ac:spMkLst>
            <pc:docMk/>
            <pc:sldMk cId="1911798726" sldId="283"/>
            <ac:spMk id="3" creationId="{52F5DC5E-0908-4136-BCDD-E19F6566558D}"/>
          </ac:spMkLst>
        </pc:spChg>
      </pc:sldChg>
    </pc:docChg>
  </pc:docChgLst>
  <pc:docChgLst>
    <pc:chgData name="Mykel John Kochenderfer" userId="8b196bf4-1ab3-452c-b1f4-5fd9b4ac9722" providerId="ADAL" clId="{0A8AADE3-0CDB-401A-B1F6-8C70177F7E3A}"/>
    <pc:docChg chg="modSld">
      <pc:chgData name="Mykel John Kochenderfer" userId="8b196bf4-1ab3-452c-b1f4-5fd9b4ac9722" providerId="ADAL" clId="{0A8AADE3-0CDB-401A-B1F6-8C70177F7E3A}" dt="2021-04-29T22:35:31.979" v="13" actId="20577"/>
      <pc:docMkLst>
        <pc:docMk/>
      </pc:docMkLst>
      <pc:sldChg chg="modSp mod">
        <pc:chgData name="Mykel John Kochenderfer" userId="8b196bf4-1ab3-452c-b1f4-5fd9b4ac9722" providerId="ADAL" clId="{0A8AADE3-0CDB-401A-B1F6-8C70177F7E3A}" dt="2021-04-29T22:35:31.979" v="13" actId="20577"/>
        <pc:sldMkLst>
          <pc:docMk/>
          <pc:sldMk cId="67064535" sldId="276"/>
        </pc:sldMkLst>
        <pc:spChg chg="mod">
          <ac:chgData name="Mykel John Kochenderfer" userId="8b196bf4-1ab3-452c-b1f4-5fd9b4ac9722" providerId="ADAL" clId="{0A8AADE3-0CDB-401A-B1F6-8C70177F7E3A}" dt="2021-04-29T22:35:31.979" v="13" actId="20577"/>
          <ac:spMkLst>
            <pc:docMk/>
            <pc:sldMk cId="67064535" sldId="276"/>
            <ac:spMk id="4" creationId="{B4B044EA-3700-4CF8-9EBF-20872AD28AFB}"/>
          </ac:spMkLst>
        </pc:spChg>
      </pc:sldChg>
    </pc:docChg>
  </pc:docChgLst>
  <pc:docChgLst>
    <pc:chgData name="Mykel Kochenderfer" userId="a25b768c097423ca" providerId="LiveId" clId="{F85EA1BB-5298-4DAE-A5F0-F47E2D34B187}"/>
    <pc:docChg chg="undo custSel modSld">
      <pc:chgData name="Mykel Kochenderfer" userId="a25b768c097423ca" providerId="LiveId" clId="{F85EA1BB-5298-4DAE-A5F0-F47E2D34B187}" dt="2020-05-07T05:03:42.993" v="18" actId="20577"/>
      <pc:docMkLst>
        <pc:docMk/>
      </pc:docMkLst>
      <pc:sldChg chg="modSp mod">
        <pc:chgData name="Mykel Kochenderfer" userId="a25b768c097423ca" providerId="LiveId" clId="{F85EA1BB-5298-4DAE-A5F0-F47E2D34B187}" dt="2020-05-07T04:58:27.951" v="17" actId="6549"/>
        <pc:sldMkLst>
          <pc:docMk/>
          <pc:sldMk cId="101055538" sldId="263"/>
        </pc:sldMkLst>
        <pc:spChg chg="mod">
          <ac:chgData name="Mykel Kochenderfer" userId="a25b768c097423ca" providerId="LiveId" clId="{F85EA1BB-5298-4DAE-A5F0-F47E2D34B187}" dt="2020-05-07T04:58:27.951" v="17" actId="6549"/>
          <ac:spMkLst>
            <pc:docMk/>
            <pc:sldMk cId="101055538" sldId="263"/>
            <ac:spMk id="6" creationId="{6695F471-797A-4726-AD2E-546F291C0445}"/>
          </ac:spMkLst>
        </pc:spChg>
        <pc:picChg chg="mod">
          <ac:chgData name="Mykel Kochenderfer" userId="a25b768c097423ca" providerId="LiveId" clId="{F85EA1BB-5298-4DAE-A5F0-F47E2D34B187}" dt="2020-05-07T04:58:20.243" v="16" actId="1076"/>
          <ac:picMkLst>
            <pc:docMk/>
            <pc:sldMk cId="101055538" sldId="263"/>
            <ac:picMk id="25" creationId="{B6768054-5AC2-40C7-8940-7BD0A4B4DB19}"/>
          </ac:picMkLst>
        </pc:picChg>
      </pc:sldChg>
      <pc:sldChg chg="modSp">
        <pc:chgData name="Mykel Kochenderfer" userId="a25b768c097423ca" providerId="LiveId" clId="{F85EA1BB-5298-4DAE-A5F0-F47E2D34B187}" dt="2020-05-07T05:03:42.993" v="18" actId="20577"/>
        <pc:sldMkLst>
          <pc:docMk/>
          <pc:sldMk cId="2683550988" sldId="270"/>
        </pc:sldMkLst>
        <pc:spChg chg="mod">
          <ac:chgData name="Mykel Kochenderfer" userId="a25b768c097423ca" providerId="LiveId" clId="{F85EA1BB-5298-4DAE-A5F0-F47E2D34B187}" dt="2020-05-07T05:03:42.993" v="18" actId="20577"/>
          <ac:spMkLst>
            <pc:docMk/>
            <pc:sldMk cId="2683550988" sldId="270"/>
            <ac:spMk id="3" creationId="{3EB323FD-EF89-4E9D-93C7-0BEA9E9DCBF3}"/>
          </ac:spMkLst>
        </pc:spChg>
      </pc:sldChg>
    </pc:docChg>
  </pc:docChgLst>
  <pc:docChgLst>
    <pc:chgData name="Mykel Kochenderfer" userId="a25b768c097423ca" providerId="LiveId" clId="{A86DA2D5-1AAC-4DE4-AEEC-576371D2A300}"/>
    <pc:docChg chg="custSel modSld">
      <pc:chgData name="Mykel Kochenderfer" userId="a25b768c097423ca" providerId="LiveId" clId="{A86DA2D5-1AAC-4DE4-AEEC-576371D2A300}" dt="2019-04-27T20:09:42.560" v="0" actId="478"/>
      <pc:docMkLst>
        <pc:docMk/>
      </pc:docMkLst>
      <pc:sldChg chg="delSp">
        <pc:chgData name="Mykel Kochenderfer" userId="a25b768c097423ca" providerId="LiveId" clId="{A86DA2D5-1AAC-4DE4-AEEC-576371D2A300}" dt="2019-04-27T20:09:42.560" v="0" actId="478"/>
        <pc:sldMkLst>
          <pc:docMk/>
          <pc:sldMk cId="1410561260" sldId="256"/>
        </pc:sldMkLst>
        <pc:spChg chg="del">
          <ac:chgData name="Mykel Kochenderfer" userId="a25b768c097423ca" providerId="LiveId" clId="{A86DA2D5-1AAC-4DE4-AEEC-576371D2A300}" dt="2019-04-27T20:09:42.560" v="0" actId="478"/>
          <ac:spMkLst>
            <pc:docMk/>
            <pc:sldMk cId="1410561260" sldId="256"/>
            <ac:spMk id="4" creationId="{FC65EEB6-AF6E-4930-A8D6-0F87AA51C6F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64218-A0CD-404F-BC4C-DF804B591340}" type="datetimeFigureOut">
              <a:rPr lang="en-US" smtClean="0"/>
              <a:t>4/29/2021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52C505-5915-4D20-BD54-8E2ABB7BF905}" type="slidenum">
              <a:rPr lang="en-US" smtClean="0"/>
              <a:t>‹#›</a:t>
            </a:fld>
            <a:endParaRPr lang="en-US"/>
          </a:p>
        </p:txBody>
      </p:sp>
    </p:spTree>
    <p:extLst>
      <p:ext uri="{BB962C8B-B14F-4D97-AF65-F5344CB8AC3E}">
        <p14:creationId xmlns:p14="http://schemas.microsoft.com/office/powerpoint/2010/main" val="3337211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CCB3-C956-459D-9042-43B791C7DA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D80545-57C3-4416-B583-2E4AD4E10A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7585B8-4610-4469-A53A-4DE5A5349E32}"/>
              </a:ext>
            </a:extLst>
          </p:cNvPr>
          <p:cNvSpPr>
            <a:spLocks noGrp="1"/>
          </p:cNvSpPr>
          <p:nvPr>
            <p:ph type="dt" sz="half" idx="10"/>
          </p:nvPr>
        </p:nvSpPr>
        <p:spPr/>
        <p:txBody>
          <a:bodyPr/>
          <a:lstStyle/>
          <a:p>
            <a:fld id="{AE2C9DA2-4404-4080-86DC-6444D3AE2461}" type="datetime1">
              <a:rPr lang="en-US" smtClean="0"/>
              <a:t>4/29/2021</a:t>
            </a:fld>
            <a:endParaRPr lang="en-US"/>
          </a:p>
        </p:txBody>
      </p:sp>
      <p:sp>
        <p:nvSpPr>
          <p:cNvPr id="5" name="Footer Placeholder 4">
            <a:extLst>
              <a:ext uri="{FF2B5EF4-FFF2-40B4-BE49-F238E27FC236}">
                <a16:creationId xmlns:a16="http://schemas.microsoft.com/office/drawing/2014/main" id="{E10B67DA-D87F-4B81-BDE0-9B6A408312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5DDF1-249D-4F61-9F4A-DE9962003E57}"/>
              </a:ext>
            </a:extLst>
          </p:cNvPr>
          <p:cNvSpPr>
            <a:spLocks noGrp="1"/>
          </p:cNvSpPr>
          <p:nvPr>
            <p:ph type="sldNum" sz="quarter" idx="12"/>
          </p:nvPr>
        </p:nvSpPr>
        <p:spPr/>
        <p:txBody>
          <a:bodyPr/>
          <a:lstStyle/>
          <a:p>
            <a:fld id="{273A85BE-9DD1-40FA-B588-5DB3D2EB661C}" type="slidenum">
              <a:rPr lang="en-US" smtClean="0"/>
              <a:t>‹#›</a:t>
            </a:fld>
            <a:endParaRPr lang="en-US"/>
          </a:p>
        </p:txBody>
      </p:sp>
    </p:spTree>
    <p:extLst>
      <p:ext uri="{BB962C8B-B14F-4D97-AF65-F5344CB8AC3E}">
        <p14:creationId xmlns:p14="http://schemas.microsoft.com/office/powerpoint/2010/main" val="1746541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081E-B794-4CA6-A1CE-5492070F97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AF3DEC-7C5A-4F4F-8AE9-7C312B9DA40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CC61FF-23B2-44A4-BE61-D9A187B9A83E}"/>
              </a:ext>
            </a:extLst>
          </p:cNvPr>
          <p:cNvSpPr>
            <a:spLocks noGrp="1"/>
          </p:cNvSpPr>
          <p:nvPr>
            <p:ph type="dt" sz="half" idx="10"/>
          </p:nvPr>
        </p:nvSpPr>
        <p:spPr/>
        <p:txBody>
          <a:bodyPr/>
          <a:lstStyle/>
          <a:p>
            <a:fld id="{AD58102C-FE09-4D80-91D5-7D612D86081D}" type="datetime1">
              <a:rPr lang="en-US" smtClean="0"/>
              <a:t>4/29/2021</a:t>
            </a:fld>
            <a:endParaRPr lang="en-US"/>
          </a:p>
        </p:txBody>
      </p:sp>
      <p:sp>
        <p:nvSpPr>
          <p:cNvPr id="5" name="Footer Placeholder 4">
            <a:extLst>
              <a:ext uri="{FF2B5EF4-FFF2-40B4-BE49-F238E27FC236}">
                <a16:creationId xmlns:a16="http://schemas.microsoft.com/office/drawing/2014/main" id="{7CC68607-4F42-496A-8BE9-16799B404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0B0B3-68EA-48C2-9E75-A6331A739445}"/>
              </a:ext>
            </a:extLst>
          </p:cNvPr>
          <p:cNvSpPr>
            <a:spLocks noGrp="1"/>
          </p:cNvSpPr>
          <p:nvPr>
            <p:ph type="sldNum" sz="quarter" idx="12"/>
          </p:nvPr>
        </p:nvSpPr>
        <p:spPr/>
        <p:txBody>
          <a:bodyPr/>
          <a:lstStyle/>
          <a:p>
            <a:fld id="{273A85BE-9DD1-40FA-B588-5DB3D2EB661C}" type="slidenum">
              <a:rPr lang="en-US" smtClean="0"/>
              <a:t>‹#›</a:t>
            </a:fld>
            <a:endParaRPr lang="en-US"/>
          </a:p>
        </p:txBody>
      </p:sp>
    </p:spTree>
    <p:extLst>
      <p:ext uri="{BB962C8B-B14F-4D97-AF65-F5344CB8AC3E}">
        <p14:creationId xmlns:p14="http://schemas.microsoft.com/office/powerpoint/2010/main" val="2178301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55FCFB-F5A9-42A9-BCCF-229FDFE46D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F82258-3739-43A8-9034-54C1754AE20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6458E8-A16D-483A-B8DA-DD3BA88F6F96}"/>
              </a:ext>
            </a:extLst>
          </p:cNvPr>
          <p:cNvSpPr>
            <a:spLocks noGrp="1"/>
          </p:cNvSpPr>
          <p:nvPr>
            <p:ph type="dt" sz="half" idx="10"/>
          </p:nvPr>
        </p:nvSpPr>
        <p:spPr/>
        <p:txBody>
          <a:bodyPr/>
          <a:lstStyle/>
          <a:p>
            <a:fld id="{56F0756F-5BCB-457F-B184-B48737B0017B}" type="datetime1">
              <a:rPr lang="en-US" smtClean="0"/>
              <a:t>4/29/2021</a:t>
            </a:fld>
            <a:endParaRPr lang="en-US"/>
          </a:p>
        </p:txBody>
      </p:sp>
      <p:sp>
        <p:nvSpPr>
          <p:cNvPr id="5" name="Footer Placeholder 4">
            <a:extLst>
              <a:ext uri="{FF2B5EF4-FFF2-40B4-BE49-F238E27FC236}">
                <a16:creationId xmlns:a16="http://schemas.microsoft.com/office/drawing/2014/main" id="{FCDBE446-5A4A-4F8B-B077-B6F763B80A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02FC4F-3225-459D-8716-8FE06F03BADD}"/>
              </a:ext>
            </a:extLst>
          </p:cNvPr>
          <p:cNvSpPr>
            <a:spLocks noGrp="1"/>
          </p:cNvSpPr>
          <p:nvPr>
            <p:ph type="sldNum" sz="quarter" idx="12"/>
          </p:nvPr>
        </p:nvSpPr>
        <p:spPr/>
        <p:txBody>
          <a:bodyPr/>
          <a:lstStyle/>
          <a:p>
            <a:fld id="{273A85BE-9DD1-40FA-B588-5DB3D2EB661C}" type="slidenum">
              <a:rPr lang="en-US" smtClean="0"/>
              <a:t>‹#›</a:t>
            </a:fld>
            <a:endParaRPr lang="en-US"/>
          </a:p>
        </p:txBody>
      </p:sp>
    </p:spTree>
    <p:extLst>
      <p:ext uri="{BB962C8B-B14F-4D97-AF65-F5344CB8AC3E}">
        <p14:creationId xmlns:p14="http://schemas.microsoft.com/office/powerpoint/2010/main" val="3286167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94AF-AB68-43B1-BB33-C604C456A5AC}"/>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2F360262-6338-40EC-A9BF-680606BCBAD1}"/>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593D5A-DAA3-411C-BC1A-A3F59799A079}"/>
              </a:ext>
            </a:extLst>
          </p:cNvPr>
          <p:cNvSpPr>
            <a:spLocks noGrp="1"/>
          </p:cNvSpPr>
          <p:nvPr>
            <p:ph type="dt" sz="half" idx="10"/>
          </p:nvPr>
        </p:nvSpPr>
        <p:spPr/>
        <p:txBody>
          <a:bodyPr/>
          <a:lstStyle/>
          <a:p>
            <a:fld id="{124D0758-7747-4CC5-82B6-6C232A8643AF}" type="datetime1">
              <a:rPr lang="en-US" smtClean="0"/>
              <a:t>4/29/2021</a:t>
            </a:fld>
            <a:endParaRPr lang="en-US"/>
          </a:p>
        </p:txBody>
      </p:sp>
      <p:sp>
        <p:nvSpPr>
          <p:cNvPr id="5" name="Footer Placeholder 4">
            <a:extLst>
              <a:ext uri="{FF2B5EF4-FFF2-40B4-BE49-F238E27FC236}">
                <a16:creationId xmlns:a16="http://schemas.microsoft.com/office/drawing/2014/main" id="{E1EA5197-7992-488F-9F11-CBE1A6089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AE3DA-6EBF-4CB9-92CD-2B2E252C7FD9}"/>
              </a:ext>
            </a:extLst>
          </p:cNvPr>
          <p:cNvSpPr>
            <a:spLocks noGrp="1"/>
          </p:cNvSpPr>
          <p:nvPr>
            <p:ph type="sldNum" sz="quarter" idx="12"/>
          </p:nvPr>
        </p:nvSpPr>
        <p:spPr/>
        <p:txBody>
          <a:bodyPr/>
          <a:lstStyle/>
          <a:p>
            <a:fld id="{D7130CDA-5AFB-4A89-BB46-5FCA94388A89}" type="slidenum">
              <a:rPr lang="en-US" smtClean="0"/>
              <a:t>‹#›</a:t>
            </a:fld>
            <a:endParaRPr lang="en-US"/>
          </a:p>
        </p:txBody>
      </p:sp>
    </p:spTree>
    <p:extLst>
      <p:ext uri="{BB962C8B-B14F-4D97-AF65-F5344CB8AC3E}">
        <p14:creationId xmlns:p14="http://schemas.microsoft.com/office/powerpoint/2010/main" val="373192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83D9-57A7-4554-A094-8E21F85AB9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BF4F55-6050-46F7-8766-B6A8FFBB580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F094C-65FC-4B99-B128-F8C7592C5910}"/>
              </a:ext>
            </a:extLst>
          </p:cNvPr>
          <p:cNvSpPr>
            <a:spLocks noGrp="1"/>
          </p:cNvSpPr>
          <p:nvPr>
            <p:ph type="dt" sz="half" idx="10"/>
          </p:nvPr>
        </p:nvSpPr>
        <p:spPr/>
        <p:txBody>
          <a:bodyPr/>
          <a:lstStyle/>
          <a:p>
            <a:fld id="{D96F3A49-8E1F-4F40-98AA-EF4BCAD77FA6}" type="datetime1">
              <a:rPr lang="en-US" smtClean="0"/>
              <a:t>4/29/2021</a:t>
            </a:fld>
            <a:endParaRPr lang="en-US"/>
          </a:p>
        </p:txBody>
      </p:sp>
      <p:sp>
        <p:nvSpPr>
          <p:cNvPr id="5" name="Footer Placeholder 4">
            <a:extLst>
              <a:ext uri="{FF2B5EF4-FFF2-40B4-BE49-F238E27FC236}">
                <a16:creationId xmlns:a16="http://schemas.microsoft.com/office/drawing/2014/main" id="{730D240D-34B4-48C7-9800-3AB85EE6D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FFB8A-6342-46D5-8044-8B4BE15511D9}"/>
              </a:ext>
            </a:extLst>
          </p:cNvPr>
          <p:cNvSpPr>
            <a:spLocks noGrp="1"/>
          </p:cNvSpPr>
          <p:nvPr>
            <p:ph type="sldNum" sz="quarter" idx="12"/>
          </p:nvPr>
        </p:nvSpPr>
        <p:spPr/>
        <p:txBody>
          <a:bodyPr/>
          <a:lstStyle/>
          <a:p>
            <a:fld id="{273A85BE-9DD1-40FA-B588-5DB3D2EB661C}" type="slidenum">
              <a:rPr lang="en-US" smtClean="0"/>
              <a:t>‹#›</a:t>
            </a:fld>
            <a:endParaRPr lang="en-US"/>
          </a:p>
        </p:txBody>
      </p:sp>
    </p:spTree>
    <p:extLst>
      <p:ext uri="{BB962C8B-B14F-4D97-AF65-F5344CB8AC3E}">
        <p14:creationId xmlns:p14="http://schemas.microsoft.com/office/powerpoint/2010/main" val="2980638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E137C-593D-4A3B-B1AF-D37482DFF7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36C02D-A0E3-4DFC-8518-89B0ACCD89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762FC7-BFC5-4C0E-8B7E-5C6BF84180CE}"/>
              </a:ext>
            </a:extLst>
          </p:cNvPr>
          <p:cNvSpPr>
            <a:spLocks noGrp="1"/>
          </p:cNvSpPr>
          <p:nvPr>
            <p:ph type="dt" sz="half" idx="10"/>
          </p:nvPr>
        </p:nvSpPr>
        <p:spPr/>
        <p:txBody>
          <a:bodyPr/>
          <a:lstStyle/>
          <a:p>
            <a:fld id="{E56C6E39-280C-4E5A-AE2E-7456DB5DD210}" type="datetime1">
              <a:rPr lang="en-US" smtClean="0"/>
              <a:t>4/29/2021</a:t>
            </a:fld>
            <a:endParaRPr lang="en-US"/>
          </a:p>
        </p:txBody>
      </p:sp>
      <p:sp>
        <p:nvSpPr>
          <p:cNvPr id="5" name="Footer Placeholder 4">
            <a:extLst>
              <a:ext uri="{FF2B5EF4-FFF2-40B4-BE49-F238E27FC236}">
                <a16:creationId xmlns:a16="http://schemas.microsoft.com/office/drawing/2014/main" id="{1FE3F3AB-518B-4544-9DC0-E4167A145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A5809-7F4A-4DB7-AB1F-076B4CA5A67F}"/>
              </a:ext>
            </a:extLst>
          </p:cNvPr>
          <p:cNvSpPr>
            <a:spLocks noGrp="1"/>
          </p:cNvSpPr>
          <p:nvPr>
            <p:ph type="sldNum" sz="quarter" idx="12"/>
          </p:nvPr>
        </p:nvSpPr>
        <p:spPr/>
        <p:txBody>
          <a:bodyPr/>
          <a:lstStyle/>
          <a:p>
            <a:fld id="{273A85BE-9DD1-40FA-B588-5DB3D2EB661C}" type="slidenum">
              <a:rPr lang="en-US" smtClean="0"/>
              <a:t>‹#›</a:t>
            </a:fld>
            <a:endParaRPr lang="en-US"/>
          </a:p>
        </p:txBody>
      </p:sp>
    </p:spTree>
    <p:extLst>
      <p:ext uri="{BB962C8B-B14F-4D97-AF65-F5344CB8AC3E}">
        <p14:creationId xmlns:p14="http://schemas.microsoft.com/office/powerpoint/2010/main" val="914258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CD35-34D1-4529-A1EB-A77137A92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842FC-8701-40E2-844C-CDCA778B2A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C31D7E-E1C6-4C7D-9170-FB4F33DD474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E7EE94B-497E-46B5-B1FA-F07B3E8CDA36}"/>
              </a:ext>
            </a:extLst>
          </p:cNvPr>
          <p:cNvSpPr>
            <a:spLocks noGrp="1"/>
          </p:cNvSpPr>
          <p:nvPr>
            <p:ph type="dt" sz="half" idx="10"/>
          </p:nvPr>
        </p:nvSpPr>
        <p:spPr/>
        <p:txBody>
          <a:bodyPr/>
          <a:lstStyle/>
          <a:p>
            <a:fld id="{11102498-CCAF-4FA5-8349-4956BA32A8BE}" type="datetime1">
              <a:rPr lang="en-US" smtClean="0"/>
              <a:t>4/29/2021</a:t>
            </a:fld>
            <a:endParaRPr lang="en-US"/>
          </a:p>
        </p:txBody>
      </p:sp>
      <p:sp>
        <p:nvSpPr>
          <p:cNvPr id="6" name="Footer Placeholder 5">
            <a:extLst>
              <a:ext uri="{FF2B5EF4-FFF2-40B4-BE49-F238E27FC236}">
                <a16:creationId xmlns:a16="http://schemas.microsoft.com/office/drawing/2014/main" id="{0CC654FF-AAD6-43D4-8629-669D3A3644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773C60-01EE-48A9-A51E-537F843CEF4B}"/>
              </a:ext>
            </a:extLst>
          </p:cNvPr>
          <p:cNvSpPr>
            <a:spLocks noGrp="1"/>
          </p:cNvSpPr>
          <p:nvPr>
            <p:ph type="sldNum" sz="quarter" idx="12"/>
          </p:nvPr>
        </p:nvSpPr>
        <p:spPr/>
        <p:txBody>
          <a:bodyPr/>
          <a:lstStyle/>
          <a:p>
            <a:fld id="{273A85BE-9DD1-40FA-B588-5DB3D2EB661C}" type="slidenum">
              <a:rPr lang="en-US" smtClean="0"/>
              <a:t>‹#›</a:t>
            </a:fld>
            <a:endParaRPr lang="en-US"/>
          </a:p>
        </p:txBody>
      </p:sp>
    </p:spTree>
    <p:extLst>
      <p:ext uri="{BB962C8B-B14F-4D97-AF65-F5344CB8AC3E}">
        <p14:creationId xmlns:p14="http://schemas.microsoft.com/office/powerpoint/2010/main" val="1731219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4994C-4885-4C65-8FD0-6232BFCDC8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FB06E2-E67C-4E41-95DB-C172CD46F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B663360-7FD6-4400-A2B8-A41D81A086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DFD8D7-FFEF-4EA5-9536-2AEA43F785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0F54B06-4FB1-46C2-9C43-FB5F283FEC3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66468B-A973-4542-BB5C-B44FB71320F8}"/>
              </a:ext>
            </a:extLst>
          </p:cNvPr>
          <p:cNvSpPr>
            <a:spLocks noGrp="1"/>
          </p:cNvSpPr>
          <p:nvPr>
            <p:ph type="dt" sz="half" idx="10"/>
          </p:nvPr>
        </p:nvSpPr>
        <p:spPr/>
        <p:txBody>
          <a:bodyPr/>
          <a:lstStyle/>
          <a:p>
            <a:fld id="{31BBEAF6-BC19-484F-81B9-154EB7DF2B80}" type="datetime1">
              <a:rPr lang="en-US" smtClean="0"/>
              <a:t>4/29/2021</a:t>
            </a:fld>
            <a:endParaRPr lang="en-US"/>
          </a:p>
        </p:txBody>
      </p:sp>
      <p:sp>
        <p:nvSpPr>
          <p:cNvPr id="8" name="Footer Placeholder 7">
            <a:extLst>
              <a:ext uri="{FF2B5EF4-FFF2-40B4-BE49-F238E27FC236}">
                <a16:creationId xmlns:a16="http://schemas.microsoft.com/office/drawing/2014/main" id="{D5D30B32-5E8F-4256-A3E9-AF53594E30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09AD14-941E-4763-98D9-184F3F31C354}"/>
              </a:ext>
            </a:extLst>
          </p:cNvPr>
          <p:cNvSpPr>
            <a:spLocks noGrp="1"/>
          </p:cNvSpPr>
          <p:nvPr>
            <p:ph type="sldNum" sz="quarter" idx="12"/>
          </p:nvPr>
        </p:nvSpPr>
        <p:spPr/>
        <p:txBody>
          <a:bodyPr/>
          <a:lstStyle/>
          <a:p>
            <a:fld id="{273A85BE-9DD1-40FA-B588-5DB3D2EB661C}" type="slidenum">
              <a:rPr lang="en-US" smtClean="0"/>
              <a:t>‹#›</a:t>
            </a:fld>
            <a:endParaRPr lang="en-US"/>
          </a:p>
        </p:txBody>
      </p:sp>
    </p:spTree>
    <p:extLst>
      <p:ext uri="{BB962C8B-B14F-4D97-AF65-F5344CB8AC3E}">
        <p14:creationId xmlns:p14="http://schemas.microsoft.com/office/powerpoint/2010/main" val="3971419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E235-54B1-4180-9B6E-782E5F05CF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719ED6-FAC0-4AB7-8AC4-1C104A1640B8}"/>
              </a:ext>
            </a:extLst>
          </p:cNvPr>
          <p:cNvSpPr>
            <a:spLocks noGrp="1"/>
          </p:cNvSpPr>
          <p:nvPr>
            <p:ph type="dt" sz="half" idx="10"/>
          </p:nvPr>
        </p:nvSpPr>
        <p:spPr/>
        <p:txBody>
          <a:bodyPr/>
          <a:lstStyle/>
          <a:p>
            <a:fld id="{B4D6B3E6-22A0-4093-A09F-A80B58D5E5D1}" type="datetime1">
              <a:rPr lang="en-US" smtClean="0"/>
              <a:t>4/29/2021</a:t>
            </a:fld>
            <a:endParaRPr lang="en-US"/>
          </a:p>
        </p:txBody>
      </p:sp>
      <p:sp>
        <p:nvSpPr>
          <p:cNvPr id="4" name="Footer Placeholder 3">
            <a:extLst>
              <a:ext uri="{FF2B5EF4-FFF2-40B4-BE49-F238E27FC236}">
                <a16:creationId xmlns:a16="http://schemas.microsoft.com/office/drawing/2014/main" id="{0541E58D-716E-43E9-A662-B209DB2EBD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72C236-DD64-4B35-8C12-10CCFB2C7B2E}"/>
              </a:ext>
            </a:extLst>
          </p:cNvPr>
          <p:cNvSpPr>
            <a:spLocks noGrp="1"/>
          </p:cNvSpPr>
          <p:nvPr>
            <p:ph type="sldNum" sz="quarter" idx="12"/>
          </p:nvPr>
        </p:nvSpPr>
        <p:spPr/>
        <p:txBody>
          <a:bodyPr/>
          <a:lstStyle/>
          <a:p>
            <a:fld id="{273A85BE-9DD1-40FA-B588-5DB3D2EB661C}" type="slidenum">
              <a:rPr lang="en-US" smtClean="0"/>
              <a:t>‹#›</a:t>
            </a:fld>
            <a:endParaRPr lang="en-US"/>
          </a:p>
        </p:txBody>
      </p:sp>
    </p:spTree>
    <p:extLst>
      <p:ext uri="{BB962C8B-B14F-4D97-AF65-F5344CB8AC3E}">
        <p14:creationId xmlns:p14="http://schemas.microsoft.com/office/powerpoint/2010/main" val="1358815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46C1C4-12AF-46D2-BCB2-B81F9E68E079}"/>
              </a:ext>
            </a:extLst>
          </p:cNvPr>
          <p:cNvSpPr>
            <a:spLocks noGrp="1"/>
          </p:cNvSpPr>
          <p:nvPr>
            <p:ph type="dt" sz="half" idx="10"/>
          </p:nvPr>
        </p:nvSpPr>
        <p:spPr/>
        <p:txBody>
          <a:bodyPr/>
          <a:lstStyle/>
          <a:p>
            <a:fld id="{D9957335-E42B-417D-9F68-316E99756EC8}" type="datetime1">
              <a:rPr lang="en-US" smtClean="0"/>
              <a:t>4/29/2021</a:t>
            </a:fld>
            <a:endParaRPr lang="en-US"/>
          </a:p>
        </p:txBody>
      </p:sp>
      <p:sp>
        <p:nvSpPr>
          <p:cNvPr id="3" name="Footer Placeholder 2">
            <a:extLst>
              <a:ext uri="{FF2B5EF4-FFF2-40B4-BE49-F238E27FC236}">
                <a16:creationId xmlns:a16="http://schemas.microsoft.com/office/drawing/2014/main" id="{F9615F4D-EA4C-4FA3-A95F-83420C6A78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5BB6FC-B139-4824-95D1-3B5930F01798}"/>
              </a:ext>
            </a:extLst>
          </p:cNvPr>
          <p:cNvSpPr>
            <a:spLocks noGrp="1"/>
          </p:cNvSpPr>
          <p:nvPr>
            <p:ph type="sldNum" sz="quarter" idx="12"/>
          </p:nvPr>
        </p:nvSpPr>
        <p:spPr/>
        <p:txBody>
          <a:bodyPr/>
          <a:lstStyle/>
          <a:p>
            <a:fld id="{273A85BE-9DD1-40FA-B588-5DB3D2EB661C}" type="slidenum">
              <a:rPr lang="en-US" smtClean="0"/>
              <a:t>‹#›</a:t>
            </a:fld>
            <a:endParaRPr lang="en-US"/>
          </a:p>
        </p:txBody>
      </p:sp>
    </p:spTree>
    <p:extLst>
      <p:ext uri="{BB962C8B-B14F-4D97-AF65-F5344CB8AC3E}">
        <p14:creationId xmlns:p14="http://schemas.microsoft.com/office/powerpoint/2010/main" val="4204986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9BFA0-4AF8-49F6-B773-AC442FE2C7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EC4B21-7D7B-4CB0-B2FD-6AC3BBB8B0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124650-FB6B-4B04-A53F-C19FEA076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5EDF51-0744-46E0-8BD7-D1F50717423D}"/>
              </a:ext>
            </a:extLst>
          </p:cNvPr>
          <p:cNvSpPr>
            <a:spLocks noGrp="1"/>
          </p:cNvSpPr>
          <p:nvPr>
            <p:ph type="dt" sz="half" idx="10"/>
          </p:nvPr>
        </p:nvSpPr>
        <p:spPr/>
        <p:txBody>
          <a:bodyPr/>
          <a:lstStyle/>
          <a:p>
            <a:fld id="{FE9D316F-D1F5-4744-9205-2A5D046362D9}" type="datetime1">
              <a:rPr lang="en-US" smtClean="0"/>
              <a:t>4/29/2021</a:t>
            </a:fld>
            <a:endParaRPr lang="en-US"/>
          </a:p>
        </p:txBody>
      </p:sp>
      <p:sp>
        <p:nvSpPr>
          <p:cNvPr id="6" name="Footer Placeholder 5">
            <a:extLst>
              <a:ext uri="{FF2B5EF4-FFF2-40B4-BE49-F238E27FC236}">
                <a16:creationId xmlns:a16="http://schemas.microsoft.com/office/drawing/2014/main" id="{37F20B06-3FD8-4A4E-9477-E4030AB2B9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1CBB07-7749-4EBB-B6E8-7163855AE4E4}"/>
              </a:ext>
            </a:extLst>
          </p:cNvPr>
          <p:cNvSpPr>
            <a:spLocks noGrp="1"/>
          </p:cNvSpPr>
          <p:nvPr>
            <p:ph type="sldNum" sz="quarter" idx="12"/>
          </p:nvPr>
        </p:nvSpPr>
        <p:spPr/>
        <p:txBody>
          <a:bodyPr/>
          <a:lstStyle/>
          <a:p>
            <a:fld id="{273A85BE-9DD1-40FA-B588-5DB3D2EB661C}" type="slidenum">
              <a:rPr lang="en-US" smtClean="0"/>
              <a:t>‹#›</a:t>
            </a:fld>
            <a:endParaRPr lang="en-US"/>
          </a:p>
        </p:txBody>
      </p:sp>
    </p:spTree>
    <p:extLst>
      <p:ext uri="{BB962C8B-B14F-4D97-AF65-F5344CB8AC3E}">
        <p14:creationId xmlns:p14="http://schemas.microsoft.com/office/powerpoint/2010/main" val="1184199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614BA-054C-48D9-9E27-FB712CF6AB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CF622E-2FB8-4C2A-A1E0-C1174EB9FB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509B6B-4164-4876-81EB-61AD6DC1F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FA410B-E1C3-4F06-9CB4-131ACCAD7375}"/>
              </a:ext>
            </a:extLst>
          </p:cNvPr>
          <p:cNvSpPr>
            <a:spLocks noGrp="1"/>
          </p:cNvSpPr>
          <p:nvPr>
            <p:ph type="dt" sz="half" idx="10"/>
          </p:nvPr>
        </p:nvSpPr>
        <p:spPr/>
        <p:txBody>
          <a:bodyPr/>
          <a:lstStyle/>
          <a:p>
            <a:fld id="{39EE01A5-8834-422D-932C-DE4776ED5FB7}" type="datetime1">
              <a:rPr lang="en-US" smtClean="0"/>
              <a:t>4/29/2021</a:t>
            </a:fld>
            <a:endParaRPr lang="en-US"/>
          </a:p>
        </p:txBody>
      </p:sp>
      <p:sp>
        <p:nvSpPr>
          <p:cNvPr id="6" name="Footer Placeholder 5">
            <a:extLst>
              <a:ext uri="{FF2B5EF4-FFF2-40B4-BE49-F238E27FC236}">
                <a16:creationId xmlns:a16="http://schemas.microsoft.com/office/drawing/2014/main" id="{9A377B4E-9C57-40ED-86B5-9AEAE1B97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9BE975-0119-4470-AA67-9185ECA0D9D4}"/>
              </a:ext>
            </a:extLst>
          </p:cNvPr>
          <p:cNvSpPr>
            <a:spLocks noGrp="1"/>
          </p:cNvSpPr>
          <p:nvPr>
            <p:ph type="sldNum" sz="quarter" idx="12"/>
          </p:nvPr>
        </p:nvSpPr>
        <p:spPr/>
        <p:txBody>
          <a:bodyPr/>
          <a:lstStyle/>
          <a:p>
            <a:fld id="{273A85BE-9DD1-40FA-B588-5DB3D2EB661C}" type="slidenum">
              <a:rPr lang="en-US" smtClean="0"/>
              <a:t>‹#›</a:t>
            </a:fld>
            <a:endParaRPr lang="en-US"/>
          </a:p>
        </p:txBody>
      </p:sp>
    </p:spTree>
    <p:extLst>
      <p:ext uri="{BB962C8B-B14F-4D97-AF65-F5344CB8AC3E}">
        <p14:creationId xmlns:p14="http://schemas.microsoft.com/office/powerpoint/2010/main" val="279362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BA0261-72EE-418B-A5F7-C6EC4AACED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C6ACB5-4574-4FC9-8BC8-98930D78E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FAFC6-B1E3-49E8-95A9-77D1E44917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96278E-DA66-447F-B024-BDCB76F13019}" type="datetime1">
              <a:rPr lang="en-US" smtClean="0"/>
              <a:t>4/29/2021</a:t>
            </a:fld>
            <a:endParaRPr lang="en-US"/>
          </a:p>
        </p:txBody>
      </p:sp>
      <p:sp>
        <p:nvSpPr>
          <p:cNvPr id="5" name="Footer Placeholder 4">
            <a:extLst>
              <a:ext uri="{FF2B5EF4-FFF2-40B4-BE49-F238E27FC236}">
                <a16:creationId xmlns:a16="http://schemas.microsoft.com/office/drawing/2014/main" id="{1A1F4010-8AED-42F8-89AE-2210174BC4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05DEE9-A7E1-46D3-8C3E-A755E0248D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3A85BE-9DD1-40FA-B588-5DB3D2EB661C}" type="slidenum">
              <a:rPr lang="en-US" smtClean="0"/>
              <a:t>‹#›</a:t>
            </a:fld>
            <a:endParaRPr lang="en-US"/>
          </a:p>
        </p:txBody>
      </p:sp>
    </p:spTree>
    <p:extLst>
      <p:ext uri="{BB962C8B-B14F-4D97-AF65-F5344CB8AC3E}">
        <p14:creationId xmlns:p14="http://schemas.microsoft.com/office/powerpoint/2010/main" val="685521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slideLayout" Target="../slideLayouts/slideLayout12.xml"/><Relationship Id="rId4" Type="http://schemas.openxmlformats.org/officeDocument/2006/relationships/image" Target="../media/image43.svg"/></Relationships>
</file>

<file path=ppt/slides/_rels/slide14.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2.xml"/><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slides/_rels/slide17.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svg"/><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1.svg"/><Relationship Id="rId7" Type="http://schemas.openxmlformats.org/officeDocument/2006/relationships/image" Target="../media/image65.sv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svg"/><Relationship Id="rId4" Type="http://schemas.openxmlformats.org/officeDocument/2006/relationships/image" Target="../media/image62.png"/></Relationships>
</file>

<file path=ppt/slides/_rels/slide2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8.sv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2.xml"/><Relationship Id="rId4" Type="http://schemas.openxmlformats.org/officeDocument/2006/relationships/image" Target="../media/image71.svg"/></Relationships>
</file>

<file path=ppt/slides/_rels/slide25.xml.rels><?xml version="1.0" encoding="UTF-8" standalone="yes"?>
<Relationships xmlns="http://schemas.openxmlformats.org/package/2006/relationships"><Relationship Id="rId3" Type="http://schemas.openxmlformats.org/officeDocument/2006/relationships/image" Target="../media/image73.svg"/><Relationship Id="rId2" Type="http://schemas.openxmlformats.org/officeDocument/2006/relationships/image" Target="../media/image7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2.xml"/><Relationship Id="rId5" Type="http://schemas.openxmlformats.org/officeDocument/2006/relationships/image" Target="../media/image28.sv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sv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F0F3-5BDB-4F8B-A35D-CEAC7F759BA4}"/>
              </a:ext>
            </a:extLst>
          </p:cNvPr>
          <p:cNvSpPr>
            <a:spLocks noGrp="1"/>
          </p:cNvSpPr>
          <p:nvPr>
            <p:ph type="ctrTitle"/>
          </p:nvPr>
        </p:nvSpPr>
        <p:spPr/>
        <p:txBody>
          <a:bodyPr/>
          <a:lstStyle/>
          <a:p>
            <a:pPr marR="0" rtl="0"/>
            <a:r>
              <a:rPr lang="en-US" b="0" i="1" u="none" strike="noStrike" baseline="0">
                <a:latin typeface="TeXGyrePagella-Italic" panose="02000603020200000004" pitchFamily="50" charset="0"/>
              </a:rPr>
              <a:t>Surrogate Models</a:t>
            </a:r>
            <a:endParaRPr lang="en-US" b="0" i="0" u="none" strike="noStrike" baseline="0">
              <a:latin typeface="TeXGyrePagella-Regular" panose="02000603020200000003" pitchFamily="50" charset="0"/>
            </a:endParaRPr>
          </a:p>
        </p:txBody>
      </p:sp>
    </p:spTree>
    <p:extLst>
      <p:ext uri="{BB962C8B-B14F-4D97-AF65-F5344CB8AC3E}">
        <p14:creationId xmlns:p14="http://schemas.microsoft.com/office/powerpoint/2010/main" val="1410561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2C64-E2B1-416C-BBCC-B546073808A5}"/>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Basis Functions: Polynomials</a:t>
            </a:r>
            <a:endParaRPr lang="en-US" b="0" i="0" u="none" strike="noStrike" baseline="0" dirty="0">
              <a:latin typeface="TeXGyrePagella-Regular" panose="02000603020200000003" pitchFamily="50" charset="0"/>
            </a:endParaRPr>
          </a:p>
        </p:txBody>
      </p:sp>
      <p:sp>
        <p:nvSpPr>
          <p:cNvPr id="3" name="Text Placeholder 2">
            <a:extLst>
              <a:ext uri="{FF2B5EF4-FFF2-40B4-BE49-F238E27FC236}">
                <a16:creationId xmlns:a16="http://schemas.microsoft.com/office/drawing/2014/main" id="{3EB323FD-EF89-4E9D-93C7-0BEA9E9DCBF3}"/>
              </a:ext>
            </a:extLst>
          </p:cNvPr>
          <p:cNvSpPr>
            <a:spLocks noGrp="1"/>
          </p:cNvSpPr>
          <p:nvPr>
            <p:ph type="body" idx="1"/>
          </p:nvPr>
        </p:nvSpPr>
        <p:spPr>
          <a:xfrm>
            <a:off x="838200" y="1825625"/>
            <a:ext cx="10515600" cy="7055982"/>
          </a:xfrm>
        </p:spPr>
        <p:txBody>
          <a:bodyPr>
            <a:normAutofit/>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Polynomial surrogate models are fit with linear regression, so in a sufficiently high-dimensional space, each polynomial model is always linear</a:t>
            </a:r>
          </a:p>
          <a:p>
            <a:pPr marL="0" indent="0">
              <a:buNone/>
            </a:pPr>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pPr marL="0" indent="0">
              <a:buNone/>
            </a:pPr>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pPr marL="0" indent="0">
              <a:buNone/>
            </a:pPr>
            <a:endParaRPr lang="en-US" dirty="0">
              <a:latin typeface="TeXGyrePagella-Italic" panose="02000603020200000004" pitchFamily="50" charset="0"/>
              <a:ea typeface="TeXGyrePagella-Italic" panose="02000603020200000004" pitchFamily="50" charset="0"/>
              <a:cs typeface="TeXGyrePagella-Italic" panose="02000603020200000004" pitchFamily="50" charset="0"/>
            </a:endParaRPr>
          </a:p>
        </p:txBody>
      </p:sp>
      <p:pic>
        <p:nvPicPr>
          <p:cNvPr id="5" name="Graphic 4">
            <a:extLst>
              <a:ext uri="{FF2B5EF4-FFF2-40B4-BE49-F238E27FC236}">
                <a16:creationId xmlns:a16="http://schemas.microsoft.com/office/drawing/2014/main" id="{1D27689A-14DE-48E4-AAC7-F5934C0806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4179" y="3226780"/>
            <a:ext cx="9923642" cy="3458239"/>
          </a:xfrm>
          <a:prstGeom prst="rect">
            <a:avLst/>
          </a:prstGeom>
        </p:spPr>
      </p:pic>
      <p:sp>
        <p:nvSpPr>
          <p:cNvPr id="4" name="Slide Number Placeholder 3">
            <a:extLst>
              <a:ext uri="{FF2B5EF4-FFF2-40B4-BE49-F238E27FC236}">
                <a16:creationId xmlns:a16="http://schemas.microsoft.com/office/drawing/2014/main" id="{4FA077BE-CFF6-453B-8AAF-14EAA6EBBDE7}"/>
              </a:ext>
            </a:extLst>
          </p:cNvPr>
          <p:cNvSpPr>
            <a:spLocks noGrp="1"/>
          </p:cNvSpPr>
          <p:nvPr>
            <p:ph type="sldNum" sz="quarter" idx="12"/>
          </p:nvPr>
        </p:nvSpPr>
        <p:spPr/>
        <p:txBody>
          <a:bodyPr/>
          <a:lstStyle/>
          <a:p>
            <a:fld id="{D7130CDA-5AFB-4A89-BB46-5FCA94388A89}" type="slidenum">
              <a:rPr lang="en-US" smtClean="0"/>
              <a:t>10</a:t>
            </a:fld>
            <a:endParaRPr lang="en-US"/>
          </a:p>
        </p:txBody>
      </p:sp>
    </p:spTree>
    <p:extLst>
      <p:ext uri="{BB962C8B-B14F-4D97-AF65-F5344CB8AC3E}">
        <p14:creationId xmlns:p14="http://schemas.microsoft.com/office/powerpoint/2010/main" val="2531449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2C64-E2B1-416C-BBCC-B546073808A5}"/>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Basis Functions: Sinusoidal</a:t>
            </a:r>
            <a:endParaRPr lang="en-US" b="0" i="0" u="none" strike="noStrike" baseline="0" dirty="0">
              <a:latin typeface="TeXGyrePagella-Regular" panose="02000603020200000003" pitchFamily="50" charset="0"/>
            </a:endParaRPr>
          </a:p>
        </p:txBody>
      </p:sp>
      <p:sp>
        <p:nvSpPr>
          <p:cNvPr id="3" name="Text Placeholder 2">
            <a:extLst>
              <a:ext uri="{FF2B5EF4-FFF2-40B4-BE49-F238E27FC236}">
                <a16:creationId xmlns:a16="http://schemas.microsoft.com/office/drawing/2014/main" id="{3EB323FD-EF89-4E9D-93C7-0BEA9E9DCBF3}"/>
              </a:ext>
            </a:extLst>
          </p:cNvPr>
          <p:cNvSpPr>
            <a:spLocks noGrp="1"/>
          </p:cNvSpPr>
          <p:nvPr>
            <p:ph type="body" idx="1"/>
          </p:nvPr>
        </p:nvSpPr>
        <p:spPr>
          <a:xfrm>
            <a:off x="838200" y="1825625"/>
            <a:ext cx="10515600" cy="7055982"/>
          </a:xfrm>
        </p:spPr>
        <p:txBody>
          <a:bodyPr>
            <a:normAutofit/>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Any continuous function over a finite domain can be represented using an infinite set of sinusoidal basis functions</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If the function is univariate and integrable, it can be described using a Fourier series according to the summation</a:t>
            </a:r>
          </a:p>
          <a:p>
            <a:pPr marL="0" indent="0">
              <a:buNone/>
            </a:pPr>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pPr marL="0" indent="0">
              <a:buNone/>
            </a:pPr>
            <a:endParaRPr lang="en-US" dirty="0">
              <a:highlight>
                <a:srgbClr val="FFFF00"/>
              </a:highlight>
              <a:latin typeface="TeXGyrePagella-Regular" panose="02000603020200000003" pitchFamily="50" charset="0"/>
              <a:ea typeface="TeXGyrePagella-Regular" panose="02000603020200000003" pitchFamily="50" charset="0"/>
              <a:cs typeface="TeXGyrePagella-Regular" panose="02000603020200000003" pitchFamily="50" charset="0"/>
            </a:endParaRP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pPr marL="0" indent="0">
              <a:buNone/>
            </a:pPr>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pPr marL="0" indent="0">
              <a:buNone/>
            </a:pPr>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pPr marL="0" indent="0">
              <a:buNone/>
            </a:pPr>
            <a:endParaRPr lang="en-US" dirty="0">
              <a:latin typeface="TeXGyrePagella-Italic" panose="02000603020200000004" pitchFamily="50" charset="0"/>
              <a:ea typeface="TeXGyrePagella-Italic" panose="02000603020200000004" pitchFamily="50" charset="0"/>
              <a:cs typeface="TeXGyrePagella-Italic" panose="02000603020200000004" pitchFamily="50" charset="0"/>
            </a:endParaRPr>
          </a:p>
        </p:txBody>
      </p:sp>
      <p:pic>
        <p:nvPicPr>
          <p:cNvPr id="8" name="Graphic 7">
            <a:extLst>
              <a:ext uri="{FF2B5EF4-FFF2-40B4-BE49-F238E27FC236}">
                <a16:creationId xmlns:a16="http://schemas.microsoft.com/office/drawing/2014/main" id="{8B9809AA-0AF8-4BAC-8D21-B851F5E6100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305" t="3479" r="36651" b="86434"/>
          <a:stretch/>
        </p:blipFill>
        <p:spPr>
          <a:xfrm>
            <a:off x="2549738" y="3429000"/>
            <a:ext cx="6807309" cy="1677726"/>
          </a:xfrm>
          <a:prstGeom prst="rect">
            <a:avLst/>
          </a:prstGeom>
        </p:spPr>
      </p:pic>
      <p:sp>
        <p:nvSpPr>
          <p:cNvPr id="4" name="Slide Number Placeholder 3">
            <a:extLst>
              <a:ext uri="{FF2B5EF4-FFF2-40B4-BE49-F238E27FC236}">
                <a16:creationId xmlns:a16="http://schemas.microsoft.com/office/drawing/2014/main" id="{DC8CA9F6-1EF2-471D-8E3C-391749FB617C}"/>
              </a:ext>
            </a:extLst>
          </p:cNvPr>
          <p:cNvSpPr>
            <a:spLocks noGrp="1"/>
          </p:cNvSpPr>
          <p:nvPr>
            <p:ph type="sldNum" sz="quarter" idx="12"/>
          </p:nvPr>
        </p:nvSpPr>
        <p:spPr/>
        <p:txBody>
          <a:bodyPr/>
          <a:lstStyle/>
          <a:p>
            <a:fld id="{D7130CDA-5AFB-4A89-BB46-5FCA94388A89}" type="slidenum">
              <a:rPr lang="en-US" smtClean="0"/>
              <a:t>11</a:t>
            </a:fld>
            <a:endParaRPr lang="en-US"/>
          </a:p>
        </p:txBody>
      </p:sp>
    </p:spTree>
    <p:extLst>
      <p:ext uri="{BB962C8B-B14F-4D97-AF65-F5344CB8AC3E}">
        <p14:creationId xmlns:p14="http://schemas.microsoft.com/office/powerpoint/2010/main" val="2741807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2C64-E2B1-416C-BBCC-B546073808A5}"/>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Basis Functions: Sinusoidal</a:t>
            </a:r>
            <a:endParaRPr lang="en-US" b="0" i="0" u="none" strike="noStrike" baseline="0" dirty="0">
              <a:latin typeface="TeXGyrePagella-Regular" panose="02000603020200000003" pitchFamily="50" charset="0"/>
            </a:endParaRPr>
          </a:p>
        </p:txBody>
      </p:sp>
      <p:sp>
        <p:nvSpPr>
          <p:cNvPr id="3" name="Text Placeholder 2">
            <a:extLst>
              <a:ext uri="{FF2B5EF4-FFF2-40B4-BE49-F238E27FC236}">
                <a16:creationId xmlns:a16="http://schemas.microsoft.com/office/drawing/2014/main" id="{3EB323FD-EF89-4E9D-93C7-0BEA9E9DCBF3}"/>
              </a:ext>
            </a:extLst>
          </p:cNvPr>
          <p:cNvSpPr>
            <a:spLocks noGrp="1"/>
          </p:cNvSpPr>
          <p:nvPr>
            <p:ph type="body" idx="1"/>
          </p:nvPr>
        </p:nvSpPr>
        <p:spPr>
          <a:xfrm>
            <a:off x="838200" y="1825625"/>
            <a:ext cx="10515600" cy="7055982"/>
          </a:xfrm>
        </p:spPr>
        <p:txBody>
          <a:bodyPr>
            <a:normAutofit/>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The formula for sinusoidal coefficients are</a:t>
            </a:r>
          </a:p>
          <a:p>
            <a:pPr marL="0" indent="0">
              <a:buNone/>
            </a:pPr>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pPr marL="0" indent="0">
              <a:buNone/>
            </a:pPr>
            <a:endParaRPr lang="en-US" dirty="0">
              <a:highlight>
                <a:srgbClr val="FFFF00"/>
              </a:highlight>
              <a:latin typeface="TeXGyrePagella-Regular" panose="02000603020200000003" pitchFamily="50" charset="0"/>
              <a:ea typeface="TeXGyrePagella-Regular" panose="02000603020200000003" pitchFamily="50" charset="0"/>
              <a:cs typeface="TeXGyrePagella-Regular" panose="02000603020200000003" pitchFamily="50" charset="0"/>
            </a:endParaRP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pPr marL="0" indent="0">
              <a:buNone/>
            </a:pPr>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pPr marL="0" indent="0">
              <a:buNone/>
            </a:pPr>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pPr marL="0" indent="0">
              <a:buNone/>
            </a:pPr>
            <a:endParaRPr lang="en-US" dirty="0">
              <a:latin typeface="TeXGyrePagella-Italic" panose="02000603020200000004" pitchFamily="50" charset="0"/>
              <a:ea typeface="TeXGyrePagella-Italic" panose="02000603020200000004" pitchFamily="50" charset="0"/>
              <a:cs typeface="TeXGyrePagella-Italic" panose="02000603020200000004" pitchFamily="50" charset="0"/>
            </a:endParaRPr>
          </a:p>
        </p:txBody>
      </p:sp>
      <p:pic>
        <p:nvPicPr>
          <p:cNvPr id="6" name="Graphic 5">
            <a:extLst>
              <a:ext uri="{FF2B5EF4-FFF2-40B4-BE49-F238E27FC236}">
                <a16:creationId xmlns:a16="http://schemas.microsoft.com/office/drawing/2014/main" id="{7AF6FB8E-EC38-4706-8950-81EE0E8FD3E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1443" t="12899" r="30896" b="68783"/>
          <a:stretch/>
        </p:blipFill>
        <p:spPr>
          <a:xfrm>
            <a:off x="2512885" y="1894399"/>
            <a:ext cx="7166229" cy="4511012"/>
          </a:xfrm>
          <a:prstGeom prst="rect">
            <a:avLst/>
          </a:prstGeom>
        </p:spPr>
      </p:pic>
      <p:sp>
        <p:nvSpPr>
          <p:cNvPr id="4" name="Slide Number Placeholder 3">
            <a:extLst>
              <a:ext uri="{FF2B5EF4-FFF2-40B4-BE49-F238E27FC236}">
                <a16:creationId xmlns:a16="http://schemas.microsoft.com/office/drawing/2014/main" id="{8D6AD454-BE82-4E59-9CFF-AAB41CE56460}"/>
              </a:ext>
            </a:extLst>
          </p:cNvPr>
          <p:cNvSpPr>
            <a:spLocks noGrp="1"/>
          </p:cNvSpPr>
          <p:nvPr>
            <p:ph type="sldNum" sz="quarter" idx="12"/>
          </p:nvPr>
        </p:nvSpPr>
        <p:spPr/>
        <p:txBody>
          <a:bodyPr/>
          <a:lstStyle/>
          <a:p>
            <a:fld id="{D7130CDA-5AFB-4A89-BB46-5FCA94388A89}" type="slidenum">
              <a:rPr lang="en-US" smtClean="0"/>
              <a:t>12</a:t>
            </a:fld>
            <a:endParaRPr lang="en-US"/>
          </a:p>
        </p:txBody>
      </p:sp>
    </p:spTree>
    <p:extLst>
      <p:ext uri="{BB962C8B-B14F-4D97-AF65-F5344CB8AC3E}">
        <p14:creationId xmlns:p14="http://schemas.microsoft.com/office/powerpoint/2010/main" val="915684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2C64-E2B1-416C-BBCC-B546073808A5}"/>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Basis Functions: Radial</a:t>
            </a:r>
            <a:endParaRPr lang="en-US" b="0" i="0" u="none" strike="noStrike" baseline="0" dirty="0">
              <a:latin typeface="TeXGyrePagella-Regular" panose="02000603020200000003" pitchFamily="50" charset="0"/>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EB323FD-EF89-4E9D-93C7-0BEA9E9DCBF3}"/>
                  </a:ext>
                </a:extLst>
              </p:cNvPr>
              <p:cNvSpPr>
                <a:spLocks noGrp="1"/>
              </p:cNvSpPr>
              <p:nvPr>
                <p:ph type="body" idx="1"/>
              </p:nvPr>
            </p:nvSpPr>
            <p:spPr>
              <a:xfrm>
                <a:off x="838200" y="1825625"/>
                <a:ext cx="10515600" cy="7055982"/>
              </a:xfrm>
            </p:spPr>
            <p:txBody>
              <a:bodyPr>
                <a:normAutofit/>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A radial function depends only on the distance of the input from some center point </a:t>
                </a:r>
                <a14:m>
                  <m:oMath xmlns:m="http://schemas.openxmlformats.org/officeDocument/2006/math">
                    <m:r>
                      <a:rPr lang="en-US" b="1" i="1" smtClean="0">
                        <a:latin typeface="Cambria Math" panose="02040503050406030204" pitchFamily="18" charset="0"/>
                        <a:ea typeface="TeXGyrePagella-Regular" panose="02000603020200000003" pitchFamily="50" charset="0"/>
                        <a:cs typeface="TeXGyrePagella-Regular" panose="02000603020200000003" pitchFamily="50" charset="0"/>
                      </a:rPr>
                      <m:t>𝒄</m:t>
                    </m:r>
                  </m:oMath>
                </a14:m>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Radial functions are convenient for describing local landscapes of complicated functions</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When using radial functions as basis functions, it is common to use the evaluated design points as center points</a:t>
                </a:r>
              </a:p>
              <a:p>
                <a:pPr marL="0" indent="0">
                  <a:buNone/>
                </a:pPr>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p:txBody>
          </p:sp>
        </mc:Choice>
        <mc:Fallback xmlns="">
          <p:sp>
            <p:nvSpPr>
              <p:cNvPr id="3" name="Text Placeholder 2">
                <a:extLst>
                  <a:ext uri="{FF2B5EF4-FFF2-40B4-BE49-F238E27FC236}">
                    <a16:creationId xmlns:a16="http://schemas.microsoft.com/office/drawing/2014/main" id="{3EB323FD-EF89-4E9D-93C7-0BEA9E9DCBF3}"/>
                  </a:ext>
                </a:extLst>
              </p:cNvPr>
              <p:cNvSpPr>
                <a:spLocks noGrp="1" noRot="1" noChangeAspect="1" noMove="1" noResize="1" noEditPoints="1" noAdjustHandles="1" noChangeArrowheads="1" noChangeShapeType="1" noTextEdit="1"/>
              </p:cNvSpPr>
              <p:nvPr>
                <p:ph type="body" idx="1"/>
              </p:nvPr>
            </p:nvSpPr>
            <p:spPr>
              <a:xfrm>
                <a:off x="838200" y="1825625"/>
                <a:ext cx="10515600" cy="7055982"/>
              </a:xfrm>
              <a:blipFill>
                <a:blip r:embed="rId2"/>
                <a:stretch>
                  <a:fillRect l="-1043" t="-1295"/>
                </a:stretch>
              </a:blipFill>
            </p:spPr>
            <p:txBody>
              <a:bodyPr/>
              <a:lstStyle/>
              <a:p>
                <a:r>
                  <a:rPr lang="en-US">
                    <a:noFill/>
                  </a:rPr>
                  <a:t> </a:t>
                </a:r>
              </a:p>
            </p:txBody>
          </p:sp>
        </mc:Fallback>
      </mc:AlternateContent>
      <p:pic>
        <p:nvPicPr>
          <p:cNvPr id="6" name="Graphic 5">
            <a:extLst>
              <a:ext uri="{FF2B5EF4-FFF2-40B4-BE49-F238E27FC236}">
                <a16:creationId xmlns:a16="http://schemas.microsoft.com/office/drawing/2014/main" id="{51A578DA-2A95-484B-A04B-AA8578BDB042}"/>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5346" t="43362" r="35246" b="51072"/>
          <a:stretch/>
        </p:blipFill>
        <p:spPr>
          <a:xfrm>
            <a:off x="3368701" y="2552369"/>
            <a:ext cx="5454597" cy="1335818"/>
          </a:xfrm>
          <a:prstGeom prst="rect">
            <a:avLst/>
          </a:prstGeom>
        </p:spPr>
      </p:pic>
      <p:sp>
        <p:nvSpPr>
          <p:cNvPr id="4" name="Slide Number Placeholder 3">
            <a:extLst>
              <a:ext uri="{FF2B5EF4-FFF2-40B4-BE49-F238E27FC236}">
                <a16:creationId xmlns:a16="http://schemas.microsoft.com/office/drawing/2014/main" id="{4A84F5FC-40A4-4B74-BBA5-6C21A0BED254}"/>
              </a:ext>
            </a:extLst>
          </p:cNvPr>
          <p:cNvSpPr>
            <a:spLocks noGrp="1"/>
          </p:cNvSpPr>
          <p:nvPr>
            <p:ph type="sldNum" sz="quarter" idx="12"/>
          </p:nvPr>
        </p:nvSpPr>
        <p:spPr/>
        <p:txBody>
          <a:bodyPr/>
          <a:lstStyle/>
          <a:p>
            <a:fld id="{D7130CDA-5AFB-4A89-BB46-5FCA94388A89}" type="slidenum">
              <a:rPr lang="en-US" smtClean="0"/>
              <a:t>13</a:t>
            </a:fld>
            <a:endParaRPr lang="en-US"/>
          </a:p>
        </p:txBody>
      </p:sp>
    </p:spTree>
    <p:extLst>
      <p:ext uri="{BB962C8B-B14F-4D97-AF65-F5344CB8AC3E}">
        <p14:creationId xmlns:p14="http://schemas.microsoft.com/office/powerpoint/2010/main" val="2683550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2C64-E2B1-416C-BBCC-B546073808A5}"/>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Basis Functions: Radial</a:t>
            </a:r>
            <a:endParaRPr lang="en-US" b="0" i="0" u="none" strike="noStrike" baseline="0" dirty="0">
              <a:latin typeface="TeXGyrePagella-Regular" panose="02000603020200000003" pitchFamily="50" charset="0"/>
            </a:endParaRPr>
          </a:p>
        </p:txBody>
      </p:sp>
      <p:pic>
        <p:nvPicPr>
          <p:cNvPr id="4" name="Graphic 3">
            <a:extLst>
              <a:ext uri="{FF2B5EF4-FFF2-40B4-BE49-F238E27FC236}">
                <a16:creationId xmlns:a16="http://schemas.microsoft.com/office/drawing/2014/main" id="{90C39119-4707-4B5D-B207-FC26F8D2E5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7770" y="1388303"/>
            <a:ext cx="8796459" cy="5245993"/>
          </a:xfrm>
          <a:prstGeom prst="rect">
            <a:avLst/>
          </a:prstGeom>
        </p:spPr>
      </p:pic>
      <p:sp>
        <p:nvSpPr>
          <p:cNvPr id="5" name="Slide Number Placeholder 4">
            <a:extLst>
              <a:ext uri="{FF2B5EF4-FFF2-40B4-BE49-F238E27FC236}">
                <a16:creationId xmlns:a16="http://schemas.microsoft.com/office/drawing/2014/main" id="{C337BA45-754D-466C-84E7-608CCD11CC2A}"/>
              </a:ext>
            </a:extLst>
          </p:cNvPr>
          <p:cNvSpPr>
            <a:spLocks noGrp="1"/>
          </p:cNvSpPr>
          <p:nvPr>
            <p:ph type="sldNum" sz="quarter" idx="12"/>
          </p:nvPr>
        </p:nvSpPr>
        <p:spPr/>
        <p:txBody>
          <a:bodyPr/>
          <a:lstStyle/>
          <a:p>
            <a:fld id="{D7130CDA-5AFB-4A89-BB46-5FCA94388A89}" type="slidenum">
              <a:rPr lang="en-US" smtClean="0"/>
              <a:t>14</a:t>
            </a:fld>
            <a:endParaRPr lang="en-US"/>
          </a:p>
        </p:txBody>
      </p:sp>
    </p:spTree>
    <p:extLst>
      <p:ext uri="{BB962C8B-B14F-4D97-AF65-F5344CB8AC3E}">
        <p14:creationId xmlns:p14="http://schemas.microsoft.com/office/powerpoint/2010/main" val="2294899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2C64-E2B1-416C-BBCC-B546073808A5}"/>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Basis Functions: Radial</a:t>
            </a:r>
            <a:endParaRPr lang="en-US" b="0" i="0" u="none" strike="noStrike" baseline="0" dirty="0">
              <a:latin typeface="TeXGyrePagella-Regular" panose="02000603020200000003" pitchFamily="50" charset="0"/>
            </a:endParaRPr>
          </a:p>
        </p:txBody>
      </p:sp>
      <p:pic>
        <p:nvPicPr>
          <p:cNvPr id="5" name="Graphic 4">
            <a:extLst>
              <a:ext uri="{FF2B5EF4-FFF2-40B4-BE49-F238E27FC236}">
                <a16:creationId xmlns:a16="http://schemas.microsoft.com/office/drawing/2014/main" id="{63C498A1-9A32-49B0-AC6F-87EA41C996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50520" y="1690688"/>
            <a:ext cx="8490959" cy="4840257"/>
          </a:xfrm>
          <a:prstGeom prst="rect">
            <a:avLst/>
          </a:prstGeom>
        </p:spPr>
      </p:pic>
      <p:sp>
        <p:nvSpPr>
          <p:cNvPr id="4" name="Slide Number Placeholder 3">
            <a:extLst>
              <a:ext uri="{FF2B5EF4-FFF2-40B4-BE49-F238E27FC236}">
                <a16:creationId xmlns:a16="http://schemas.microsoft.com/office/drawing/2014/main" id="{441645DF-C961-4DC8-9738-920E5710F22A}"/>
              </a:ext>
            </a:extLst>
          </p:cNvPr>
          <p:cNvSpPr>
            <a:spLocks noGrp="1"/>
          </p:cNvSpPr>
          <p:nvPr>
            <p:ph type="sldNum" sz="quarter" idx="12"/>
          </p:nvPr>
        </p:nvSpPr>
        <p:spPr/>
        <p:txBody>
          <a:bodyPr/>
          <a:lstStyle/>
          <a:p>
            <a:fld id="{D7130CDA-5AFB-4A89-BB46-5FCA94388A89}" type="slidenum">
              <a:rPr lang="en-US" smtClean="0"/>
              <a:t>15</a:t>
            </a:fld>
            <a:endParaRPr lang="en-US"/>
          </a:p>
        </p:txBody>
      </p:sp>
    </p:spTree>
    <p:extLst>
      <p:ext uri="{BB962C8B-B14F-4D97-AF65-F5344CB8AC3E}">
        <p14:creationId xmlns:p14="http://schemas.microsoft.com/office/powerpoint/2010/main" val="1405235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D539E-C2F2-4122-A0A4-D3BD1D123447}"/>
              </a:ext>
            </a:extLst>
          </p:cNvPr>
          <p:cNvSpPr>
            <a:spLocks noGrp="1"/>
          </p:cNvSpPr>
          <p:nvPr>
            <p:ph type="title"/>
          </p:nvPr>
        </p:nvSpPr>
        <p:spPr/>
        <p:txBody>
          <a:bodyPr/>
          <a:lstStyle/>
          <a:p>
            <a:pPr marR="0" rtl="0"/>
            <a:r>
              <a:rPr lang="en-US" b="0" i="1" u="none" strike="noStrike" baseline="0" dirty="0">
                <a:latin typeface="TeXGyrePagella-Italic"/>
              </a:rPr>
              <a:t>Fitting Noisy Objective Functions</a:t>
            </a:r>
            <a:endParaRPr lang="en-US" b="0" i="0" u="none" strike="noStrike" baseline="0" dirty="0">
              <a:latin typeface="TeXGyrePagella-Italic"/>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E9D44F0-9EB3-404B-A044-C0E7A4ED39A6}"/>
                  </a:ext>
                </a:extLst>
              </p:cNvPr>
              <p:cNvSpPr>
                <a:spLocks noGrp="1"/>
              </p:cNvSpPr>
              <p:nvPr>
                <p:ph type="body" idx="1"/>
              </p:nvPr>
            </p:nvSpPr>
            <p:spPr/>
            <p:txBody>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Performing regression on noisy data can result in models that capture noise in addition to the underlying function</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Preference for smoothness can be encoded in the regression problem by adding a </a:t>
                </a:r>
                <a:r>
                  <a:rPr lang="en-US" dirty="0">
                    <a:latin typeface="TeXGyrePagella-Italic" panose="02000603020200000004" pitchFamily="50" charset="0"/>
                    <a:ea typeface="TeXGyrePagella-Italic" panose="02000603020200000004" pitchFamily="50" charset="0"/>
                    <a:cs typeface="TeXGyrePagella-Italic" panose="02000603020200000004" pitchFamily="50" charset="0"/>
                  </a:rPr>
                  <a:t>regularization term</a:t>
                </a:r>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 to the objective function</a:t>
                </a: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pPr marL="0" indent="0">
                  <a:buNone/>
                </a:pPr>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where </a:t>
                </a:r>
                <a14:m>
                  <m:oMath xmlns:m="http://schemas.openxmlformats.org/officeDocument/2006/math">
                    <m:r>
                      <a:rPr lang="en-US" b="0" i="1" smtClean="0">
                        <a:latin typeface="Cambria Math" panose="02040503050406030204" pitchFamily="18" charset="0"/>
                        <a:ea typeface="TeXGyrePagella-Regular" panose="02000603020200000003" pitchFamily="50" charset="0"/>
                        <a:cs typeface="TeXGyrePagella-Regular" panose="02000603020200000003" pitchFamily="50" charset="0"/>
                      </a:rPr>
                      <m:t>𝜆</m:t>
                    </m:r>
                    <m:r>
                      <a:rPr lang="en-US" b="0" i="1" smtClean="0">
                        <a:latin typeface="Cambria Math" panose="02040503050406030204" pitchFamily="18" charset="0"/>
                        <a:ea typeface="TeXGyrePagella-Regular" panose="02000603020200000003" pitchFamily="50" charset="0"/>
                        <a:cs typeface="TeXGyrePagella-Regular" panose="02000603020200000003" pitchFamily="50" charset="0"/>
                      </a:rPr>
                      <m:t>≥0</m:t>
                    </m:r>
                  </m:oMath>
                </a14:m>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 is a smoothing parameter</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This results in an analytical solution of the form</a:t>
                </a: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p:txBody>
          </p:sp>
        </mc:Choice>
        <mc:Fallback xmlns="">
          <p:sp>
            <p:nvSpPr>
              <p:cNvPr id="3" name="Text Placeholder 2">
                <a:extLst>
                  <a:ext uri="{FF2B5EF4-FFF2-40B4-BE49-F238E27FC236}">
                    <a16:creationId xmlns:a16="http://schemas.microsoft.com/office/drawing/2014/main" id="{DE9D44F0-9EB3-404B-A044-C0E7A4ED39A6}"/>
                  </a:ext>
                </a:extLst>
              </p:cNvPr>
              <p:cNvSpPr>
                <a:spLocks noGrp="1" noRot="1" noChangeAspect="1" noMove="1" noResize="1" noEditPoints="1" noAdjustHandles="1" noChangeArrowheads="1" noChangeShapeType="1" noTextEdit="1"/>
              </p:cNvSpPr>
              <p:nvPr>
                <p:ph type="body" idx="1"/>
              </p:nvPr>
            </p:nvSpPr>
            <p:spPr>
              <a:blipFill>
                <a:blip r:embed="rId2"/>
                <a:stretch>
                  <a:fillRect l="-1217" t="-2241" r="-1275"/>
                </a:stretch>
              </a:blipFill>
            </p:spPr>
            <p:txBody>
              <a:bodyPr/>
              <a:lstStyle/>
              <a:p>
                <a:r>
                  <a:rPr lang="en-US">
                    <a:noFill/>
                  </a:rPr>
                  <a:t> </a:t>
                </a:r>
              </a:p>
            </p:txBody>
          </p:sp>
        </mc:Fallback>
      </mc:AlternateContent>
      <p:pic>
        <p:nvPicPr>
          <p:cNvPr id="6" name="Graphic 5">
            <a:extLst>
              <a:ext uri="{FF2B5EF4-FFF2-40B4-BE49-F238E27FC236}">
                <a16:creationId xmlns:a16="http://schemas.microsoft.com/office/drawing/2014/main" id="{DA2B32D8-B01B-49C1-B92D-1511BA856A32}"/>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7347" t="5324" r="42783" b="85391"/>
          <a:stretch/>
        </p:blipFill>
        <p:spPr>
          <a:xfrm>
            <a:off x="3077154" y="3219643"/>
            <a:ext cx="5390696" cy="1885094"/>
          </a:xfrm>
          <a:prstGeom prst="rect">
            <a:avLst/>
          </a:prstGeom>
        </p:spPr>
      </p:pic>
      <p:pic>
        <p:nvPicPr>
          <p:cNvPr id="8" name="Graphic 7">
            <a:extLst>
              <a:ext uri="{FF2B5EF4-FFF2-40B4-BE49-F238E27FC236}">
                <a16:creationId xmlns:a16="http://schemas.microsoft.com/office/drawing/2014/main" id="{43312BCE-D247-444F-81AE-20F05DAD846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9826" t="5324" r="44087" b="85391"/>
          <a:stretch/>
        </p:blipFill>
        <p:spPr>
          <a:xfrm>
            <a:off x="3369161" y="5119439"/>
            <a:ext cx="4806681" cy="1924594"/>
          </a:xfrm>
          <a:prstGeom prst="rect">
            <a:avLst/>
          </a:prstGeom>
        </p:spPr>
      </p:pic>
      <p:sp>
        <p:nvSpPr>
          <p:cNvPr id="4" name="Slide Number Placeholder 3">
            <a:extLst>
              <a:ext uri="{FF2B5EF4-FFF2-40B4-BE49-F238E27FC236}">
                <a16:creationId xmlns:a16="http://schemas.microsoft.com/office/drawing/2014/main" id="{C6E2637E-9104-4BAD-A667-00C2C1CA6472}"/>
              </a:ext>
            </a:extLst>
          </p:cNvPr>
          <p:cNvSpPr>
            <a:spLocks noGrp="1"/>
          </p:cNvSpPr>
          <p:nvPr>
            <p:ph type="sldNum" sz="quarter" idx="12"/>
          </p:nvPr>
        </p:nvSpPr>
        <p:spPr/>
        <p:txBody>
          <a:bodyPr/>
          <a:lstStyle/>
          <a:p>
            <a:fld id="{D7130CDA-5AFB-4A89-BB46-5FCA94388A89}" type="slidenum">
              <a:rPr lang="en-US" smtClean="0"/>
              <a:t>16</a:t>
            </a:fld>
            <a:endParaRPr lang="en-US"/>
          </a:p>
        </p:txBody>
      </p:sp>
    </p:spTree>
    <p:extLst>
      <p:ext uri="{BB962C8B-B14F-4D97-AF65-F5344CB8AC3E}">
        <p14:creationId xmlns:p14="http://schemas.microsoft.com/office/powerpoint/2010/main" val="2350938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D539E-C2F2-4122-A0A4-D3BD1D123447}"/>
              </a:ext>
            </a:extLst>
          </p:cNvPr>
          <p:cNvSpPr>
            <a:spLocks noGrp="1"/>
          </p:cNvSpPr>
          <p:nvPr>
            <p:ph type="title"/>
          </p:nvPr>
        </p:nvSpPr>
        <p:spPr/>
        <p:txBody>
          <a:bodyPr/>
          <a:lstStyle/>
          <a:p>
            <a:pPr marR="0" rtl="0"/>
            <a:r>
              <a:rPr lang="en-US" b="0" i="1" u="none" strike="noStrike" baseline="0" dirty="0">
                <a:latin typeface="TeXGyrePagella-Italic"/>
              </a:rPr>
              <a:t>Fitting Noisy Objective Functions</a:t>
            </a:r>
            <a:endParaRPr lang="en-US" b="0" i="0" u="none" strike="noStrike" baseline="0" dirty="0">
              <a:latin typeface="TeXGyrePagella-Italic"/>
            </a:endParaRPr>
          </a:p>
        </p:txBody>
      </p:sp>
      <p:pic>
        <p:nvPicPr>
          <p:cNvPr id="5" name="Graphic 4">
            <a:extLst>
              <a:ext uri="{FF2B5EF4-FFF2-40B4-BE49-F238E27FC236}">
                <a16:creationId xmlns:a16="http://schemas.microsoft.com/office/drawing/2014/main" id="{C9CAFE7B-7580-4FDE-9412-4FF1E38DE0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29347" y="1562844"/>
            <a:ext cx="7733306" cy="5044367"/>
          </a:xfrm>
          <a:prstGeom prst="rect">
            <a:avLst/>
          </a:prstGeom>
        </p:spPr>
      </p:pic>
      <p:sp>
        <p:nvSpPr>
          <p:cNvPr id="4" name="Slide Number Placeholder 3">
            <a:extLst>
              <a:ext uri="{FF2B5EF4-FFF2-40B4-BE49-F238E27FC236}">
                <a16:creationId xmlns:a16="http://schemas.microsoft.com/office/drawing/2014/main" id="{70839719-CA61-4756-91EE-E203BC93B72D}"/>
              </a:ext>
            </a:extLst>
          </p:cNvPr>
          <p:cNvSpPr>
            <a:spLocks noGrp="1"/>
          </p:cNvSpPr>
          <p:nvPr>
            <p:ph type="sldNum" sz="quarter" idx="12"/>
          </p:nvPr>
        </p:nvSpPr>
        <p:spPr/>
        <p:txBody>
          <a:bodyPr/>
          <a:lstStyle/>
          <a:p>
            <a:fld id="{D7130CDA-5AFB-4A89-BB46-5FCA94388A89}" type="slidenum">
              <a:rPr lang="en-US" smtClean="0"/>
              <a:t>17</a:t>
            </a:fld>
            <a:endParaRPr lang="en-US"/>
          </a:p>
        </p:txBody>
      </p:sp>
    </p:spTree>
    <p:extLst>
      <p:ext uri="{BB962C8B-B14F-4D97-AF65-F5344CB8AC3E}">
        <p14:creationId xmlns:p14="http://schemas.microsoft.com/office/powerpoint/2010/main" val="2579589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AE66-4D97-4D3A-B7A2-FA3669B45220}"/>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Model Selection</a:t>
            </a:r>
            <a:endParaRPr lang="en-US" b="0" i="0" u="none" strike="noStrike" baseline="0" dirty="0">
              <a:latin typeface="TeXGyrePagella-Regular" panose="02000603020200000003" pitchFamily="50" charset="0"/>
            </a:endParaRPr>
          </a:p>
        </p:txBody>
      </p:sp>
      <p:sp>
        <p:nvSpPr>
          <p:cNvPr id="4" name="Content Placeholder 3">
            <a:extLst>
              <a:ext uri="{FF2B5EF4-FFF2-40B4-BE49-F238E27FC236}">
                <a16:creationId xmlns:a16="http://schemas.microsoft.com/office/drawing/2014/main" id="{B4B044EA-3700-4CF8-9EBF-20872AD28AFB}"/>
              </a:ext>
            </a:extLst>
          </p:cNvPr>
          <p:cNvSpPr>
            <a:spLocks noGrp="1"/>
          </p:cNvSpPr>
          <p:nvPr>
            <p:ph idx="1"/>
          </p:nvPr>
        </p:nvSpPr>
        <p:spPr/>
        <p:txBody>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After a model is fit to data, its quality still must be evaluated</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Data used to fit a model is called </a:t>
            </a:r>
            <a:r>
              <a:rPr lang="en-US" dirty="0">
                <a:latin typeface="TeXGyrePagella-Italic" panose="02000603020200000004" pitchFamily="50" charset="0"/>
                <a:ea typeface="TeXGyrePagella-Italic" panose="02000603020200000004" pitchFamily="50" charset="0"/>
                <a:cs typeface="TeXGyrePagella-Italic" panose="02000603020200000004" pitchFamily="50" charset="0"/>
              </a:rPr>
              <a:t>training data</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Models are compared based on </a:t>
            </a:r>
            <a:r>
              <a:rPr lang="en-US" dirty="0">
                <a:latin typeface="TeXGyrePagella-Italic" panose="02000603020200000004" pitchFamily="50" charset="0"/>
                <a:ea typeface="TeXGyrePagella-Italic" panose="02000603020200000004" pitchFamily="50" charset="0"/>
                <a:cs typeface="TeXGyrePagella-Italic" panose="02000603020200000004" pitchFamily="50" charset="0"/>
              </a:rPr>
              <a:t>generalization error </a:t>
            </a:r>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which is the predictive error on data not in the training set</a:t>
            </a:r>
          </a:p>
        </p:txBody>
      </p:sp>
      <p:sp>
        <p:nvSpPr>
          <p:cNvPr id="3" name="Slide Number Placeholder 2">
            <a:extLst>
              <a:ext uri="{FF2B5EF4-FFF2-40B4-BE49-F238E27FC236}">
                <a16:creationId xmlns:a16="http://schemas.microsoft.com/office/drawing/2014/main" id="{0B797D87-24A0-4B43-9C87-DB069E1F2E86}"/>
              </a:ext>
            </a:extLst>
          </p:cNvPr>
          <p:cNvSpPr>
            <a:spLocks noGrp="1"/>
          </p:cNvSpPr>
          <p:nvPr>
            <p:ph type="sldNum" sz="quarter" idx="12"/>
          </p:nvPr>
        </p:nvSpPr>
        <p:spPr/>
        <p:txBody>
          <a:bodyPr/>
          <a:lstStyle/>
          <a:p>
            <a:fld id="{273A85BE-9DD1-40FA-B588-5DB3D2EB661C}" type="slidenum">
              <a:rPr lang="en-US" smtClean="0"/>
              <a:t>18</a:t>
            </a:fld>
            <a:endParaRPr lang="en-US"/>
          </a:p>
        </p:txBody>
      </p:sp>
    </p:spTree>
    <p:extLst>
      <p:ext uri="{BB962C8B-B14F-4D97-AF65-F5344CB8AC3E}">
        <p14:creationId xmlns:p14="http://schemas.microsoft.com/office/powerpoint/2010/main" val="3818679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AE66-4D97-4D3A-B7A2-FA3669B45220}"/>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Model Selection</a:t>
            </a:r>
            <a:endParaRPr lang="en-US" b="0" i="0" u="none" strike="noStrike" baseline="0" dirty="0">
              <a:latin typeface="TeXGyrePagella-Regular" panose="02000603020200000003" pitchFamily="50" charset="0"/>
            </a:endParaRPr>
          </a:p>
        </p:txBody>
      </p:sp>
      <p:sp>
        <p:nvSpPr>
          <p:cNvPr id="4" name="Content Placeholder 3">
            <a:extLst>
              <a:ext uri="{FF2B5EF4-FFF2-40B4-BE49-F238E27FC236}">
                <a16:creationId xmlns:a16="http://schemas.microsoft.com/office/drawing/2014/main" id="{B4B044EA-3700-4CF8-9EBF-20872AD28AFB}"/>
              </a:ext>
            </a:extLst>
          </p:cNvPr>
          <p:cNvSpPr>
            <a:spLocks noGrp="1"/>
          </p:cNvSpPr>
          <p:nvPr>
            <p:ph idx="1"/>
          </p:nvPr>
        </p:nvSpPr>
        <p:spPr>
          <a:xfrm>
            <a:off x="838199" y="1506028"/>
            <a:ext cx="10874072" cy="6411926"/>
          </a:xfrm>
        </p:spPr>
        <p:txBody>
          <a:bodyPr>
            <a:normAutofit/>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One way to quantify generalization error is as the expected squared error of predictions</a:t>
            </a: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Since this requires knowledge of the original function value at unknown points, it can be tempting to estimate generalization error using training error, which is the mean squared error (MSE) of the model compared to the training data</a:t>
            </a: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Models with low training error can still perform poorly outside of the regions containing training data</a:t>
            </a:r>
          </a:p>
          <a:p>
            <a:pPr marL="0" indent="0">
              <a:buNone/>
            </a:pPr>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p:txBody>
      </p:sp>
      <p:pic>
        <p:nvPicPr>
          <p:cNvPr id="5" name="Graphic 4">
            <a:extLst>
              <a:ext uri="{FF2B5EF4-FFF2-40B4-BE49-F238E27FC236}">
                <a16:creationId xmlns:a16="http://schemas.microsoft.com/office/drawing/2014/main" id="{679BF3CB-9D4E-42A3-89CC-1A59CA255B2D}"/>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6565" t="5324" r="43565" b="85160"/>
          <a:stretch/>
        </p:blipFill>
        <p:spPr>
          <a:xfrm>
            <a:off x="3625795" y="2023732"/>
            <a:ext cx="4055165" cy="1453485"/>
          </a:xfrm>
          <a:prstGeom prst="rect">
            <a:avLst/>
          </a:prstGeom>
        </p:spPr>
      </p:pic>
      <p:pic>
        <p:nvPicPr>
          <p:cNvPr id="7" name="Graphic 6">
            <a:extLst>
              <a:ext uri="{FF2B5EF4-FFF2-40B4-BE49-F238E27FC236}">
                <a16:creationId xmlns:a16="http://schemas.microsoft.com/office/drawing/2014/main" id="{C2DBABE0-BC1D-4319-8E39-788723822B9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26956" t="5324" r="41609" b="86318"/>
          <a:stretch/>
        </p:blipFill>
        <p:spPr>
          <a:xfrm>
            <a:off x="3625795" y="4466454"/>
            <a:ext cx="4778734" cy="1429258"/>
          </a:xfrm>
          <a:prstGeom prst="rect">
            <a:avLst/>
          </a:prstGeom>
        </p:spPr>
      </p:pic>
      <p:sp>
        <p:nvSpPr>
          <p:cNvPr id="3" name="Slide Number Placeholder 2">
            <a:extLst>
              <a:ext uri="{FF2B5EF4-FFF2-40B4-BE49-F238E27FC236}">
                <a16:creationId xmlns:a16="http://schemas.microsoft.com/office/drawing/2014/main" id="{93A8EE5F-B48A-40BA-9FE8-DE0F18453204}"/>
              </a:ext>
            </a:extLst>
          </p:cNvPr>
          <p:cNvSpPr>
            <a:spLocks noGrp="1"/>
          </p:cNvSpPr>
          <p:nvPr>
            <p:ph type="sldNum" sz="quarter" idx="12"/>
          </p:nvPr>
        </p:nvSpPr>
        <p:spPr/>
        <p:txBody>
          <a:bodyPr/>
          <a:lstStyle/>
          <a:p>
            <a:fld id="{273A85BE-9DD1-40FA-B588-5DB3D2EB661C}" type="slidenum">
              <a:rPr lang="en-US" smtClean="0"/>
              <a:t>19</a:t>
            </a:fld>
            <a:endParaRPr lang="en-US"/>
          </a:p>
        </p:txBody>
      </p:sp>
    </p:spTree>
    <p:extLst>
      <p:ext uri="{BB962C8B-B14F-4D97-AF65-F5344CB8AC3E}">
        <p14:creationId xmlns:p14="http://schemas.microsoft.com/office/powerpoint/2010/main" val="1290984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DF0F3-5BDB-4F8B-A35D-CEAC7F759BA4}"/>
              </a:ext>
            </a:extLst>
          </p:cNvPr>
          <p:cNvSpPr>
            <a:spLocks noGrp="1"/>
          </p:cNvSpPr>
          <p:nvPr>
            <p:ph type="title"/>
          </p:nvPr>
        </p:nvSpPr>
        <p:spPr/>
        <p:txBody>
          <a:bodyPr/>
          <a:lstStyle/>
          <a:p>
            <a:pPr marR="0" rtl="0"/>
            <a:r>
              <a:rPr lang="en-US" b="0" i="1" u="none" strike="noStrike" baseline="0">
                <a:latin typeface="TeXGyrePagella-Italic" panose="02000603020200000004" pitchFamily="50" charset="0"/>
              </a:rPr>
              <a:t>Surrogate Models</a:t>
            </a:r>
            <a:endParaRPr lang="en-US" b="0" i="0" u="none" strike="noStrike" baseline="0">
              <a:latin typeface="TeXGyrePagella-Regular" panose="02000603020200000003" pitchFamily="50" charset="0"/>
            </a:endParaRPr>
          </a:p>
        </p:txBody>
      </p:sp>
      <p:sp>
        <p:nvSpPr>
          <p:cNvPr id="3" name="Content Placeholder 2">
            <a:extLst>
              <a:ext uri="{FF2B5EF4-FFF2-40B4-BE49-F238E27FC236}">
                <a16:creationId xmlns:a16="http://schemas.microsoft.com/office/drawing/2014/main" id="{597CDFAC-2E54-4570-B583-824F643B667D}"/>
              </a:ext>
            </a:extLst>
          </p:cNvPr>
          <p:cNvSpPr>
            <a:spLocks noGrp="1"/>
          </p:cNvSpPr>
          <p:nvPr>
            <p:ph idx="1"/>
          </p:nvPr>
        </p:nvSpPr>
        <p:spPr/>
        <p:txBody>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A </a:t>
            </a:r>
            <a:r>
              <a:rPr lang="en-US" dirty="0">
                <a:latin typeface="TeXGyrePagella-Italic" panose="02000603020200000004" pitchFamily="50" charset="0"/>
                <a:ea typeface="TeXGyrePagella-Italic" panose="02000603020200000004" pitchFamily="50" charset="0"/>
                <a:cs typeface="TeXGyrePagella-Italic" panose="02000603020200000004" pitchFamily="50" charset="0"/>
              </a:rPr>
              <a:t>surrogate model </a:t>
            </a:r>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of a function is an approximation of the function that is less costly to evaluate</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The surrogate model can then be used to help direct the search for the optimum of the real objective function</a:t>
            </a:r>
          </a:p>
        </p:txBody>
      </p:sp>
      <p:sp>
        <p:nvSpPr>
          <p:cNvPr id="4" name="Slide Number Placeholder 3">
            <a:extLst>
              <a:ext uri="{FF2B5EF4-FFF2-40B4-BE49-F238E27FC236}">
                <a16:creationId xmlns:a16="http://schemas.microsoft.com/office/drawing/2014/main" id="{101343C6-A2B3-46FB-BE60-A5827B5253AD}"/>
              </a:ext>
            </a:extLst>
          </p:cNvPr>
          <p:cNvSpPr>
            <a:spLocks noGrp="1"/>
          </p:cNvSpPr>
          <p:nvPr>
            <p:ph type="sldNum" sz="quarter" idx="12"/>
          </p:nvPr>
        </p:nvSpPr>
        <p:spPr/>
        <p:txBody>
          <a:bodyPr/>
          <a:lstStyle/>
          <a:p>
            <a:fld id="{273A85BE-9DD1-40FA-B588-5DB3D2EB661C}" type="slidenum">
              <a:rPr lang="en-US" smtClean="0"/>
              <a:t>2</a:t>
            </a:fld>
            <a:endParaRPr lang="en-US"/>
          </a:p>
        </p:txBody>
      </p:sp>
    </p:spTree>
    <p:extLst>
      <p:ext uri="{BB962C8B-B14F-4D97-AF65-F5344CB8AC3E}">
        <p14:creationId xmlns:p14="http://schemas.microsoft.com/office/powerpoint/2010/main" val="1775914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AE66-4D97-4D3A-B7A2-FA3669B45220}"/>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Model Selection: Holdout</a:t>
            </a:r>
            <a:endParaRPr lang="en-US" b="0" i="0" u="none" strike="noStrike" baseline="0" dirty="0">
              <a:latin typeface="TeXGyrePagella-Regular" panose="02000603020200000003" pitchFamily="50" charset="0"/>
            </a:endParaRPr>
          </a:p>
        </p:txBody>
      </p:sp>
      <p:sp>
        <p:nvSpPr>
          <p:cNvPr id="4" name="Content Placeholder 3">
            <a:extLst>
              <a:ext uri="{FF2B5EF4-FFF2-40B4-BE49-F238E27FC236}">
                <a16:creationId xmlns:a16="http://schemas.microsoft.com/office/drawing/2014/main" id="{B4B044EA-3700-4CF8-9EBF-20872AD28AFB}"/>
              </a:ext>
            </a:extLst>
          </p:cNvPr>
          <p:cNvSpPr>
            <a:spLocks noGrp="1"/>
          </p:cNvSpPr>
          <p:nvPr>
            <p:ph idx="1"/>
          </p:nvPr>
        </p:nvSpPr>
        <p:spPr>
          <a:xfrm>
            <a:off x="838199" y="1719093"/>
            <a:ext cx="10874072" cy="6411926"/>
          </a:xfrm>
        </p:spPr>
        <p:txBody>
          <a:bodyPr>
            <a:normAutofit/>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The holdout method estimates generalization error by partitioning available data into a </a:t>
            </a:r>
            <a:r>
              <a:rPr lang="en-US" dirty="0">
                <a:latin typeface="TeXGyrePagella-Italic" panose="02000603020200000004" pitchFamily="50" charset="0"/>
                <a:ea typeface="TeXGyrePagella-Italic" panose="02000603020200000004" pitchFamily="50" charset="0"/>
                <a:cs typeface="TeXGyrePagella-Italic" panose="02000603020200000004" pitchFamily="50" charset="0"/>
              </a:rPr>
              <a:t>test set</a:t>
            </a:r>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 and a </a:t>
            </a:r>
            <a:r>
              <a:rPr lang="en-US" dirty="0">
                <a:latin typeface="TeXGyrePagella-Italic" panose="02000603020200000004" pitchFamily="50" charset="0"/>
                <a:ea typeface="TeXGyrePagella-Italic" panose="02000603020200000004" pitchFamily="50" charset="0"/>
                <a:cs typeface="TeXGyrePagella-Italic" panose="02000603020200000004" pitchFamily="50" charset="0"/>
              </a:rPr>
              <a:t>training set</a:t>
            </a:r>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Data from the training set is used to fit the model, and data from the test set is used to estimate generalization error</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The model designer must decide how to partition the data into these two sets:</a:t>
            </a:r>
          </a:p>
          <a:p>
            <a:pPr lvl="1"/>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If training set is too small, the model will be poor</a:t>
            </a:r>
          </a:p>
          <a:p>
            <a:pPr lvl="1"/>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If training set is too large, the generalization error estimate will be poor</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In </a:t>
            </a:r>
            <a:r>
              <a:rPr lang="en-US" dirty="0">
                <a:latin typeface="TeXGyrePagella-Italic" panose="02000603020200000004" pitchFamily="50" charset="0"/>
                <a:ea typeface="TeXGyrePagella-Italic" panose="02000603020200000004" pitchFamily="50" charset="0"/>
                <a:cs typeface="TeXGyrePagella-Italic" panose="02000603020200000004" pitchFamily="50" charset="0"/>
              </a:rPr>
              <a:t>random subsampling</a:t>
            </a:r>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 the holdout method is applied multiple times with randomly selected test-train partitions, with the generalization error averaged over all runs</a:t>
            </a:r>
          </a:p>
          <a:p>
            <a:pPr marL="0" indent="0">
              <a:buNone/>
            </a:pPr>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p:txBody>
      </p:sp>
      <p:sp>
        <p:nvSpPr>
          <p:cNvPr id="3" name="Slide Number Placeholder 2">
            <a:extLst>
              <a:ext uri="{FF2B5EF4-FFF2-40B4-BE49-F238E27FC236}">
                <a16:creationId xmlns:a16="http://schemas.microsoft.com/office/drawing/2014/main" id="{5A773A07-44CC-451C-BAD0-6E1A520EFF39}"/>
              </a:ext>
            </a:extLst>
          </p:cNvPr>
          <p:cNvSpPr>
            <a:spLocks noGrp="1"/>
          </p:cNvSpPr>
          <p:nvPr>
            <p:ph type="sldNum" sz="quarter" idx="12"/>
          </p:nvPr>
        </p:nvSpPr>
        <p:spPr/>
        <p:txBody>
          <a:bodyPr/>
          <a:lstStyle/>
          <a:p>
            <a:fld id="{273A85BE-9DD1-40FA-B588-5DB3D2EB661C}" type="slidenum">
              <a:rPr lang="en-US" smtClean="0"/>
              <a:t>20</a:t>
            </a:fld>
            <a:endParaRPr lang="en-US"/>
          </a:p>
        </p:txBody>
      </p:sp>
    </p:spTree>
    <p:extLst>
      <p:ext uri="{BB962C8B-B14F-4D97-AF65-F5344CB8AC3E}">
        <p14:creationId xmlns:p14="http://schemas.microsoft.com/office/powerpoint/2010/main" val="67064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AE66-4D97-4D3A-B7A2-FA3669B45220}"/>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Model Selection: Holdout</a:t>
            </a:r>
            <a:endParaRPr lang="en-US" b="0" i="0" u="none" strike="noStrike" baseline="0" dirty="0">
              <a:latin typeface="TeXGyrePagella-Regular" panose="02000603020200000003" pitchFamily="50" charset="0"/>
            </a:endParaRPr>
          </a:p>
        </p:txBody>
      </p:sp>
      <p:pic>
        <p:nvPicPr>
          <p:cNvPr id="11" name="Graphic 10">
            <a:extLst>
              <a:ext uri="{FF2B5EF4-FFF2-40B4-BE49-F238E27FC236}">
                <a16:creationId xmlns:a16="http://schemas.microsoft.com/office/drawing/2014/main" id="{11C13C56-BB9F-402A-B838-E30AFE08D96E}"/>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7869" t="5324" r="43305" b="86318"/>
          <a:stretch/>
        </p:blipFill>
        <p:spPr>
          <a:xfrm>
            <a:off x="1084029" y="4588965"/>
            <a:ext cx="5418815" cy="1767367"/>
          </a:xfrm>
          <a:prstGeom prst="rect">
            <a:avLst/>
          </a:prstGeom>
        </p:spPr>
      </p:pic>
      <p:pic>
        <p:nvPicPr>
          <p:cNvPr id="5" name="Graphic 4">
            <a:extLst>
              <a:ext uri="{FF2B5EF4-FFF2-40B4-BE49-F238E27FC236}">
                <a16:creationId xmlns:a16="http://schemas.microsoft.com/office/drawing/2014/main" id="{36AD673B-098C-4260-A318-B6E11EA46B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73421" y="1690688"/>
            <a:ext cx="3934550" cy="5114915"/>
          </a:xfrm>
          <a:prstGeom prst="rect">
            <a:avLst/>
          </a:prstGeom>
        </p:spPr>
      </p:pic>
      <p:pic>
        <p:nvPicPr>
          <p:cNvPr id="6" name="Graphic 5">
            <a:extLst>
              <a:ext uri="{FF2B5EF4-FFF2-40B4-BE49-F238E27FC236}">
                <a16:creationId xmlns:a16="http://schemas.microsoft.com/office/drawing/2014/main" id="{DE80CF68-FE8F-4537-BB4F-D0BE62F4E05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8199" y="2421973"/>
            <a:ext cx="6232829" cy="1088704"/>
          </a:xfrm>
          <a:prstGeom prst="rect">
            <a:avLst/>
          </a:prstGeom>
        </p:spPr>
      </p:pic>
      <p:sp>
        <p:nvSpPr>
          <p:cNvPr id="3" name="Slide Number Placeholder 2">
            <a:extLst>
              <a:ext uri="{FF2B5EF4-FFF2-40B4-BE49-F238E27FC236}">
                <a16:creationId xmlns:a16="http://schemas.microsoft.com/office/drawing/2014/main" id="{7158BC98-19DF-4458-AB40-4ED0AA549863}"/>
              </a:ext>
            </a:extLst>
          </p:cNvPr>
          <p:cNvSpPr>
            <a:spLocks noGrp="1"/>
          </p:cNvSpPr>
          <p:nvPr>
            <p:ph type="sldNum" sz="quarter" idx="12"/>
          </p:nvPr>
        </p:nvSpPr>
        <p:spPr/>
        <p:txBody>
          <a:bodyPr/>
          <a:lstStyle/>
          <a:p>
            <a:fld id="{273A85BE-9DD1-40FA-B588-5DB3D2EB661C}" type="slidenum">
              <a:rPr lang="en-US" smtClean="0"/>
              <a:t>21</a:t>
            </a:fld>
            <a:endParaRPr lang="en-US"/>
          </a:p>
        </p:txBody>
      </p:sp>
    </p:spTree>
    <p:extLst>
      <p:ext uri="{BB962C8B-B14F-4D97-AF65-F5344CB8AC3E}">
        <p14:creationId xmlns:p14="http://schemas.microsoft.com/office/powerpoint/2010/main" val="1571651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AE66-4D97-4D3A-B7A2-FA3669B45220}"/>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Model Selection: Cross Validation</a:t>
            </a:r>
            <a:endParaRPr lang="en-US" b="0" i="0" u="none" strike="noStrike" baseline="0" dirty="0">
              <a:latin typeface="TeXGyrePagella-Regular" panose="02000603020200000003" pitchFamily="50" charset="0"/>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4B044EA-3700-4CF8-9EBF-20872AD28AFB}"/>
                  </a:ext>
                </a:extLst>
              </p:cNvPr>
              <p:cNvSpPr>
                <a:spLocks noGrp="1"/>
              </p:cNvSpPr>
              <p:nvPr>
                <p:ph idx="1"/>
              </p:nvPr>
            </p:nvSpPr>
            <p:spPr>
              <a:xfrm>
                <a:off x="838199" y="1825625"/>
                <a:ext cx="10874072" cy="6411926"/>
              </a:xfrm>
            </p:spPr>
            <p:txBody>
              <a:bodyPr>
                <a:normAutofit/>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Data can be more efficiently utilized for training and validation using </a:t>
                </a:r>
                <a:b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br>
                <a14:m>
                  <m:oMath xmlns:m="http://schemas.openxmlformats.org/officeDocument/2006/math">
                    <m:r>
                      <a:rPr lang="en-US" b="0" i="1" smtClean="0">
                        <a:latin typeface="Cambria Math" panose="02040503050406030204" pitchFamily="18" charset="0"/>
                        <a:ea typeface="TeXGyrePagella-Regular" panose="02000603020200000003" pitchFamily="50" charset="0"/>
                        <a:cs typeface="TeXGyrePagella-Regular" panose="02000603020200000003" pitchFamily="50" charset="0"/>
                      </a:rPr>
                      <m:t>𝑘</m:t>
                    </m:r>
                  </m:oMath>
                </a14:m>
                <a:r>
                  <a:rPr lang="en-US" dirty="0">
                    <a:latin typeface="TeXGyrePagella-Italic" panose="02000603020200000004" pitchFamily="50" charset="0"/>
                    <a:ea typeface="TeXGyrePagella-Italic" panose="02000603020200000004" pitchFamily="50" charset="0"/>
                    <a:cs typeface="TeXGyrePagella-Italic" panose="02000603020200000004" pitchFamily="50" charset="0"/>
                  </a:rPr>
                  <a:t>-fold cross validation</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The original dataset is randomly partitioned into </a:t>
                </a:r>
                <a:r>
                  <a:rPr lang="en-US" dirty="0">
                    <a:latin typeface="TeXGyrePagella-Italic" panose="02000603020200000004" pitchFamily="50" charset="0"/>
                    <a:ea typeface="TeXGyrePagella-Italic" panose="02000603020200000004" pitchFamily="50" charset="0"/>
                    <a:cs typeface="TeXGyrePagella-Italic" panose="02000603020200000004" pitchFamily="50" charset="0"/>
                  </a:rPr>
                  <a:t>k</a:t>
                </a:r>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 subsets</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At the </a:t>
                </a:r>
                <a14:m>
                  <m:oMath xmlns:m="http://schemas.openxmlformats.org/officeDocument/2006/math">
                    <m:r>
                      <a:rPr lang="en-US" i="1">
                        <a:latin typeface="Cambria Math" panose="02040503050406030204" pitchFamily="18" charset="0"/>
                        <a:ea typeface="TeXGyrePagella-Regular" panose="02000603020200000003" pitchFamily="50" charset="0"/>
                        <a:cs typeface="TeXGyrePagella-Regular" panose="02000603020200000003" pitchFamily="50" charset="0"/>
                      </a:rPr>
                      <m:t>𝑖</m:t>
                    </m:r>
                  </m:oMath>
                </a14:m>
                <a:r>
                  <a:rPr lang="en-US" dirty="0" err="1">
                    <a:latin typeface="TeXGyrePagella-Regular" panose="02000603020200000003" pitchFamily="50" charset="0"/>
                    <a:ea typeface="TeXGyrePagella-Regular" panose="02000603020200000003" pitchFamily="50" charset="0"/>
                    <a:cs typeface="TeXGyrePagella-Regular" panose="02000603020200000003" pitchFamily="50" charset="0"/>
                  </a:rPr>
                  <a:t>th</a:t>
                </a:r>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 iteration, the </a:t>
                </a:r>
                <a14:m>
                  <m:oMath xmlns:m="http://schemas.openxmlformats.org/officeDocument/2006/math">
                    <m:r>
                      <a:rPr lang="en-US" b="0" i="1" smtClean="0">
                        <a:latin typeface="Cambria Math" panose="02040503050406030204" pitchFamily="18" charset="0"/>
                        <a:ea typeface="TeXGyrePagella-Regular" panose="02000603020200000003" pitchFamily="50" charset="0"/>
                        <a:cs typeface="TeXGyrePagella-Regular" panose="02000603020200000003" pitchFamily="50" charset="0"/>
                      </a:rPr>
                      <m:t>𝑖</m:t>
                    </m:r>
                  </m:oMath>
                </a14:m>
                <a:r>
                  <a:rPr lang="en-US" dirty="0" err="1">
                    <a:latin typeface="TeXGyrePagella-Regular" panose="02000603020200000003" pitchFamily="50" charset="0"/>
                    <a:ea typeface="TeXGyrePagella-Regular" panose="02000603020200000003" pitchFamily="50" charset="0"/>
                    <a:cs typeface="TeXGyrePagella-Regular" panose="02000603020200000003" pitchFamily="50" charset="0"/>
                  </a:rPr>
                  <a:t>th</a:t>
                </a:r>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 partition is selected as the holdout set</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The remaining </a:t>
                </a:r>
                <a14:m>
                  <m:oMath xmlns:m="http://schemas.openxmlformats.org/officeDocument/2006/math">
                    <m:r>
                      <a:rPr lang="en-US" b="0" i="1" smtClean="0">
                        <a:latin typeface="Cambria Math" panose="02040503050406030204" pitchFamily="18" charset="0"/>
                        <a:ea typeface="TeXGyrePagella-Regular" panose="02000603020200000003" pitchFamily="50" charset="0"/>
                        <a:cs typeface="TeXGyrePagella-Regular" panose="02000603020200000003" pitchFamily="50" charset="0"/>
                      </a:rPr>
                      <m:t>𝑘</m:t>
                    </m:r>
                    <m:r>
                      <a:rPr lang="en-US" b="0" i="1" smtClean="0">
                        <a:latin typeface="Cambria Math" panose="02040503050406030204" pitchFamily="18" charset="0"/>
                        <a:ea typeface="TeXGyrePagella-Regular" panose="02000603020200000003" pitchFamily="50" charset="0"/>
                        <a:cs typeface="TeXGyrePagella-Regular" panose="02000603020200000003" pitchFamily="50" charset="0"/>
                      </a:rPr>
                      <m:t>−1</m:t>
                    </m:r>
                  </m:oMath>
                </a14:m>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 partitions are used as the training set to generate a model and compute the </a:t>
                </a:r>
                <a14:m>
                  <m:oMath xmlns:m="http://schemas.openxmlformats.org/officeDocument/2006/math">
                    <m:r>
                      <a:rPr lang="en-US" i="1">
                        <a:latin typeface="Cambria Math" panose="02040503050406030204" pitchFamily="18" charset="0"/>
                        <a:ea typeface="TeXGyrePagella-Regular" panose="02000603020200000003" pitchFamily="50" charset="0"/>
                        <a:cs typeface="TeXGyrePagella-Regular" panose="02000603020200000003" pitchFamily="50" charset="0"/>
                      </a:rPr>
                      <m:t>𝑖</m:t>
                    </m:r>
                  </m:oMath>
                </a14:m>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th generalization error </a:t>
                </a:r>
                <a14:m>
                  <m:oMath xmlns:m="http://schemas.openxmlformats.org/officeDocument/2006/math">
                    <m:sSub>
                      <m:sSubPr>
                        <m:ctrlPr>
                          <a:rPr lang="en-US" b="0" i="1" smtClean="0">
                            <a:latin typeface="Cambria Math" panose="02040503050406030204" pitchFamily="18" charset="0"/>
                            <a:ea typeface="TeXGyrePagella-Regular" panose="02000603020200000003" pitchFamily="50" charset="0"/>
                            <a:cs typeface="TeXGyrePagella-Regular" panose="02000603020200000003" pitchFamily="50" charset="0"/>
                          </a:rPr>
                        </m:ctrlPr>
                      </m:sSubPr>
                      <m:e>
                        <m:r>
                          <m:rPr>
                            <m:sty m:val="p"/>
                          </m:rPr>
                          <a:rPr lang="el-GR" i="1" smtClean="0">
                            <a:latin typeface="Cambria Math" panose="02040503050406030204" pitchFamily="18" charset="0"/>
                            <a:ea typeface="TeXGyrePagella-Regular" panose="02000603020200000003" pitchFamily="50" charset="0"/>
                            <a:cs typeface="TeXGyrePagella-Regular" panose="02000603020200000003" pitchFamily="50" charset="0"/>
                          </a:rPr>
                          <m:t>μ</m:t>
                        </m:r>
                      </m:e>
                      <m:sub>
                        <m:r>
                          <a:rPr lang="en-US" b="0" i="1" smtClean="0">
                            <a:latin typeface="Cambria Math" panose="02040503050406030204" pitchFamily="18" charset="0"/>
                            <a:ea typeface="TeXGyrePagella-Regular" panose="02000603020200000003" pitchFamily="50" charset="0"/>
                            <a:cs typeface="TeXGyrePagella-Regular" panose="02000603020200000003" pitchFamily="50" charset="0"/>
                          </a:rPr>
                          <m:t>𝑖</m:t>
                        </m:r>
                      </m:sub>
                    </m:sSub>
                  </m:oMath>
                </a14:m>
                <a:endParaRPr lang="en-US" baseline="-25000" dirty="0">
                  <a:latin typeface="TeXGyrePagella-Italic" panose="02000603020200000004" pitchFamily="50" charset="0"/>
                  <a:ea typeface="TeXGyrePagella-Italic" panose="02000603020200000004" pitchFamily="50" charset="0"/>
                  <a:cs typeface="TeXGyrePagella-Italic" panose="02000603020200000004" pitchFamily="50" charset="0"/>
                </a:endParaRP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The </a:t>
                </a:r>
                <a14:m>
                  <m:oMath xmlns:m="http://schemas.openxmlformats.org/officeDocument/2006/math">
                    <m:r>
                      <a:rPr lang="en-US" b="0" i="1" smtClean="0">
                        <a:latin typeface="Cambria Math" panose="02040503050406030204" pitchFamily="18" charset="0"/>
                        <a:ea typeface="TeXGyrePagella-Regular" panose="02000603020200000003" pitchFamily="50" charset="0"/>
                        <a:cs typeface="TeXGyrePagella-Regular" panose="02000603020200000003" pitchFamily="50" charset="0"/>
                      </a:rPr>
                      <m:t>𝑘</m:t>
                    </m:r>
                  </m:oMath>
                </a14:m>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 values of </a:t>
                </a:r>
                <a14:m>
                  <m:oMath xmlns:m="http://schemas.openxmlformats.org/officeDocument/2006/math">
                    <m:r>
                      <m:rPr>
                        <m:sty m:val="p"/>
                      </m:rPr>
                      <a:rPr lang="el-GR" i="1">
                        <a:latin typeface="Cambria Math" panose="02040503050406030204" pitchFamily="18" charset="0"/>
                        <a:ea typeface="TeXGyrePagella-Regular" panose="02000603020200000003" pitchFamily="50" charset="0"/>
                        <a:cs typeface="TeXGyrePagella-Regular" panose="02000603020200000003" pitchFamily="50" charset="0"/>
                      </a:rPr>
                      <m:t>μ</m:t>
                    </m:r>
                    <m:r>
                      <a:rPr lang="el-GR" i="1">
                        <a:latin typeface="Cambria Math" panose="02040503050406030204" pitchFamily="18" charset="0"/>
                        <a:ea typeface="TeXGyrePagella-Regular" panose="02000603020200000003" pitchFamily="50" charset="0"/>
                        <a:cs typeface="TeXGyrePagella-Regular" panose="02000603020200000003" pitchFamily="50" charset="0"/>
                      </a:rPr>
                      <m:t> </m:t>
                    </m:r>
                  </m:oMath>
                </a14:m>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are used to compute a mean and standard deviation</a:t>
                </a:r>
              </a:p>
            </p:txBody>
          </p:sp>
        </mc:Choice>
        <mc:Fallback xmlns="">
          <p:sp>
            <p:nvSpPr>
              <p:cNvPr id="4" name="Content Placeholder 3">
                <a:extLst>
                  <a:ext uri="{FF2B5EF4-FFF2-40B4-BE49-F238E27FC236}">
                    <a16:creationId xmlns:a16="http://schemas.microsoft.com/office/drawing/2014/main" id="{B4B044EA-3700-4CF8-9EBF-20872AD28AFB}"/>
                  </a:ext>
                </a:extLst>
              </p:cNvPr>
              <p:cNvSpPr>
                <a:spLocks noGrp="1" noRot="1" noChangeAspect="1" noMove="1" noResize="1" noEditPoints="1" noAdjustHandles="1" noChangeArrowheads="1" noChangeShapeType="1" noTextEdit="1"/>
              </p:cNvSpPr>
              <p:nvPr>
                <p:ph idx="1"/>
              </p:nvPr>
            </p:nvSpPr>
            <p:spPr>
              <a:xfrm>
                <a:off x="838199" y="1825625"/>
                <a:ext cx="10874072" cy="6411926"/>
              </a:xfrm>
              <a:blipFill>
                <a:blip r:embed="rId2"/>
                <a:stretch>
                  <a:fillRect l="-953" t="-1521" r="-1626"/>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983B5814-A7E9-4DFD-B60A-DF06BDD81348}"/>
              </a:ext>
            </a:extLst>
          </p:cNvPr>
          <p:cNvSpPr>
            <a:spLocks noGrp="1"/>
          </p:cNvSpPr>
          <p:nvPr>
            <p:ph type="sldNum" sz="quarter" idx="12"/>
          </p:nvPr>
        </p:nvSpPr>
        <p:spPr/>
        <p:txBody>
          <a:bodyPr/>
          <a:lstStyle/>
          <a:p>
            <a:fld id="{273A85BE-9DD1-40FA-B588-5DB3D2EB661C}" type="slidenum">
              <a:rPr lang="en-US" smtClean="0"/>
              <a:t>22</a:t>
            </a:fld>
            <a:endParaRPr lang="en-US"/>
          </a:p>
        </p:txBody>
      </p:sp>
    </p:spTree>
    <p:extLst>
      <p:ext uri="{BB962C8B-B14F-4D97-AF65-F5344CB8AC3E}">
        <p14:creationId xmlns:p14="http://schemas.microsoft.com/office/powerpoint/2010/main" val="3144407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AE66-4D97-4D3A-B7A2-FA3669B45220}"/>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Model Selection: Cross Validation</a:t>
            </a:r>
            <a:endParaRPr lang="en-US" b="0" i="0" u="none" strike="noStrike" baseline="0" dirty="0">
              <a:latin typeface="TeXGyrePagella-Regular" panose="02000603020200000003" pitchFamily="50" charset="0"/>
            </a:endParaRPr>
          </a:p>
        </p:txBody>
      </p:sp>
      <p:pic>
        <p:nvPicPr>
          <p:cNvPr id="5" name="Graphic 4">
            <a:extLst>
              <a:ext uri="{FF2B5EF4-FFF2-40B4-BE49-F238E27FC236}">
                <a16:creationId xmlns:a16="http://schemas.microsoft.com/office/drawing/2014/main" id="{B31F3467-3DA4-4BED-B6CF-C001674353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198" y="1825625"/>
            <a:ext cx="10515599" cy="4708120"/>
          </a:xfrm>
          <a:prstGeom prst="rect">
            <a:avLst/>
          </a:prstGeom>
        </p:spPr>
      </p:pic>
      <p:sp>
        <p:nvSpPr>
          <p:cNvPr id="3" name="Slide Number Placeholder 2">
            <a:extLst>
              <a:ext uri="{FF2B5EF4-FFF2-40B4-BE49-F238E27FC236}">
                <a16:creationId xmlns:a16="http://schemas.microsoft.com/office/drawing/2014/main" id="{BAC5B0D7-3119-4531-B1E2-E24B22950F00}"/>
              </a:ext>
            </a:extLst>
          </p:cNvPr>
          <p:cNvSpPr>
            <a:spLocks noGrp="1"/>
          </p:cNvSpPr>
          <p:nvPr>
            <p:ph type="sldNum" sz="quarter" idx="12"/>
          </p:nvPr>
        </p:nvSpPr>
        <p:spPr/>
        <p:txBody>
          <a:bodyPr/>
          <a:lstStyle/>
          <a:p>
            <a:fld id="{273A85BE-9DD1-40FA-B588-5DB3D2EB661C}" type="slidenum">
              <a:rPr lang="en-US" smtClean="0"/>
              <a:t>23</a:t>
            </a:fld>
            <a:endParaRPr lang="en-US"/>
          </a:p>
        </p:txBody>
      </p:sp>
    </p:spTree>
    <p:extLst>
      <p:ext uri="{BB962C8B-B14F-4D97-AF65-F5344CB8AC3E}">
        <p14:creationId xmlns:p14="http://schemas.microsoft.com/office/powerpoint/2010/main" val="2072785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AE66-4D97-4D3A-B7A2-FA3669B45220}"/>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Model Selection: Bootstrap</a:t>
            </a:r>
            <a:endParaRPr lang="en-US" b="0" i="0" u="none" strike="noStrike" baseline="0" dirty="0">
              <a:latin typeface="TeXGyrePagella-Regular" panose="02000603020200000003" pitchFamily="50" charset="0"/>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2F5DC5E-0908-4136-BCDD-E19F6566558D}"/>
                  </a:ext>
                </a:extLst>
              </p:cNvPr>
              <p:cNvSpPr>
                <a:spLocks noGrp="1"/>
              </p:cNvSpPr>
              <p:nvPr>
                <p:ph type="body" idx="1"/>
              </p:nvPr>
            </p:nvSpPr>
            <p:spPr/>
            <p:txBody>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The </a:t>
                </a:r>
                <a:r>
                  <a:rPr lang="en-US" dirty="0">
                    <a:latin typeface="TeXGyrePagella-Italic" panose="02000603020200000004" pitchFamily="50" charset="0"/>
                    <a:ea typeface="TeXGyrePagella-Italic" panose="02000603020200000004" pitchFamily="50" charset="0"/>
                    <a:cs typeface="TeXGyrePagella-Italic" panose="02000603020200000004" pitchFamily="50" charset="0"/>
                  </a:rPr>
                  <a:t>bootstrap method </a:t>
                </a:r>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averages the generalization error by training on </a:t>
                </a:r>
                <a14:m>
                  <m:oMath xmlns:m="http://schemas.openxmlformats.org/officeDocument/2006/math">
                    <m:r>
                      <a:rPr lang="en-US" b="0" i="1" smtClean="0">
                        <a:latin typeface="Cambria Math" panose="02040503050406030204" pitchFamily="18" charset="0"/>
                        <a:ea typeface="TeXGyrePagella-Regular" panose="02000603020200000003" pitchFamily="50" charset="0"/>
                        <a:cs typeface="TeXGyrePagella-Regular" panose="02000603020200000003" pitchFamily="50" charset="0"/>
                      </a:rPr>
                      <m:t>𝑏</m:t>
                    </m:r>
                  </m:oMath>
                </a14:m>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 </a:t>
                </a:r>
                <a:r>
                  <a:rPr lang="en-US" dirty="0">
                    <a:latin typeface="TeXGyrePagella-Italic" panose="02000603020200000004" pitchFamily="50" charset="0"/>
                    <a:ea typeface="TeXGyrePagella-Italic" panose="02000603020200000004" pitchFamily="50" charset="0"/>
                    <a:cs typeface="TeXGyrePagella-Italic" panose="02000603020200000004" pitchFamily="50" charset="0"/>
                  </a:rPr>
                  <a:t>bootstrap samples </a:t>
                </a:r>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evaluated on the entire training set</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Each bootstrap sample is generated by randomly selecting </a:t>
                </a:r>
                <a14:m>
                  <m:oMath xmlns:m="http://schemas.openxmlformats.org/officeDocument/2006/math">
                    <m:r>
                      <a:rPr lang="en-US" b="0" i="1" smtClean="0">
                        <a:latin typeface="Cambria Math" panose="02040503050406030204" pitchFamily="18" charset="0"/>
                        <a:ea typeface="TeXGyrePagella-Regular" panose="02000603020200000003" pitchFamily="50" charset="0"/>
                        <a:cs typeface="TeXGyrePagella-Regular" panose="02000603020200000003" pitchFamily="50" charset="0"/>
                      </a:rPr>
                      <m:t>𝑚</m:t>
                    </m:r>
                  </m:oMath>
                </a14:m>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 data points with replacement from a dataset of size </a:t>
                </a:r>
                <a14:m>
                  <m:oMath xmlns:m="http://schemas.openxmlformats.org/officeDocument/2006/math">
                    <m:r>
                      <a:rPr lang="en-US" i="1">
                        <a:latin typeface="Cambria Math" panose="02040503050406030204" pitchFamily="18" charset="0"/>
                        <a:ea typeface="TeXGyrePagella-Regular" panose="02000603020200000003" pitchFamily="50" charset="0"/>
                        <a:cs typeface="TeXGyrePagella-Regular" panose="02000603020200000003" pitchFamily="50" charset="0"/>
                      </a:rPr>
                      <m:t>𝑚</m:t>
                    </m:r>
                  </m:oMath>
                </a14:m>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 meaning some data points can be selected multiple times in the same bootstrap sample</a:t>
                </a:r>
              </a:p>
            </p:txBody>
          </p:sp>
        </mc:Choice>
        <mc:Fallback xmlns="">
          <p:sp>
            <p:nvSpPr>
              <p:cNvPr id="3" name="Text Placeholder 2">
                <a:extLst>
                  <a:ext uri="{FF2B5EF4-FFF2-40B4-BE49-F238E27FC236}">
                    <a16:creationId xmlns:a16="http://schemas.microsoft.com/office/drawing/2014/main" id="{52F5DC5E-0908-4136-BCDD-E19F6566558D}"/>
                  </a:ext>
                </a:extLst>
              </p:cNvPr>
              <p:cNvSpPr>
                <a:spLocks noGrp="1" noRot="1" noChangeAspect="1" noMove="1" noResize="1" noEditPoints="1" noAdjustHandles="1" noChangeArrowheads="1" noChangeShapeType="1" noTextEdit="1"/>
              </p:cNvSpPr>
              <p:nvPr>
                <p:ph type="body" idx="1"/>
              </p:nvPr>
            </p:nvSpPr>
            <p:spPr>
              <a:blipFill>
                <a:blip r:embed="rId2"/>
                <a:stretch>
                  <a:fillRect l="-1043" t="-2241" r="-1797"/>
                </a:stretch>
              </a:blipFill>
            </p:spPr>
            <p:txBody>
              <a:bodyPr/>
              <a:lstStyle/>
              <a:p>
                <a:r>
                  <a:rPr lang="en-US">
                    <a:noFill/>
                  </a:rPr>
                  <a:t> </a:t>
                </a:r>
              </a:p>
            </p:txBody>
          </p:sp>
        </mc:Fallback>
      </mc:AlternateContent>
      <p:pic>
        <p:nvPicPr>
          <p:cNvPr id="12" name="Graphic 11">
            <a:extLst>
              <a:ext uri="{FF2B5EF4-FFF2-40B4-BE49-F238E27FC236}">
                <a16:creationId xmlns:a16="http://schemas.microsoft.com/office/drawing/2014/main" id="{30D3F1DF-1296-41E0-AD27-8F223332F6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6498" y="4953284"/>
            <a:ext cx="10110744" cy="1539591"/>
          </a:xfrm>
          <a:prstGeom prst="rect">
            <a:avLst/>
          </a:prstGeom>
        </p:spPr>
      </p:pic>
      <p:sp>
        <p:nvSpPr>
          <p:cNvPr id="4" name="Slide Number Placeholder 3">
            <a:extLst>
              <a:ext uri="{FF2B5EF4-FFF2-40B4-BE49-F238E27FC236}">
                <a16:creationId xmlns:a16="http://schemas.microsoft.com/office/drawing/2014/main" id="{428568F1-FD8E-4216-9BD0-EB65B6D213EA}"/>
              </a:ext>
            </a:extLst>
          </p:cNvPr>
          <p:cNvSpPr>
            <a:spLocks noGrp="1"/>
          </p:cNvSpPr>
          <p:nvPr>
            <p:ph type="sldNum" sz="quarter" idx="12"/>
          </p:nvPr>
        </p:nvSpPr>
        <p:spPr/>
        <p:txBody>
          <a:bodyPr/>
          <a:lstStyle/>
          <a:p>
            <a:fld id="{D7130CDA-5AFB-4A89-BB46-5FCA94388A89}" type="slidenum">
              <a:rPr lang="en-US" smtClean="0"/>
              <a:t>24</a:t>
            </a:fld>
            <a:endParaRPr lang="en-US"/>
          </a:p>
        </p:txBody>
      </p:sp>
    </p:spTree>
    <p:extLst>
      <p:ext uri="{BB962C8B-B14F-4D97-AF65-F5344CB8AC3E}">
        <p14:creationId xmlns:p14="http://schemas.microsoft.com/office/powerpoint/2010/main" val="3174266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AE66-4D97-4D3A-B7A2-FA3669B45220}"/>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Model Selection: Bootstrap</a:t>
            </a:r>
            <a:endParaRPr lang="en-US" b="0" i="0" u="none" strike="noStrike" baseline="0" dirty="0">
              <a:latin typeface="TeXGyrePagella-Regular" panose="02000603020200000003" pitchFamily="50" charset="0"/>
            </a:endParaRPr>
          </a:p>
        </p:txBody>
      </p:sp>
      <p:sp>
        <p:nvSpPr>
          <p:cNvPr id="3" name="Text Placeholder 2">
            <a:extLst>
              <a:ext uri="{FF2B5EF4-FFF2-40B4-BE49-F238E27FC236}">
                <a16:creationId xmlns:a16="http://schemas.microsoft.com/office/drawing/2014/main" id="{52F5DC5E-0908-4136-BCDD-E19F6566558D}"/>
              </a:ext>
            </a:extLst>
          </p:cNvPr>
          <p:cNvSpPr>
            <a:spLocks noGrp="1"/>
          </p:cNvSpPr>
          <p:nvPr>
            <p:ph type="body" idx="1"/>
          </p:nvPr>
        </p:nvSpPr>
        <p:spPr/>
        <p:txBody>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To remove bias, the </a:t>
            </a:r>
            <a:r>
              <a:rPr lang="en-US" dirty="0">
                <a:latin typeface="TeXGyrePagella-Italic" panose="02000603020200000004" pitchFamily="50" charset="0"/>
                <a:ea typeface="TeXGyrePagella-Italic" panose="02000603020200000004" pitchFamily="50" charset="0"/>
                <a:cs typeface="TeXGyrePagella-Italic" panose="02000603020200000004" pitchFamily="50" charset="0"/>
              </a:rPr>
              <a:t>leave-one-out bootstrap estimate </a:t>
            </a:r>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only computes generalization error using samples not included in a particular bootstrap sample</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This introduces a new bias since the test sets have different sizes, so the </a:t>
            </a:r>
            <a:r>
              <a:rPr lang="en-US" dirty="0">
                <a:latin typeface="TeXGyrePagella-Italic" panose="02000603020200000004" pitchFamily="50" charset="0"/>
                <a:ea typeface="TeXGyrePagella-Italic" panose="02000603020200000004" pitchFamily="50" charset="0"/>
                <a:cs typeface="TeXGyrePagella-Italic" panose="02000603020200000004" pitchFamily="50" charset="0"/>
              </a:rPr>
              <a:t>0.632 bootstrap estimate </a:t>
            </a:r>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normalizes the result to remove this bias</a:t>
            </a:r>
          </a:p>
        </p:txBody>
      </p:sp>
      <p:pic>
        <p:nvPicPr>
          <p:cNvPr id="4" name="Graphic 3">
            <a:extLst>
              <a:ext uri="{FF2B5EF4-FFF2-40B4-BE49-F238E27FC236}">
                <a16:creationId xmlns:a16="http://schemas.microsoft.com/office/drawing/2014/main" id="{9A091104-6F50-43A6-AFC5-2EA4791EB8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16918" y="4347714"/>
            <a:ext cx="6237467" cy="2145161"/>
          </a:xfrm>
          <a:prstGeom prst="rect">
            <a:avLst/>
          </a:prstGeom>
        </p:spPr>
      </p:pic>
      <p:sp>
        <p:nvSpPr>
          <p:cNvPr id="5" name="Slide Number Placeholder 4">
            <a:extLst>
              <a:ext uri="{FF2B5EF4-FFF2-40B4-BE49-F238E27FC236}">
                <a16:creationId xmlns:a16="http://schemas.microsoft.com/office/drawing/2014/main" id="{9141640F-5E7B-498B-822D-484E457B8988}"/>
              </a:ext>
            </a:extLst>
          </p:cNvPr>
          <p:cNvSpPr>
            <a:spLocks noGrp="1"/>
          </p:cNvSpPr>
          <p:nvPr>
            <p:ph type="sldNum" sz="quarter" idx="12"/>
          </p:nvPr>
        </p:nvSpPr>
        <p:spPr/>
        <p:txBody>
          <a:bodyPr/>
          <a:lstStyle/>
          <a:p>
            <a:fld id="{D7130CDA-5AFB-4A89-BB46-5FCA94388A89}" type="slidenum">
              <a:rPr lang="en-US" smtClean="0"/>
              <a:t>25</a:t>
            </a:fld>
            <a:endParaRPr lang="en-US"/>
          </a:p>
        </p:txBody>
      </p:sp>
    </p:spTree>
    <p:extLst>
      <p:ext uri="{BB962C8B-B14F-4D97-AF65-F5344CB8AC3E}">
        <p14:creationId xmlns:p14="http://schemas.microsoft.com/office/powerpoint/2010/main" val="1299179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AE66-4D97-4D3A-B7A2-FA3669B45220}"/>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Summary</a:t>
            </a:r>
            <a:endParaRPr lang="en-US" b="0" i="0" u="none" strike="noStrike" baseline="0" dirty="0">
              <a:latin typeface="TeXGyrePagella-Regular" panose="02000603020200000003" pitchFamily="50" charset="0"/>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2F5DC5E-0908-4136-BCDD-E19F6566558D}"/>
                  </a:ext>
                </a:extLst>
              </p:cNvPr>
              <p:cNvSpPr>
                <a:spLocks noGrp="1"/>
              </p:cNvSpPr>
              <p:nvPr>
                <p:ph type="body" idx="1"/>
              </p:nvPr>
            </p:nvSpPr>
            <p:spPr/>
            <p:txBody>
              <a:bodyPr>
                <a:normAutofit/>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Surrogate models are function approximations that can be optimized instead of the true, potentially expensive objective function</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Many surrogate models can be represented using a linear combination of basis functions</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Model selection involves a bias-variance tradeoff between models with low complexity that cannot capture important trends and models with high complexity that overfit to noise</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Generalization error can be estimated using techniques such as holdout, </a:t>
                </a:r>
                <a14:m>
                  <m:oMath xmlns:m="http://schemas.openxmlformats.org/officeDocument/2006/math">
                    <m:r>
                      <a:rPr lang="en-US" b="0" i="1" smtClean="0">
                        <a:latin typeface="Cambria Math" panose="02040503050406030204" pitchFamily="18" charset="0"/>
                        <a:ea typeface="TeXGyrePagella-Regular" panose="02000603020200000003" pitchFamily="50" charset="0"/>
                        <a:cs typeface="TeXGyrePagella-Regular" panose="02000603020200000003" pitchFamily="50" charset="0"/>
                      </a:rPr>
                      <m:t>𝑘</m:t>
                    </m:r>
                  </m:oMath>
                </a14:m>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-fold cross validation, and </a:t>
                </a:r>
                <a:r>
                  <a:rPr lang="en-US">
                    <a:latin typeface="TeXGyrePagella-Regular" panose="02000603020200000003" pitchFamily="50" charset="0"/>
                    <a:ea typeface="TeXGyrePagella-Regular" panose="02000603020200000003" pitchFamily="50" charset="0"/>
                    <a:cs typeface="TeXGyrePagella-Regular" panose="02000603020200000003" pitchFamily="50" charset="0"/>
                  </a:rPr>
                  <a:t>the bootstrap</a:t>
                </a:r>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p:txBody>
          </p:sp>
        </mc:Choice>
        <mc:Fallback xmlns="">
          <p:sp>
            <p:nvSpPr>
              <p:cNvPr id="3" name="Text Placeholder 2">
                <a:extLst>
                  <a:ext uri="{FF2B5EF4-FFF2-40B4-BE49-F238E27FC236}">
                    <a16:creationId xmlns:a16="http://schemas.microsoft.com/office/drawing/2014/main" id="{52F5DC5E-0908-4136-BCDD-E19F6566558D}"/>
                  </a:ext>
                </a:extLst>
              </p:cNvPr>
              <p:cNvSpPr>
                <a:spLocks noGrp="1" noRot="1" noChangeAspect="1" noMove="1" noResize="1" noEditPoints="1" noAdjustHandles="1" noChangeArrowheads="1" noChangeShapeType="1" noTextEdit="1"/>
              </p:cNvSpPr>
              <p:nvPr>
                <p:ph type="body" idx="1"/>
              </p:nvPr>
            </p:nvSpPr>
            <p:spPr>
              <a:blipFill>
                <a:blip r:embed="rId2"/>
                <a:stretch>
                  <a:fillRect l="-1043" t="-2101" b="-33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541DC64-DB7D-497A-BAEB-EA22300F7CE9}"/>
              </a:ext>
            </a:extLst>
          </p:cNvPr>
          <p:cNvSpPr>
            <a:spLocks noGrp="1"/>
          </p:cNvSpPr>
          <p:nvPr>
            <p:ph type="sldNum" sz="quarter" idx="12"/>
          </p:nvPr>
        </p:nvSpPr>
        <p:spPr/>
        <p:txBody>
          <a:bodyPr/>
          <a:lstStyle/>
          <a:p>
            <a:fld id="{D7130CDA-5AFB-4A89-BB46-5FCA94388A89}" type="slidenum">
              <a:rPr lang="en-US" smtClean="0"/>
              <a:t>26</a:t>
            </a:fld>
            <a:endParaRPr lang="en-US"/>
          </a:p>
        </p:txBody>
      </p:sp>
    </p:spTree>
    <p:extLst>
      <p:ext uri="{BB962C8B-B14F-4D97-AF65-F5344CB8AC3E}">
        <p14:creationId xmlns:p14="http://schemas.microsoft.com/office/powerpoint/2010/main" val="1911798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365616E2-154C-454F-A5D8-D931DE82CFC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8000" t="5324" r="45652" b="84696"/>
          <a:stretch/>
        </p:blipFill>
        <p:spPr>
          <a:xfrm>
            <a:off x="677462" y="1825625"/>
            <a:ext cx="5114055" cy="2179293"/>
          </a:xfrm>
          <a:prstGeom prst="rect">
            <a:avLst/>
          </a:prstGeom>
        </p:spPr>
      </p:pic>
      <p:sp>
        <p:nvSpPr>
          <p:cNvPr id="2" name="Title 1">
            <a:extLst>
              <a:ext uri="{FF2B5EF4-FFF2-40B4-BE49-F238E27FC236}">
                <a16:creationId xmlns:a16="http://schemas.microsoft.com/office/drawing/2014/main" id="{3E97DE3D-B052-4A64-B679-52A9E0C54CA5}"/>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Fitting Surrogate Models</a:t>
            </a:r>
            <a:endParaRPr lang="en-US" b="0" i="0" u="none" strike="noStrike" baseline="0" dirty="0">
              <a:latin typeface="TeXGyrePagella-Regular" panose="02000603020200000003" pitchFamily="50" charset="0"/>
            </a:endParaRPr>
          </a:p>
        </p:txBody>
      </p:sp>
      <p:sp>
        <p:nvSpPr>
          <p:cNvPr id="3" name="Text Placeholder 2">
            <a:extLst>
              <a:ext uri="{FF2B5EF4-FFF2-40B4-BE49-F238E27FC236}">
                <a16:creationId xmlns:a16="http://schemas.microsoft.com/office/drawing/2014/main" id="{B0F6D643-EFD9-400D-84E8-323FA02A81D4}"/>
              </a:ext>
            </a:extLst>
          </p:cNvPr>
          <p:cNvSpPr>
            <a:spLocks noGrp="1"/>
          </p:cNvSpPr>
          <p:nvPr>
            <p:ph type="body" idx="1"/>
          </p:nvPr>
        </p:nvSpPr>
        <p:spPr>
          <a:xfrm>
            <a:off x="838200" y="1825624"/>
            <a:ext cx="10515600" cy="6475537"/>
          </a:xfrm>
        </p:spPr>
        <p:txBody>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Given a set of design points and function evaluations,</a:t>
            </a: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Find the model parameters which minimize error</a:t>
            </a: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This optimization problem is called </a:t>
            </a:r>
            <a:r>
              <a:rPr lang="en-US" dirty="0">
                <a:latin typeface="TeXGyrePagella-Italic" panose="02000603020200000004" pitchFamily="50" charset="0"/>
                <a:ea typeface="TeXGyrePagella-Italic" panose="02000603020200000004" pitchFamily="50" charset="0"/>
                <a:cs typeface="TeXGyrePagella-Italic" panose="02000603020200000004" pitchFamily="50" charset="0"/>
              </a:rPr>
              <a:t>regression</a:t>
            </a:r>
          </a:p>
        </p:txBody>
      </p:sp>
      <p:pic>
        <p:nvPicPr>
          <p:cNvPr id="8" name="Graphic 7">
            <a:extLst>
              <a:ext uri="{FF2B5EF4-FFF2-40B4-BE49-F238E27FC236}">
                <a16:creationId xmlns:a16="http://schemas.microsoft.com/office/drawing/2014/main" id="{191B3041-4449-4AF5-A6B1-3A993A84FB8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28522" t="5324" r="45130" b="85391"/>
          <a:stretch/>
        </p:blipFill>
        <p:spPr>
          <a:xfrm>
            <a:off x="5226762" y="1715184"/>
            <a:ext cx="5411420" cy="2145278"/>
          </a:xfrm>
          <a:prstGeom prst="rect">
            <a:avLst/>
          </a:prstGeom>
        </p:spPr>
      </p:pic>
      <p:pic>
        <p:nvPicPr>
          <p:cNvPr id="10" name="Graphic 9">
            <a:extLst>
              <a:ext uri="{FF2B5EF4-FFF2-40B4-BE49-F238E27FC236}">
                <a16:creationId xmlns:a16="http://schemas.microsoft.com/office/drawing/2014/main" id="{FC332B33-3F85-4C77-A415-D77A5D792EC3}"/>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25000" t="5324" r="41217" b="86318"/>
          <a:stretch/>
        </p:blipFill>
        <p:spPr>
          <a:xfrm>
            <a:off x="1804441" y="4035792"/>
            <a:ext cx="7348227" cy="2045019"/>
          </a:xfrm>
          <a:prstGeom prst="rect">
            <a:avLst/>
          </a:prstGeom>
        </p:spPr>
      </p:pic>
      <p:pic>
        <p:nvPicPr>
          <p:cNvPr id="12" name="Graphic 11">
            <a:extLst>
              <a:ext uri="{FF2B5EF4-FFF2-40B4-BE49-F238E27FC236}">
                <a16:creationId xmlns:a16="http://schemas.microsoft.com/office/drawing/2014/main" id="{44262242-B579-4D14-8F0E-53B990C16CC6}"/>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9957" t="5324" r="45652" b="85326"/>
          <a:stretch/>
        </p:blipFill>
        <p:spPr>
          <a:xfrm>
            <a:off x="3234489" y="3429000"/>
            <a:ext cx="4488132" cy="1935438"/>
          </a:xfrm>
          <a:prstGeom prst="rect">
            <a:avLst/>
          </a:prstGeom>
        </p:spPr>
      </p:pic>
      <p:sp>
        <p:nvSpPr>
          <p:cNvPr id="4" name="Slide Number Placeholder 3">
            <a:extLst>
              <a:ext uri="{FF2B5EF4-FFF2-40B4-BE49-F238E27FC236}">
                <a16:creationId xmlns:a16="http://schemas.microsoft.com/office/drawing/2014/main" id="{5BF73EE8-F6AF-42F0-92D5-8BAE902C6F33}"/>
              </a:ext>
            </a:extLst>
          </p:cNvPr>
          <p:cNvSpPr>
            <a:spLocks noGrp="1"/>
          </p:cNvSpPr>
          <p:nvPr>
            <p:ph type="sldNum" sz="quarter" idx="12"/>
          </p:nvPr>
        </p:nvSpPr>
        <p:spPr/>
        <p:txBody>
          <a:bodyPr/>
          <a:lstStyle/>
          <a:p>
            <a:fld id="{D7130CDA-5AFB-4A89-BB46-5FCA94388A89}" type="slidenum">
              <a:rPr lang="en-US" smtClean="0"/>
              <a:t>3</a:t>
            </a:fld>
            <a:endParaRPr lang="en-US"/>
          </a:p>
        </p:txBody>
      </p:sp>
    </p:spTree>
    <p:extLst>
      <p:ext uri="{BB962C8B-B14F-4D97-AF65-F5344CB8AC3E}">
        <p14:creationId xmlns:p14="http://schemas.microsoft.com/office/powerpoint/2010/main" val="1099117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7DE3D-B052-4A64-B679-52A9E0C54CA5}"/>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Fitting Surrogate Models</a:t>
            </a:r>
            <a:endParaRPr lang="en-US" b="0" i="0" u="none" strike="noStrike" baseline="0" dirty="0">
              <a:latin typeface="TeXGyrePagella-Regular" panose="02000603020200000003" pitchFamily="50" charset="0"/>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B0F6D643-EFD9-400D-84E8-323FA02A81D4}"/>
                  </a:ext>
                </a:extLst>
              </p:cNvPr>
              <p:cNvSpPr>
                <a:spLocks noGrp="1"/>
              </p:cNvSpPr>
              <p:nvPr>
                <p:ph type="body" idx="1"/>
              </p:nvPr>
            </p:nvSpPr>
            <p:spPr>
              <a:xfrm>
                <a:off x="838200" y="1825624"/>
                <a:ext cx="10515600" cy="6475537"/>
              </a:xfrm>
            </p:spPr>
            <p:txBody>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Example: approximating </a:t>
                </a:r>
                <a14:m>
                  <m:oMath xmlns:m="http://schemas.openxmlformats.org/officeDocument/2006/math">
                    <m:r>
                      <a:rPr lang="en-US" b="0" i="1" smtClean="0">
                        <a:latin typeface="Cambria Math" panose="02040503050406030204" pitchFamily="18" charset="0"/>
                        <a:ea typeface="TeXGyrePagella-Regular" panose="02000603020200000003" pitchFamily="50" charset="0"/>
                        <a:cs typeface="TeXGyrePagella-Regular" panose="02000603020200000003" pitchFamily="50" charset="0"/>
                      </a:rPr>
                      <m:t>𝑓</m:t>
                    </m:r>
                  </m:oMath>
                </a14:m>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 with a quadratic function</a:t>
                </a:r>
                <a:endParaRPr lang="en-US" dirty="0">
                  <a:latin typeface="TeXGyrePagella-Italic" panose="02000603020200000004" pitchFamily="50" charset="0"/>
                  <a:ea typeface="TeXGyrePagella-Italic" panose="02000603020200000004" pitchFamily="50" charset="0"/>
                  <a:cs typeface="TeXGyrePagella-Italic" panose="02000603020200000004" pitchFamily="50" charset="0"/>
                </a:endParaRPr>
              </a:p>
            </p:txBody>
          </p:sp>
        </mc:Choice>
        <mc:Fallback xmlns="">
          <p:sp>
            <p:nvSpPr>
              <p:cNvPr id="3" name="Text Placeholder 2">
                <a:extLst>
                  <a:ext uri="{FF2B5EF4-FFF2-40B4-BE49-F238E27FC236}">
                    <a16:creationId xmlns:a16="http://schemas.microsoft.com/office/drawing/2014/main" id="{B0F6D643-EFD9-400D-84E8-323FA02A81D4}"/>
                  </a:ext>
                </a:extLst>
              </p:cNvPr>
              <p:cNvSpPr>
                <a:spLocks noGrp="1" noRot="1" noChangeAspect="1" noMove="1" noResize="1" noEditPoints="1" noAdjustHandles="1" noChangeArrowheads="1" noChangeShapeType="1" noTextEdit="1"/>
              </p:cNvSpPr>
              <p:nvPr>
                <p:ph type="body" idx="1"/>
              </p:nvPr>
            </p:nvSpPr>
            <p:spPr>
              <a:xfrm>
                <a:off x="838200" y="1825624"/>
                <a:ext cx="10515600" cy="6475537"/>
              </a:xfrm>
              <a:blipFill>
                <a:blip r:embed="rId2"/>
                <a:stretch>
                  <a:fillRect l="-1043" t="-1505"/>
                </a:stretch>
              </a:blipFill>
            </p:spPr>
            <p:txBody>
              <a:bodyPr/>
              <a:lstStyle/>
              <a:p>
                <a:r>
                  <a:rPr lang="en-US">
                    <a:noFill/>
                  </a:rPr>
                  <a:t> </a:t>
                </a:r>
              </a:p>
            </p:txBody>
          </p:sp>
        </mc:Fallback>
      </mc:AlternateContent>
      <p:pic>
        <p:nvPicPr>
          <p:cNvPr id="5" name="Graphic 4">
            <a:extLst>
              <a:ext uri="{FF2B5EF4-FFF2-40B4-BE49-F238E27FC236}">
                <a16:creationId xmlns:a16="http://schemas.microsoft.com/office/drawing/2014/main" id="{00316E0F-D06A-4EE6-A3DD-360FE92C84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49649" y="2363360"/>
            <a:ext cx="3856969" cy="4307784"/>
          </a:xfrm>
          <a:prstGeom prst="rect">
            <a:avLst/>
          </a:prstGeom>
        </p:spPr>
      </p:pic>
      <p:sp>
        <p:nvSpPr>
          <p:cNvPr id="4" name="Slide Number Placeholder 3">
            <a:extLst>
              <a:ext uri="{FF2B5EF4-FFF2-40B4-BE49-F238E27FC236}">
                <a16:creationId xmlns:a16="http://schemas.microsoft.com/office/drawing/2014/main" id="{0491DFB8-4F41-4170-BDA3-7BFF8E997798}"/>
              </a:ext>
            </a:extLst>
          </p:cNvPr>
          <p:cNvSpPr>
            <a:spLocks noGrp="1"/>
          </p:cNvSpPr>
          <p:nvPr>
            <p:ph type="sldNum" sz="quarter" idx="12"/>
          </p:nvPr>
        </p:nvSpPr>
        <p:spPr/>
        <p:txBody>
          <a:bodyPr/>
          <a:lstStyle/>
          <a:p>
            <a:fld id="{D7130CDA-5AFB-4A89-BB46-5FCA94388A89}" type="slidenum">
              <a:rPr lang="en-US" smtClean="0"/>
              <a:t>4</a:t>
            </a:fld>
            <a:endParaRPr lang="en-US"/>
          </a:p>
        </p:txBody>
      </p:sp>
    </p:spTree>
    <p:extLst>
      <p:ext uri="{BB962C8B-B14F-4D97-AF65-F5344CB8AC3E}">
        <p14:creationId xmlns:p14="http://schemas.microsoft.com/office/powerpoint/2010/main" val="8460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94E7-69C2-43F1-B8AD-113FAF9FC4E9}"/>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Linear Models</a:t>
            </a:r>
            <a:endParaRPr lang="en-US" b="0" i="0" u="none" strike="noStrike" baseline="0" dirty="0">
              <a:latin typeface="TeXGyrePagella-Regular" panose="02000603020200000003" pitchFamily="50" charset="0"/>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32600AF-92CD-438D-91CB-20BC5802D129}"/>
                  </a:ext>
                </a:extLst>
              </p:cNvPr>
              <p:cNvSpPr>
                <a:spLocks noGrp="1"/>
              </p:cNvSpPr>
              <p:nvPr>
                <p:ph type="body" idx="1"/>
              </p:nvPr>
            </p:nvSpPr>
            <p:spPr>
              <a:xfrm>
                <a:off x="838200" y="3172569"/>
                <a:ext cx="10515600" cy="3004393"/>
              </a:xfrm>
            </p:spPr>
            <p:txBody>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For </a:t>
                </a:r>
                <a14:m>
                  <m:oMath xmlns:m="http://schemas.openxmlformats.org/officeDocument/2006/math">
                    <m:r>
                      <a:rPr lang="en-US" b="0" i="1" smtClean="0">
                        <a:latin typeface="Cambria Math" panose="02040503050406030204" pitchFamily="18" charset="0"/>
                        <a:ea typeface="TeXGyrePagella-Regular" panose="02000603020200000003" pitchFamily="50" charset="0"/>
                        <a:cs typeface="TeXGyrePagella-Regular" panose="02000603020200000003" pitchFamily="50" charset="0"/>
                      </a:rPr>
                      <m:t>𝑛</m:t>
                    </m:r>
                  </m:oMath>
                </a14:m>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-dimensional design space, has </a:t>
                </a:r>
                <a14:m>
                  <m:oMath xmlns:m="http://schemas.openxmlformats.org/officeDocument/2006/math">
                    <m:r>
                      <a:rPr lang="en-US" b="0" i="1" smtClean="0">
                        <a:latin typeface="Cambria Math" panose="02040503050406030204" pitchFamily="18" charset="0"/>
                        <a:ea typeface="TeXGyrePagella-Regular" panose="02000603020200000003" pitchFamily="50" charset="0"/>
                        <a:cs typeface="TeXGyrePagella-Regular" panose="02000603020200000003" pitchFamily="50" charset="0"/>
                      </a:rPr>
                      <m:t>𝑛</m:t>
                    </m:r>
                    <m:r>
                      <a:rPr lang="en-US" b="0" i="1" smtClean="0">
                        <a:latin typeface="Cambria Math" panose="02040503050406030204" pitchFamily="18" charset="0"/>
                        <a:ea typeface="TeXGyrePagella-Regular" panose="02000603020200000003" pitchFamily="50" charset="0"/>
                        <a:cs typeface="TeXGyrePagella-Regular" panose="02000603020200000003" pitchFamily="50" charset="0"/>
                      </a:rPr>
                      <m:t>+1</m:t>
                    </m:r>
                  </m:oMath>
                </a14:m>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 parameters and requires at least </a:t>
                </a:r>
                <a14:m>
                  <m:oMath xmlns:m="http://schemas.openxmlformats.org/officeDocument/2006/math">
                    <m:r>
                      <a:rPr lang="en-US" b="0" i="1" smtClean="0">
                        <a:latin typeface="Cambria Math" panose="02040503050406030204" pitchFamily="18" charset="0"/>
                        <a:ea typeface="TeXGyrePagella-Regular" panose="02000603020200000003" pitchFamily="50" charset="0"/>
                        <a:cs typeface="TeXGyrePagella-Regular" panose="02000603020200000003" pitchFamily="50" charset="0"/>
                      </a:rPr>
                      <m:t>𝑛</m:t>
                    </m:r>
                    <m:r>
                      <a:rPr lang="en-US" b="0" i="1" smtClean="0">
                        <a:latin typeface="Cambria Math" panose="02040503050406030204" pitchFamily="18" charset="0"/>
                        <a:ea typeface="TeXGyrePagella-Regular" panose="02000603020200000003" pitchFamily="50" charset="0"/>
                        <a:cs typeface="TeXGyrePagella-Regular" panose="02000603020200000003" pitchFamily="50" charset="0"/>
                      </a:rPr>
                      <m:t>+1</m:t>
                    </m:r>
                  </m:oMath>
                </a14:m>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 samples to fit unambiguously</a:t>
                </a: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A common simplification is to prepend 1 to </a:t>
                </a:r>
                <a:r>
                  <a:rPr lang="en-US" b="1" dirty="0">
                    <a:latin typeface="TeXGyrePagella-Regular" panose="02000603020200000003" pitchFamily="50" charset="0"/>
                    <a:ea typeface="TeXGyrePagella-Regular" panose="02000603020200000003" pitchFamily="50" charset="0"/>
                    <a:cs typeface="TeXGyrePagella-Regular" panose="02000603020200000003" pitchFamily="50" charset="0"/>
                  </a:rPr>
                  <a:t>x</a:t>
                </a:r>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 to get</a:t>
                </a:r>
              </a:p>
            </p:txBody>
          </p:sp>
        </mc:Choice>
        <mc:Fallback xmlns="">
          <p:sp>
            <p:nvSpPr>
              <p:cNvPr id="3" name="Text Placeholder 2">
                <a:extLst>
                  <a:ext uri="{FF2B5EF4-FFF2-40B4-BE49-F238E27FC236}">
                    <a16:creationId xmlns:a16="http://schemas.microsoft.com/office/drawing/2014/main" id="{E32600AF-92CD-438D-91CB-20BC5802D129}"/>
                  </a:ext>
                </a:extLst>
              </p:cNvPr>
              <p:cNvSpPr>
                <a:spLocks noGrp="1" noRot="1" noChangeAspect="1" noMove="1" noResize="1" noEditPoints="1" noAdjustHandles="1" noChangeArrowheads="1" noChangeShapeType="1" noTextEdit="1"/>
              </p:cNvSpPr>
              <p:nvPr>
                <p:ph type="body" idx="1"/>
              </p:nvPr>
            </p:nvSpPr>
            <p:spPr>
              <a:xfrm>
                <a:off x="838200" y="3172569"/>
                <a:ext cx="10515600" cy="3004393"/>
              </a:xfrm>
              <a:blipFill>
                <a:blip r:embed="rId2"/>
                <a:stretch>
                  <a:fillRect l="-1043" t="-3245"/>
                </a:stretch>
              </a:blipFill>
            </p:spPr>
            <p:txBody>
              <a:bodyPr/>
              <a:lstStyle/>
              <a:p>
                <a:r>
                  <a:rPr lang="en-US">
                    <a:noFill/>
                  </a:rPr>
                  <a:t> </a:t>
                </a:r>
              </a:p>
            </p:txBody>
          </p:sp>
        </mc:Fallback>
      </mc:AlternateContent>
      <p:pic>
        <p:nvPicPr>
          <p:cNvPr id="5" name="Graphic 4">
            <a:extLst>
              <a:ext uri="{FF2B5EF4-FFF2-40B4-BE49-F238E27FC236}">
                <a16:creationId xmlns:a16="http://schemas.microsoft.com/office/drawing/2014/main" id="{1534DD31-7D79-4305-871B-0E71678B51F7}"/>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6043" t="4058" r="40566" b="81913"/>
          <a:stretch/>
        </p:blipFill>
        <p:spPr>
          <a:xfrm>
            <a:off x="2162753" y="579245"/>
            <a:ext cx="7687932" cy="3633746"/>
          </a:xfrm>
          <a:prstGeom prst="rect">
            <a:avLst/>
          </a:prstGeom>
        </p:spPr>
      </p:pic>
      <p:pic>
        <p:nvPicPr>
          <p:cNvPr id="7" name="Graphic 6">
            <a:extLst>
              <a:ext uri="{FF2B5EF4-FFF2-40B4-BE49-F238E27FC236}">
                <a16:creationId xmlns:a16="http://schemas.microsoft.com/office/drawing/2014/main" id="{32B0159D-2E11-4BBB-9CAB-02FB1E6E9E8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5826" t="6725" r="49044" b="84231"/>
          <a:stretch/>
        </p:blipFill>
        <p:spPr>
          <a:xfrm>
            <a:off x="4336945" y="4334592"/>
            <a:ext cx="3339548" cy="2245556"/>
          </a:xfrm>
          <a:prstGeom prst="rect">
            <a:avLst/>
          </a:prstGeom>
        </p:spPr>
      </p:pic>
      <p:sp>
        <p:nvSpPr>
          <p:cNvPr id="4" name="Slide Number Placeholder 3">
            <a:extLst>
              <a:ext uri="{FF2B5EF4-FFF2-40B4-BE49-F238E27FC236}">
                <a16:creationId xmlns:a16="http://schemas.microsoft.com/office/drawing/2014/main" id="{7625DF8B-D9A3-4A99-9C27-22476E759ADB}"/>
              </a:ext>
            </a:extLst>
          </p:cNvPr>
          <p:cNvSpPr>
            <a:spLocks noGrp="1"/>
          </p:cNvSpPr>
          <p:nvPr>
            <p:ph type="sldNum" sz="quarter" idx="12"/>
          </p:nvPr>
        </p:nvSpPr>
        <p:spPr/>
        <p:txBody>
          <a:bodyPr/>
          <a:lstStyle/>
          <a:p>
            <a:fld id="{D7130CDA-5AFB-4A89-BB46-5FCA94388A89}" type="slidenum">
              <a:rPr lang="en-US" smtClean="0"/>
              <a:t>5</a:t>
            </a:fld>
            <a:endParaRPr lang="en-US"/>
          </a:p>
        </p:txBody>
      </p:sp>
    </p:spTree>
    <p:extLst>
      <p:ext uri="{BB962C8B-B14F-4D97-AF65-F5344CB8AC3E}">
        <p14:creationId xmlns:p14="http://schemas.microsoft.com/office/powerpoint/2010/main" val="319511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94E7-69C2-43F1-B8AD-113FAF9FC4E9}"/>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Linear Models</a:t>
            </a:r>
            <a:endParaRPr lang="en-US" b="0" i="0" u="none" strike="noStrike" baseline="0" dirty="0">
              <a:latin typeface="TeXGyrePagella-Regular" panose="02000603020200000003" pitchFamily="50" charset="0"/>
            </a:endParaRPr>
          </a:p>
        </p:txBody>
      </p:sp>
      <p:sp>
        <p:nvSpPr>
          <p:cNvPr id="6" name="Text Placeholder 5">
            <a:extLst>
              <a:ext uri="{FF2B5EF4-FFF2-40B4-BE49-F238E27FC236}">
                <a16:creationId xmlns:a16="http://schemas.microsoft.com/office/drawing/2014/main" id="{6695F471-797A-4726-AD2E-546F291C0445}"/>
              </a:ext>
            </a:extLst>
          </p:cNvPr>
          <p:cNvSpPr>
            <a:spLocks noGrp="1"/>
          </p:cNvSpPr>
          <p:nvPr>
            <p:ph type="body" idx="1"/>
          </p:nvPr>
        </p:nvSpPr>
        <p:spPr>
          <a:xfrm>
            <a:off x="838200" y="1825625"/>
            <a:ext cx="10515600" cy="7119592"/>
          </a:xfrm>
        </p:spPr>
        <p:txBody>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Fitting a linear model is called </a:t>
            </a:r>
            <a:r>
              <a:rPr lang="en-US" dirty="0">
                <a:latin typeface="TeXGyrePagella-Italic" panose="02000603020200000004" pitchFamily="50" charset="0"/>
                <a:ea typeface="TeXGyrePagella-Italic" panose="02000603020200000004" pitchFamily="50" charset="0"/>
                <a:cs typeface="TeXGyrePagella-Italic" panose="02000603020200000004" pitchFamily="50" charset="0"/>
              </a:rPr>
              <a:t>linear regression</a:t>
            </a:r>
          </a:p>
          <a:p>
            <a:pPr marL="0" indent="0">
              <a:buNone/>
            </a:pPr>
            <a:r>
              <a:rPr lang="en-US" dirty="0">
                <a:latin typeface="TeXGyrePagella-Italic" panose="02000603020200000004" pitchFamily="50" charset="0"/>
                <a:ea typeface="TeXGyrePagella-Italic" panose="02000603020200000004" pitchFamily="50" charset="0"/>
                <a:cs typeface="TeXGyrePagella-Italic" panose="02000603020200000004" pitchFamily="50" charset="0"/>
              </a:rPr>
              <a:t>	</a:t>
            </a:r>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pPr marL="0" indent="0">
              <a:buNone/>
            </a:pPr>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Solution can be found analytically</a:t>
            </a: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If X</a:t>
            </a:r>
            <a:r>
              <a:rPr lang="en-US" baseline="30000" dirty="0">
                <a:latin typeface="TeXGyrePagella-Regular" panose="02000603020200000003" pitchFamily="50" charset="0"/>
                <a:ea typeface="TeXGyrePagella-Regular" panose="02000603020200000003" pitchFamily="50" charset="0"/>
                <a:cs typeface="TeXGyrePagella-Regular" panose="02000603020200000003" pitchFamily="50" charset="0"/>
              </a:rPr>
              <a:t>⊤</a:t>
            </a:r>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X is invertible,</a:t>
            </a: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If X </a:t>
            </a:r>
            <a:r>
              <a:rPr lang="en-US" dirty="0" err="1">
                <a:latin typeface="TeXGyrePagella-Regular" panose="02000603020200000003" pitchFamily="50" charset="0"/>
                <a:ea typeface="TeXGyrePagella-Regular" panose="02000603020200000003" pitchFamily="50" charset="0"/>
                <a:cs typeface="TeXGyrePagella-Regular" panose="02000603020200000003" pitchFamily="50" charset="0"/>
              </a:rPr>
              <a:t>X</a:t>
            </a:r>
            <a:r>
              <a:rPr lang="en-US" baseline="30000" dirty="0">
                <a:latin typeface="TeXGyrePagella-Regular" panose="02000603020200000003" pitchFamily="50" charset="0"/>
                <a:ea typeface="TeXGyrePagella-Regular" panose="02000603020200000003" pitchFamily="50" charset="0"/>
                <a:cs typeface="TeXGyrePagella-Regular" panose="02000603020200000003" pitchFamily="50" charset="0"/>
              </a:rPr>
              <a:t>⊤</a:t>
            </a:r>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 is invertible,</a:t>
            </a:r>
          </a:p>
        </p:txBody>
      </p:sp>
      <p:pic>
        <p:nvPicPr>
          <p:cNvPr id="17" name="Graphic 16">
            <a:extLst>
              <a:ext uri="{FF2B5EF4-FFF2-40B4-BE49-F238E27FC236}">
                <a16:creationId xmlns:a16="http://schemas.microsoft.com/office/drawing/2014/main" id="{9C04FE9A-601C-41BE-A109-6D0DDF6086C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6347" t="7072" r="49044" b="85160"/>
          <a:stretch/>
        </p:blipFill>
        <p:spPr>
          <a:xfrm>
            <a:off x="4170913" y="3316534"/>
            <a:ext cx="2964060" cy="1773140"/>
          </a:xfrm>
          <a:prstGeom prst="rect">
            <a:avLst/>
          </a:prstGeom>
        </p:spPr>
      </p:pic>
      <p:pic>
        <p:nvPicPr>
          <p:cNvPr id="25" name="Graphic 24">
            <a:extLst>
              <a:ext uri="{FF2B5EF4-FFF2-40B4-BE49-F238E27FC236}">
                <a16:creationId xmlns:a16="http://schemas.microsoft.com/office/drawing/2014/main" id="{B6768054-5AC2-40C7-8940-7BD0A4B4DB19}"/>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28521" t="5324" r="44088" b="85507"/>
          <a:stretch/>
        </p:blipFill>
        <p:spPr>
          <a:xfrm>
            <a:off x="3231113" y="1644550"/>
            <a:ext cx="5533820" cy="2083878"/>
          </a:xfrm>
          <a:prstGeom prst="rect">
            <a:avLst/>
          </a:prstGeom>
        </p:spPr>
      </p:pic>
      <p:pic>
        <p:nvPicPr>
          <p:cNvPr id="31" name="Graphic 30">
            <a:extLst>
              <a:ext uri="{FF2B5EF4-FFF2-40B4-BE49-F238E27FC236}">
                <a16:creationId xmlns:a16="http://schemas.microsoft.com/office/drawing/2014/main" id="{7F607A1F-4761-48EC-9EDF-E3E2441F9CD7}"/>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30087" t="4174" r="46826" b="84928"/>
          <a:stretch/>
        </p:blipFill>
        <p:spPr>
          <a:xfrm>
            <a:off x="3291840" y="4011651"/>
            <a:ext cx="4063117" cy="2157814"/>
          </a:xfrm>
          <a:prstGeom prst="rect">
            <a:avLst/>
          </a:prstGeom>
        </p:spPr>
      </p:pic>
      <p:pic>
        <p:nvPicPr>
          <p:cNvPr id="33" name="Graphic 32">
            <a:extLst>
              <a:ext uri="{FF2B5EF4-FFF2-40B4-BE49-F238E27FC236}">
                <a16:creationId xmlns:a16="http://schemas.microsoft.com/office/drawing/2014/main" id="{C561AD05-C06F-483A-AD84-DBC48F1F661E}"/>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30218" t="5324" r="46304" b="85507"/>
          <a:stretch/>
        </p:blipFill>
        <p:spPr>
          <a:xfrm>
            <a:off x="3291840" y="5301933"/>
            <a:ext cx="4260136" cy="1871619"/>
          </a:xfrm>
          <a:prstGeom prst="rect">
            <a:avLst/>
          </a:prstGeom>
        </p:spPr>
      </p:pic>
      <p:sp>
        <p:nvSpPr>
          <p:cNvPr id="3" name="Slide Number Placeholder 2">
            <a:extLst>
              <a:ext uri="{FF2B5EF4-FFF2-40B4-BE49-F238E27FC236}">
                <a16:creationId xmlns:a16="http://schemas.microsoft.com/office/drawing/2014/main" id="{7085E8F0-0FEB-4A04-AE12-67B2019E7E46}"/>
              </a:ext>
            </a:extLst>
          </p:cNvPr>
          <p:cNvSpPr>
            <a:spLocks noGrp="1"/>
          </p:cNvSpPr>
          <p:nvPr>
            <p:ph type="sldNum" sz="quarter" idx="12"/>
          </p:nvPr>
        </p:nvSpPr>
        <p:spPr/>
        <p:txBody>
          <a:bodyPr/>
          <a:lstStyle/>
          <a:p>
            <a:fld id="{D7130CDA-5AFB-4A89-BB46-5FCA94388A89}" type="slidenum">
              <a:rPr lang="en-US" smtClean="0"/>
              <a:t>6</a:t>
            </a:fld>
            <a:endParaRPr lang="en-US"/>
          </a:p>
        </p:txBody>
      </p:sp>
    </p:spTree>
    <p:extLst>
      <p:ext uri="{BB962C8B-B14F-4D97-AF65-F5344CB8AC3E}">
        <p14:creationId xmlns:p14="http://schemas.microsoft.com/office/powerpoint/2010/main" val="101055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2C64-E2B1-416C-BBCC-B546073808A5}"/>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Basis Functions</a:t>
            </a:r>
            <a:endParaRPr lang="en-US" b="0" i="0" u="none" strike="noStrike" baseline="0" dirty="0">
              <a:latin typeface="TeXGyrePagella-Regular" panose="02000603020200000003" pitchFamily="50" charset="0"/>
            </a:endParaRPr>
          </a:p>
        </p:txBody>
      </p:sp>
      <p:sp>
        <p:nvSpPr>
          <p:cNvPr id="3" name="Text Placeholder 2">
            <a:extLst>
              <a:ext uri="{FF2B5EF4-FFF2-40B4-BE49-F238E27FC236}">
                <a16:creationId xmlns:a16="http://schemas.microsoft.com/office/drawing/2014/main" id="{3EB323FD-EF89-4E9D-93C7-0BEA9E9DCBF3}"/>
              </a:ext>
            </a:extLst>
          </p:cNvPr>
          <p:cNvSpPr>
            <a:spLocks noGrp="1"/>
          </p:cNvSpPr>
          <p:nvPr>
            <p:ph type="body" idx="1"/>
          </p:nvPr>
        </p:nvSpPr>
        <p:spPr/>
        <p:txBody>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More general surrogate models can be constructed as linear combinations of </a:t>
            </a:r>
            <a:r>
              <a:rPr lang="en-US" dirty="0">
                <a:latin typeface="TeXGyrePagella-Italic" panose="02000603020200000004" pitchFamily="50" charset="0"/>
                <a:ea typeface="TeXGyrePagella-Italic" panose="02000603020200000004" pitchFamily="50" charset="0"/>
                <a:cs typeface="TeXGyrePagella-Italic" panose="02000603020200000004" pitchFamily="50" charset="0"/>
              </a:rPr>
              <a:t>basis functions </a:t>
            </a:r>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evaluated at the design point</a:t>
            </a: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For linear models, the basis function is the design point</a:t>
            </a:r>
          </a:p>
          <a:p>
            <a:pPr marL="0" indent="0">
              <a:buNone/>
            </a:pPr>
            <a:endParaRPr lang="en-US" dirty="0">
              <a:latin typeface="TeXGyrePagella-Italic" panose="02000603020200000004" pitchFamily="50" charset="0"/>
              <a:ea typeface="TeXGyrePagella-Italic" panose="02000603020200000004" pitchFamily="50" charset="0"/>
              <a:cs typeface="TeXGyrePagella-Italic" panose="02000603020200000004" pitchFamily="50" charset="0"/>
            </a:endParaRPr>
          </a:p>
        </p:txBody>
      </p:sp>
      <p:pic>
        <p:nvPicPr>
          <p:cNvPr id="10" name="Graphic 9">
            <a:extLst>
              <a:ext uri="{FF2B5EF4-FFF2-40B4-BE49-F238E27FC236}">
                <a16:creationId xmlns:a16="http://schemas.microsoft.com/office/drawing/2014/main" id="{B4F94193-0950-4126-8067-B367480ACA9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2522" t="3363" r="37304" b="86086"/>
          <a:stretch/>
        </p:blipFill>
        <p:spPr>
          <a:xfrm>
            <a:off x="2003729" y="4001294"/>
            <a:ext cx="7562298" cy="2234316"/>
          </a:xfrm>
          <a:prstGeom prst="rect">
            <a:avLst/>
          </a:prstGeom>
        </p:spPr>
      </p:pic>
      <p:pic>
        <p:nvPicPr>
          <p:cNvPr id="14" name="Graphic 13">
            <a:extLst>
              <a:ext uri="{FF2B5EF4-FFF2-40B4-BE49-F238E27FC236}">
                <a16:creationId xmlns:a16="http://schemas.microsoft.com/office/drawing/2014/main" id="{9D8E9FE8-E00F-4B24-965B-9A455A75CD01}"/>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7696" t="4469" r="36261" b="85275"/>
          <a:stretch/>
        </p:blipFill>
        <p:spPr>
          <a:xfrm>
            <a:off x="1752732" y="2280562"/>
            <a:ext cx="8686536" cy="2176696"/>
          </a:xfrm>
          <a:prstGeom prst="rect">
            <a:avLst/>
          </a:prstGeom>
        </p:spPr>
      </p:pic>
      <p:sp>
        <p:nvSpPr>
          <p:cNvPr id="4" name="Slide Number Placeholder 3">
            <a:extLst>
              <a:ext uri="{FF2B5EF4-FFF2-40B4-BE49-F238E27FC236}">
                <a16:creationId xmlns:a16="http://schemas.microsoft.com/office/drawing/2014/main" id="{562CBD01-DDD1-4A2D-BA13-ADD03F3B1076}"/>
              </a:ext>
            </a:extLst>
          </p:cNvPr>
          <p:cNvSpPr>
            <a:spLocks noGrp="1"/>
          </p:cNvSpPr>
          <p:nvPr>
            <p:ph type="sldNum" sz="quarter" idx="12"/>
          </p:nvPr>
        </p:nvSpPr>
        <p:spPr/>
        <p:txBody>
          <a:bodyPr/>
          <a:lstStyle/>
          <a:p>
            <a:fld id="{D7130CDA-5AFB-4A89-BB46-5FCA94388A89}" type="slidenum">
              <a:rPr lang="en-US" smtClean="0"/>
              <a:t>7</a:t>
            </a:fld>
            <a:endParaRPr lang="en-US"/>
          </a:p>
        </p:txBody>
      </p:sp>
    </p:spTree>
    <p:extLst>
      <p:ext uri="{BB962C8B-B14F-4D97-AF65-F5344CB8AC3E}">
        <p14:creationId xmlns:p14="http://schemas.microsoft.com/office/powerpoint/2010/main" val="3159903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2C64-E2B1-416C-BBCC-B546073808A5}"/>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Basis Functions</a:t>
            </a:r>
            <a:endParaRPr lang="en-US" b="0" i="0" u="none" strike="noStrike" baseline="0" dirty="0">
              <a:latin typeface="TeXGyrePagella-Regular" panose="02000603020200000003" pitchFamily="50" charset="0"/>
            </a:endParaRPr>
          </a:p>
        </p:txBody>
      </p:sp>
      <p:sp>
        <p:nvSpPr>
          <p:cNvPr id="3" name="Text Placeholder 2">
            <a:extLst>
              <a:ext uri="{FF2B5EF4-FFF2-40B4-BE49-F238E27FC236}">
                <a16:creationId xmlns:a16="http://schemas.microsoft.com/office/drawing/2014/main" id="{3EB323FD-EF89-4E9D-93C7-0BEA9E9DCBF3}"/>
              </a:ext>
            </a:extLst>
          </p:cNvPr>
          <p:cNvSpPr>
            <a:spLocks noGrp="1"/>
          </p:cNvSpPr>
          <p:nvPr>
            <p:ph type="body" idx="1"/>
          </p:nvPr>
        </p:nvSpPr>
        <p:spPr/>
        <p:txBody>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Any surrogate model represented as a linear combination of basis functions can be fit using regression</a:t>
            </a: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pPr marL="0" indent="0">
              <a:buNone/>
            </a:pPr>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pPr marL="0" indent="0">
              <a:buNone/>
            </a:pPr>
            <a:endParaRPr lang="en-US" dirty="0">
              <a:latin typeface="TeXGyrePagella-Italic" panose="02000603020200000004" pitchFamily="50" charset="0"/>
              <a:ea typeface="TeXGyrePagella-Italic" panose="02000603020200000004" pitchFamily="50" charset="0"/>
              <a:cs typeface="TeXGyrePagella-Italic" panose="02000603020200000004" pitchFamily="50" charset="0"/>
            </a:endParaRPr>
          </a:p>
        </p:txBody>
      </p:sp>
      <p:pic>
        <p:nvPicPr>
          <p:cNvPr id="5" name="Graphic 4">
            <a:extLst>
              <a:ext uri="{FF2B5EF4-FFF2-40B4-BE49-F238E27FC236}">
                <a16:creationId xmlns:a16="http://schemas.microsoft.com/office/drawing/2014/main" id="{CD4CE5C3-E59C-427D-9DF2-74C35294448E}"/>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0479" t="5324" r="46043" b="85971"/>
          <a:stretch/>
        </p:blipFill>
        <p:spPr>
          <a:xfrm>
            <a:off x="3230393" y="2293322"/>
            <a:ext cx="5301843" cy="2211458"/>
          </a:xfrm>
          <a:prstGeom prst="rect">
            <a:avLst/>
          </a:prstGeom>
        </p:spPr>
      </p:pic>
      <p:pic>
        <p:nvPicPr>
          <p:cNvPr id="7" name="Graphic 6">
            <a:extLst>
              <a:ext uri="{FF2B5EF4-FFF2-40B4-BE49-F238E27FC236}">
                <a16:creationId xmlns:a16="http://schemas.microsoft.com/office/drawing/2014/main" id="{766E38C7-8916-451C-B6E5-3F95BD1F6208}"/>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36217" t="6608" r="50000" b="85624"/>
          <a:stretch/>
        </p:blipFill>
        <p:spPr>
          <a:xfrm>
            <a:off x="4648862" y="3385848"/>
            <a:ext cx="2894276" cy="1835174"/>
          </a:xfrm>
          <a:prstGeom prst="rect">
            <a:avLst/>
          </a:prstGeom>
        </p:spPr>
      </p:pic>
      <p:sp>
        <p:nvSpPr>
          <p:cNvPr id="4" name="Slide Number Placeholder 3">
            <a:extLst>
              <a:ext uri="{FF2B5EF4-FFF2-40B4-BE49-F238E27FC236}">
                <a16:creationId xmlns:a16="http://schemas.microsoft.com/office/drawing/2014/main" id="{369DB221-8DAE-4F12-96E8-D6585B318BFF}"/>
              </a:ext>
            </a:extLst>
          </p:cNvPr>
          <p:cNvSpPr>
            <a:spLocks noGrp="1"/>
          </p:cNvSpPr>
          <p:nvPr>
            <p:ph type="sldNum" sz="quarter" idx="12"/>
          </p:nvPr>
        </p:nvSpPr>
        <p:spPr/>
        <p:txBody>
          <a:bodyPr/>
          <a:lstStyle/>
          <a:p>
            <a:fld id="{D7130CDA-5AFB-4A89-BB46-5FCA94388A89}" type="slidenum">
              <a:rPr lang="en-US" smtClean="0"/>
              <a:t>8</a:t>
            </a:fld>
            <a:endParaRPr lang="en-US"/>
          </a:p>
        </p:txBody>
      </p:sp>
    </p:spTree>
    <p:extLst>
      <p:ext uri="{BB962C8B-B14F-4D97-AF65-F5344CB8AC3E}">
        <p14:creationId xmlns:p14="http://schemas.microsoft.com/office/powerpoint/2010/main" val="1340119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2C64-E2B1-416C-BBCC-B546073808A5}"/>
              </a:ext>
            </a:extLst>
          </p:cNvPr>
          <p:cNvSpPr>
            <a:spLocks noGrp="1"/>
          </p:cNvSpPr>
          <p:nvPr>
            <p:ph type="title"/>
          </p:nvPr>
        </p:nvSpPr>
        <p:spPr/>
        <p:txBody>
          <a:bodyPr/>
          <a:lstStyle/>
          <a:p>
            <a:pPr marR="0" rtl="0"/>
            <a:r>
              <a:rPr lang="en-US" b="0" i="1" u="none" strike="noStrike" baseline="0" dirty="0">
                <a:latin typeface="TeXGyrePagella-Italic" panose="02000603020200000004" pitchFamily="50" charset="0"/>
              </a:rPr>
              <a:t>Basis Functions: Polynomials</a:t>
            </a:r>
            <a:endParaRPr lang="en-US" b="0" i="0" u="none" strike="noStrike" baseline="0" dirty="0">
              <a:latin typeface="TeXGyrePagella-Regular" panose="02000603020200000003" pitchFamily="50" charset="0"/>
            </a:endParaRP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EB323FD-EF89-4E9D-93C7-0BEA9E9DCBF3}"/>
                  </a:ext>
                </a:extLst>
              </p:cNvPr>
              <p:cNvSpPr>
                <a:spLocks noGrp="1"/>
              </p:cNvSpPr>
              <p:nvPr>
                <p:ph type="body" idx="1"/>
              </p:nvPr>
            </p:nvSpPr>
            <p:spPr>
              <a:xfrm>
                <a:off x="838200" y="1825625"/>
                <a:ext cx="10515600" cy="7055982"/>
              </a:xfrm>
            </p:spPr>
            <p:txBody>
              <a:bodyPr>
                <a:normAutofit/>
              </a:bodyPr>
              <a:lstStyle/>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A simple 1-D polynomial model of degree </a:t>
                </a:r>
                <a14:m>
                  <m:oMath xmlns:m="http://schemas.openxmlformats.org/officeDocument/2006/math">
                    <m:r>
                      <a:rPr lang="en-US" b="0" i="1" smtClean="0">
                        <a:latin typeface="Cambria Math" panose="02040503050406030204" pitchFamily="18" charset="0"/>
                        <a:ea typeface="TeXGyrePagella-Regular" panose="02000603020200000003" pitchFamily="50" charset="0"/>
                        <a:cs typeface="TeXGyrePagella-Regular" panose="02000603020200000003" pitchFamily="50" charset="0"/>
                      </a:rPr>
                      <m:t>𝑘</m:t>
                    </m:r>
                  </m:oMath>
                </a14:m>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 has the form</a:t>
                </a: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r>
                  <a:rPr lang="en-US" dirty="0">
                    <a:latin typeface="TeXGyrePagella-Regular" panose="02000603020200000003" pitchFamily="50" charset="0"/>
                    <a:ea typeface="TeXGyrePagella-Regular" panose="02000603020200000003" pitchFamily="50" charset="0"/>
                    <a:cs typeface="TeXGyrePagella-Regular" panose="02000603020200000003" pitchFamily="50" charset="0"/>
                  </a:rPr>
                  <a:t>In 2-D, the basis function has the form</a:t>
                </a: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pPr marL="0" indent="0">
                  <a:buNone/>
                </a:pPr>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pPr marL="0" indent="0">
                  <a:buNone/>
                </a:pPr>
                <a:endParaRPr lang="en-US" dirty="0">
                  <a:latin typeface="TeXGyrePagella-Regular" panose="02000603020200000003" pitchFamily="50" charset="0"/>
                  <a:ea typeface="TeXGyrePagella-Regular" panose="02000603020200000003" pitchFamily="50" charset="0"/>
                  <a:cs typeface="TeXGyrePagella-Regular" panose="02000603020200000003" pitchFamily="50" charset="0"/>
                </a:endParaRPr>
              </a:p>
              <a:p>
                <a:pPr marL="0" indent="0">
                  <a:buNone/>
                </a:pPr>
                <a:endParaRPr lang="en-US" dirty="0">
                  <a:latin typeface="TeXGyrePagella-Italic" panose="02000603020200000004" pitchFamily="50" charset="0"/>
                  <a:ea typeface="TeXGyrePagella-Italic" panose="02000603020200000004" pitchFamily="50" charset="0"/>
                  <a:cs typeface="TeXGyrePagella-Italic" panose="02000603020200000004" pitchFamily="50" charset="0"/>
                </a:endParaRPr>
              </a:p>
            </p:txBody>
          </p:sp>
        </mc:Choice>
        <mc:Fallback xmlns="">
          <p:sp>
            <p:nvSpPr>
              <p:cNvPr id="3" name="Text Placeholder 2">
                <a:extLst>
                  <a:ext uri="{FF2B5EF4-FFF2-40B4-BE49-F238E27FC236}">
                    <a16:creationId xmlns:a16="http://schemas.microsoft.com/office/drawing/2014/main" id="{3EB323FD-EF89-4E9D-93C7-0BEA9E9DCBF3}"/>
                  </a:ext>
                </a:extLst>
              </p:cNvPr>
              <p:cNvSpPr>
                <a:spLocks noGrp="1" noRot="1" noChangeAspect="1" noMove="1" noResize="1" noEditPoints="1" noAdjustHandles="1" noChangeArrowheads="1" noChangeShapeType="1" noTextEdit="1"/>
              </p:cNvSpPr>
              <p:nvPr>
                <p:ph type="body" idx="1"/>
              </p:nvPr>
            </p:nvSpPr>
            <p:spPr>
              <a:xfrm>
                <a:off x="838200" y="1825625"/>
                <a:ext cx="10515600" cy="7055982"/>
              </a:xfrm>
              <a:blipFill>
                <a:blip r:embed="rId2"/>
                <a:stretch>
                  <a:fillRect l="-1043" t="-1382"/>
                </a:stretch>
              </a:blipFill>
            </p:spPr>
            <p:txBody>
              <a:bodyPr/>
              <a:lstStyle/>
              <a:p>
                <a:r>
                  <a:rPr lang="en-US">
                    <a:noFill/>
                  </a:rPr>
                  <a:t> </a:t>
                </a:r>
              </a:p>
            </p:txBody>
          </p:sp>
        </mc:Fallback>
      </mc:AlternateContent>
      <p:pic>
        <p:nvPicPr>
          <p:cNvPr id="6" name="Graphic 5">
            <a:extLst>
              <a:ext uri="{FF2B5EF4-FFF2-40B4-BE49-F238E27FC236}">
                <a16:creationId xmlns:a16="http://schemas.microsoft.com/office/drawing/2014/main" id="{CB03B7B8-BE4A-4441-A2C4-52E23591F53F}"/>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8349" t="3479" r="37694" b="86434"/>
          <a:stretch/>
        </p:blipFill>
        <p:spPr>
          <a:xfrm>
            <a:off x="1645424" y="1825625"/>
            <a:ext cx="8901151" cy="2297928"/>
          </a:xfrm>
          <a:prstGeom prst="rect">
            <a:avLst/>
          </a:prstGeom>
        </p:spPr>
      </p:pic>
      <p:pic>
        <p:nvPicPr>
          <p:cNvPr id="11" name="Graphic 10">
            <a:extLst>
              <a:ext uri="{FF2B5EF4-FFF2-40B4-BE49-F238E27FC236}">
                <a16:creationId xmlns:a16="http://schemas.microsoft.com/office/drawing/2014/main" id="{B1B1735B-AC93-45D5-95E7-B6E2E3046D99}"/>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2653" t="5324" r="38217" b="84696"/>
          <a:stretch/>
        </p:blipFill>
        <p:spPr>
          <a:xfrm>
            <a:off x="1645424" y="3820180"/>
            <a:ext cx="8213697" cy="2356783"/>
          </a:xfrm>
          <a:prstGeom prst="rect">
            <a:avLst/>
          </a:prstGeom>
        </p:spPr>
      </p:pic>
      <p:sp>
        <p:nvSpPr>
          <p:cNvPr id="4" name="Slide Number Placeholder 3">
            <a:extLst>
              <a:ext uri="{FF2B5EF4-FFF2-40B4-BE49-F238E27FC236}">
                <a16:creationId xmlns:a16="http://schemas.microsoft.com/office/drawing/2014/main" id="{A144C0C5-966B-4273-83A1-B12697F27F24}"/>
              </a:ext>
            </a:extLst>
          </p:cNvPr>
          <p:cNvSpPr>
            <a:spLocks noGrp="1"/>
          </p:cNvSpPr>
          <p:nvPr>
            <p:ph type="sldNum" sz="quarter" idx="12"/>
          </p:nvPr>
        </p:nvSpPr>
        <p:spPr/>
        <p:txBody>
          <a:bodyPr/>
          <a:lstStyle/>
          <a:p>
            <a:fld id="{D7130CDA-5AFB-4A89-BB46-5FCA94388A89}" type="slidenum">
              <a:rPr lang="en-US" smtClean="0"/>
              <a:t>9</a:t>
            </a:fld>
            <a:endParaRPr lang="en-US"/>
          </a:p>
        </p:txBody>
      </p:sp>
    </p:spTree>
    <p:extLst>
      <p:ext uri="{BB962C8B-B14F-4D97-AF65-F5344CB8AC3E}">
        <p14:creationId xmlns:p14="http://schemas.microsoft.com/office/powerpoint/2010/main" val="418253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951</Words>
  <Application>Microsoft Office PowerPoint</Application>
  <PresentationFormat>Widescreen</PresentationFormat>
  <Paragraphs>140</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Cambria Math</vt:lpstr>
      <vt:lpstr>TeXGyrePagella-Italic</vt:lpstr>
      <vt:lpstr>TeXGyrePagella-Regular</vt:lpstr>
      <vt:lpstr>Office Theme</vt:lpstr>
      <vt:lpstr>Surrogate Models</vt:lpstr>
      <vt:lpstr>Surrogate Models</vt:lpstr>
      <vt:lpstr>Fitting Surrogate Models</vt:lpstr>
      <vt:lpstr>Fitting Surrogate Models</vt:lpstr>
      <vt:lpstr>Linear Models</vt:lpstr>
      <vt:lpstr>Linear Models</vt:lpstr>
      <vt:lpstr>Basis Functions</vt:lpstr>
      <vt:lpstr>Basis Functions</vt:lpstr>
      <vt:lpstr>Basis Functions: Polynomials</vt:lpstr>
      <vt:lpstr>Basis Functions: Polynomials</vt:lpstr>
      <vt:lpstr>Basis Functions: Sinusoidal</vt:lpstr>
      <vt:lpstr>Basis Functions: Sinusoidal</vt:lpstr>
      <vt:lpstr>Basis Functions: Radial</vt:lpstr>
      <vt:lpstr>Basis Functions: Radial</vt:lpstr>
      <vt:lpstr>Basis Functions: Radial</vt:lpstr>
      <vt:lpstr>Fitting Noisy Objective Functions</vt:lpstr>
      <vt:lpstr>Fitting Noisy Objective Functions</vt:lpstr>
      <vt:lpstr>Model Selection</vt:lpstr>
      <vt:lpstr>Model Selection</vt:lpstr>
      <vt:lpstr>Model Selection: Holdout</vt:lpstr>
      <vt:lpstr>Model Selection: Holdout</vt:lpstr>
      <vt:lpstr>Model Selection: Cross Validation</vt:lpstr>
      <vt:lpstr>Model Selection: Cross Validation</vt:lpstr>
      <vt:lpstr>Model Selection: Bootstrap</vt:lpstr>
      <vt:lpstr>Model Selection: Bootstrap</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Descent</dc:title>
  <dc:creator>M Gobbs</dc:creator>
  <cp:lastModifiedBy>Mykel John Kochenderfer</cp:lastModifiedBy>
  <cp:revision>41</cp:revision>
  <dcterms:created xsi:type="dcterms:W3CDTF">2019-02-03T01:23:24Z</dcterms:created>
  <dcterms:modified xsi:type="dcterms:W3CDTF">2021-04-29T22:35:35Z</dcterms:modified>
</cp:coreProperties>
</file>