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58" r:id="rId10"/>
    <p:sldId id="259" r:id="rId11"/>
    <p:sldId id="269" r:id="rId12"/>
    <p:sldId id="270" r:id="rId13"/>
    <p:sldId id="260" r:id="rId14"/>
    <p:sldId id="261" r:id="rId15"/>
    <p:sldId id="262" r:id="rId16"/>
    <p:sldId id="271" r:id="rId17"/>
    <p:sldId id="272" r:id="rId18"/>
    <p:sldId id="273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6" y="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obble" userId="2153f96cceef0992" providerId="LiveId" clId="{EF860B59-E377-4113-9F38-15A6AF1E47B3}"/>
    <pc:docChg chg="modSld">
      <pc:chgData name="Michael Gobble" userId="2153f96cceef0992" providerId="LiveId" clId="{EF860B59-E377-4113-9F38-15A6AF1E47B3}" dt="2019-05-08T20:24:35.974" v="0" actId="947"/>
      <pc:docMkLst>
        <pc:docMk/>
      </pc:docMkLst>
      <pc:sldChg chg="modSp">
        <pc:chgData name="Michael Gobble" userId="2153f96cceef0992" providerId="LiveId" clId="{EF860B59-E377-4113-9F38-15A6AF1E47B3}" dt="2019-05-08T20:24:35.974" v="0" actId="947"/>
        <pc:sldMkLst>
          <pc:docMk/>
          <pc:sldMk cId="209695777" sldId="264"/>
        </pc:sldMkLst>
        <pc:spChg chg="mod">
          <ac:chgData name="Michael Gobble" userId="2153f96cceef0992" providerId="LiveId" clId="{EF860B59-E377-4113-9F38-15A6AF1E47B3}" dt="2019-05-08T20:24:35.974" v="0" actId="947"/>
          <ac:spMkLst>
            <pc:docMk/>
            <pc:sldMk cId="209695777" sldId="264"/>
            <ac:spMk id="3" creationId="{91EA7D5B-32DF-4DF5-9D60-918319873A7F}"/>
          </ac:spMkLst>
        </pc:spChg>
      </pc:sldChg>
    </pc:docChg>
  </pc:docChgLst>
  <pc:docChgLst>
    <pc:chgData name="Mykel Kochenderfer" userId="a25b768c097423ca" providerId="LiveId" clId="{B4660B7E-693F-4B29-9492-D7BE2E1DF10A}"/>
    <pc:docChg chg="custSel modSld modNotesMaster">
      <pc:chgData name="Mykel Kochenderfer" userId="a25b768c097423ca" providerId="LiveId" clId="{B4660B7E-693F-4B29-9492-D7BE2E1DF10A}" dt="2019-04-27T20:12:58.788" v="9" actId="20577"/>
      <pc:docMkLst>
        <pc:docMk/>
      </pc:docMkLst>
      <pc:sldChg chg="delSp">
        <pc:chgData name="Mykel Kochenderfer" userId="a25b768c097423ca" providerId="LiveId" clId="{B4660B7E-693F-4B29-9492-D7BE2E1DF10A}" dt="2019-04-27T20:12:20.212" v="0" actId="478"/>
        <pc:sldMkLst>
          <pc:docMk/>
          <pc:sldMk cId="873619075" sldId="256"/>
        </pc:sldMkLst>
        <pc:spChg chg="del">
          <ac:chgData name="Mykel Kochenderfer" userId="a25b768c097423ca" providerId="LiveId" clId="{B4660B7E-693F-4B29-9492-D7BE2E1DF10A}" dt="2019-04-27T20:12:20.212" v="0" actId="478"/>
          <ac:spMkLst>
            <pc:docMk/>
            <pc:sldMk cId="873619075" sldId="256"/>
            <ac:spMk id="4" creationId="{725FB3F7-4822-43AF-82D9-80DAA07C556E}"/>
          </ac:spMkLst>
        </pc:spChg>
      </pc:sldChg>
      <pc:sldChg chg="modSp">
        <pc:chgData name="Mykel Kochenderfer" userId="a25b768c097423ca" providerId="LiveId" clId="{B4660B7E-693F-4B29-9492-D7BE2E1DF10A}" dt="2019-04-27T20:12:51.648" v="6" actId="20577"/>
        <pc:sldMkLst>
          <pc:docMk/>
          <pc:sldMk cId="4245708282" sldId="272"/>
        </pc:sldMkLst>
        <pc:spChg chg="mod">
          <ac:chgData name="Mykel Kochenderfer" userId="a25b768c097423ca" providerId="LiveId" clId="{B4660B7E-693F-4B29-9492-D7BE2E1DF10A}" dt="2019-04-27T20:12:51.648" v="6" actId="20577"/>
          <ac:spMkLst>
            <pc:docMk/>
            <pc:sldMk cId="4245708282" sldId="272"/>
            <ac:spMk id="3" creationId="{8BA43D2E-68BB-47EA-8E99-84443895FCBC}"/>
          </ac:spMkLst>
        </pc:spChg>
      </pc:sldChg>
      <pc:sldChg chg="modSp">
        <pc:chgData name="Mykel Kochenderfer" userId="a25b768c097423ca" providerId="LiveId" clId="{B4660B7E-693F-4B29-9492-D7BE2E1DF10A}" dt="2019-04-27T20:12:58.788" v="9" actId="20577"/>
        <pc:sldMkLst>
          <pc:docMk/>
          <pc:sldMk cId="2796901125" sldId="273"/>
        </pc:sldMkLst>
        <pc:spChg chg="mod">
          <ac:chgData name="Mykel Kochenderfer" userId="a25b768c097423ca" providerId="LiveId" clId="{B4660B7E-693F-4B29-9492-D7BE2E1DF10A}" dt="2019-04-27T20:12:58.788" v="9" actId="20577"/>
          <ac:spMkLst>
            <pc:docMk/>
            <pc:sldMk cId="2796901125" sldId="273"/>
            <ac:spMk id="3" creationId="{8BA43D2E-68BB-47EA-8E99-84443895FCBC}"/>
          </ac:spMkLst>
        </pc:spChg>
      </pc:sldChg>
    </pc:docChg>
  </pc:docChgLst>
  <pc:docChgLst>
    <pc:chgData name="Guest User" providerId="Windows Live" clId="Web-{187FD72F-5E36-4868-BB55-B25246C61732}"/>
    <pc:docChg chg="modSld">
      <pc:chgData name="Guest User" userId="" providerId="Windows Live" clId="Web-{187FD72F-5E36-4868-BB55-B25246C61732}" dt="2019-04-06T17:17:58.983" v="2" actId="20577"/>
      <pc:docMkLst>
        <pc:docMk/>
      </pc:docMkLst>
      <pc:sldChg chg="modSp">
        <pc:chgData name="Guest User" userId="" providerId="Windows Live" clId="Web-{187FD72F-5E36-4868-BB55-B25246C61732}" dt="2019-04-06T17:17:58.030" v="0" actId="20577"/>
        <pc:sldMkLst>
          <pc:docMk/>
          <pc:sldMk cId="2472075098" sldId="261"/>
        </pc:sldMkLst>
        <pc:spChg chg="mod">
          <ac:chgData name="Guest User" userId="" providerId="Windows Live" clId="Web-{187FD72F-5E36-4868-BB55-B25246C61732}" dt="2019-04-06T17:17:58.030" v="0" actId="20577"/>
          <ac:spMkLst>
            <pc:docMk/>
            <pc:sldMk cId="2472075098" sldId="261"/>
            <ac:spMk id="2" creationId="{FE6D9AA2-FA8B-43DE-B96A-43F45DE9B9F5}"/>
          </ac:spMkLst>
        </pc:spChg>
      </pc:sldChg>
    </pc:docChg>
  </pc:docChgLst>
  <pc:docChgLst>
    <pc:chgData name="Michael Gobble" userId="2153f96cceef0992" providerId="Windows Live" clId="Web-{1D8B7CC9-792B-47E1-B62B-D7D4F1CD0667}"/>
    <pc:docChg chg="modSld">
      <pc:chgData name="Michael Gobble" userId="2153f96cceef0992" providerId="Windows Live" clId="Web-{1D8B7CC9-792B-47E1-B62B-D7D4F1CD0667}" dt="2019-05-08T20:22:38.215" v="5" actId="20577"/>
      <pc:docMkLst>
        <pc:docMk/>
      </pc:docMkLst>
      <pc:sldChg chg="modSp">
        <pc:chgData name="Michael Gobble" userId="2153f96cceef0992" providerId="Windows Live" clId="Web-{1D8B7CC9-792B-47E1-B62B-D7D4F1CD0667}" dt="2019-05-08T20:22:38.215" v="4" actId="20577"/>
        <pc:sldMkLst>
          <pc:docMk/>
          <pc:sldMk cId="209695777" sldId="264"/>
        </pc:sldMkLst>
        <pc:spChg chg="mod">
          <ac:chgData name="Michael Gobble" userId="2153f96cceef0992" providerId="Windows Live" clId="Web-{1D8B7CC9-792B-47E1-B62B-D7D4F1CD0667}" dt="2019-05-08T20:22:38.215" v="4" actId="20577"/>
          <ac:spMkLst>
            <pc:docMk/>
            <pc:sldMk cId="209695777" sldId="264"/>
            <ac:spMk id="3" creationId="{91EA7D5B-32DF-4DF5-9D60-918319873A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5E6C9CE-FA8E-453D-90B9-D81EC4F9E6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216DB6C-D7A6-4A75-8300-B91B73DF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BACD-D5E3-4DFF-966F-6630C8C92C4A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C2F5-431B-4BFF-B602-9BEA725298A2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EF8C-250B-4452-959A-96F8C480214C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A82E-A9A9-4EB6-86BB-D2364FCD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0CE9B-FE50-4AF6-9363-65958C266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6127-CC1E-4D29-8DDC-FC1E444E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54F-FB4E-452C-AA01-C532DF7836BB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54A8-3645-4C1C-B9BE-BB792462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4C83-9BA5-4AE0-AD27-E0808FE0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B116-796F-4BB2-B05E-FF547B4F1A19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CB80-E5DC-4D87-B254-DEFFDEA07513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9359-F455-41B5-BB0B-2CBF62C45801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0D16-7C9F-4AA7-853C-6B8E9701E435}" type="datetime1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E6C4-6FE9-4DA1-81B7-C35F5CBBADA9}" type="datetime1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407-767D-47A7-AC27-150DDA4F3E75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415A-4C5A-4DC7-9A8D-2EA9E38F2746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8455-9F22-4E5B-A0B7-103A0DE08A18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5261-93C1-41E1-B1DA-673C2B62C4CF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10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F67B-E12B-4F0A-AC45-99E6E2EDB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Probabilistic Surrogate Models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1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573-E73F-4814-B78B-1FCD2E0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Prediction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2A1D95-7743-4FA6-B806-5D5745B5FB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Given a set of function evaluations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𝑦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evaluated at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𝑥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and model parameters  </a:t>
                </a:r>
                <a:r>
                  <a:rPr lang="en-US" b="1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µ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and </a:t>
                </a:r>
                <a:r>
                  <a:rPr lang="el-GR" b="1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∑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, a Gaussian process can be used to predict the function evaluations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at new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. This can be </a:t>
                </a:r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written as</a:t>
                </a:r>
                <a:b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</a:br>
                <a:b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</a:br>
                <a:b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</a:br>
                <a:b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</a:br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where</a:t>
                </a: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2A1D95-7743-4FA6-B806-5D5745B5F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08E9478D-F60D-4808-B921-60F319DE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948" t="5324" r="37238" b="86976"/>
          <a:stretch/>
        </p:blipFill>
        <p:spPr>
          <a:xfrm>
            <a:off x="2655016" y="3365205"/>
            <a:ext cx="6881967" cy="14605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55E9DB1-3C13-41FB-B22E-1E34DB16C6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8594" t="13217" r="30294" b="73380"/>
          <a:stretch/>
        </p:blipFill>
        <p:spPr>
          <a:xfrm>
            <a:off x="3681454" y="4660699"/>
            <a:ext cx="5208105" cy="21973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67C67-5E81-420C-9168-295A5F9D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573-E73F-4814-B78B-1FCD2E0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Prediction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2A1D95-7743-4FA6-B806-5D5745B5FB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The predicted values can be found using the conditional distribution</a:t>
                </a: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using the conditional distribution formulas previously presented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The predicted mean and 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2A1D95-7743-4FA6-B806-5D5745B5F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5F1C94F3-1169-4594-A2F9-9139CEBC0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785" t="2790" r="10030" b="90661"/>
          <a:stretch/>
        </p:blipFill>
        <p:spPr>
          <a:xfrm>
            <a:off x="1547923" y="2642191"/>
            <a:ext cx="9096153" cy="8463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C27DE7-9269-4FFA-86F7-B79CF234F1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994" t="6666" r="38721" b="86047"/>
          <a:stretch/>
        </p:blipFill>
        <p:spPr>
          <a:xfrm>
            <a:off x="2849525" y="5443869"/>
            <a:ext cx="6190663" cy="1325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8F3B-FF4C-4806-B942-F78311C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11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F25691F-1774-45C3-A4A6-F18B76C4E5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644" t="9930" r="27594" b="82019"/>
          <a:stretch/>
        </p:blipFill>
        <p:spPr>
          <a:xfrm>
            <a:off x="3088339" y="4426102"/>
            <a:ext cx="6566175" cy="15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2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573-E73F-4814-B78B-1FCD2E0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Prediction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1D95-7743-4FA6-B806-5D5745B5F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Using variance to compute standard deviation, the predicted mean and standard deviation can be computed at any point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enables calculation of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95% confidence region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6C6D66F-FF7A-494B-9F24-BE43AD9A7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0631" y="3294099"/>
            <a:ext cx="6870738" cy="34353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1334-D20A-4F48-804B-E7AAEABF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8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3FC2-AF91-4884-8E40-7E87DA3F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Gradient Measurements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8CAAD-D0F7-49A0-8AC3-2D5E3DED5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function gradient evaluations can be made as well, the process can be extended to include gradient predictions for higher prediction fidelity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BFFAE5-F636-4EDF-92DB-82CA17E5D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924" y="3200731"/>
            <a:ext cx="7850151" cy="34451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C36CC-9E1C-4C76-B9ED-A61FE52E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9AA2-FA8B-43DE-B96A-43F45DE9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/>
              </a:rPr>
              <a:t>Noisy Measurements</a:t>
            </a:r>
            <a:endParaRPr lang="en-US" b="0" i="0" u="none" strike="noStrike" baseline="0" dirty="0">
              <a:latin typeface="TeXGyrePagella-Italic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F45D-7328-4E4A-8A06-EE2D196C0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function evaluations are affected by zero-mean noise, then the joint distribution can be augmented and solved the same way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0CAB50-EB36-4754-A2AF-BD242A40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699" y="3887132"/>
            <a:ext cx="5834007" cy="291700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39F5745-C29D-4846-A389-FDD99B1F4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587" t="4651" r="38024" b="87287"/>
          <a:stretch/>
        </p:blipFill>
        <p:spPr>
          <a:xfrm>
            <a:off x="2461437" y="2452798"/>
            <a:ext cx="7176978" cy="14664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41B-D985-4957-AB71-A671D45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7C5-5FF9-4BB6-8C88-D8A076EF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Fitting Gaussian Processes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3D2E-68BB-47EA-8E99-84443895F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choice of kernel and parameters can be found using cross validation methods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Instead of minimizing squared error, we maximize the likelihood of the data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To avoid working with numbers of greatly disparate orders of magnitude, the log-likelihood is maximized in practice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FA61D-EF4D-4FEC-82BC-0426DB0C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7C5-5FF9-4BB6-8C88-D8A076EF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Fitting Gaussian Processes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3D2E-68BB-47EA-8E99-84443895F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log-likelihood formula for a Gaussian process with zero-mean noise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Can be maximized using gradient ascent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Gradient formula for log-likelihood is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D1D71E-9E7F-4258-8A5A-BB256D1C8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000" t="5324" r="5321" b="90403"/>
          <a:stretch/>
        </p:blipFill>
        <p:spPr>
          <a:xfrm>
            <a:off x="696208" y="2522796"/>
            <a:ext cx="10799583" cy="6130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99D8A5B-60C2-406E-BB4C-9660E8D81E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797" r="36105" b="86667"/>
          <a:stretch/>
        </p:blipFill>
        <p:spPr>
          <a:xfrm>
            <a:off x="2765551" y="3226982"/>
            <a:ext cx="6490774" cy="198297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13116EE-9219-4098-AE38-5FE9CB25D0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571" t="27969" r="38474" b="62409"/>
          <a:stretch/>
        </p:blipFill>
        <p:spPr>
          <a:xfrm>
            <a:off x="4574386" y="5100077"/>
            <a:ext cx="3043228" cy="1650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F6551-04C9-43ED-8571-E873F4AC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7C5-5FF9-4BB6-8C88-D8A076EF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3D2E-68BB-47EA-8E99-84443895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8813220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Gaussian processes are probability distributions over functions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choice of kernel affects the smoothness of the functions sampled from a Gaussian process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multivariate normal distribution has analytic conditional and marginal distributions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We can compute the mean and standard deviation of our prediction of an objective function at a particular design point given a set of past evaluations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F7638-690C-4F67-BFBE-9B3DC86F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0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7C5-5FF9-4BB6-8C88-D8A076EF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3D2E-68BB-47EA-8E99-84443895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8813220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We can incorporate gradient observations to improve our predictions of the objective value and its gradient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We can incorporate measurement noise into a Gaussian process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We can fit the parameters of a Gaussian process using maximum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2E583-07CD-4679-8F94-96C1CB1F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F67B-E12B-4F0A-AC45-99E6E2E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Probabilistic Surrogate Models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8C18-D983-4E1F-A052-F6C91E54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It is often useful to quantify confidence in a surrogate model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One approach is to use a probabilistic model that quantifies our confidence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common probabilistic model is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Gaussian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E6B25-56B3-4A9F-94FE-179149BC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1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E19-90AE-4B1C-8720-1E02037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Gaussian Distribution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7D5B-32DF-4DF5-9D60-918319873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Also called normal distribution</a:t>
            </a:r>
          </a:p>
          <a:p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Univariate Gaussian distribution is parameterized by mean µ and variance </a:t>
            </a:r>
            <a:r>
              <a:rPr lang="el-GR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σ</a:t>
            </a:r>
            <a:r>
              <a:rPr lang="el-GR" baseline="30000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2</a:t>
            </a:r>
            <a:endParaRPr lang="en-US" baseline="30000" dirty="0">
              <a:latin typeface="TeXGyrePagella-Regular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Multivariate Gaussian distribution is parameterized by mean vector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µ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and covariance matrix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</a:t>
            </a:r>
            <a:r>
              <a:rPr lang="el-GR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∑</a:t>
            </a:r>
            <a:endParaRPr lang="en-US" b="1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Probability density at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given by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AEC5D34-7FAE-40CF-A19E-74D818DBF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83" t="4651" r="34186" b="87442"/>
          <a:stretch/>
        </p:blipFill>
        <p:spPr>
          <a:xfrm>
            <a:off x="1273115" y="4412511"/>
            <a:ext cx="9645770" cy="16847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87FEA-05EC-4B31-A176-D2F4701F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E19-90AE-4B1C-8720-1E02037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Gaussian Distribution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7D5B-32DF-4DF5-9D60-91831987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419924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Sampling a value from a Gaussian is written as</a:t>
            </a:r>
          </a:p>
          <a:p>
            <a:endParaRPr lang="en-US" b="1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Two jointly Gaussian random variables a and b are written as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Each variable’s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marginal distribution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written as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variable’s conditional distribution is written as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B868552-A5E5-4347-B099-636ECC54D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372" t="7054" r="49273" b="86201"/>
          <a:stretch/>
        </p:blipFill>
        <p:spPr>
          <a:xfrm>
            <a:off x="4530354" y="1982970"/>
            <a:ext cx="2667887" cy="11663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952571E-D22B-48A2-88FA-507F0D31C4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488" t="4496" r="42035" b="86201"/>
          <a:stretch/>
        </p:blipFill>
        <p:spPr>
          <a:xfrm>
            <a:off x="4066897" y="3107992"/>
            <a:ext cx="4058205" cy="144078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7DD6B7E-B9BA-4C61-8EF4-8F7C21067E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226" t="7054" r="42385" b="87132"/>
          <a:stretch/>
        </p:blipFill>
        <p:spPr>
          <a:xfrm>
            <a:off x="3757209" y="4601171"/>
            <a:ext cx="4493656" cy="100007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357951-C9AF-466C-ABD3-218445CF9AB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7776" t="14382" r="39016" b="81174"/>
          <a:stretch/>
        </p:blipFill>
        <p:spPr>
          <a:xfrm>
            <a:off x="4353849" y="5767986"/>
            <a:ext cx="3484299" cy="8634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721A8-4FD4-404A-9832-66B5B71B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E19-90AE-4B1C-8720-1E02037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Gaussian Distribution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7D5B-32DF-4DF5-9D60-91831987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419924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Given the full set of parameters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µ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and </a:t>
            </a:r>
            <a:r>
              <a:rPr lang="el-GR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∑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the parameters for conditional distributions can be easily computed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94D75-693E-410E-9752-04F06D3D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1EBB69B-26F6-4598-A5EE-D57592791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945" t="25954" r="35396" b="66609"/>
          <a:stretch/>
        </p:blipFill>
        <p:spPr>
          <a:xfrm>
            <a:off x="2199669" y="3429000"/>
            <a:ext cx="7548629" cy="22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E19-90AE-4B1C-8720-1E02037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Gaussian Processes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7D5B-32DF-4DF5-9D60-91831987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419924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Gaussian Process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extends the idea of Gaussian distributions to functions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any finite set of points, the distribution over the function evaluations at those points is written as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Here,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) is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mean function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k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’) is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covariance function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kernel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23EF5B-C128-40B7-B2CA-EE8CFDF1A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058" r="33227" b="85891"/>
          <a:stretch/>
        </p:blipFill>
        <p:spPr>
          <a:xfrm>
            <a:off x="1531726" y="3088759"/>
            <a:ext cx="9128547" cy="28016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3D57-3105-481C-8FB4-7DDF7EA1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E19-90AE-4B1C-8720-1E02037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Gaussian Processes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7D5B-32DF-4DF5-9D60-91831987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419924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common kernel function is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squared exponential kernel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pPr marL="0" indent="0">
              <a:buNone/>
            </a:pP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 ℓ is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characteristic length-scale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which is the distance required for the function to change significantly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63C9B42-8BD9-46F7-8099-E4AC80EA5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26" t="5324" r="43605" b="86744"/>
          <a:stretch/>
        </p:blipFill>
        <p:spPr>
          <a:xfrm>
            <a:off x="3790767" y="2048244"/>
            <a:ext cx="4610466" cy="1460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A92225E-47C9-4F0C-BEDC-25161B4C7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6590" y="4238792"/>
            <a:ext cx="7918820" cy="26192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55D6-502D-4B82-9B5E-5EE3F89B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E19-90AE-4B1C-8720-1E02037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Gaussian Processes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7D5B-32DF-4DF5-9D60-91831987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16183" cy="6419924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Examples of the same Gaussian process with different kernel functions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7C9ABD0-761C-4F7D-BF2C-5A0FC2902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863" y="1228171"/>
            <a:ext cx="6392844" cy="5595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7731-AB3F-4144-9DB9-04D5178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D4F-376D-4296-AC46-DF5A7E7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Gaussian Processes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0EE0-FD8A-4240-BE20-F38F2B8D6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07749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Example of multivariate Gaussian with squared-exponential kernel at different length scales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56AAAED-62F0-4043-9BBF-CD1BE1F3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881" y="2583712"/>
            <a:ext cx="10673313" cy="39654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E657F-DAEC-4867-94C6-EABCAD8F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38C-39AA-48F7-9C1C-30D9B6F123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570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TeXGyrePagella-Italic</vt:lpstr>
      <vt:lpstr>TeXGyrePagella-Regular</vt:lpstr>
      <vt:lpstr>Office Theme</vt:lpstr>
      <vt:lpstr>Probabilistic Surrogate Models</vt:lpstr>
      <vt:lpstr>Probabilistic Surrogate Models</vt:lpstr>
      <vt:lpstr>Gaussian Distribution</vt:lpstr>
      <vt:lpstr>Gaussian Distribution</vt:lpstr>
      <vt:lpstr>Gaussian Distribution</vt:lpstr>
      <vt:lpstr>Gaussian Processes</vt:lpstr>
      <vt:lpstr>Gaussian Processes</vt:lpstr>
      <vt:lpstr>Gaussian Processes</vt:lpstr>
      <vt:lpstr>Gaussian Processes</vt:lpstr>
      <vt:lpstr>Prediction</vt:lpstr>
      <vt:lpstr>Prediction</vt:lpstr>
      <vt:lpstr>Prediction</vt:lpstr>
      <vt:lpstr>Gradient Measurements</vt:lpstr>
      <vt:lpstr>Noisy Measurements</vt:lpstr>
      <vt:lpstr>Fitting Gaussian Processes</vt:lpstr>
      <vt:lpstr>Fitting Gaussian Processes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 Gobbs</cp:lastModifiedBy>
  <cp:revision>34</cp:revision>
  <cp:lastPrinted>2019-04-27T20:12:38Z</cp:lastPrinted>
  <dcterms:created xsi:type="dcterms:W3CDTF">2019-02-03T01:23:24Z</dcterms:created>
  <dcterms:modified xsi:type="dcterms:W3CDTF">2019-05-08T20:24:40Z</dcterms:modified>
</cp:coreProperties>
</file>