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7" r:id="rId4"/>
    <p:sldId id="258" r:id="rId5"/>
    <p:sldId id="270" r:id="rId6"/>
    <p:sldId id="276" r:id="rId7"/>
    <p:sldId id="263" r:id="rId8"/>
    <p:sldId id="271" r:id="rId9"/>
    <p:sldId id="259" r:id="rId10"/>
    <p:sldId id="265" r:id="rId11"/>
    <p:sldId id="272" r:id="rId12"/>
    <p:sldId id="277" r:id="rId13"/>
    <p:sldId id="278" r:id="rId14"/>
    <p:sldId id="266" r:id="rId15"/>
    <p:sldId id="274" r:id="rId16"/>
    <p:sldId id="279" r:id="rId17"/>
    <p:sldId id="267" r:id="rId18"/>
    <p:sldId id="268" r:id="rId19"/>
    <p:sldId id="275" r:id="rId20"/>
    <p:sldId id="269" r:id="rId21"/>
  </p:sldIdLst>
  <p:sldSz cx="12192000" cy="6858000"/>
  <p:notesSz cx="9312275" cy="7026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6" y="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9BE9DA3-F53E-4B79-9DB0-F496B89323DD}"/>
    <pc:docChg chg="modSld">
      <pc:chgData name="Guest User" userId="" providerId="Windows Live" clId="Web-{E9BE9DA3-F53E-4B79-9DB0-F496B89323DD}" dt="2019-05-15T02:11:55.297" v="7" actId="20577"/>
      <pc:docMkLst>
        <pc:docMk/>
      </pc:docMkLst>
      <pc:sldChg chg="modSp">
        <pc:chgData name="Guest User" userId="" providerId="Windows Live" clId="Web-{E9BE9DA3-F53E-4B79-9DB0-F496B89323DD}" dt="2019-05-15T02:11:55.297" v="6" actId="20577"/>
        <pc:sldMkLst>
          <pc:docMk/>
          <pc:sldMk cId="4289070710" sldId="258"/>
        </pc:sldMkLst>
        <pc:spChg chg="mod">
          <ac:chgData name="Guest User" userId="" providerId="Windows Live" clId="Web-{E9BE9DA3-F53E-4B79-9DB0-F496B89323DD}" dt="2019-05-15T02:11:55.297" v="6" actId="20577"/>
          <ac:spMkLst>
            <pc:docMk/>
            <pc:sldMk cId="4289070710" sldId="258"/>
            <ac:spMk id="3" creationId="{DECD6795-CAAE-43A8-9B57-9C64F83BD863}"/>
          </ac:spMkLst>
        </pc:spChg>
      </pc:sldChg>
    </pc:docChg>
  </pc:docChgLst>
  <pc:docChgLst>
    <pc:chgData name="Michael Gobble" userId="2153f96cceef0992" providerId="LiveId" clId="{057CD39A-F8F8-4698-BD6B-32519BC084CA}"/>
    <pc:docChg chg="modSld">
      <pc:chgData name="Michael Gobble" userId="2153f96cceef0992" providerId="LiveId" clId="{057CD39A-F8F8-4698-BD6B-32519BC084CA}" dt="2019-05-15T02:14:34.431" v="0" actId="2711"/>
      <pc:docMkLst>
        <pc:docMk/>
      </pc:docMkLst>
      <pc:sldChg chg="modSp">
        <pc:chgData name="Michael Gobble" userId="2153f96cceef0992" providerId="LiveId" clId="{057CD39A-F8F8-4698-BD6B-32519BC084CA}" dt="2019-05-15T02:14:34.431" v="0" actId="2711"/>
        <pc:sldMkLst>
          <pc:docMk/>
          <pc:sldMk cId="4289070710" sldId="258"/>
        </pc:sldMkLst>
        <pc:spChg chg="mod">
          <ac:chgData name="Michael Gobble" userId="2153f96cceef0992" providerId="LiveId" clId="{057CD39A-F8F8-4698-BD6B-32519BC084CA}" dt="2019-05-15T02:14:34.431" v="0" actId="2711"/>
          <ac:spMkLst>
            <pc:docMk/>
            <pc:sldMk cId="4289070710" sldId="258"/>
            <ac:spMk id="3" creationId="{DECD6795-CAAE-43A8-9B57-9C64F83BD863}"/>
          </ac:spMkLst>
        </pc:spChg>
      </pc:sldChg>
    </pc:docChg>
  </pc:docChgLst>
  <pc:docChgLst>
    <pc:chgData name="Mykel Kochenderfer" userId="a25b768c097423ca" providerId="LiveId" clId="{F326E48A-87F8-4BD4-80D9-2F5504AE0C29}"/>
    <pc:docChg chg="custSel modSld modNotesMaster">
      <pc:chgData name="Mykel Kochenderfer" userId="a25b768c097423ca" providerId="LiveId" clId="{F326E48A-87F8-4BD4-80D9-2F5504AE0C29}" dt="2019-05-09T20:41:43.149" v="7" actId="20577"/>
      <pc:docMkLst>
        <pc:docMk/>
      </pc:docMkLst>
      <pc:sldChg chg="delSp">
        <pc:chgData name="Mykel Kochenderfer" userId="a25b768c097423ca" providerId="LiveId" clId="{F326E48A-87F8-4BD4-80D9-2F5504AE0C29}" dt="2019-05-07T16:52:14.103" v="0" actId="478"/>
        <pc:sldMkLst>
          <pc:docMk/>
          <pc:sldMk cId="1077999253" sldId="256"/>
        </pc:sldMkLst>
        <pc:spChg chg="del">
          <ac:chgData name="Mykel Kochenderfer" userId="a25b768c097423ca" providerId="LiveId" clId="{F326E48A-87F8-4BD4-80D9-2F5504AE0C29}" dt="2019-05-07T16:52:14.103" v="0" actId="478"/>
          <ac:spMkLst>
            <pc:docMk/>
            <pc:sldMk cId="1077999253" sldId="256"/>
            <ac:spMk id="4" creationId="{4DE46893-79B8-4560-A851-D89C4E918E2F}"/>
          </ac:spMkLst>
        </pc:spChg>
      </pc:sldChg>
      <pc:sldChg chg="modSp">
        <pc:chgData name="Mykel Kochenderfer" userId="a25b768c097423ca" providerId="LiveId" clId="{F326E48A-87F8-4BD4-80D9-2F5504AE0C29}" dt="2019-05-09T20:41:43.149" v="7" actId="20577"/>
        <pc:sldMkLst>
          <pc:docMk/>
          <pc:sldMk cId="1287391518" sldId="268"/>
        </pc:sldMkLst>
        <pc:spChg chg="mod">
          <ac:chgData name="Mykel Kochenderfer" userId="a25b768c097423ca" providerId="LiveId" clId="{F326E48A-87F8-4BD4-80D9-2F5504AE0C29}" dt="2019-05-09T20:41:43.149" v="7" actId="20577"/>
          <ac:spMkLst>
            <pc:docMk/>
            <pc:sldMk cId="1287391518" sldId="268"/>
            <ac:spMk id="3" creationId="{A06F5B5F-CD2E-41C6-89AD-C8F4C3CA006C}"/>
          </ac:spMkLst>
        </pc:spChg>
      </pc:sldChg>
      <pc:sldChg chg="modSp">
        <pc:chgData name="Mykel Kochenderfer" userId="a25b768c097423ca" providerId="LiveId" clId="{F326E48A-87F8-4BD4-80D9-2F5504AE0C29}" dt="2019-05-07T16:52:23.492" v="4" actId="20577"/>
        <pc:sldMkLst>
          <pc:docMk/>
          <pc:sldMk cId="4216386187" sldId="269"/>
        </pc:sldMkLst>
        <pc:spChg chg="mod">
          <ac:chgData name="Mykel Kochenderfer" userId="a25b768c097423ca" providerId="LiveId" clId="{F326E48A-87F8-4BD4-80D9-2F5504AE0C29}" dt="2019-05-07T16:52:23.492" v="4" actId="20577"/>
          <ac:spMkLst>
            <pc:docMk/>
            <pc:sldMk cId="4216386187" sldId="269"/>
            <ac:spMk id="3" creationId="{A06F5B5F-CD2E-41C6-89AD-C8F4C3CA006C}"/>
          </ac:spMkLst>
        </pc:spChg>
      </pc:sldChg>
    </pc:docChg>
  </pc:docChgLst>
  <pc:docChgLst>
    <pc:chgData name="Mykel Kochenderfer" userId="a25b768c097423ca" providerId="LiveId" clId="{93FE2ACD-9364-45FF-AA3B-D54983A5E169}"/>
    <pc:docChg chg="modSld">
      <pc:chgData name="Mykel Kochenderfer" userId="a25b768c097423ca" providerId="LiveId" clId="{93FE2ACD-9364-45FF-AA3B-D54983A5E169}" dt="2019-05-09T05:23:04.570" v="7" actId="20577"/>
      <pc:docMkLst>
        <pc:docMk/>
      </pc:docMkLst>
      <pc:sldChg chg="modSp">
        <pc:chgData name="Mykel Kochenderfer" userId="a25b768c097423ca" providerId="LiveId" clId="{93FE2ACD-9364-45FF-AA3B-D54983A5E169}" dt="2019-05-09T05:22:01.654" v="5" actId="20577"/>
        <pc:sldMkLst>
          <pc:docMk/>
          <pc:sldMk cId="4289070710" sldId="258"/>
        </pc:sldMkLst>
        <pc:spChg chg="mod">
          <ac:chgData name="Mykel Kochenderfer" userId="a25b768c097423ca" providerId="LiveId" clId="{93FE2ACD-9364-45FF-AA3B-D54983A5E169}" dt="2019-05-09T05:22:01.654" v="5" actId="20577"/>
          <ac:spMkLst>
            <pc:docMk/>
            <pc:sldMk cId="4289070710" sldId="258"/>
            <ac:spMk id="3" creationId="{DECD6795-CAAE-43A8-9B57-9C64F83BD863}"/>
          </ac:spMkLst>
        </pc:spChg>
      </pc:sldChg>
      <pc:sldChg chg="modSp">
        <pc:chgData name="Mykel Kochenderfer" userId="a25b768c097423ca" providerId="LiveId" clId="{93FE2ACD-9364-45FF-AA3B-D54983A5E169}" dt="2019-05-09T05:22:28.780" v="6" actId="20577"/>
        <pc:sldMkLst>
          <pc:docMk/>
          <pc:sldMk cId="3740002243" sldId="259"/>
        </pc:sldMkLst>
        <pc:spChg chg="mod">
          <ac:chgData name="Mykel Kochenderfer" userId="a25b768c097423ca" providerId="LiveId" clId="{93FE2ACD-9364-45FF-AA3B-D54983A5E169}" dt="2019-05-09T05:22:28.780" v="6" actId="20577"/>
          <ac:spMkLst>
            <pc:docMk/>
            <pc:sldMk cId="3740002243" sldId="259"/>
            <ac:spMk id="3" creationId="{A06F5B5F-CD2E-41C6-89AD-C8F4C3CA006C}"/>
          </ac:spMkLst>
        </pc:spChg>
      </pc:sldChg>
      <pc:sldChg chg="modSp">
        <pc:chgData name="Mykel Kochenderfer" userId="a25b768c097423ca" providerId="LiveId" clId="{93FE2ACD-9364-45FF-AA3B-D54983A5E169}" dt="2019-05-09T05:21:49.501" v="4" actId="20577"/>
        <pc:sldMkLst>
          <pc:docMk/>
          <pc:sldMk cId="2064151357" sldId="261"/>
        </pc:sldMkLst>
        <pc:spChg chg="mod">
          <ac:chgData name="Mykel Kochenderfer" userId="a25b768c097423ca" providerId="LiveId" clId="{93FE2ACD-9364-45FF-AA3B-D54983A5E169}" dt="2019-05-09T05:21:49.501" v="4" actId="20577"/>
          <ac:spMkLst>
            <pc:docMk/>
            <pc:sldMk cId="2064151357" sldId="261"/>
            <ac:spMk id="3" creationId="{53592F71-F939-494E-B4D4-13FFA1E80084}"/>
          </ac:spMkLst>
        </pc:spChg>
      </pc:sldChg>
      <pc:sldChg chg="modSp">
        <pc:chgData name="Mykel Kochenderfer" userId="a25b768c097423ca" providerId="LiveId" clId="{93FE2ACD-9364-45FF-AA3B-D54983A5E169}" dt="2019-05-09T05:23:04.570" v="7" actId="20577"/>
        <pc:sldMkLst>
          <pc:docMk/>
          <pc:sldMk cId="1287391518" sldId="268"/>
        </pc:sldMkLst>
        <pc:spChg chg="mod">
          <ac:chgData name="Mykel Kochenderfer" userId="a25b768c097423ca" providerId="LiveId" clId="{93FE2ACD-9364-45FF-AA3B-D54983A5E169}" dt="2019-05-09T05:23:04.570" v="7" actId="20577"/>
          <ac:spMkLst>
            <pc:docMk/>
            <pc:sldMk cId="1287391518" sldId="268"/>
            <ac:spMk id="3" creationId="{A06F5B5F-CD2E-41C6-89AD-C8F4C3CA00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4801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716F9239-9271-44F1-B2F5-A200F1262CF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6400" cy="237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228" y="3381394"/>
            <a:ext cx="7449820" cy="2766596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4801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4A7CAD9-605D-4DCB-83C8-A59F58F5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B5F7-CD02-498D-ACF3-6C81896119A5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57F2-4C78-4ADA-8ECF-EC82EEC6602B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C81-E8E4-476A-8690-10426F49FC65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AD17-85D8-43EF-BCC8-82C19A18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AE530-825E-476A-929C-DFD4C4DF4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99C9-BBCA-4023-AD52-0C27AF73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68C-728E-4E3D-B93C-2463CBFD9FBB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2B8D-9A2B-42FE-997C-653D7F87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CFE0-107E-42E0-B6EC-E5B9C7DA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08-F41B-4A8F-A946-8C0CB8BCDCF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AB35-CB76-4DEE-9108-55EAD23AC179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C729-CD96-41DB-88DE-8DC6A5A0BAE9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7B0D-C5FF-4F2D-91D2-4D50B6393CE1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915-7FED-46AE-86BA-D3B353E85BBD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C16-2671-420E-A728-1E22600F4BB2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DABA-444B-4A54-9317-8DDBCFF7A99A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2EF8-438E-476B-B04D-256A9E5C8075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0B54-9159-43DC-98F5-21044C29CD7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727B-44B2-42CC-8B30-AC492BCD1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Optimization under Uncertainty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9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Uncertainty: Expected Value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 simple scalar representation of a distribution is by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expected value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mean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Often this integral is not computable analytically, but other techniques will be presented in Ch 18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D151BEA-81B5-483A-8D47-51F667B1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434" t="6145" r="41348" b="87362"/>
          <a:stretch/>
        </p:blipFill>
        <p:spPr>
          <a:xfrm>
            <a:off x="2999229" y="2329732"/>
            <a:ext cx="6193541" cy="1404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74E8-7CDA-4BAD-8328-4C3BA558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Probabilistic Uncertainty: Expected Value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 common model is to apply zero-mean Gaussian noise to the function output, 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 (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,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) = f (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) +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expected value is equivalent to the noise-free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3987-D772-4BBA-B2D0-8027918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11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5C8635-DE6D-4AEC-950E-63A4FDF7C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79" t="22145" r="17353" b="72956"/>
          <a:stretch/>
        </p:blipFill>
        <p:spPr>
          <a:xfrm>
            <a:off x="103366" y="3260567"/>
            <a:ext cx="12870001" cy="13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8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Probabilistic Uncertainty: Expected Value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6F5B5F-CD2E-41C6-89AD-C8F4C3CA00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Noise can also be added to the design vector,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(</a:t>
                </a:r>
                <a:r>
                  <a:rPr lang="en-US" b="1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x</a:t>
                </a:r>
                <a:r>
                  <a:rPr lang="en-US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,</a:t>
                </a:r>
                <a:r>
                  <a:rPr lang="en-US" b="1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z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) =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(</a:t>
                </a:r>
                <a:r>
                  <a:rPr lang="en-US" b="1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x</a:t>
                </a:r>
                <a:r>
                  <a:rPr lang="en-US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</a:t>
                </a:r>
                <a:r>
                  <a:rPr lang="en-US" b="1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z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) =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0" dirty="0" smtClean="0">
                            <a:latin typeface="TeXGyrePagella-Regular" panose="02000603020200000003" pitchFamily="50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)</a:t>
                </a: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In this case, the expected value is affected by the variance of the zero-mean Gaussian noise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6F5B5F-CD2E-41C6-89AD-C8F4C3CA0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1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3987-D772-4BBA-B2D0-8027918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Probabilistic Uncertainty: Expected Value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6F5B5F-CD2E-41C6-89AD-C8F4C3CA00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Consider minimizing the expected value of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</a:t>
                </a: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0" dirty="0">
                            <a:latin typeface="TeXGyrePagella-Regular" panose="02000603020200000003" pitchFamily="50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) = sin(2</a:t>
                </a:r>
                <a:r>
                  <a:rPr lang="en-US" b="1" dirty="0"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dirty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dirty="0">
                            <a:latin typeface="TeXGyrePagella-Regular" panose="02000603020200000003" pitchFamily="50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)/</a:t>
                </a:r>
                <a:r>
                  <a:rPr lang="en-US" b="1" dirty="0"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dirty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dirty="0">
                            <a:latin typeface="TeXGyrePagella-Regular" panose="02000603020200000003" pitchFamily="50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x</m:t>
                        </m:r>
                      </m:e>
                    </m:acc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𝑧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where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z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drawn from zero-mean Gaussian distribution with variance </a:t>
                </a:r>
                <a:r>
                  <a:rPr lang="el-GR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ν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6F5B5F-CD2E-41C6-89AD-C8F4C3CA0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3987-D772-4BBA-B2D0-8027918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83A68-FC21-4804-9063-F1581EEEA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264" y="3805810"/>
            <a:ext cx="9094098" cy="29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6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Uncertainty: Variance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634563"/>
          </a:xfrm>
        </p:spPr>
        <p:txBody>
          <a:bodyPr>
            <a:normAutofit/>
          </a:bodyPr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When minimized, corresponds to design points that are not overly sensitive to uncertainty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Design points with large variance are</a:t>
            </a:r>
          </a:p>
          <a:p>
            <a:pPr marL="0" indent="0">
              <a:buNone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sensitive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and those with small </a:t>
            </a:r>
          </a:p>
          <a:p>
            <a:pPr marL="0" indent="0">
              <a:buNone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variance are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robust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8120862-F713-4CD8-AE21-7161C80D1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94" t="14261" r="29094" b="75347"/>
          <a:stretch/>
        </p:blipFill>
        <p:spPr>
          <a:xfrm>
            <a:off x="1297071" y="2798858"/>
            <a:ext cx="5992866" cy="19321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D4CE-AF15-4746-9A8D-2C891B7A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A622B8-E02C-4124-B079-6ADB5DF8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824" y="2924317"/>
            <a:ext cx="4063863" cy="32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7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Consider the function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(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dirty="0" err="1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,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 =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2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+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with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drawn from a Gamma distribution that depends on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.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This distribution has mean 4/(1+|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|) and variance 8/(1+|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|)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D4CE-AF15-4746-9A8D-2C891B7A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274EAE-ADB0-4ACB-82F4-75309A879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8858" y="3304646"/>
            <a:ext cx="6915150" cy="349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2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D4CE-AF15-4746-9A8D-2C891B7A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9F674BC-ECEF-43EF-B3F6-0369C027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" y="1822459"/>
            <a:ext cx="10515599" cy="46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5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Uncertainty: </a:t>
            </a:r>
            <a:r>
              <a:rPr lang="en-US" sz="4000" b="0" i="1" u="none" strike="noStrike" baseline="0" dirty="0">
                <a:latin typeface="TeXGyrePagella-Italic" panose="02000603020200000004" pitchFamily="50" charset="0"/>
              </a:rPr>
              <a:t>Statistical Feasibility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The probability that a design point is feasible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Can be estimated through sampling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This metric is maximized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BD1EC1E-1757-424A-9E15-F9CA42179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870" t="5324" r="38348" b="85971"/>
          <a:stretch/>
        </p:blipFill>
        <p:spPr>
          <a:xfrm>
            <a:off x="2511002" y="2003094"/>
            <a:ext cx="7169996" cy="1908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419B-FB2B-4378-AA6F-87F387DE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Uncertainty: Value at Risk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The best objective value that can be guaranteed with  probability </a:t>
            </a:r>
            <a:r>
              <a:rPr lang="el-GR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α</a:t>
            </a:r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Expressed in terms of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cumulative distribution formula, </a:t>
            </a:r>
            <a:r>
              <a:rPr lang="el-GR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Φ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(y)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which defines the probability that the outcome is less than or equal to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y</a:t>
            </a:r>
          </a:p>
          <a:p>
            <a:r>
              <a:rPr lang="en-US" dirty="0" err="1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VaR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is the minimum value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y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such that </a:t>
            </a:r>
            <a:r>
              <a:rPr lang="el-GR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Φ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(y) ≥ </a:t>
            </a:r>
            <a:r>
              <a:rPr lang="el-GR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α</a:t>
            </a:r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Conditional value at risk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is the expected value of the top 1 -</a:t>
            </a:r>
            <a:r>
              <a:rPr lang="el-GR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α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quantile of a probability distribution over the output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6F441-53F2-4D5E-9F88-FC17C8F9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Uncertainty: Value at Risk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6F441-53F2-4D5E-9F88-FC17C8F9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19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6458F7A-DBC1-46E8-9C7E-1D4FF6E5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116" y="2469625"/>
            <a:ext cx="10195768" cy="32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727B-44B2-42CC-8B30-AC492BCD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2F71-F939-494E-B4D4-13FFA1E8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05192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Irreducible uncertainty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is inherent to a system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Epistemic uncertainty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is caused by the subjective lack of knowledge by the algorithm designer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In optimization problems, uncertainty can be represented by a vector of random variables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over which the designer has no control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Feasibility now depends on (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,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  <a:endParaRPr lang="en-US" b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Uncertainty can be part of the design points, objective function, and/or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531ED-7EF3-447C-ADCA-C3073E63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7397888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Uncertainty in the optimization process can arise due to errors in the data, the models, or the optimization method itself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Accounting for these sources of uncertainty is important in ensuring robust designs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Optimization with respect to set-based uncertainty includes the minimax approach that assumes the worst-case and information-gap decision theory that finds a design robust to a maximally sized uncertainty set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Probabilistic approaches typically minimize the expected value, the variance, risk of infeasibility, value at risk, conditional value at risk, or a combination of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71FDD-7FCC-48F0-862D-DE416914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EC4A-6FE4-4AF8-97DA-2D04EC4A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F5A3-591B-46AC-B02A-3EEA7D8AA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Design choices are affected by uncertainty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F54DF62-D862-4682-8FDB-169CF857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021" y="2638763"/>
            <a:ext cx="8767432" cy="39789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C2AF7-AD52-4BB4-870F-FDC2B049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D6795-CAAE-43A8-9B57-9C64F83BD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Set-based uncertainty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treats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as belonging to a set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Often used to solve problems with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minimax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approach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The minimax approach seeks to minimize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(</a:t>
            </a:r>
            <a:r>
              <a:rPr lang="en-US" b="1" dirty="0" err="1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x,z</a:t>
            </a:r>
            <a:r>
              <a:rPr lang="en-US" b="1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  <a:r>
              <a:rPr lang="en-US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 assuming a worst-case value of </a:t>
            </a:r>
            <a:r>
              <a:rPr lang="en-US" b="1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1B5548F-E118-45E4-BA64-38B32F58F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739" t="5324" r="44870" b="85507"/>
          <a:stretch/>
        </p:blipFill>
        <p:spPr>
          <a:xfrm>
            <a:off x="3093056" y="2340941"/>
            <a:ext cx="5247861" cy="19761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4864D-C30F-4B71-A6FC-CBF5D9B8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Uncertainty: Example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D6795-CAAE-43A8-9B57-9C64F83BD8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Consider objective function</a:t>
                </a:r>
              </a:p>
              <a:p>
                <a:pPr marL="0" indent="0">
                  <a:buNone/>
                </a:pPr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𝑧</m:t>
                    </m:r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, with set-based uncertainty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[−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]</m:t>
                    </m:r>
                  </m:oMath>
                </a14:m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The minimax approach is a minimization problem over the modified objective function</a:t>
                </a:r>
              </a:p>
              <a:p>
                <a:pPr marL="0" indent="0">
                  <a:buNone/>
                </a:pPr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TeXGyrePagella-Italic" panose="02000603020200000004" pitchFamily="50" charset="0"/>
                              <a:ea typeface="TeXGyrePagella-Italic" panose="02000603020200000004" pitchFamily="50" charset="0"/>
                              <a:cs typeface="TeXGyrePagella-Italic" panose="02000603020200000004" pitchFamily="50" charset="0"/>
                            </a:rPr>
                            <m:t>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  <m:t>𝑚𝑜𝑑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TeXGyrePagella-Regular" panose="02000603020200000003" pitchFamily="50" charset="0"/>
                              <a:ea typeface="TeXGyrePagella-Regular" panose="02000603020200000003" pitchFamily="50" charset="0"/>
                              <a:cs typeface="TeXGyrePagella-Regular" panose="02000603020200000003" pitchFamily="50" charset="0"/>
                            </a:rPr>
                            <m:t>maximize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eX Gyre Pagella" panose="02000603020200000003" pitchFamily="50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TeXGyrePagella-Italic" panose="02000603020200000004" pitchFamily="50" charset="0"/>
                          <a:ea typeface="TeXGyrePagella-Italic" panose="02000603020200000004" pitchFamily="50" charset="0"/>
                          <a:cs typeface="TeXGyrePagella-Italic" panose="02000603020200000004" pitchFamily="50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D6795-CAAE-43A8-9B57-9C64F83BD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21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4864D-C30F-4B71-A6FC-CBF5D9B8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1742A02-8C0D-44E3-B25C-F9275EC19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298" t="12537" r="30635" b="81768"/>
          <a:stretch/>
        </p:blipFill>
        <p:spPr>
          <a:xfrm>
            <a:off x="2676401" y="2163297"/>
            <a:ext cx="6429706" cy="12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Uncertainty: Example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4864D-C30F-4B71-A6FC-CBF5D9B8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F4894A-3300-4045-AC29-45D836E1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4753" y="1530666"/>
            <a:ext cx="7362493" cy="50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0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D6795-CAAE-43A8-9B57-9C64F83B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411926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Information-gap decision theory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parameterizes the uncertainty set by a nonnegative scalar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gap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parameter </a:t>
            </a:r>
            <a:r>
              <a:rPr lang="el-GR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ϵ</a:t>
            </a:r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This gap parameter controls the volume of the uncertainty set Z(</a:t>
            </a:r>
            <a:r>
              <a:rPr lang="el-GR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ϵ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The goal in information-gap decision theory is to find the design point that is both feasible and allows the largest possible uncertainty gap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Searches for the most robust designs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C1E039F-2699-4260-89CF-AB8AC8B0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694" t="3247" r="34957" b="86782"/>
          <a:stretch/>
        </p:blipFill>
        <p:spPr>
          <a:xfrm>
            <a:off x="1956149" y="4309607"/>
            <a:ext cx="8279702" cy="18447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FEE5D-779A-46EA-9C55-C0D49A48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Uncertainty: Example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D6795-CAAE-43A8-9B57-9C64F83BD8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6411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Consider robust optimization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TeXGyrePagella-Italic" panose="02000603020200000004" pitchFamily="50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en-US" b="0" i="0" smtClean="0">
                        <a:latin typeface="TeXGyrePagella-Italic" panose="02000603020200000004" pitchFamily="50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eX Gyre Pagella" panose="02000603020200000003" pitchFamily="50" charset="0"/>
                                <a:cs typeface="TeX Gyre Pagella" panose="02000603020200000003" pitchFamily="50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 Gyre Pagella" panose="02000603020200000003" pitchFamily="50" charset="0"/>
                                <a:cs typeface="TeX Gyre Pagella" panose="02000603020200000003" pitchFamily="50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eX Gyre Pagella" panose="02000603020200000003" pitchFamily="50" charset="0"/>
                                <a:cs typeface="TeX Gyre Pagella" panose="02000603020200000003" pitchFamily="50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TeX Gyre Pagella" panose="02000603020200000003" pitchFamily="50" charset="0"/>
                                    <a:cs typeface="TeX Gyre Pagella" panose="02000603020200000003" pitchFamily="50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eX Gyre Pagella" panose="02000603020200000003" pitchFamily="50" charset="0"/>
                                    <a:cs typeface="TeX Gyre Pagella" panose="02000603020200000003" pitchFamily="50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eX Gyre Pagella" panose="02000603020200000003" pitchFamily="50" charset="0"/>
                                <a:cs typeface="TeX Gyre Pagella" panose="02000603020200000003" pitchFamily="50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=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x</a:t>
                </a: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+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z</a:t>
                </a: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subject to the constraint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[ −2 ,2 ]</m:t>
                    </m:r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with the uncertainty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eX Gyre Pagella" panose="02000603020200000003" pitchFamily="50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eX Gyre Pagella" panose="02000603020200000003" pitchFamily="50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=[−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]</m:t>
                    </m:r>
                  </m:oMath>
                </a14:m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D6795-CAAE-43A8-9B57-9C64F83BD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6411926"/>
              </a:xfrm>
              <a:blipFill>
                <a:blip r:embed="rId2"/>
                <a:stretch>
                  <a:fillRect l="-1217" t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FEE5D-779A-46EA-9C55-C0D49A48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8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979283-2F37-432F-A260-E40C292C3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4250" y="3246792"/>
            <a:ext cx="6247108" cy="35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Probabilistic uncertainty uses distributions over the set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Based on expert knowledge or learned from data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Given a distribution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over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, this section covers five different metrics that convert distributions to scalar values to be optimized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3987-D772-4BBA-B2D0-8027918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0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782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TeX Gyre Pagella</vt:lpstr>
      <vt:lpstr>TeXGyrePagella-Italic</vt:lpstr>
      <vt:lpstr>TeXGyrePagella-Regular</vt:lpstr>
      <vt:lpstr>Office Theme</vt:lpstr>
      <vt:lpstr>Optimization under Uncertainty</vt:lpstr>
      <vt:lpstr>Uncertainty</vt:lpstr>
      <vt:lpstr>Uncertainty</vt:lpstr>
      <vt:lpstr>Set-Based Uncertainty</vt:lpstr>
      <vt:lpstr>Set-Based Uncertainty: Example</vt:lpstr>
      <vt:lpstr>Set-Based Uncertainty: Example</vt:lpstr>
      <vt:lpstr>Set-Based Uncertainty</vt:lpstr>
      <vt:lpstr>Set-Based Uncertainty: Example</vt:lpstr>
      <vt:lpstr>Probabilistic Uncertainty</vt:lpstr>
      <vt:lpstr>Probabilistic Uncertainty: Expected Value</vt:lpstr>
      <vt:lpstr>Probabilistic Uncertainty: Expected Value</vt:lpstr>
      <vt:lpstr>Probabilistic Uncertainty: Expected Value</vt:lpstr>
      <vt:lpstr>Probabilistic Uncertainty: Expected Value</vt:lpstr>
      <vt:lpstr>Probabilistic Uncertainty: Variance</vt:lpstr>
      <vt:lpstr>Probabilistic Uncertainty</vt:lpstr>
      <vt:lpstr>Probabilistic Uncertainty</vt:lpstr>
      <vt:lpstr>Probabilistic Uncertainty: Statistical Feasibility</vt:lpstr>
      <vt:lpstr>Probabilistic Uncertainty: Value at Risk</vt:lpstr>
      <vt:lpstr>Probabilistic Uncertainty: Value at Risk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 Gobbs</cp:lastModifiedBy>
  <cp:revision>35</cp:revision>
  <cp:lastPrinted>2019-05-07T16:53:02Z</cp:lastPrinted>
  <dcterms:created xsi:type="dcterms:W3CDTF">2019-02-03T01:23:24Z</dcterms:created>
  <dcterms:modified xsi:type="dcterms:W3CDTF">2019-05-15T02:14:45Z</dcterms:modified>
</cp:coreProperties>
</file>