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67" r:id="rId3"/>
    <p:sldId id="257" r:id="rId4"/>
    <p:sldId id="262" r:id="rId5"/>
    <p:sldId id="258" r:id="rId6"/>
    <p:sldId id="263" r:id="rId7"/>
    <p:sldId id="259" r:id="rId8"/>
    <p:sldId id="270" r:id="rId9"/>
    <p:sldId id="268" r:id="rId10"/>
    <p:sldId id="271" r:id="rId11"/>
    <p:sldId id="272" r:id="rId12"/>
    <p:sldId id="269" r:id="rId13"/>
    <p:sldId id="264" r:id="rId14"/>
    <p:sldId id="273" r:id="rId15"/>
    <p:sldId id="275" r:id="rId16"/>
    <p:sldId id="265" r:id="rId17"/>
    <p:sldId id="266" r:id="rId18"/>
    <p:sldId id="276" r:id="rId19"/>
    <p:sldId id="261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080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kel Kochenderfer" userId="a25b768c097423ca" providerId="LiveId" clId="{2A4209DB-71D8-4874-A192-B5E7C8C44FEC}"/>
    <pc:docChg chg="custSel modSld">
      <pc:chgData name="Mykel Kochenderfer" userId="a25b768c097423ca" providerId="LiveId" clId="{2A4209DB-71D8-4874-A192-B5E7C8C44FEC}" dt="2019-04-02T06:38:13.676" v="36" actId="20577"/>
      <pc:docMkLst>
        <pc:docMk/>
      </pc:docMkLst>
      <pc:sldChg chg="delSp">
        <pc:chgData name="Mykel Kochenderfer" userId="a25b768c097423ca" providerId="LiveId" clId="{2A4209DB-71D8-4874-A192-B5E7C8C44FEC}" dt="2019-04-02T04:26:40.287" v="0" actId="478"/>
        <pc:sldMkLst>
          <pc:docMk/>
          <pc:sldMk cId="4220123487" sldId="256"/>
        </pc:sldMkLst>
        <pc:spChg chg="del">
          <ac:chgData name="Mykel Kochenderfer" userId="a25b768c097423ca" providerId="LiveId" clId="{2A4209DB-71D8-4874-A192-B5E7C8C44FEC}" dt="2019-04-02T04:26:40.287" v="0" actId="478"/>
          <ac:spMkLst>
            <pc:docMk/>
            <pc:sldMk cId="4220123487" sldId="256"/>
            <ac:spMk id="4" creationId="{A2A4FDEA-3D39-4059-9CE4-C36BBD2B7EEB}"/>
          </ac:spMkLst>
        </pc:spChg>
      </pc:sldChg>
      <pc:sldChg chg="modSp">
        <pc:chgData name="Mykel Kochenderfer" userId="a25b768c097423ca" providerId="LiveId" clId="{2A4209DB-71D8-4874-A192-B5E7C8C44FEC}" dt="2019-04-02T05:28:25.099" v="3" actId="20577"/>
        <pc:sldMkLst>
          <pc:docMk/>
          <pc:sldMk cId="2682455672" sldId="261"/>
        </pc:sldMkLst>
        <pc:spChg chg="mod">
          <ac:chgData name="Mykel Kochenderfer" userId="a25b768c097423ca" providerId="LiveId" clId="{2A4209DB-71D8-4874-A192-B5E7C8C44FEC}" dt="2019-04-02T05:28:25.099" v="3" actId="20577"/>
          <ac:spMkLst>
            <pc:docMk/>
            <pc:sldMk cId="2682455672" sldId="261"/>
            <ac:spMk id="3" creationId="{4D8BFF61-09DE-44CB-999A-9065C8176C20}"/>
          </ac:spMkLst>
        </pc:spChg>
      </pc:sldChg>
      <pc:sldChg chg="modSp">
        <pc:chgData name="Mykel Kochenderfer" userId="a25b768c097423ca" providerId="LiveId" clId="{2A4209DB-71D8-4874-A192-B5E7C8C44FEC}" dt="2019-04-02T06:19:53.909" v="32" actId="20577"/>
        <pc:sldMkLst>
          <pc:docMk/>
          <pc:sldMk cId="3592273669" sldId="276"/>
        </pc:sldMkLst>
        <pc:spChg chg="mod">
          <ac:chgData name="Mykel Kochenderfer" userId="a25b768c097423ca" providerId="LiveId" clId="{2A4209DB-71D8-4874-A192-B5E7C8C44FEC}" dt="2019-04-02T06:19:53.909" v="32" actId="20577"/>
          <ac:spMkLst>
            <pc:docMk/>
            <pc:sldMk cId="3592273669" sldId="276"/>
            <ac:spMk id="4" creationId="{2256C7E5-527F-427C-8723-720A90730BA1}"/>
          </ac:spMkLst>
        </pc:spChg>
      </pc:sldChg>
      <pc:sldChg chg="modSp">
        <pc:chgData name="Mykel Kochenderfer" userId="a25b768c097423ca" providerId="LiveId" clId="{2A4209DB-71D8-4874-A192-B5E7C8C44FEC}" dt="2019-04-02T06:38:13.676" v="36" actId="20577"/>
        <pc:sldMkLst>
          <pc:docMk/>
          <pc:sldMk cId="213592913" sldId="277"/>
        </pc:sldMkLst>
        <pc:spChg chg="mod">
          <ac:chgData name="Mykel Kochenderfer" userId="a25b768c097423ca" providerId="LiveId" clId="{2A4209DB-71D8-4874-A192-B5E7C8C44FEC}" dt="2019-04-02T06:38:13.676" v="36" actId="20577"/>
          <ac:spMkLst>
            <pc:docMk/>
            <pc:sldMk cId="213592913" sldId="277"/>
            <ac:spMk id="3" creationId="{4D8BFF61-09DE-44CB-999A-9065C8176C2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D3BEB-0F3B-4741-9124-3D7FD3D83A9B}" type="datetimeFigureOut">
              <a:rPr lang="en-US" smtClean="0"/>
              <a:t>4/7/2019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00196-6B65-4AF4-BC29-830D1B2E3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2ADF-E70E-496B-8BD7-550D04340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B0D65-BE05-4B35-8F6D-73EAB63B3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2886F-86EA-4116-9E71-D470F987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6C0E-0136-4C7A-A339-B63AAF8CB76A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DCAFE-0545-4400-A769-7E16ACC95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41ACE-108F-4C93-BB6A-CEF0413C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0B8D-D664-44F5-A425-7CC54EA7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8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A2C8-30F7-4E56-A13A-FD9B5A1D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AAB7F-B7FB-40A9-BF8C-DF858C490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96C62-DA17-45C5-9838-4F9549BD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ADC5-5670-412F-A343-C4271AEC9C88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C8752-ACF5-420E-A608-D03D9846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A68BE-107F-4771-9DB2-0B6DB671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0B8D-D664-44F5-A425-7CC54EA7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0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592905-69F6-4342-A91A-B48F2D961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A926A-F93D-46DA-9FF1-FFFAFBEE0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5C14E-3D12-4B7E-B12F-BB48C1347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7D434-B2E8-4317-8FFF-7DDDFF59A5A8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DF5B5-7670-4ACB-A178-C8F2A383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0D185-27A8-40A6-AEF9-630D91BD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0B8D-D664-44F5-A425-7CC54EA7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56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D1E4-68A0-4846-9D50-2EEC120D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F8D5A-3483-4EA0-8A2A-3B80CAB701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84778-B325-4099-8B34-95A6C4D4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5E88-5160-45C6-8806-A76E9F8CD273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ABCAB-DEE6-4D9C-9ED9-613781201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BB522-85AB-4606-AD1C-06E75941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AEB1-F7B2-490B-AD18-F7E4B1EE0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1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3FD4-60B4-480B-BC39-9E49D059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0B314-2A2E-4D6F-B7E0-D13B1C288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C475C-872C-46AC-9661-9B791F16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5C13-E780-4412-85A7-2B75B873D13E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79430-A6B0-43D7-84F1-FE7D7D70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5B379-1865-4046-9604-3224DEA46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0B8D-D664-44F5-A425-7CC54EA7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2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1E9A-DD00-4B47-959E-56ABFF02C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DD434-D0AE-44E0-9DF7-86835E804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C9008-4E7C-4A77-977F-ABE89EAA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5316-668D-46C6-B8D1-07DF670FE95B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BE6AB-0149-4623-BD61-43B8B7D6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D4956-E73C-46D4-8503-4289B0BF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0B8D-D664-44F5-A425-7CC54EA7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1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5DE44-C45F-4A5D-A3EE-100964FB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54B15-ED3C-4777-9DD1-93FD69A52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7507B-E1E2-4033-B5C3-12781E80E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C4450-5481-4A99-840F-883F65E6A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62CE-43F3-47D2-BEA2-AA6679B43CD5}" type="datetime1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64879-4B9C-40B1-9F51-EE2141F0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79143-FA1A-47B7-B069-DE2645E8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0B8D-D664-44F5-A425-7CC54EA7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22A6-DA4B-4B6E-9BDB-A9F53E11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8B457-CDAF-4666-AE72-377252B52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9F650-AF7E-48A0-9BB7-05846747C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09A52-9E7C-4F2E-AAC0-32F57069A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102BC-81B7-4419-B175-DF3F98836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3D753-17FE-445D-AF71-5D0BFF9D5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B845-5FDD-4FD4-8596-835E5D70A2A5}" type="datetime1">
              <a:rPr lang="en-US" smtClean="0"/>
              <a:t>4/7/2019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DA6D1-D637-45A8-A0A2-A614327EB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5FC514-5653-445A-80EC-231E8BBF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0B8D-D664-44F5-A425-7CC54EA7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9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9256-EB34-4248-8195-0D24A498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3CC509-BA14-4889-ADC3-C9E5133D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D1F7-D96E-4D1F-9326-C71C42138379}" type="datetime1">
              <a:rPr lang="en-US" smtClean="0"/>
              <a:t>4/7/2019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48C48-503C-47C5-8E1A-577B4A41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8F587-0DE3-4D5A-A8ED-660E86FF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0B8D-D664-44F5-A425-7CC54EA7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2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FBC22B-26E7-4EDA-BA4E-1FC9B561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5B97-B17F-4593-BCB5-A5C78311FA38}" type="datetime1">
              <a:rPr lang="en-US" smtClean="0"/>
              <a:t>4/7/2019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745DB-2D70-4C81-A176-8A6D3D69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CEB9B-2590-4836-8EE5-DD31B159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0B8D-D664-44F5-A425-7CC54EA7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6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00D5-15DF-4574-B648-1C5FE107A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9B5E2-DE3D-46E8-9D55-4FD501046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C5B1E-5C00-46C0-BBAF-C5012D548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54C6E-A8F2-4E1B-934B-BC047BF11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911FF-70E0-4F8C-AC4D-1E96EBE06CFA}" type="datetime1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BD7D6-24C7-4F10-A3F6-B752CA9C6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16CB3-1182-4948-9DEB-C1092E1E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0B8D-D664-44F5-A425-7CC54EA7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8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BB25-A175-424C-994D-EF88BB3B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2D293-A176-4BDE-B4E4-A1806EFDE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36D01-B8F7-429C-A199-51987BF0B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2E71F-8998-4B38-8CAD-45F22EB6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09F4-3F31-4A58-B941-14F13C202A03}" type="datetime1">
              <a:rPr lang="en-US" smtClean="0"/>
              <a:t>4/7/2019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11400-E40B-4F2C-9AE2-CD3C4C9A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ABF31-62A0-46FD-BF87-3DAEE57F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0B8D-D664-44F5-A425-7CC54EA7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2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C077F1-FD46-48C9-B5E9-1E7686BE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35B74-38FA-46EB-98BF-36762AFD4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104A3-2D6C-4282-B371-A7A01D715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29C41-92D6-4D1E-A7E4-1C97277E366F}" type="datetime1">
              <a:rPr lang="en-US" smtClean="0"/>
              <a:t>4/7/2019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20849-7022-488C-AE62-4C2F26C73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4C19B-8DBF-45AF-B843-27523CFFC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00B8D-D664-44F5-A425-7CC54EA7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5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88D6-3997-4F72-8DC3-AAC3DB72CC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Derivatives and Gradients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123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21E4-D499-44CB-B94D-E39586DF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Numerical Differentiation: Finite Difference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256C7E5-527F-427C-8723-720A90730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i="1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Error Analysis</a:t>
            </a:r>
          </a:p>
          <a:p>
            <a:pPr lvl="1"/>
            <a:r>
              <a:rPr lang="en-US" sz="3600" i="1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Forward Difference: O(h)</a:t>
            </a:r>
          </a:p>
          <a:p>
            <a:pPr lvl="1"/>
            <a:r>
              <a:rPr lang="en-US" sz="3600" i="1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Central Difference: O(h</a:t>
            </a:r>
            <a:r>
              <a:rPr lang="en-US" sz="3600" i="1" baseline="30000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2</a:t>
            </a:r>
            <a:r>
              <a:rPr lang="en-US" sz="3600" i="1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DD44C-898F-417F-89C6-2F025497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AEB1-F7B2-490B-AD18-F7E4B1EE04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97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21E4-D499-44CB-B94D-E39586DF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Numerical Differentiation: Complex Step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256C7E5-527F-427C-8723-720A90730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i="1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Taylor series expansion using imaginary step</a:t>
            </a:r>
          </a:p>
          <a:p>
            <a:endParaRPr lang="en-US" i="1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endParaRPr lang="en-US" i="1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0D5191C-8F53-4901-A7D2-31DEB8BE97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94" r="17165"/>
          <a:stretch/>
        </p:blipFill>
        <p:spPr>
          <a:xfrm>
            <a:off x="731520" y="2564130"/>
            <a:ext cx="10176510" cy="96202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D9CBAC5-0ED4-431C-9166-68FD899FED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6193" t="18118" r="29844" b="74591"/>
          <a:stretch/>
        </p:blipFill>
        <p:spPr>
          <a:xfrm>
            <a:off x="690478" y="4531066"/>
            <a:ext cx="10258591" cy="22015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F02C918-850C-4E21-A5EF-04F262F5D1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6193" t="9930" r="29844" b="81132"/>
          <a:stretch/>
        </p:blipFill>
        <p:spPr>
          <a:xfrm>
            <a:off x="814435" y="2781118"/>
            <a:ext cx="10010679" cy="263371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45A238-3239-4260-AD79-9BEE7B2E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AEB1-F7B2-490B-AD18-F7E4B1EE04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04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21E4-D499-44CB-B94D-E39586DF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Numerical Differentiation Error Comparison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8534511-ABF1-421D-A472-137800A9B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1230" y="1690688"/>
            <a:ext cx="7856670" cy="484409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C4FC24-AA84-4734-9FF9-9FE926A1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AEB1-F7B2-490B-AD18-F7E4B1EE04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44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21E4-D499-44CB-B94D-E39586DF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u="none" strike="noStrike" baseline="0" dirty="0">
                <a:latin typeface="TeXGyrePagella-Italic" panose="02000603020200000004" pitchFamily="50" charset="0"/>
              </a:rPr>
              <a:t>Automatic Differentiation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256C7E5-527F-427C-8723-720A90730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Evaluate a function and compute partial derivatives simultaneously using the chain rule of differentiation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72E35BD-BFAD-452C-A683-F050C81B61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753" r="26721"/>
          <a:stretch/>
        </p:blipFill>
        <p:spPr>
          <a:xfrm>
            <a:off x="2324100" y="2837497"/>
            <a:ext cx="7543800" cy="118300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B401C8-BE11-4F55-A1F9-6E49256C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AEB1-F7B2-490B-AD18-F7E4B1EE04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35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21E4-D499-44CB-B94D-E39586DF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u="none" strike="noStrike" baseline="0" dirty="0">
                <a:latin typeface="TeXGyrePagella-Italic" panose="02000603020200000004" pitchFamily="50" charset="0"/>
              </a:rPr>
              <a:t>Automatic Differentiation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256C7E5-527F-427C-8723-720A90730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Forward Accumulation is equivalent to expanding a function using the chain rule and computing the derivatives inside-out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Requires </a:t>
            </a:r>
            <a:r>
              <a:rPr lang="en-US" i="1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n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-passes to compute </a:t>
            </a:r>
            <a:r>
              <a:rPr lang="en-US" i="1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n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-dimensional gradient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Example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83A47B6-7C83-44E8-B412-93B2A68A35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306" t="26222" r="37645" b="70324"/>
          <a:stretch/>
        </p:blipFill>
        <p:spPr>
          <a:xfrm>
            <a:off x="2846566" y="3856383"/>
            <a:ext cx="5931674" cy="101776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93B382-856C-4472-BC0B-B56BFC2C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AEB1-F7B2-490B-AD18-F7E4B1EE04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63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21E4-D499-44CB-B94D-E39586DF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u="none" strike="noStrike" baseline="0" dirty="0">
                <a:latin typeface="TeXGyrePagella-Italic" panose="02000603020200000004" pitchFamily="50" charset="0"/>
              </a:rPr>
              <a:t>Automatic Differentiation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256C7E5-527F-427C-8723-720A90730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Forward Accumulation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D4481C3-481A-405E-A2F7-9938570B1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1438" y="2586725"/>
            <a:ext cx="6982700" cy="344510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CC3E2AE-67CF-4FD5-8708-A635910F32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6306" t="26222" r="37645" b="70324"/>
          <a:stretch/>
        </p:blipFill>
        <p:spPr>
          <a:xfrm>
            <a:off x="5168347" y="1568957"/>
            <a:ext cx="5931674" cy="101776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F0162F-B9CA-429B-BA99-6714F03C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AEB1-F7B2-490B-AD18-F7E4B1EE04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46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21E4-D499-44CB-B94D-E39586DF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Automatic Differentiation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256C7E5-527F-427C-8723-720A90730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Forward Accumulation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2A0DDE8-B6B9-4E66-B745-3D40ED05B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150" y="2379013"/>
            <a:ext cx="8000851" cy="364303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698D5B5-95A9-4760-9242-16EBBF8A4C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6306" t="26222" r="37645" b="70324"/>
          <a:stretch/>
        </p:blipFill>
        <p:spPr>
          <a:xfrm>
            <a:off x="5168347" y="1568957"/>
            <a:ext cx="5931674" cy="101776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4334C5-1098-47F1-8781-05E6ECBE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AEB1-F7B2-490B-AD18-F7E4B1EE049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94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21E4-D499-44CB-B94D-E39586DF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u="none" strike="noStrike" baseline="0" dirty="0">
                <a:latin typeface="TeXGyrePagella-Italic" panose="02000603020200000004" pitchFamily="50" charset="0"/>
              </a:rPr>
              <a:t>Automatic Differentiation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256C7E5-527F-427C-8723-720A90730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Forward Accumulation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3DE9173-848D-41A1-AD66-3D35AF4DD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150" y="2379013"/>
            <a:ext cx="9153957" cy="446197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1C3A1D3-AA9F-4684-AC95-A6FEFA2BB4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6306" t="26222" r="37645" b="70324"/>
          <a:stretch/>
        </p:blipFill>
        <p:spPr>
          <a:xfrm>
            <a:off x="5168347" y="1568957"/>
            <a:ext cx="5931674" cy="101776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77ECD3-AC7A-4001-A757-5D33E658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AEB1-F7B2-490B-AD18-F7E4B1EE049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13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21E4-D499-44CB-B94D-E39586DF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u="none" strike="noStrike" baseline="0" dirty="0">
                <a:latin typeface="TeXGyrePagella-Italic" panose="02000603020200000004" pitchFamily="50" charset="0"/>
              </a:rPr>
              <a:t>Automatic Differentiation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256C7E5-527F-427C-8723-720A90730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Reverse accumulation is performed in single run using two passes over an </a:t>
            </a:r>
            <a:r>
              <a:rPr lang="en-US" i="1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n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-dimensional function (forward and back)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Note: this is central to the backpropagation algorithm used to train neural networks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Many open-source software implementations are available</a:t>
            </a: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903B8E-0DB4-4E59-B82F-B1EDDF86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AEB1-F7B2-490B-AD18-F7E4B1EE049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73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7D16-8ACE-4EED-BA8E-35194803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Summary</a:t>
            </a:r>
            <a:endParaRPr lang="en-US" b="0" i="0" u="none" strike="noStrike" baseline="0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BFF61-09DE-44CB-999A-9065C81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48392"/>
          </a:xfrm>
        </p:spPr>
        <p:txBody>
          <a:bodyPr>
            <a:normAutofit/>
          </a:bodyPr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Derivatives are useful in optimization because they provide information about how to change a given point in order to improve the objective function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For multivariate functions, various derivative-based concepts are useful for directing the search for an optimum, including the gradient, the Hessian, and the directional derivative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One approach to numerical differentiation includes finite difference approximations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2027D-0C9D-4D11-8735-C5A5D1B3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0B8D-D664-44F5-A425-7CC54EA75C9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5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CD83A1D-75A3-487B-B688-85F17973C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Derivatives tell us which direction to search for a solution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32C68-EF42-4EFB-9AB8-C1E75443D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Derivatives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B8458D-F011-43B4-A2BD-C40B9DAE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AEB1-F7B2-490B-AD18-F7E4B1EE04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5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7D16-8ACE-4EED-BA8E-35194803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Summary</a:t>
            </a:r>
            <a:endParaRPr lang="en-US" b="0" i="0" u="none" strike="noStrike" baseline="0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BFF61-09DE-44CB-999A-9065C81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48392"/>
          </a:xfrm>
        </p:spPr>
        <p:txBody>
          <a:bodyPr>
            <a:normAutofit/>
          </a:bodyPr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Complex step method can eliminate the effect of subtractive cancellation error when taking small steps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Analytic differentiation methods include forward and reverse accumulation on computational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8F742-38F5-47C5-A7B1-DC92C2B9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0B8D-D664-44F5-A425-7CC54EA75C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32C68-EF42-4EFB-9AB8-C1E75443D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Derivatives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9491970-50DB-4AAA-949E-6DF4099DE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400779"/>
            <a:ext cx="4490286" cy="4056442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CD83A1D-75A3-487B-B688-85F17973C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Slope of Tangent Line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F40EDDC-21E5-462E-A3E8-66406E48C3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9258" r="38629"/>
          <a:stretch/>
        </p:blipFill>
        <p:spPr>
          <a:xfrm>
            <a:off x="1001865" y="2507034"/>
            <a:ext cx="3371353" cy="101419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A3633B-C362-481C-9F29-F5DC825B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AEB1-F7B2-490B-AD18-F7E4B1EE04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9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32C68-EF42-4EFB-9AB8-C1E75443D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Derivatives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EA7210B-67EE-4A42-8427-E762B6950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370" y="3559795"/>
            <a:ext cx="11299259" cy="306387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15AB88A-BACB-4DF2-9222-09CD354D8E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0778" r="31186"/>
          <a:stretch/>
        </p:blipFill>
        <p:spPr>
          <a:xfrm>
            <a:off x="693087" y="1339969"/>
            <a:ext cx="6176840" cy="83637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5A13D02-5D6B-4F65-B8C2-D6E523C9C1D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8392" r="40039"/>
          <a:stretch/>
        </p:blipFill>
        <p:spPr>
          <a:xfrm>
            <a:off x="516473" y="2311281"/>
            <a:ext cx="3720247" cy="114743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182046-0CD3-46D7-A159-448B00D7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AEB1-F7B2-490B-AD18-F7E4B1EE04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3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91D9-BDE9-4F7C-AC8C-55FA21FA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fr-FR" b="0" i="1" u="none" strike="noStrike" baseline="0" dirty="0" err="1">
                <a:latin typeface="TeXGyrePagella-Italic" panose="02000603020200000004" pitchFamily="50" charset="0"/>
              </a:rPr>
              <a:t>Derivatives</a:t>
            </a:r>
            <a:r>
              <a:rPr lang="fr-FR" b="0" i="1" u="none" strike="noStrike" baseline="0" dirty="0">
                <a:latin typeface="TeXGyrePagella-Italic" panose="02000603020200000004" pitchFamily="50" charset="0"/>
              </a:rPr>
              <a:t> in Multiple Dimensions</a:t>
            </a:r>
            <a:endParaRPr lang="fr-FR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ED00FBA-DA92-4C50-A383-1ACB2A905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6618" y="1300017"/>
            <a:ext cx="5537585" cy="4401671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7FA8869-4675-450B-B0EF-CD0FBBBC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Gradient Vector</a:t>
            </a: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Hessian Matrix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EC8D712-6407-4DFF-A451-AE007FF527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4511" r="25650"/>
          <a:stretch/>
        </p:blipFill>
        <p:spPr>
          <a:xfrm>
            <a:off x="648182" y="2581939"/>
            <a:ext cx="5903089" cy="73710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3CB081D-AD9C-4061-9841-617C5151DFC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2543" r="22967"/>
          <a:stretch/>
        </p:blipFill>
        <p:spPr>
          <a:xfrm>
            <a:off x="775503" y="4634873"/>
            <a:ext cx="5537585" cy="16138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ED0EB6-088E-46D8-A6A6-BEA36810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AEB1-F7B2-490B-AD18-F7E4B1EE04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84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91D9-BDE9-4F7C-AC8C-55FA21FA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fr-FR" b="0" i="1" u="none" strike="noStrike" baseline="0" dirty="0" err="1">
                <a:latin typeface="TeXGyrePagella-Italic" panose="02000603020200000004" pitchFamily="50" charset="0"/>
              </a:rPr>
              <a:t>Derivatives</a:t>
            </a:r>
            <a:r>
              <a:rPr lang="fr-FR" b="0" i="1" u="none" strike="noStrike" baseline="0" dirty="0">
                <a:latin typeface="TeXGyrePagella-Italic" panose="02000603020200000004" pitchFamily="50" charset="0"/>
              </a:rPr>
              <a:t> in Multiple Dimensions</a:t>
            </a:r>
            <a:endParaRPr lang="fr-FR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7FA8869-4675-450B-B0EF-CD0FBBBC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i="1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Directional Derivative</a:t>
            </a: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1728487-E2A1-4A0B-976B-E553FD7F6B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3094" b="85391"/>
          <a:stretch/>
        </p:blipFill>
        <p:spPr>
          <a:xfrm>
            <a:off x="-89853" y="2289382"/>
            <a:ext cx="4725463" cy="21043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666D197-9C2E-45DC-BBC3-87D9CECE05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958" t="217" r="36898" b="88575"/>
          <a:stretch/>
        </p:blipFill>
        <p:spPr>
          <a:xfrm>
            <a:off x="4635610" y="3425619"/>
            <a:ext cx="3347499" cy="16144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60599FD-6B20-4B7F-8363-66D17F1411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2803" t="2262" r="14903" b="90345"/>
          <a:stretch/>
        </p:blipFill>
        <p:spPr>
          <a:xfrm>
            <a:off x="7983109" y="5040080"/>
            <a:ext cx="2854518" cy="106493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D379-BAC3-4B56-AC1D-1C6921CD0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AEB1-F7B2-490B-AD18-F7E4B1EE04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69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21E4-D499-44CB-B94D-E39586DF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Numerical Differentiation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256C7E5-527F-427C-8723-720A90730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i="1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Finite Difference Methods</a:t>
            </a:r>
          </a:p>
          <a:p>
            <a:r>
              <a:rPr lang="en-US" i="1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Complex Step Method</a:t>
            </a:r>
          </a:p>
          <a:p>
            <a:endParaRPr lang="en-US" i="1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28222C-265A-496A-B3CB-12F91B5B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AEB1-F7B2-490B-AD18-F7E4B1EE04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21E4-D499-44CB-B94D-E39586DF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Numerical Differentiation: Finite Difference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256C7E5-527F-427C-8723-720A90730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i="1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Derivation from Taylor series expansion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1C6B743-C401-42BC-8351-8C9E239F42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687" r="14825"/>
          <a:stretch/>
        </p:blipFill>
        <p:spPr>
          <a:xfrm>
            <a:off x="716280" y="2583180"/>
            <a:ext cx="10637520" cy="103632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3C6C3B-AB48-4418-88BF-91EDE5D5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AEB1-F7B2-490B-AD18-F7E4B1EE04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67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21E4-D499-44CB-B94D-E39586DF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Numerical Differentiation: Finite Difference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256C7E5-527F-427C-8723-720A90730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i="1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Neighboring points are used to approximate the derivative</a:t>
            </a:r>
          </a:p>
          <a:p>
            <a:endParaRPr lang="en-US" i="1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endParaRPr lang="en-US" i="1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endParaRPr lang="en-US" i="1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endParaRPr lang="en-US" i="1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endParaRPr lang="en-US" i="1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endParaRPr lang="en-US" i="1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r>
              <a:rPr lang="en-US" i="1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h too small causes numerical cancellation errors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8FF81C1-EBC2-4BA9-8E91-9D6A7925A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8200"/>
          <a:stretch/>
        </p:blipFill>
        <p:spPr>
          <a:xfrm>
            <a:off x="535835" y="2770822"/>
            <a:ext cx="11120329" cy="154209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15F7B1-F5CE-4540-809D-D371952C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AEB1-F7B2-490B-AD18-F7E4B1EE04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5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310</Words>
  <Application>Microsoft Office PowerPoint</Application>
  <PresentationFormat>Widescreen</PresentationFormat>
  <Paragraphs>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TeX Gyre Pagella</vt:lpstr>
      <vt:lpstr>TeXGyrePagella-Italic</vt:lpstr>
      <vt:lpstr>TeXGyrePagella-Regular</vt:lpstr>
      <vt:lpstr>Times New Roman</vt:lpstr>
      <vt:lpstr>Office Theme</vt:lpstr>
      <vt:lpstr>Derivatives and Gradients</vt:lpstr>
      <vt:lpstr>Derivatives</vt:lpstr>
      <vt:lpstr>Derivatives</vt:lpstr>
      <vt:lpstr>Derivatives</vt:lpstr>
      <vt:lpstr>Derivatives in Multiple Dimensions</vt:lpstr>
      <vt:lpstr>Derivatives in Multiple Dimensions</vt:lpstr>
      <vt:lpstr>Numerical Differentiation</vt:lpstr>
      <vt:lpstr>Numerical Differentiation: Finite Difference</vt:lpstr>
      <vt:lpstr>Numerical Differentiation: Finite Difference</vt:lpstr>
      <vt:lpstr>Numerical Differentiation: Finite Difference</vt:lpstr>
      <vt:lpstr>Numerical Differentiation: Complex Step</vt:lpstr>
      <vt:lpstr>Numerical Differentiation Error Comparison</vt:lpstr>
      <vt:lpstr>Automatic Differentiation</vt:lpstr>
      <vt:lpstr>Automatic Differentiation</vt:lpstr>
      <vt:lpstr>Automatic Differentiation</vt:lpstr>
      <vt:lpstr>Automatic Differentiation</vt:lpstr>
      <vt:lpstr>Automatic Differentiation</vt:lpstr>
      <vt:lpstr>Automatic Differentiation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Derivatives and Gradients</dc:title>
  <dc:creator>M Gobbs</dc:creator>
  <cp:lastModifiedBy>M Gobbs</cp:lastModifiedBy>
  <cp:revision>29</cp:revision>
  <dcterms:created xsi:type="dcterms:W3CDTF">2019-01-30T07:43:29Z</dcterms:created>
  <dcterms:modified xsi:type="dcterms:W3CDTF">2019-04-07T17:31:32Z</dcterms:modified>
</cp:coreProperties>
</file>