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57" r:id="rId4"/>
    <p:sldId id="264" r:id="rId5"/>
    <p:sldId id="265" r:id="rId6"/>
    <p:sldId id="258" r:id="rId7"/>
    <p:sldId id="266" r:id="rId8"/>
    <p:sldId id="267" r:id="rId9"/>
    <p:sldId id="268" r:id="rId10"/>
    <p:sldId id="259" r:id="rId11"/>
    <p:sldId id="270" r:id="rId12"/>
    <p:sldId id="271" r:id="rId13"/>
    <p:sldId id="274" r:id="rId14"/>
    <p:sldId id="275" r:id="rId15"/>
    <p:sldId id="269" r:id="rId16"/>
    <p:sldId id="276" r:id="rId17"/>
    <p:sldId id="260" r:id="rId18"/>
    <p:sldId id="261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9D032C5A-FCEF-4CB6-B872-722F97D68892}"/>
    <pc:docChg chg="modSld">
      <pc:chgData name="Mykel Kochenderfer" userId="a25b768c097423ca" providerId="LiveId" clId="{9D032C5A-FCEF-4CB6-B872-722F97D68892}" dt="2020-05-25T04:46:45.741" v="29" actId="20577"/>
      <pc:docMkLst>
        <pc:docMk/>
      </pc:docMkLst>
      <pc:sldChg chg="modSp mod">
        <pc:chgData name="Mykel Kochenderfer" userId="a25b768c097423ca" providerId="LiveId" clId="{9D032C5A-FCEF-4CB6-B872-722F97D68892}" dt="2020-05-25T04:46:45.741" v="29" actId="20577"/>
        <pc:sldMkLst>
          <pc:docMk/>
          <pc:sldMk cId="2399456220" sldId="263"/>
        </pc:sldMkLst>
        <pc:spChg chg="mod">
          <ac:chgData name="Mykel Kochenderfer" userId="a25b768c097423ca" providerId="LiveId" clId="{9D032C5A-FCEF-4CB6-B872-722F97D68892}" dt="2020-05-25T04:46:45.741" v="29" actId="20577"/>
          <ac:spMkLst>
            <pc:docMk/>
            <pc:sldMk cId="2399456220" sldId="263"/>
            <ac:spMk id="3" creationId="{A70B0B2E-6368-42EC-A42C-3DB3F82317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258E6-A79D-4253-8299-1076F93E30DC}" type="datetimeFigureOut">
              <a:rPr lang="en-US" smtClean="0"/>
              <a:t>5/24/2020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01ECC-CF18-4A29-8970-342AC44C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01ECC-CF18-4A29-8970-342AC44C32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01ECC-CF18-4A29-8970-342AC44C32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BC3E-EECA-49BC-A43A-ADC4F74C4F72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7083-ECB8-495A-A53A-F7D684645272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0CA-902C-4283-A735-086B872A0486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DA11-369E-4C22-A658-2FEDEA3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061D-A943-485D-8892-3077C6E2C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AFD8-E7FB-4D0B-8716-AA86830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87C-B286-4022-99D0-9A458F17BBE0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4539-C43B-4A00-8C93-87F0111B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3AF8-DA43-4132-8D77-356CC841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7C75-1DD8-4D5F-A6D1-537C04C4CB44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B12-829C-4489-8498-B12D341C0639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06D2-6FE3-423C-A51D-EE8AF28B551A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125-FA03-4E7A-A721-78729FB558F9}" type="datetime1">
              <a:rPr lang="en-US" smtClean="0"/>
              <a:t>5/24/2020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0443-E8CC-407C-8B1A-E454B2A6DD58}" type="datetime1">
              <a:rPr lang="en-US" smtClean="0"/>
              <a:t>5/24/2020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665C-4C6D-4782-83BD-1E5846C09746}" type="datetime1">
              <a:rPr lang="en-US" smtClean="0"/>
              <a:t>5/24/2020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F241-1B90-4F26-854E-87CE20CF9B00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AF67-E16D-4EF7-A249-8B4A8CAAC2FC}" type="datetime1">
              <a:rPr lang="en-US" smtClean="0"/>
              <a:t>5/24/2020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C0EF-43BB-400E-AD3C-4AE366005F5B}" type="datetime1">
              <a:rPr lang="en-US" smtClean="0"/>
              <a:t>5/24/2020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6E4-B1A9-4835-ADFE-6109C417C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Expression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7F6414-57A1-4D67-AEC6-EB86940AE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BC81-53CC-4C18-8519-CB5A33324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Instead of encoding expressions as trees, they are encoded as integer arrays, allowing application of traditional genetic algorithm techniques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Unlike genetic algorithms, expressions are encoded based on a grammar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D6DF-A619-4B49-80C6-2CA72A31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0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design point: [ 205 , 52 , 4 , 27 , 10 , 59 , 6 ]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Starting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grammar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 | -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| 3 | 4 | 5 | 6 | 7 | 8 | 9</a:t>
                </a:r>
              </a:p>
              <a:p>
                <a:pPr marL="0" indent="0"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  <a:blipFill>
                <a:blip r:embed="rId2"/>
                <a:stretch>
                  <a:fillRect l="-104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BB50D3E-E8CC-4716-BAC2-273DA90CF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a real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a terminal decimal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a nonterminal decimal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the decimal part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the exponent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the sign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 produces an empty string</a:t>
                </a:r>
              </a:p>
              <a:p>
                <a:pPr marL="0" indent="0"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BB50D3E-E8CC-4716-BAC2-273DA90C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  <a:blipFill>
                <a:blip r:embed="rId3"/>
                <a:stretch>
                  <a:fillRect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EBD79-2661-4162-9815-B9201260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design point: [ 205 , 52 , 4 , 27 , 10 , 59 , 6 ]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Starting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grammar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 | -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| 3 | 4 | 5 | 6 | 7 | 8 | 9</a:t>
                </a:r>
              </a:p>
              <a:p>
                <a:pPr marL="0" indent="0"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  <a:blipFill>
                <a:blip r:embed="rId2"/>
                <a:stretch>
                  <a:fillRect l="-104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81D80543-CC9B-4063-BDEB-29F51B72E0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Make substitution using first rule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81D80543-CC9B-4063-BDEB-29F51B72E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  <a:blipFill>
                <a:blip r:embed="rId3"/>
                <a:stretch>
                  <a:fillRect l="-2333" t="-188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78E8C-813A-4911-89F7-BF1B870C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design point: [ 205 , 52 , 4 , 27 , 10 , 59 , 6 ]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Starting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grammar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 | -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| 3 | 4 | 5 | 6 | 7 | 8 | 9</a:t>
                </a:r>
              </a:p>
              <a:p>
                <a:pPr marL="0" indent="0"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  <a:blipFill>
                <a:blip r:embed="rId3"/>
                <a:stretch>
                  <a:fillRect l="-104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81D80543-CC9B-4063-BDEB-29F51B72E0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There are 10 choices for substitution of first symbol. Apply modular arithmetic to first design point integer to find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…</a:t>
                </a:r>
              </a:p>
              <a:p>
                <a:pPr marL="0" indent="0">
                  <a:buNone/>
                </a:pPr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205 mod 10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= 5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4</a:t>
                </a:r>
                <a:r>
                  <a:rPr lang="en-US" dirty="0"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81D80543-CC9B-4063-BDEB-29F51B72E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  <a:blipFill>
                <a:blip r:embed="rId4"/>
                <a:stretch>
                  <a:fillRect l="-2333" t="-1885" r="-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44CC-5255-4FFF-BA61-D8BCD97E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design point: [ 205 , 52 , 4 , 27 , 10 , 59 , 6 ]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Starting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grammar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 | -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| 3 | 4 | 5 | 6 | 7 | 8 | 9</a:t>
                </a:r>
              </a:p>
              <a:p>
                <a:pPr marL="0" indent="0">
                  <a:buNone/>
                </a:pPr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  <a:blipFill>
                <a:blip r:embed="rId3"/>
                <a:stretch>
                  <a:fillRect l="-1043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D80543-CC9B-4063-BDEB-29F51B72E0BC}"/>
              </a:ext>
            </a:extLst>
          </p:cNvPr>
          <p:cNvSpPr txBox="1">
            <a:spLocks/>
          </p:cNvSpPr>
          <p:nvPr/>
        </p:nvSpPr>
        <p:spPr>
          <a:xfrm>
            <a:off x="6174850" y="2382877"/>
            <a:ext cx="5489713" cy="51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Continuing similarly until a terminal symbol is encountered produces the expression</a:t>
            </a: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4e+8</a:t>
            </a: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Changing the 52 to 51 produces the expression</a:t>
            </a:r>
          </a:p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43950.950e+8</a:t>
            </a:r>
            <a:endParaRPr lang="en-US" dirty="0">
              <a:latin typeface="TeXGyrePagella-Regular" panose="02000603020200000003" pitchFamily="50" charset="0"/>
              <a:ea typeface="Cambria Math" panose="02040503050406030204" pitchFamily="18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13F09-A83F-4E8D-B8DC-B3D88242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BC81-53CC-4C18-8519-CB5A3332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085923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Grammatical evolution uses two additional genetic operators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Gene duplication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selects a random section of the string and appends a duplicate to the end of the array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Unlike genetic algorithms, when a design point is evaluated in grammatical evolution, if a terminal symbol is reached before the entire string is evaluated, the remainder of the string is ignored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crossover is performed in an inactive region it provides no benefit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Pruning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when some or all of inactive regions are truncated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C8CA-1628-4400-9515-A3B2E17A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BC81-53CC-4C18-8519-CB5A33324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the white sections are inactive, crossover can be ineffective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Pruning randomly removes inactive regions of some chromosomes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5DE927-C6D5-4B63-B942-4F333584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888" y="2379604"/>
            <a:ext cx="6849138" cy="17867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763F484-155B-4B18-B93D-D1AEFE3F5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888" y="5484357"/>
            <a:ext cx="7050666" cy="827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99E1F-AE15-4F56-B267-6EBE15E4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A9A3-B18C-4D79-9A8C-091FA2BA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Grammars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42596-C76B-4DEB-89D9-48EC97021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Rather than strictly applying grammar rules, each rule can have a weight assigned to it and is applied randomly with a probability proportional to its weight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applied to a number of design points, the highest performing elite samples can be used to adjust the weights according to how well the rule’s application correlated to performance or other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11B7-8657-432B-9156-606EF5C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6A8C-2B35-4C21-8996-311EBA04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Prototype Trees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CFEA0-5F89-4226-A3E0-AB01DF54F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Expressions are represented as trees with a probability vector assigned to each node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probability vector represents a categorical distribution over the grammar’s production rules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Expressions and rules are sampled based on the probability distributions at each node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After each generation, probability vectors are updated to increase population performance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B0F0-7B6B-441D-89DE-BB1CB731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5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6A8C-2B35-4C21-8996-311EBA04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Prototype Trees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CFEA0-5F89-4226-A3E0-AB01DF54F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360C97-F0CA-489F-80DD-78F154C42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603" y="2501486"/>
            <a:ext cx="10150793" cy="23913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17AB2-211E-458D-AC65-35862250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6E4-B1A9-4835-ADFE-6109C41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Expression Optimization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0B2E-6368-42EC-A42C-3DB3F823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some problems, the number of variables is unknown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Finding optimal solutions of problems with unknown parameters requires optimizing over the set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of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expressions</a:t>
            </a:r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8327-FFEA-48C6-816A-44E1AD82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6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6A8C-2B35-4C21-8996-311EBA04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CFEA0-5F89-4226-A3E0-AB01DF54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8534925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Expression optimization allows for optimizing tree structures that, under a grammar, can express sophisticated programs, structures, and other designs lacking a fixed size.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Grammars define the rules used to construct expressions.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Genetic programming adapts genetic algorithms to perform mutation and crossover on expression trees.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Grammatical evolution operates on an integer array that can be decoded into an expression tree.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Probabilistic grammars learn which rules are best to generate, and probabilistic prototype trees learn probabilities for every iteration of the expression rule generation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93D37-99B9-49DD-AB18-15DAB839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3CC4-534E-421D-8834-3A60498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506D-9620-4727-A4DB-12815C30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769735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Expressions can be represented by a tree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symbols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Grammars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constrain the space of possible expressions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grammar is represented by a set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production rules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Production rules involve symbols and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types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Types are defined sets of expression trees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Production rules are used to form expression trees by expanding types into new expressions with more types and symbols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a type is expanded into just symbols, preventing further expansion, then it is called a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97662-6C9D-4DBC-A764-273C30F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3CC4-534E-421D-8834-3A60498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506D-9620-4727-A4DB-12815C30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769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Representing the expression x + ln 2 as a tree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DFC4D2-B7BF-48B0-BAD7-50042628B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4003" y="2627204"/>
            <a:ext cx="2111340" cy="25832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224EC-27D8-49AA-A926-610BD3E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3CC4-534E-421D-8834-3A60498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Grammars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5A506D-9620-4727-A4DB-12815C3038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7697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Constructing the expression tree using a grammar</a:t>
                </a: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ln(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2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5A506D-9620-4727-A4DB-12815C303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769735"/>
              </a:xfrm>
              <a:blipFill>
                <a:blip r:embed="rId2"/>
                <a:stretch>
                  <a:fillRect l="-1217" t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E6E83549-EE6E-4771-BB1C-EEB909BE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278" y="3523275"/>
            <a:ext cx="7170667" cy="16872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AE84-152E-4E6C-A118-41133FE6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7A19-F869-45EF-9004-963B62156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Genetic programming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represents individuals as trees and optimizes over them using mutation and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tree crossover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A031-B66D-4D0F-8985-A71186D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Genetic Programming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BAEE3D-5FD3-44D6-A0A2-9BC23455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5083" y="3214314"/>
            <a:ext cx="5356322" cy="3034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6645A-6654-4CC8-92DA-E38DDA0B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7A19-F869-45EF-9004-963B62156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934848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Tree crossover combines two parent trees into a child tree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Over many generations, tree crossover tends to increase tree depth and overall complexity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It is common to introduce a bias for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parsimony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or simplicity in the solution based on the tree’s depth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A031-B66D-4D0F-8985-A71186D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Genetic Programming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443585C-059E-43E4-A1E8-CED72F68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031" y="2518767"/>
            <a:ext cx="7127583" cy="18204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2247C-7B21-4728-923D-C57DA5BB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7A19-F869-45EF-9004-963B62156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Random variation can be added in multiple ways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Tree mutation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when a random tree is generated and its root replaces a random node in the tree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A031-B66D-4D0F-8985-A71186D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Genetic Programming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5D63CCE-ECB7-4E40-B807-ACA47AA6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8156" y="3624896"/>
            <a:ext cx="6967993" cy="2687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A1FF-ADFF-4D57-8C19-4A973C76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7A19-F869-45EF-9004-963B62156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Tree permutation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when randomly chosen nodes are permuted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Often combined with tree mutation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A031-B66D-4D0F-8985-A71186D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Genetic Programming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1C0070E-1B69-425C-BD16-F034EF1D8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329" y="3105357"/>
            <a:ext cx="6484414" cy="26336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69C6-3288-44B9-9FCC-1012F2D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1081</Words>
  <Application>Microsoft Office PowerPoint</Application>
  <PresentationFormat>Widescreen</PresentationFormat>
  <Paragraphs>151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TeXGyrePagella-Italic</vt:lpstr>
      <vt:lpstr>TeXGyrePagella-Regular</vt:lpstr>
      <vt:lpstr>Office Theme</vt:lpstr>
      <vt:lpstr>Expression Optimization</vt:lpstr>
      <vt:lpstr>Expression Optimization</vt:lpstr>
      <vt:lpstr>Grammars</vt:lpstr>
      <vt:lpstr>Grammars</vt:lpstr>
      <vt:lpstr>Grammars</vt:lpstr>
      <vt:lpstr>Genetic Programming</vt:lpstr>
      <vt:lpstr>Genetic Programming</vt:lpstr>
      <vt:lpstr>Genetic Programming</vt:lpstr>
      <vt:lpstr>Genetic Programming</vt:lpstr>
      <vt:lpstr>Grammatical Evolution</vt:lpstr>
      <vt:lpstr>Grammatical Evolution</vt:lpstr>
      <vt:lpstr>Grammatical Evolution</vt:lpstr>
      <vt:lpstr>Grammatical Evolution</vt:lpstr>
      <vt:lpstr>Grammatical Evolution</vt:lpstr>
      <vt:lpstr>Grammatical Evolution</vt:lpstr>
      <vt:lpstr>Grammatical Evolution</vt:lpstr>
      <vt:lpstr>Probabilistic Grammars</vt:lpstr>
      <vt:lpstr>Probabilistic Prototype Trees</vt:lpstr>
      <vt:lpstr>Probabilistic Prototype Trees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Kochenderfer</cp:lastModifiedBy>
  <cp:revision>32</cp:revision>
  <dcterms:created xsi:type="dcterms:W3CDTF">2019-02-03T01:23:24Z</dcterms:created>
  <dcterms:modified xsi:type="dcterms:W3CDTF">2020-05-25T04:46:47Z</dcterms:modified>
</cp:coreProperties>
</file>