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58" r:id="rId5"/>
    <p:sldId id="264" r:id="rId6"/>
    <p:sldId id="259" r:id="rId7"/>
    <p:sldId id="268" r:id="rId8"/>
    <p:sldId id="269" r:id="rId9"/>
    <p:sldId id="270" r:id="rId10"/>
    <p:sldId id="271" r:id="rId11"/>
    <p:sldId id="260" r:id="rId12"/>
    <p:sldId id="265" r:id="rId13"/>
    <p:sldId id="261" r:id="rId14"/>
    <p:sldId id="272" r:id="rId15"/>
    <p:sldId id="262" r:id="rId16"/>
    <p:sldId id="266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99159-5D34-4A77-BE84-A0C97C65D421}" v="1" dt="2019-04-04T06:38:23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6" y="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AD37F8C7-BB15-439B-A973-3CD942F51D06}"/>
    <pc:docChg chg="custSel modSld">
      <pc:chgData name="Mykel Kochenderfer" userId="a25b768c097423ca" providerId="LiveId" clId="{AD37F8C7-BB15-439B-A973-3CD942F51D06}" dt="2019-04-02T05:32:42.272" v="3" actId="20577"/>
      <pc:docMkLst>
        <pc:docMk/>
      </pc:docMkLst>
      <pc:sldChg chg="delSp">
        <pc:chgData name="Mykel Kochenderfer" userId="a25b768c097423ca" providerId="LiveId" clId="{AD37F8C7-BB15-439B-A973-3CD942F51D06}" dt="2019-04-02T05:32:29.387" v="0" actId="478"/>
        <pc:sldMkLst>
          <pc:docMk/>
          <pc:sldMk cId="61096690" sldId="256"/>
        </pc:sldMkLst>
        <pc:spChg chg="del">
          <ac:chgData name="Mykel Kochenderfer" userId="a25b768c097423ca" providerId="LiveId" clId="{AD37F8C7-BB15-439B-A973-3CD942F51D06}" dt="2019-04-02T05:32:29.387" v="0" actId="478"/>
          <ac:spMkLst>
            <pc:docMk/>
            <pc:sldMk cId="61096690" sldId="256"/>
            <ac:spMk id="4" creationId="{402D6E31-9F2A-4098-AC83-0C0E439653D4}"/>
          </ac:spMkLst>
        </pc:spChg>
      </pc:sldChg>
      <pc:sldChg chg="modSp">
        <pc:chgData name="Mykel Kochenderfer" userId="a25b768c097423ca" providerId="LiveId" clId="{AD37F8C7-BB15-439B-A973-3CD942F51D06}" dt="2019-04-02T05:32:42.272" v="3" actId="20577"/>
        <pc:sldMkLst>
          <pc:docMk/>
          <pc:sldMk cId="1010476395" sldId="273"/>
        </pc:sldMkLst>
        <pc:spChg chg="mod">
          <ac:chgData name="Mykel Kochenderfer" userId="a25b768c097423ca" providerId="LiveId" clId="{AD37F8C7-BB15-439B-A973-3CD942F51D06}" dt="2019-04-02T05:32:42.272" v="3" actId="20577"/>
          <ac:spMkLst>
            <pc:docMk/>
            <pc:sldMk cId="1010476395" sldId="273"/>
            <ac:spMk id="8" creationId="{C7A30584-561E-421E-9A68-38E2760E7813}"/>
          </ac:spMkLst>
        </pc:spChg>
      </pc:sldChg>
    </pc:docChg>
  </pc:docChgLst>
  <pc:docChgLst>
    <pc:chgData name="Mykel Kochenderfer" userId="a25b768c097423ca" providerId="LiveId" clId="{EC999159-5D34-4A77-BE84-A0C97C65D421}"/>
    <pc:docChg chg="undo custSel modSld">
      <pc:chgData name="Mykel Kochenderfer" userId="a25b768c097423ca" providerId="LiveId" clId="{EC999159-5D34-4A77-BE84-A0C97C65D421}" dt="2019-04-04T06:38:23.469" v="5"/>
      <pc:docMkLst>
        <pc:docMk/>
      </pc:docMkLst>
      <pc:sldChg chg="modSp">
        <pc:chgData name="Mykel Kochenderfer" userId="a25b768c097423ca" providerId="LiveId" clId="{EC999159-5D34-4A77-BE84-A0C97C65D421}" dt="2019-04-04T06:37:53.940" v="2" actId="114"/>
        <pc:sldMkLst>
          <pc:docMk/>
          <pc:sldMk cId="926274603" sldId="260"/>
        </pc:sldMkLst>
        <pc:spChg chg="mod">
          <ac:chgData name="Mykel Kochenderfer" userId="a25b768c097423ca" providerId="LiveId" clId="{EC999159-5D34-4A77-BE84-A0C97C65D421}" dt="2019-04-04T06:37:53.940" v="2" actId="114"/>
          <ac:spMkLst>
            <pc:docMk/>
            <pc:sldMk cId="926274603" sldId="260"/>
            <ac:spMk id="6" creationId="{7F823FD6-9B49-4A1E-845D-863A980607C0}"/>
          </ac:spMkLst>
        </pc:spChg>
      </pc:sldChg>
      <pc:sldChg chg="addSp delSp">
        <pc:chgData name="Mykel Kochenderfer" userId="a25b768c097423ca" providerId="LiveId" clId="{EC999159-5D34-4A77-BE84-A0C97C65D421}" dt="2019-04-04T06:38:23.469" v="5"/>
        <pc:sldMkLst>
          <pc:docMk/>
          <pc:sldMk cId="3008092937" sldId="265"/>
        </pc:sldMkLst>
        <pc:spChg chg="del">
          <ac:chgData name="Mykel Kochenderfer" userId="a25b768c097423ca" providerId="LiveId" clId="{EC999159-5D34-4A77-BE84-A0C97C65D421}" dt="2019-04-04T06:38:23.469" v="5"/>
          <ac:spMkLst>
            <pc:docMk/>
            <pc:sldMk cId="3008092937" sldId="265"/>
            <ac:spMk id="3" creationId="{A434474C-FA51-450C-8FC7-4AE857AF9B0E}"/>
          </ac:spMkLst>
        </pc:spChg>
        <pc:picChg chg="add del">
          <ac:chgData name="Mykel Kochenderfer" userId="a25b768c097423ca" providerId="LiveId" clId="{EC999159-5D34-4A77-BE84-A0C97C65D421}" dt="2019-04-04T06:38:09.450" v="4" actId="478"/>
          <ac:picMkLst>
            <pc:docMk/>
            <pc:sldMk cId="3008092937" sldId="265"/>
            <ac:picMk id="6" creationId="{CF053D98-A074-42B5-807A-2A444A324A8C}"/>
          </ac:picMkLst>
        </pc:picChg>
      </pc:sldChg>
    </pc:docChg>
  </pc:docChgLst>
  <pc:docChgLst>
    <pc:chgData name="Guest User" providerId="Windows Live" clId="Web-{A59C85FB-E932-4FFD-BFC6-9F94D8A45CA5}"/>
    <pc:docChg chg="modSld">
      <pc:chgData name="Guest User" userId="" providerId="Windows Live" clId="Web-{A59C85FB-E932-4FFD-BFC6-9F94D8A45CA5}" dt="2019-04-08T23:18:12.519" v="37" actId="20577"/>
      <pc:docMkLst>
        <pc:docMk/>
      </pc:docMkLst>
      <pc:sldChg chg="modSp">
        <pc:chgData name="Guest User" userId="" providerId="Windows Live" clId="Web-{A59C85FB-E932-4FFD-BFC6-9F94D8A45CA5}" dt="2019-04-08T23:18:12.503" v="36" actId="20577"/>
        <pc:sldMkLst>
          <pc:docMk/>
          <pc:sldMk cId="1754655347" sldId="267"/>
        </pc:sldMkLst>
        <pc:spChg chg="mod">
          <ac:chgData name="Guest User" userId="" providerId="Windows Live" clId="Web-{A59C85FB-E932-4FFD-BFC6-9F94D8A45CA5}" dt="2019-04-08T23:18:12.503" v="36" actId="20577"/>
          <ac:spMkLst>
            <pc:docMk/>
            <pc:sldMk cId="1754655347" sldId="267"/>
            <ac:spMk id="6" creationId="{F3163A63-1659-4976-9C9B-69B7030F05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5A5A-ED40-4D0B-99B6-56CF24A0DC0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BC42D-ADC0-4F31-B177-2A65A577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0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EFE7-B25F-4EEC-8FDE-93DAC99EC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4DFC4-1184-47BB-B9F1-33A537F22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EFA60-04D0-489E-8841-6062BB0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CCF0-AA23-48AB-AA3D-85F921082895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EF65-790F-435B-9735-A1020957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91A31-A4FF-46C1-AFB2-8AAF2C5D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0E98-E853-42EB-88B2-CEAB9BA8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F8521-1C3E-4CAF-A335-31329169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BEB7-9226-4C73-94AC-50B21EB3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DA0B-885A-4011-92E8-A4603765F473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1675-DCA1-4C1D-A89F-FA66EEFC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9021-AE74-42EF-9862-CE0A0F28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58F19-C48A-4745-A3F0-15DF22DDE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D22FE-D38E-4668-84AF-53D0C2E28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F87D-523F-459D-8BE3-17D26596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C01D-0BFF-403C-BE2A-919C384F8AD3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55BB-AB82-4455-A285-1D2F6982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ECEC-A937-4183-8A29-CDF7E2C3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51DE-D01A-42AE-83AD-8CA7C909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48B31-74D2-4B7D-82A4-5B3E87648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2DB6-C884-4B32-AB91-31D1DC64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B33A-AC89-4B39-AA18-C6D4FD95481C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542C-C43A-40C0-9805-D2179E06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81D4-3D08-476C-96DF-A0E39995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1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D39A-0E3D-44E6-BA2B-803DC375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A1F8-FE03-41D7-B7A4-14323CFE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EA6EA-D920-4153-B812-88D53103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40FE-5F2A-435B-B2D8-DA3D5D635068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52E4-6995-4ED5-9FEF-3E83DC91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4DC7-0C74-4661-94C6-CA2FE40F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1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4D88-0333-4929-93D5-FF204253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04783-79CB-48CC-9FD9-51A5184D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19C97-9B89-47F8-90AE-3D988D01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E03-7C0C-4025-B80E-639C1AE6BBFF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FD42-E3D3-4706-BDBB-95721808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A9A5C-570C-41E9-B6E5-29D2C4ED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4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0F15-E1B0-43C5-AC6B-6F7C8611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228E-E3B9-46E7-AA8C-62B149871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FDF-78C3-4E6D-81FC-4779EBC50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023E-67F4-4914-A582-196DEAA8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813D-58E7-408F-AEA7-FB056E8D44E3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23477-70FF-447F-ABF2-A2993DAF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F5F84-A5D3-4578-9007-5FAC026E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83C-B190-4177-B2A9-0DE9BF6F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1DE3-D026-42C4-AB42-A5BCF4A5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4F1D6-DBD7-44FF-8598-F33EAA47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9A9F1-63AA-4A68-9BCF-828AE9F2C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F121B-BF15-44F8-996C-F348EF299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12903-9E72-4409-B60D-0F380B4E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A1FC-1BCE-47B7-B0EA-4327AAF0EB07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FF09B-4AAD-45BA-AF33-E33E4046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FEA06-45C7-4DBE-AB56-9028B031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44F5-6489-4C19-AB7E-0D22888D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089F6-BC89-4762-8839-35F32724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AA0-39BB-437D-B663-106449B11EB8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D7D72-8685-47E7-8001-212BB58C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CD59D-1EED-4038-B31D-524F2F55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80863-FB16-4E84-9735-CA7338AE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87E-8453-4EBF-A204-D65B3DD30F32}" type="datetime1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5F3FA-7DB8-40B4-942A-267EB365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D8E1B-EA38-4869-B2F9-93895AA8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0199-EBAF-4423-B003-D8A75040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0205-CBEE-4CEA-AA27-68DC5FE1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30517-1E34-4750-98A5-50ADFB24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491CD-F73E-4D0F-884F-87A93498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851B-1CCD-4EA5-8E3C-96E632C06565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8A4B2-5590-4CF2-A253-7868FA44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F4BBD-D239-40C2-9909-9BA89B7A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3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BE25-BE6B-400E-9BC0-0907A96D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C9E86-FC65-48A9-9555-FD5A11583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DF1EF-A7AE-4AB0-8C31-5BB3E5FC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5541D-0B18-4D22-9A64-9BF02872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C52F-B1FD-4188-B381-9CE250EC66C5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F5594-EB21-41EB-9644-0FF6233B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C6BE9-4940-40B1-A1AC-3D03201A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4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DDC7B-4745-4774-8D1C-85E40C4D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B1BA1-5F31-4535-A3A0-516F35110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A5C29-688C-4B85-A7C6-C73BAF209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E0E6-4460-4721-A279-C21D7633775F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335F-E1AD-448C-82A4-DD40B875A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91FDF-E2AB-4CA0-8ECA-3825E123E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73A2-3598-4DAF-9F76-9BA79B003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Bracketing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BEB6-771B-43B0-B1D5-A9E1787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Fibonacci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46C1E2-ED35-4CC1-9C63-131ECA66E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391" r="34957" b="82029"/>
          <a:stretch/>
        </p:blipFill>
        <p:spPr>
          <a:xfrm>
            <a:off x="2530196" y="1509387"/>
            <a:ext cx="7529836" cy="38392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D4B2082-95ED-41B9-8CCD-178343CB17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435" t="3357" r="38870" b="84232"/>
          <a:stretch/>
        </p:blipFill>
        <p:spPr>
          <a:xfrm>
            <a:off x="2730997" y="3994386"/>
            <a:ext cx="6730006" cy="270845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49FF76-628B-4D34-B977-12010DC3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4">
                <a:extLst>
                  <a:ext uri="{FF2B5EF4-FFF2-40B4-BE49-F238E27FC236}">
                    <a16:creationId xmlns:a16="http://schemas.microsoft.com/office/drawing/2014/main" id="{1FB62C72-FD48-4BC6-866B-70DC9F68273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913828" cy="5187425"/>
              </a:xfrm>
            </p:spPr>
            <p:txBody>
              <a:bodyPr/>
              <a:lstStyle/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Binet’s formula defines a Fibonacci number analytically where </a:t>
                </a:r>
                <a:r>
                  <a:rPr lang="el-GR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φ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the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Golden Ratio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, </a:t>
                </a:r>
                <a:r>
                  <a:rPr lang="el-GR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φ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=(1+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5)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≈1.61803</m:t>
                    </m:r>
                  </m:oMath>
                </a14:m>
                <a:endParaRPr lang="en-US" b="0" dirty="0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The ratio between successive Fibonacci numbers is</a:t>
                </a: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eXGyrePagella-Regular" panose="02000603020200000003" pitchFamily="50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eXGyrePagella-Regular" panose="02000603020200000003" pitchFamily="5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eXGyrePagella-Regular" panose="02000603020200000003" pitchFamily="50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eXGyrePagella-Regular" panose="02000603020200000003" pitchFamily="50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eXGyrePagella-Regular" panose="02000603020200000003" pitchFamily="5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eXGyrePagella-Regular" panose="02000603020200000003" pitchFamily="50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≈−0.382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>
          <p:sp>
            <p:nvSpPr>
              <p:cNvPr id="12" name="Text Placeholder 4">
                <a:extLst>
                  <a:ext uri="{FF2B5EF4-FFF2-40B4-BE49-F238E27FC236}">
                    <a16:creationId xmlns:a16="http://schemas.microsoft.com/office/drawing/2014/main" id="{1FB62C72-FD48-4BC6-866B-70DC9F682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913828" cy="5187425"/>
              </a:xfrm>
              <a:blipFill>
                <a:blip r:embed="rId6"/>
                <a:stretch>
                  <a:fillRect l="-1173" t="-1763" r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8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823FD6-9B49-4A1E-845D-863A9806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913828" cy="4447955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the limit of large </a:t>
            </a:r>
            <a:r>
              <a:rPr lang="en-US" i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the ratio of successive Fibonacci numbers approaches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Golden Ratio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so </a:t>
            </a:r>
            <a:r>
              <a:rPr lang="el-GR" i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φ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can be used to perform approximate Fibonacci search</a:t>
            </a:r>
            <a:endParaRPr lang="el-GR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7C908-94D9-4783-B0D6-485618B1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Golden Section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83E2903-454A-4FDE-92E8-B2AEC4ED9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6224" y="3086442"/>
            <a:ext cx="4856921" cy="341349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0752138-6C28-4B0A-8531-1404D9350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4869" r="51906" b="81565"/>
          <a:stretch/>
        </p:blipFill>
        <p:spPr>
          <a:xfrm>
            <a:off x="-1313071" y="1900362"/>
            <a:ext cx="5686290" cy="50777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C70C1-3514-4140-BE42-005B6314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C908-94D9-4783-B0D6-485618B1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i="1" dirty="0">
                <a:latin typeface="TeXGyrePagella-Italic" panose="02000603020200000004" pitchFamily="50" charset="0"/>
              </a:rPr>
              <a:t>Fibonacci/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Golden Section Search Comparison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F053D98-A074-42B5-807A-2A444A324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501" y="1554314"/>
            <a:ext cx="10140688" cy="446479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B564EB-04D2-4A95-B6DC-902C58A2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872FA49-6978-40F4-B594-C9761E37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913828" cy="4447955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Leverages ability to analytically minimize quadratic functions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Iteratively fits quadratic function to three bracketing points</a:t>
            </a:r>
            <a:endParaRPr lang="el-GR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09A1F-DE7A-40F4-A530-D537284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Quadratic Fit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7FC79F-BD25-48A8-AC94-99251954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069" y="3110240"/>
            <a:ext cx="3634871" cy="29024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194007-D708-4AD9-8AE1-10AB4E62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8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872FA49-6978-40F4-B594-C9761E37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913828" cy="4447955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a function is locally nearly quadratic, the minimum can be found after several steps</a:t>
            </a:r>
            <a:endParaRPr lang="el-GR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09A1F-DE7A-40F4-A530-D537284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Quadratic Fit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0BD986E-AE22-4137-9622-2DD284FEC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80" y="3497469"/>
            <a:ext cx="11104440" cy="27761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B0182-D40C-4245-ACD5-72B72C51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471E675-73F6-4760-B323-FE6496B9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913828" cy="4447955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Guaranteed to find the global minimum of any bounded function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Requires the function be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Lipschitz continuous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A71F4-F133-445B-8DEA-FABBD08B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Shubert-</a:t>
            </a:r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Piyavskii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0546F2-D78A-4C28-8599-9FFC29145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294" y="3339027"/>
            <a:ext cx="5511964" cy="254493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3557C50-CD8F-48B0-9521-567FA7630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102" y="3339027"/>
            <a:ext cx="5511963" cy="25449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35A3D2-B7EA-479D-971C-5F7BAFE5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6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1F4-F133-445B-8DEA-FABBD08B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Shubert-</a:t>
            </a:r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Piyavskii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05C62F6-7AD5-4BB8-A713-332A7D418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0016" y="1492843"/>
            <a:ext cx="5844125" cy="47329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13DD6-E174-4FDA-B85E-0907C3DE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5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C7A30584-561E-421E-9A68-38E2760E78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913828" cy="4447955"/>
              </a:xfrm>
            </p:spPr>
            <p:txBody>
              <a:bodyPr/>
              <a:lstStyle/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Used in root-finding methods</a:t>
                </a: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When applied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)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, 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can be used to find minimum</a:t>
                </a: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 xmlns=""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C7A30584-561E-421E-9A68-38E2760E7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913828" cy="4447955"/>
              </a:xfrm>
              <a:blipFill>
                <a:blip r:embed="rId2"/>
                <a:stretch>
                  <a:fillRect l="-1006" t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A002ADA-C6E9-484A-A572-1DA57FAB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Bisection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99B39EB-7193-4460-80E2-6B277C4DB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632" y="3429000"/>
            <a:ext cx="10957168" cy="22482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99B2B-57CD-4D59-B859-377934B4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5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7A30584-561E-421E-9A68-38E2760E7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913828" cy="4447955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Many optimization methods shrink a bracketing interval, including Fibonacci search, golden section search, and quadratic fit search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Shubert-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Piyavskii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method outputs a set of bracketed intervals containing the global minima, given the Lipschitz constant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Root-finding methods like the bisection method can be used to find where the derivative of a function is zero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02ADA-C6E9-484A-A572-1DA57FAB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DE8A5-833D-4A28-8FC9-AA7BF46B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1113-3E22-4B04-9066-F8BBD07E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Bracketing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563B-7C4B-4A72-89C5-10AEB6009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Identifying an interval containing a local minimum and then successively shrinking that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CD5B3-5189-40D5-AF59-E7AB106C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2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1113-3E22-4B04-9066-F8BBD07E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Unimodality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163A63-1659-4976-9C9B-69B7030F0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There exists a unique optimizer </a:t>
            </a:r>
            <a:r>
              <a:rPr lang="en-US" b="1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</a:t>
            </a:r>
            <a:r>
              <a:rPr lang="en-US" b="1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such that </a:t>
            </a:r>
            <a:r>
              <a:rPr lang="en-US" i="1" dirty="0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f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monotonically decreasing for </a:t>
            </a:r>
            <a:r>
              <a:rPr lang="en-US" b="1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≤ </a:t>
            </a:r>
            <a:r>
              <a:rPr lang="en-US" b="1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 and monotonically increasing for </a:t>
            </a:r>
            <a:r>
              <a:rPr lang="en-US" b="1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≥ </a:t>
            </a:r>
            <a:r>
              <a:rPr lang="en-US" b="1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</a:t>
            </a:r>
          </a:p>
          <a:p>
            <a:endParaRPr lang="en-US" b="1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4216B-EA10-4CB4-8E36-87FAFAA4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5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7BC0-135A-4E01-A00B-FA42EEBA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Finding an Initial Bracket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CA56-3545-47F5-AFD4-0E9B3D99B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Given a unimodal function, the global minimum is guaranteed to be inside the interval [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a,c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] if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2D066B1-15B0-4F5C-B3A6-E46E9223C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762" y="2921825"/>
            <a:ext cx="5324476" cy="325513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999E15A-4296-4B55-AB2C-6BD59D4BB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309" t="10837" r="38184" b="80427"/>
          <a:stretch/>
        </p:blipFill>
        <p:spPr>
          <a:xfrm>
            <a:off x="5072935" y="1452314"/>
            <a:ext cx="5055594" cy="22407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03999-9A16-48D6-ABBC-0B3AA11C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7BC0-135A-4E01-A00B-FA42EEBA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Finding an Initial Bracket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30D6A-660D-4B08-B343-B326698EE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59294"/>
            <a:ext cx="10515600" cy="262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55504-4C74-41CB-BCB9-C942CC61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Example bracketing sequence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4AA0C-6B7B-4611-9E1B-A4BB891E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BEB6-771B-43B0-B1D5-A9E1787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Fibonacci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5D439B8-7698-47CC-8B3D-653AE7EEF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7500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When function evaluations are limited, the Fibonacci Search algorithm is guaranteed to maximally shrink the bracketed interval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900F8-B96D-4126-B866-E70EE0B9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9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FB62C72-FD48-4BC6-866B-70DC9F68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913828" cy="4127500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When restricted to two function evaluations, compare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5BEB6-771B-43B0-B1D5-A9E1787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Fibonacci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5EB393F-EAEC-4CC9-9F79-64792FD46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5417" y="2280478"/>
            <a:ext cx="6435588" cy="160889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9A2F660-86BB-49E9-B519-16FF90B59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5081" y="4693043"/>
            <a:ext cx="5216260" cy="17149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7FC1AC-CCBA-44EB-861A-CC2836D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FB62C72-FD48-4BC6-866B-70DC9F68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913828" cy="4127500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When restricted to three function evaluations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5BEB6-771B-43B0-B1D5-A9E1787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Fibonacci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A6604C-76C9-41B7-B7F3-F55D9A45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584" y="2804987"/>
            <a:ext cx="5969319" cy="18507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51F4A-C62B-472E-8D24-E209E67F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FB62C72-FD48-4BC6-866B-70DC9F68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913828" cy="4127500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When restricted to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function evaluations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5BEB6-771B-43B0-B1D5-A9E1787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Fibonacci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FAEAF62-CA7D-43B5-B567-D61C2FF0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399" y="2756037"/>
            <a:ext cx="6596332" cy="30563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BF555D4-AE39-4B49-B417-FA4A4926E4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35" r="37304" b="84754"/>
          <a:stretch/>
        </p:blipFill>
        <p:spPr>
          <a:xfrm>
            <a:off x="0" y="2639685"/>
            <a:ext cx="5450096" cy="23810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181D74-46CD-438E-BC97-F1731275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4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347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TeX Gyre Pagella</vt:lpstr>
      <vt:lpstr>TeXGyrePagella-Italic</vt:lpstr>
      <vt:lpstr>TeXGyrePagella-Regular</vt:lpstr>
      <vt:lpstr>Office Theme</vt:lpstr>
      <vt:lpstr>Bracketing</vt:lpstr>
      <vt:lpstr>Bracketing</vt:lpstr>
      <vt:lpstr>Unimodality</vt:lpstr>
      <vt:lpstr>Finding an Initial Bracket</vt:lpstr>
      <vt:lpstr>Finding an Initial Bracket</vt:lpstr>
      <vt:lpstr>Fibonacci Search</vt:lpstr>
      <vt:lpstr>Fibonacci Search</vt:lpstr>
      <vt:lpstr>Fibonacci Search</vt:lpstr>
      <vt:lpstr>Fibonacci Search</vt:lpstr>
      <vt:lpstr>Fibonacci Search</vt:lpstr>
      <vt:lpstr>Golden Section Search</vt:lpstr>
      <vt:lpstr>Fibonacci/Golden Section Search Comparison</vt:lpstr>
      <vt:lpstr>Quadratic Fit Search</vt:lpstr>
      <vt:lpstr>Quadratic Fit Search</vt:lpstr>
      <vt:lpstr>Shubert-Piyavskii Method</vt:lpstr>
      <vt:lpstr>Shubert-Piyavskii Method</vt:lpstr>
      <vt:lpstr>Bisection Method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Bracketing</dc:title>
  <dc:creator>M Gobbs</dc:creator>
  <cp:lastModifiedBy>M Gobbs</cp:lastModifiedBy>
  <cp:revision>22</cp:revision>
  <dcterms:created xsi:type="dcterms:W3CDTF">2019-02-03T01:22:05Z</dcterms:created>
  <dcterms:modified xsi:type="dcterms:W3CDTF">2019-04-23T00:13:58Z</dcterms:modified>
</cp:coreProperties>
</file>