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5" r:id="rId5"/>
    <p:sldId id="266" r:id="rId6"/>
    <p:sldId id="262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0" r:id="rId15"/>
    <p:sldId id="274" r:id="rId16"/>
    <p:sldId id="273" r:id="rId17"/>
    <p:sldId id="261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39DCF-882D-453E-8193-A019F23ADC18}" v="5" dt="2019-04-08T04:43:38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E9B39DCF-882D-453E-8193-A019F23ADC18}"/>
    <pc:docChg chg="undo modSld">
      <pc:chgData name="Mykel Kochenderfer" userId="a25b768c097423ca" providerId="LiveId" clId="{E9B39DCF-882D-453E-8193-A019F23ADC18}" dt="2019-04-09T04:05:54.850" v="76" actId="20577"/>
      <pc:docMkLst>
        <pc:docMk/>
      </pc:docMkLst>
      <pc:sldChg chg="modSp">
        <pc:chgData name="Mykel Kochenderfer" userId="a25b768c097423ca" providerId="LiveId" clId="{E9B39DCF-882D-453E-8193-A019F23ADC18}" dt="2019-04-08T04:42:48.827" v="13" actId="114"/>
        <pc:sldMkLst>
          <pc:docMk/>
          <pc:sldMk cId="2838399479" sldId="257"/>
        </pc:sldMkLst>
        <pc:spChg chg="mod">
          <ac:chgData name="Mykel Kochenderfer" userId="a25b768c097423ca" providerId="LiveId" clId="{E9B39DCF-882D-453E-8193-A019F23ADC18}" dt="2019-04-08T04:42:48.827" v="13" actId="114"/>
          <ac:spMkLst>
            <pc:docMk/>
            <pc:sldMk cId="2838399479" sldId="257"/>
            <ac:spMk id="3" creationId="{C1FDAB15-429E-4FB9-BD9E-D5337899D9DF}"/>
          </ac:spMkLst>
        </pc:spChg>
      </pc:sldChg>
      <pc:sldChg chg="modSp">
        <pc:chgData name="Mykel Kochenderfer" userId="a25b768c097423ca" providerId="LiveId" clId="{E9B39DCF-882D-453E-8193-A019F23ADC18}" dt="2019-04-08T05:05:29.778" v="75" actId="20577"/>
        <pc:sldMkLst>
          <pc:docMk/>
          <pc:sldMk cId="3555519141" sldId="266"/>
        </pc:sldMkLst>
        <pc:spChg chg="mod">
          <ac:chgData name="Mykel Kochenderfer" userId="a25b768c097423ca" providerId="LiveId" clId="{E9B39DCF-882D-453E-8193-A019F23ADC18}" dt="2019-04-08T05:05:29.778" v="75" actId="20577"/>
          <ac:spMkLst>
            <pc:docMk/>
            <pc:sldMk cId="3555519141" sldId="266"/>
            <ac:spMk id="6" creationId="{E4773F1C-CC3D-4633-9334-3A08B9A9EB52}"/>
          </ac:spMkLst>
        </pc:spChg>
      </pc:sldChg>
      <pc:sldChg chg="modSp">
        <pc:chgData name="Mykel Kochenderfer" userId="a25b768c097423ca" providerId="LiveId" clId="{E9B39DCF-882D-453E-8193-A019F23ADC18}" dt="2019-04-09T04:05:54.850" v="76" actId="20577"/>
        <pc:sldMkLst>
          <pc:docMk/>
          <pc:sldMk cId="720518053" sldId="268"/>
        </pc:sldMkLst>
        <pc:spChg chg="mod">
          <ac:chgData name="Mykel Kochenderfer" userId="a25b768c097423ca" providerId="LiveId" clId="{E9B39DCF-882D-453E-8193-A019F23ADC18}" dt="2019-04-09T04:05:54.850" v="76" actId="20577"/>
          <ac:spMkLst>
            <pc:docMk/>
            <pc:sldMk cId="720518053" sldId="268"/>
            <ac:spMk id="5" creationId="{70D9BD48-1A86-4689-9E67-332758B946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A270F-7849-4C9B-B91F-6AA6F134D66F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74044-E763-44A3-95BE-F272310DD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2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B853-E93F-4669-AE15-A68CBD08878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C5539-4322-4BF5-A6BA-FB42C961F90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9400-A606-4745-ADEA-F4E68055D81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98BB-ACBA-42B9-BC97-1EA06ECF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E0049-58D0-4019-8639-2799C8597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738-5A0E-4A4C-BAA2-6888076D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6D4D-DF8E-4D55-A477-4D974927954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85A5D-475E-421A-BF48-1F87E407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146E-E377-4CEF-8583-E050EE96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8672-E271-4FC4-9E93-0AD15462E1FB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D0899-4DFD-4943-9066-226B6C9280C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4841-CD93-433F-9A55-C7AC7E9207EB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C2BB-0D45-440C-9658-90B2A1BDAACB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8D15-EEAD-42CD-BE4A-011449FC922B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E0E6-3BFC-4600-988F-DC33320A938B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1280-E34B-4D77-A6E4-97058A32250E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CAF0-2EAA-428E-80CC-636684CC7183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B1F34-2A1E-4D93-841A-C5F557F3FC9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E731-E039-41BE-B934-8BF35866D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Local Descent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8DF6D0-365D-4B88-86A5-267AD9B47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4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D9BD48-1A86-4689-9E67-332758B9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Regions where the strong curvature condition is satisfied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D70695C-E0FC-4EFE-A118-243EE272E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1222" y="3386970"/>
            <a:ext cx="9529555" cy="347103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41477B9-9922-48D9-97B6-6CC579284A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7565" r="34826" b="76812"/>
          <a:stretch/>
        </p:blipFill>
        <p:spPr>
          <a:xfrm>
            <a:off x="1272209" y="681037"/>
            <a:ext cx="8810045" cy="48274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8024F8-CF50-4E96-9B84-F7BAF858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7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8523-5D10-44D8-96DB-E328E0093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Bracketing Phase: test successively larger step sizes to find interval guaranteed to contain step lengths satisfying Wolfe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Zoom Phase: shrink the interval using bisection to find point satisfying Wolfe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11BF-4C19-4D81-B7F3-91C39496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8523-5D10-44D8-96DB-E328E0093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Bracketing Phase: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C2EF7BC-6762-49FB-ADB3-DA5106A6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28395"/>
            <a:ext cx="10640575" cy="29457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35F5-A225-4DBE-932B-B1B20E2D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8523-5D10-44D8-96DB-E328E0093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Zoom Phase: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32F9C32-AA13-4BA2-A856-796EF1F2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234" y="2723730"/>
            <a:ext cx="10289566" cy="25551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3401-A0A3-4CBE-86FA-0B5C6A7E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2C2-CBE5-487D-8349-2716B0F7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Trust Region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E2BF-0D1E-48C6-B77B-C5B8B2118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Descent methods can place too much trust in their first and second order information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Trust region methods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 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restricted step methods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 limit the step size to ensure local approximation error is minimized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D4710-6D1D-4197-A03E-21B308C0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2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2C2-CBE5-487D-8349-2716B0F7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Trust Region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CF8BE24-B9AA-41B1-9BEC-D98445031DF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𝑓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)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is local function approximation at new design point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𝛿</m:t>
                    </m:r>
                  </m:oMath>
                </a14:m>
                <a:r>
                  <a:rPr lang="en-US" i="1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is trust region radius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is new design point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CF8BE24-B9AA-41B1-9BEC-D98445031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D662D581-C91C-4C83-9E93-D72F0DFA2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826" r="39000" b="82841"/>
          <a:stretch/>
        </p:blipFill>
        <p:spPr>
          <a:xfrm>
            <a:off x="286578" y="2834438"/>
            <a:ext cx="6361045" cy="3593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E96D49C-4CF2-4069-AA7E-58211E2CF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2549656"/>
            <a:ext cx="4381500" cy="36273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DB849-10CA-4191-9639-41A99C1F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3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72C2-CBE5-487D-8349-2716B0F7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Trust Region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7FE2BF-0D1E-48C6-B77B-C5B8B2118B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𝛿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can be expanded or contracted based on performance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97FE2BF-0D1E-48C6-B77B-C5B8B2118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8E82842A-86DC-434A-81AB-6B053608F2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7956" r="32087" b="79826"/>
          <a:stretch/>
        </p:blipFill>
        <p:spPr>
          <a:xfrm>
            <a:off x="838200" y="1889236"/>
            <a:ext cx="10515600" cy="47773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7526-DFD5-4036-9691-9B0EA47A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5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814-D222-4084-B5E7-B6E62DC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Trust Region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7FF8-22A1-4B77-803A-4A40ADD6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Trust region optimization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 </a:t>
            </a:r>
            <a:r>
              <a:rPr lang="en-US" dirty="0" err="1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Rosenbrock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Function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3FF867-F61B-4D7A-B1FE-89E0C999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690688"/>
            <a:ext cx="5027875" cy="5027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96B4-998F-4F78-97F1-D513565F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814-D222-4084-B5E7-B6E62DC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Termination Conditions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7FF8-22A1-4B77-803A-4A40ADD6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Maximum Iterations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Absolute Improvement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ECE992-716F-4877-9CBB-8AD7BF64F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609" t="6261" r="48652" b="83304"/>
          <a:stretch/>
        </p:blipFill>
        <p:spPr>
          <a:xfrm>
            <a:off x="3554234" y="1951833"/>
            <a:ext cx="4110824" cy="272040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DFD7C1-0D39-43BC-A11F-E558C49667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826" t="5324" r="41869" b="83652"/>
          <a:stretch/>
        </p:blipFill>
        <p:spPr>
          <a:xfrm>
            <a:off x="1808172" y="4195156"/>
            <a:ext cx="7582318" cy="27411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18B1-73FE-47F2-90AB-42EB18DA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53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814-D222-4084-B5E7-B6E62DC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Termination Conditions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7FF8-22A1-4B77-803A-4A40ADD6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Relative Improvement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Gradient Magnitude 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A211B40-476F-464F-BF57-A20B07040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13" r="40435" b="77739"/>
          <a:stretch/>
        </p:blipFill>
        <p:spPr>
          <a:xfrm>
            <a:off x="2631880" y="1028655"/>
            <a:ext cx="6520071" cy="445499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529CD73-5935-4043-8A47-65023744A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782" r="39913" b="79826"/>
          <a:stretch/>
        </p:blipFill>
        <p:spPr>
          <a:xfrm>
            <a:off x="3066855" y="3429000"/>
            <a:ext cx="6058289" cy="4008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82D9F-F1CA-491E-A792-96027AA4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28D4103-26A0-4B52-A669-4E8E8177D2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391" r="33391" b="81565"/>
          <a:stretch/>
        </p:blipFill>
        <p:spPr>
          <a:xfrm>
            <a:off x="2894274" y="3335572"/>
            <a:ext cx="7959256" cy="40048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3AB929-5BED-4D07-93C8-8C202CE5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Descent Direction Iteration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DAB15-429E-4FB9-BD9E-D5337899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Descent Direction Methods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use a local model to incrementally improve design point until some convergence criteria is met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Check termination conditions at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x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k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; if not met, continue.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Decide descent direction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k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using local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Decide step size 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α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k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Compute next design point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x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k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+1)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B1AF5-6169-4054-80FB-0B945CDA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9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1814-D222-4084-B5E7-B6E62DC2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37FF8-22A1-4B77-803A-4A40ADD6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713549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Descent direction methods incrementally descend toward a local optimum.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Univariate optimization can be applied during line search.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Approximate line search can be used to identify appropriate descent step sizes.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Trust region methods constrain the step to lie within a local region that expands or contracts based on predictive accuracy.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Termination conditions for descent methods can be based on criteria such as the change in the objective function value or magnitude of the gradient.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3BCB-5B0F-4AD2-A7B6-3E360DCC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F60D878-7EF5-498B-BE58-3345C0AB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Used to compute α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Using the techniques discussed in Chapter 3,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Often this is computed approximately to reduce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FE67-A483-4AC2-AC90-804856F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2E3C79D-B425-4918-88F0-3608D635D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70" r="39261" b="84232"/>
          <a:stretch/>
        </p:blipFill>
        <p:spPr>
          <a:xfrm>
            <a:off x="2409245" y="1087353"/>
            <a:ext cx="7578799" cy="40901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2DD93-2BD2-4CF2-B43E-D3D82C06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F60D878-7EF5-498B-BE58-3345C0AB1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Fixed α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learning rate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Decaying step factor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Decaying step factor is often required in convergence proofs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FE67-A483-4AC2-AC90-804856FA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Line Search: Alternatives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8ACCAAE-C7E8-4CC9-9930-243F0EA09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522" r="34043" b="80671"/>
          <a:stretch/>
        </p:blipFill>
        <p:spPr>
          <a:xfrm>
            <a:off x="2663686" y="1624654"/>
            <a:ext cx="7208289" cy="36086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9D1F6-A75E-4779-9AF1-087C4D5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4773F1C-CC3D-4633-9334-3A08B9A9EB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33540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If function calls are expensive, rather than finding the minimum along a search direction, find a point of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sufficient decrease</a:t>
                </a:r>
              </a:p>
              <a:p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  <a:p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β∊[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0,1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],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usually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β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=1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×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10</a:t>
                </a:r>
                <a:r>
                  <a:rPr lang="en-US" baseline="30000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-4</a:t>
                </a: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baseline="30000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Backtracking line search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starts with a </a:t>
                </a: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large step and then backs off</a:t>
                </a:r>
                <a:endParaRPr lang="en-US" dirty="0">
                  <a:latin typeface="TeXGyrePagella-Italic" panose="02000603020200000004" pitchFamily="50" charset="0"/>
                  <a:ea typeface="TeXGyrePagella-Italic" panose="02000603020200000004" pitchFamily="50" charset="0"/>
                  <a:cs typeface="TeXGyrePagella-Italic" panose="02000603020200000004" pitchFamily="50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E4773F1C-CC3D-4633-9334-3A08B9A9E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5335403"/>
              </a:xfrm>
              <a:blipFill>
                <a:blip r:embed="rId2"/>
                <a:stretch>
                  <a:fillRect l="-1043" t="-1712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1D1BEAAF-0AB8-4754-8F61-3B782A49B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721" t="7081" r="42360" b="88395"/>
          <a:stretch/>
        </p:blipFill>
        <p:spPr>
          <a:xfrm>
            <a:off x="3078126" y="2333881"/>
            <a:ext cx="5619308" cy="92503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D70BD7-15D0-4C4E-9E7A-F93BE6CB7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3721" y="3865628"/>
            <a:ext cx="8300879" cy="23271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B0A5D-F926-4337-8535-1D37F54C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1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E814AE7-BDC8-4160-B846-149C911AF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6773" y="1541090"/>
            <a:ext cx="5170998" cy="5170998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D9BD48-1A86-4689-9E67-332758B9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Backtracking line search 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 </a:t>
            </a:r>
            <a:r>
              <a:rPr lang="en-US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Rosenbrock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DC8D6-C46B-46D0-92EA-5B201ED3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D9BD48-1A86-4689-9E67-332758B9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Building on backtracking line search are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Wolfe Conditions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First Wolfe Condition: Sufficient Decrease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Second Wolfe Condition: Curvature Condition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721CCFA-C365-4BCC-BDE9-0B234F5DD7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33" t="7670" r="42330" b="87957"/>
          <a:stretch/>
        </p:blipFill>
        <p:spPr>
          <a:xfrm>
            <a:off x="3384696" y="2828260"/>
            <a:ext cx="5422606" cy="894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7E3EFD8-C466-4A46-AA83-561ACEABE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444" t="7570" r="44809" b="87612"/>
          <a:stretch/>
        </p:blipFill>
        <p:spPr>
          <a:xfrm>
            <a:off x="3655827" y="4348716"/>
            <a:ext cx="4880344" cy="10690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25F86-B0A2-4D72-A867-6716A029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D9BD48-1A86-4689-9E67-332758B9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curvature condition ensures the second-order function approximations have positive curvature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341EA02-BCC7-4689-8933-D4AB1FDD4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9498" y="3283985"/>
            <a:ext cx="8313004" cy="30279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6994-87F0-41AC-A1C5-D70BB318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1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4823-CF46-4093-AE78-17FAD3EE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Approximate Line Search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D9BD48-1A86-4689-9E67-332758B9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Regions satisfying the curvature condition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E5483A-32BD-4803-A555-730B0A7A6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568" y="2643206"/>
            <a:ext cx="10072232" cy="36686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7EE549-AD97-404A-B39A-97BF0421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323-DF44-415E-B248-18FC8E9C0B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460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Office Theme</vt:lpstr>
      <vt:lpstr>Local Descent</vt:lpstr>
      <vt:lpstr>Descent Direction Iteration</vt:lpstr>
      <vt:lpstr>Line Search</vt:lpstr>
      <vt:lpstr>Line Search: Alternatives</vt:lpstr>
      <vt:lpstr>Approximate Line Search</vt:lpstr>
      <vt:lpstr>Approximate Line Search</vt:lpstr>
      <vt:lpstr>Approximate Line Search</vt:lpstr>
      <vt:lpstr>Approximate Line Search</vt:lpstr>
      <vt:lpstr>Approximate Line Search</vt:lpstr>
      <vt:lpstr>Approximate Line Search</vt:lpstr>
      <vt:lpstr>Approximate Line Search</vt:lpstr>
      <vt:lpstr>Approximate Line Search</vt:lpstr>
      <vt:lpstr>Approximate Line Search</vt:lpstr>
      <vt:lpstr>Trust Region Methods</vt:lpstr>
      <vt:lpstr>Trust Region Methods</vt:lpstr>
      <vt:lpstr>Trust Region Methods</vt:lpstr>
      <vt:lpstr>Trust Region Methods</vt:lpstr>
      <vt:lpstr>Termination Conditions</vt:lpstr>
      <vt:lpstr>Termination Conditions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15</cp:revision>
  <dcterms:created xsi:type="dcterms:W3CDTF">2019-02-03T01:23:24Z</dcterms:created>
  <dcterms:modified xsi:type="dcterms:W3CDTF">2019-04-09T04:06:03Z</dcterms:modified>
</cp:coreProperties>
</file>