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DE5F4-5377-484C-BB1E-1255AFE1C3D3}" v="2" dt="2019-04-09T04:51:00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79F9462-CA27-4C08-8CAC-4EABDA34B957}"/>
    <pc:docChg chg="modSld">
      <pc:chgData name="Guest User" userId="" providerId="Windows Live" clId="Web-{779F9462-CA27-4C08-8CAC-4EABDA34B957}" dt="2019-04-08T23:27:45.137" v="3" actId="20577"/>
      <pc:docMkLst>
        <pc:docMk/>
      </pc:docMkLst>
      <pc:sldChg chg="modSp">
        <pc:chgData name="Guest User" userId="" providerId="Windows Live" clId="Web-{779F9462-CA27-4C08-8CAC-4EABDA34B957}" dt="2019-04-08T23:27:45.121" v="2" actId="20577"/>
        <pc:sldMkLst>
          <pc:docMk/>
          <pc:sldMk cId="3691837495" sldId="264"/>
        </pc:sldMkLst>
        <pc:spChg chg="mod">
          <ac:chgData name="Guest User" userId="" providerId="Windows Live" clId="Web-{779F9462-CA27-4C08-8CAC-4EABDA34B957}" dt="2019-04-08T23:27:45.121" v="2" actId="20577"/>
          <ac:spMkLst>
            <pc:docMk/>
            <pc:sldMk cId="3691837495" sldId="264"/>
            <ac:spMk id="3" creationId="{9E7195BD-531E-4590-9C37-D8F9B29398EE}"/>
          </ac:spMkLst>
        </pc:spChg>
      </pc:sldChg>
    </pc:docChg>
  </pc:docChgLst>
  <pc:docChgLst>
    <pc:chgData name="Guest User" providerId="Windows Live" clId="Web-{03A07A2C-BD69-4ACB-BAFE-C43BC85B30DE}"/>
    <pc:docChg chg="modSld">
      <pc:chgData name="Guest User" userId="" providerId="Windows Live" clId="Web-{03A07A2C-BD69-4ACB-BAFE-C43BC85B30DE}" dt="2019-04-08T23:23:37.621" v="85" actId="20577"/>
      <pc:docMkLst>
        <pc:docMk/>
      </pc:docMkLst>
      <pc:sldChg chg="modSp">
        <pc:chgData name="Guest User" userId="" providerId="Windows Live" clId="Web-{03A07A2C-BD69-4ACB-BAFE-C43BC85B30DE}" dt="2019-04-08T23:23:37.621" v="84" actId="20577"/>
        <pc:sldMkLst>
          <pc:docMk/>
          <pc:sldMk cId="2143239419" sldId="258"/>
        </pc:sldMkLst>
        <pc:spChg chg="mod">
          <ac:chgData name="Guest User" userId="" providerId="Windows Live" clId="Web-{03A07A2C-BD69-4ACB-BAFE-C43BC85B30DE}" dt="2019-04-08T23:23:37.621" v="84" actId="20577"/>
          <ac:spMkLst>
            <pc:docMk/>
            <pc:sldMk cId="2143239419" sldId="258"/>
            <ac:spMk id="3" creationId="{6F07F1BE-045F-4B24-B1A1-19EF2C22594B}"/>
          </ac:spMkLst>
        </pc:spChg>
      </pc:sldChg>
    </pc:docChg>
  </pc:docChgLst>
  <pc:docChgLst>
    <pc:chgData name="Guest User" providerId="Windows Live" clId="Web-{1D2BD041-AEE4-4963-81B7-D988226EB0E9}"/>
    <pc:docChg chg="modSld">
      <pc:chgData name="Guest User" userId="" providerId="Windows Live" clId="Web-{1D2BD041-AEE4-4963-81B7-D988226EB0E9}" dt="2019-04-08T23:25:18.748" v="53" actId="20577"/>
      <pc:docMkLst>
        <pc:docMk/>
      </pc:docMkLst>
      <pc:sldChg chg="modSp">
        <pc:chgData name="Guest User" userId="" providerId="Windows Live" clId="Web-{1D2BD041-AEE4-4963-81B7-D988226EB0E9}" dt="2019-04-08T23:25:18.748" v="52" actId="20577"/>
        <pc:sldMkLst>
          <pc:docMk/>
          <pc:sldMk cId="2143239419" sldId="258"/>
        </pc:sldMkLst>
        <pc:spChg chg="mod">
          <ac:chgData name="Guest User" userId="" providerId="Windows Live" clId="Web-{1D2BD041-AEE4-4963-81B7-D988226EB0E9}" dt="2019-04-08T23:25:18.748" v="52" actId="20577"/>
          <ac:spMkLst>
            <pc:docMk/>
            <pc:sldMk cId="2143239419" sldId="258"/>
            <ac:spMk id="3" creationId="{6F07F1BE-045F-4B24-B1A1-19EF2C22594B}"/>
          </ac:spMkLst>
        </pc:spChg>
      </pc:sldChg>
    </pc:docChg>
  </pc:docChgLst>
  <pc:docChgLst>
    <pc:chgData name="Mykel Kochenderfer" userId="a25b768c097423ca" providerId="LiveId" clId="{0A4DE5F4-5377-484C-BB1E-1255AFE1C3D3}"/>
    <pc:docChg chg="custSel modSld">
      <pc:chgData name="Mykel Kochenderfer" userId="a25b768c097423ca" providerId="LiveId" clId="{0A4DE5F4-5377-484C-BB1E-1255AFE1C3D3}" dt="2019-04-09T04:56:39.342" v="47" actId="478"/>
      <pc:docMkLst>
        <pc:docMk/>
      </pc:docMkLst>
      <pc:sldChg chg="delSp">
        <pc:chgData name="Mykel Kochenderfer" userId="a25b768c097423ca" providerId="LiveId" clId="{0A4DE5F4-5377-484C-BB1E-1255AFE1C3D3}" dt="2019-04-09T04:50:30.344" v="0" actId="478"/>
        <pc:sldMkLst>
          <pc:docMk/>
          <pc:sldMk cId="151615110" sldId="256"/>
        </pc:sldMkLst>
        <pc:spChg chg="del">
          <ac:chgData name="Mykel Kochenderfer" userId="a25b768c097423ca" providerId="LiveId" clId="{0A4DE5F4-5377-484C-BB1E-1255AFE1C3D3}" dt="2019-04-09T04:50:30.344" v="0" actId="478"/>
          <ac:spMkLst>
            <pc:docMk/>
            <pc:sldMk cId="151615110" sldId="256"/>
            <ac:spMk id="4" creationId="{7F19CDC6-3157-49AC-A3AC-8F863B31D79D}"/>
          </ac:spMkLst>
        </pc:spChg>
      </pc:sldChg>
      <pc:sldChg chg="modSp">
        <pc:chgData name="Mykel Kochenderfer" userId="a25b768c097423ca" providerId="LiveId" clId="{0A4DE5F4-5377-484C-BB1E-1255AFE1C3D3}" dt="2019-04-09T04:51:06.988" v="46" actId="1035"/>
        <pc:sldMkLst>
          <pc:docMk/>
          <pc:sldMk cId="2143239419" sldId="258"/>
        </pc:sldMkLst>
        <pc:spChg chg="mod">
          <ac:chgData name="Mykel Kochenderfer" userId="a25b768c097423ca" providerId="LiveId" clId="{0A4DE5F4-5377-484C-BB1E-1255AFE1C3D3}" dt="2019-04-09T04:51:00.071" v="13"/>
          <ac:spMkLst>
            <pc:docMk/>
            <pc:sldMk cId="2143239419" sldId="258"/>
            <ac:spMk id="3" creationId="{6F07F1BE-045F-4B24-B1A1-19EF2C22594B}"/>
          </ac:spMkLst>
        </pc:spChg>
        <pc:picChg chg="mod">
          <ac:chgData name="Mykel Kochenderfer" userId="a25b768c097423ca" providerId="LiveId" clId="{0A4DE5F4-5377-484C-BB1E-1255AFE1C3D3}" dt="2019-04-09T04:51:06.988" v="46" actId="1035"/>
          <ac:picMkLst>
            <pc:docMk/>
            <pc:sldMk cId="2143239419" sldId="258"/>
            <ac:picMk id="18" creationId="{76EB2352-10C7-4C20-BE3C-E889325363D3}"/>
          </ac:picMkLst>
        </pc:picChg>
      </pc:sldChg>
      <pc:sldChg chg="delSp">
        <pc:chgData name="Mykel Kochenderfer" userId="a25b768c097423ca" providerId="LiveId" clId="{0A4DE5F4-5377-484C-BB1E-1255AFE1C3D3}" dt="2019-04-09T04:56:39.342" v="47" actId="478"/>
        <pc:sldMkLst>
          <pc:docMk/>
          <pc:sldMk cId="1091478613" sldId="260"/>
        </pc:sldMkLst>
        <pc:spChg chg="del">
          <ac:chgData name="Mykel Kochenderfer" userId="a25b768c097423ca" providerId="LiveId" clId="{0A4DE5F4-5377-484C-BB1E-1255AFE1C3D3}" dt="2019-04-09T04:56:39.342" v="47" actId="478"/>
          <ac:spMkLst>
            <pc:docMk/>
            <pc:sldMk cId="1091478613" sldId="260"/>
            <ac:spMk id="3" creationId="{AEC05304-FA35-4235-BD29-8DEA19C407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46CE-9ABE-4168-9A6C-FAD222BAB91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9BE2-C325-4480-903C-33EEB254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A6BD-8E18-49E6-83A9-CF7D0729DEAD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1036-2524-475D-90B0-D41E49DD9F08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8FF8-B41F-4F62-A142-502351341A79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D6EC-1DA4-4FAF-BE76-2926A615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78B72-E8DA-40C8-89F6-E84BC0032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4991-0F3B-4466-BB0F-305A0DCD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53FB-EAFF-4144-9B07-1AC318FE8AE7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8B71-7133-49ED-80AB-29F8E274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0D6A-A5AE-413A-A737-8E293340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937-B205-4006-AE99-DEC52B1F2751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2C4-6E26-4C4C-B3B5-2A5659F2D14A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35E-CA9D-4A53-9EE6-8D57D0667A50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D9B8-0864-4A05-9F57-30B1C8DACC78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204E-A615-4BC9-BDD4-2B36CD583527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E401-28E5-46CA-8AAC-0A16000D9938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EA7-A9F7-42AC-8C5F-758D084770AF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CD2-01F9-4EE2-B1FF-E869F5D28CA8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6D3C1-CE6C-46C8-A00F-0C6BE44FF53B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D9F2-E183-46E9-AF40-782DBAC7B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First-Order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26A8-7B6F-4527-B861-4F036C15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Adagrad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F131-F4BE-4B99-9CBB-FE15E8C2D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Instead of using the same learning rate for all components of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Adaptive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Subgradient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method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(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Adagrad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) adapts the learning rate for each component of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each component of x, the update equation is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DA49A7-064D-4BE8-AFA2-0A3F0DEB6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13" r="38348" b="82956"/>
          <a:stretch/>
        </p:blipFill>
        <p:spPr>
          <a:xfrm>
            <a:off x="2597426" y="2651380"/>
            <a:ext cx="7123119" cy="352558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B85C19A-7464-4F89-962A-3B98012C13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348" r="45652" b="82956"/>
          <a:stretch/>
        </p:blipFill>
        <p:spPr>
          <a:xfrm>
            <a:off x="2883047" y="4118774"/>
            <a:ext cx="4412974" cy="3525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019E55-97FA-4FF4-9D06-153A48CAB207}"/>
                  </a:ext>
                </a:extLst>
              </p:cNvPr>
              <p:cNvSpPr txBox="1"/>
              <p:nvPr/>
            </p:nvSpPr>
            <p:spPr>
              <a:xfrm>
                <a:off x="7001199" y="5653743"/>
                <a:ext cx="2719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019E55-97FA-4FF4-9D06-153A48CA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99" y="5653743"/>
                <a:ext cx="27193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3B94E-97F3-40E6-B92D-7E95460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95C-2B6C-41E4-8214-89C7C7FA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RMSProp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7EE9-D2E8-4575-9420-6AECC7FFE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Extends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Adagrad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to avoid monotonically decreasing learning rate by maintaining a decaying average of squared gradients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Update Equation</a:t>
            </a:r>
            <a:endParaRPr lang="en-US" dirty="0">
              <a:highlight>
                <a:srgbClr val="FFFF00"/>
              </a:highlight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1C6A8B7-0449-4049-BDEF-F7298391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56" t="3356" r="38479" b="82609"/>
          <a:stretch/>
        </p:blipFill>
        <p:spPr>
          <a:xfrm>
            <a:off x="3309068" y="2138345"/>
            <a:ext cx="5573864" cy="23427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69A4-0562-423B-BA90-4A3E29DF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19FD85C-E038-415F-867C-CAAC8F4C3B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095" t="34435" r="32545" b="52000"/>
          <a:stretch/>
        </p:blipFill>
        <p:spPr>
          <a:xfrm>
            <a:off x="3504795" y="3841898"/>
            <a:ext cx="5182410" cy="26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4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ED58-869D-4D11-B75C-62B10700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Adadelta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915FF-6DE4-4820-9F73-A60C01B68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Modifies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RMSProp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to eliminate learning rate parameter entirely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5E786F-1CCF-43DF-9379-72DF017C2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434" r="40826" b="82029"/>
          <a:stretch/>
        </p:blipFill>
        <p:spPr>
          <a:xfrm>
            <a:off x="1721775" y="1660403"/>
            <a:ext cx="7984117" cy="4516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8CB7-DECF-46AC-9A08-DE41CDE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A97-AF73-4DD4-A2E2-B9F1A382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Adam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95BD-531E-4590-9C37-D8F9B2939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Incorporates ideas from momentum and RMSProp</a:t>
            </a:r>
            <a:endParaRPr lang="en-US" dirty="0">
              <a:latin typeface="TeXGyrePagella-Regular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adaptive moment estimation method (Adam), adapts the 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learning rate to each parameter.</a:t>
            </a:r>
            <a:endParaRPr lang="en-US">
              <a:latin typeface="TeXGyrePagella-Regular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At each iteration, a sequence of values are computed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Biased decaying momentum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Biased decaying squared gradient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Corrected decaying momentum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Corrected decaying squared gradient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Next iterate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(k+1)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C6B7B-65C9-4692-A3B0-B76AF847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B07F-B9DA-4261-997E-18CFC54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Hypergradient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Descent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BFD0-B1A0-48D2-B6EC-D2ACD9126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Many accelerated descent methods are highly sensitive to hyperparameters such as learning rate.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Applying gradient descent to a hyperparameter of an underlying descent method is called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hypergradient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descent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Requires computing the partial derivative of the objective function with respect to the hyperparameter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B4F89-D525-42DE-849D-C0539F91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B07F-B9DA-4261-997E-18CFC54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Hypergradient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Descent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BFD0-B1A0-48D2-B6EC-D2ACD9126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18CB3E-0C29-4BA3-A53B-8140F861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233" y="1911461"/>
            <a:ext cx="10189533" cy="34715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84E6C-F7BD-4DB7-A6D5-5FB1C494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A97-AF73-4DD4-A2E2-B9F1A382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95BD-531E-4590-9C37-D8F9B2939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Gradient descent follows the direction of steepest descent.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conjugate gradient method can automatically adjust to local valleys.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Descent methods with momentum build up progress in favorable directions.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wide variety of accelerated descent methods use special techniques to speed up descent.</a:t>
            </a:r>
          </a:p>
          <a:p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Hypergradient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descent applies gradient descent to the learning rate of an underlying descent method.</a:t>
            </a:r>
            <a:endParaRPr lang="en-US" baseline="300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5292-F94A-42EA-9413-169C9471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5BD1-249B-47DC-877D-480FF4BB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Gradient Descent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9EE9-3795-4D08-8BEF-8B533D23A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Search in direction of steepest descent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E7BA6E-CACA-4A02-9220-4AF68FE54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44" r="39782" b="81913"/>
          <a:stretch/>
        </p:blipFill>
        <p:spPr>
          <a:xfrm>
            <a:off x="1932167" y="2256167"/>
            <a:ext cx="8499944" cy="5061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8D59A8E-6145-4FE8-99C1-F63BF13027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261" t="3589" r="45652" b="83728"/>
          <a:stretch/>
        </p:blipFill>
        <p:spPr>
          <a:xfrm>
            <a:off x="3378776" y="1428099"/>
            <a:ext cx="5434447" cy="3358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E4B7D-ADE5-4AC3-9CE9-950D4E73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5BD1-249B-47DC-877D-480FF4BB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Gradient Descent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9EE9-3795-4D08-8BEF-8B533D23A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Applying gradient descent </a:t>
            </a: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 line search on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Rosenbrock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function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2A6CE5-9F6B-40F7-A074-426A04FD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3093" y="1474220"/>
            <a:ext cx="5000708" cy="50007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57AFD-6805-4615-A48F-4A037450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594-E81D-4435-BFF3-589D2F4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Conjugate Gradient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F1BE-045F-4B24-B1A1-19EF2C225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Inspired by methods for optimizing quadratic functions</a:t>
            </a:r>
          </a:p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Assumes problem takes the quadratic form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positive-definite matrix</a:t>
            </a:r>
          </a:p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All search directions are mutually conjugate with respect to 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-dimensional problem, converges 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steps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Can be used when function is locally approximated as quadratic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6EB2352-10C7-4C20-BE3C-E8893253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8" r="39391" b="80671"/>
          <a:stretch/>
        </p:blipFill>
        <p:spPr>
          <a:xfrm>
            <a:off x="2553416" y="1486086"/>
            <a:ext cx="6528022" cy="3627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1B55-9732-44CA-A125-1E33D77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594-E81D-4435-BFF3-589D2F4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Conjugate Gradient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F1BE-045F-4B24-B1A1-19EF2C22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8757"/>
            <a:ext cx="5610308" cy="308820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Using Fletcher-Reeves or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Polak-Ribière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equations for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β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(k)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function can be locally approximated as quadratic and minimized using Conjugate Gradient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EE7EA9-3486-4C95-9049-DB2042F8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84" y="1825625"/>
            <a:ext cx="4475175" cy="44751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A70E9C4-5AEA-49A6-9E42-4FCC83EE0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750" t="6124" r="43867" b="86666"/>
          <a:stretch/>
        </p:blipFill>
        <p:spPr>
          <a:xfrm>
            <a:off x="733644" y="1393676"/>
            <a:ext cx="5420775" cy="16055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D3045-A88E-4A0D-AE1F-BEFE4D2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EA59-E586-44B6-8C34-007E4BE6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Momentum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7B5B-027B-4F8C-A0DA-241B95DB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601863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Addresses common convergence issues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functions have regions with very small gradients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22550C-A29B-49D0-979B-E854D1A58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0367" y="2951921"/>
            <a:ext cx="5459233" cy="3755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4D001-2C63-4416-A9ED-E5FE313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EA59-E586-44B6-8C34-007E4BE6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Momentum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7B5B-027B-4F8C-A0DA-241B95DB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601863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functions cause gradient descent to get stuck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Momentum overcomes these issues by replicating the effect of physical momentum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63E798-6EC3-4AE4-B294-994A463E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182" y="3320210"/>
            <a:ext cx="9693635" cy="33333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FCE3-1DDB-4355-B182-CCF29A3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EA59-E586-44B6-8C34-007E4BE6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Momentum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7B5B-027B-4F8C-A0DA-241B95DB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601863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Momentum update equations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F4EBBC-2B66-49BE-908D-B47BBA743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046" t="9931" r="35696" b="75347"/>
          <a:stretch/>
        </p:blipFill>
        <p:spPr>
          <a:xfrm>
            <a:off x="3014869" y="1759225"/>
            <a:ext cx="6162262" cy="40127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BAC6D-B725-461C-98C2-5441319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5CB3-A6BD-4920-8AC3-E167FAE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Nesterov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Momentum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C407B-CC9C-4856-B8D3-79B1C0B6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874" y="3122298"/>
            <a:ext cx="9672251" cy="318960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C266056-783D-435F-A27F-4A822C5740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805" t="30763" r="34811" b="62366"/>
          <a:stretch/>
        </p:blipFill>
        <p:spPr>
          <a:xfrm>
            <a:off x="2896261" y="1825625"/>
            <a:ext cx="6399475" cy="18729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CBDE-801D-4566-AD18-16E94BE8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D13F-D3DF-49D4-8F47-BED015E7B67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C77140-BFC0-4B16-A43C-CB05D6250D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894" t="11710" r="31794" b="80671"/>
          <a:stretch/>
        </p:blipFill>
        <p:spPr>
          <a:xfrm>
            <a:off x="1447136" y="1073261"/>
            <a:ext cx="7941518" cy="18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314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TeXGyrePagella-Italic</vt:lpstr>
      <vt:lpstr>TeXGyrePagella-Regular</vt:lpstr>
      <vt:lpstr>Office Theme</vt:lpstr>
      <vt:lpstr>First-Order Methods</vt:lpstr>
      <vt:lpstr>Gradient Descent</vt:lpstr>
      <vt:lpstr>Gradient Descent</vt:lpstr>
      <vt:lpstr>Conjugate Gradient</vt:lpstr>
      <vt:lpstr>Conjugate Gradient</vt:lpstr>
      <vt:lpstr>Momentum</vt:lpstr>
      <vt:lpstr>Momentum</vt:lpstr>
      <vt:lpstr>Momentum</vt:lpstr>
      <vt:lpstr>Nesterov Momentum</vt:lpstr>
      <vt:lpstr>Adagrad</vt:lpstr>
      <vt:lpstr>RMSProp</vt:lpstr>
      <vt:lpstr>Adadelta</vt:lpstr>
      <vt:lpstr>Adam</vt:lpstr>
      <vt:lpstr>Hypergradient Descent</vt:lpstr>
      <vt:lpstr>Hypergradient Descent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 Gobbs</cp:lastModifiedBy>
  <cp:revision>26</cp:revision>
  <dcterms:created xsi:type="dcterms:W3CDTF">2019-02-03T01:23:24Z</dcterms:created>
  <dcterms:modified xsi:type="dcterms:W3CDTF">2019-04-25T17:10:06Z</dcterms:modified>
</cp:coreProperties>
</file>