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50e1a93989df42efb0b1dec386fb4ccc" TargetMode="External"/><Relationship Id="rId3" Type="http://schemas.openxmlformats.org/officeDocument/2006/relationships/hyperlink" Target="https://www.luogu.com.cn/problem/P339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二维前缀和、二维差分、离散化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二维前缀和、二维差分、离散化技巧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47-关于一维差分的内容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讲解047-关于一维差分的内容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二维前缀和的原理、代码实现、相关题目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二维差分的原理、代码实现、相关题目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离散化技巧，用具体题目来说明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注意: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支持实时单点修改 + 实时查询的结构是二维树状数组，会在【扩展】课程里讲述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维前缀和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二维前缀和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目的是预处理出一个结构，以后每次查询二维数组任何范围上的累加和都是O(1)的操作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目的是预处理出一个结构，以后每次查询二维数组任何范围上的累加和都是O(1)的操作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根据原始状况，生成二维前缀和数组</a:t>
            </a:r>
            <a:r>
              <a:rPr>
                <a:solidFill>
                  <a:srgbClr val="0326CC"/>
                </a:solidFill>
              </a:rPr>
              <a:t>sum</a:t>
            </a:r>
            <a:r>
              <a:t>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][</a:t>
            </a:r>
            <a:r>
              <a:rPr>
                <a:solidFill>
                  <a:srgbClr val="7E504F"/>
                </a:solidFill>
              </a:rPr>
              <a:t>j</a:t>
            </a:r>
            <a:r>
              <a:t>]: 代表左上角(0,0)到右下角(i,j)这个范围的累加和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][</a:t>
            </a:r>
            <a:r>
              <a:rPr>
                <a:solidFill>
                  <a:srgbClr val="7E504F"/>
                </a:solidFill>
              </a:rPr>
              <a:t>j</a:t>
            </a:r>
            <a:r>
              <a:t>] +=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][</a:t>
            </a:r>
            <a:r>
              <a:rPr>
                <a:solidFill>
                  <a:srgbClr val="7E504F"/>
                </a:solidFill>
              </a:rPr>
              <a:t>j</a:t>
            </a:r>
            <a:r>
              <a:t> - 1] +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- 1][</a:t>
            </a:r>
            <a:r>
              <a:rPr>
                <a:solidFill>
                  <a:srgbClr val="7E504F"/>
                </a:solidFill>
              </a:rPr>
              <a:t>j</a:t>
            </a:r>
            <a:r>
              <a:t>] -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- 1][</a:t>
            </a:r>
            <a:r>
              <a:rPr>
                <a:solidFill>
                  <a:srgbClr val="7E504F"/>
                </a:solidFill>
              </a:rPr>
              <a:t>j</a:t>
            </a:r>
            <a:r>
              <a:t> - 1];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查询左上角(a,b)到右下角(c,d)这个范围的累加和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c</a:t>
            </a:r>
            <a:r>
              <a:t>][</a:t>
            </a:r>
            <a:r>
              <a:rPr>
                <a:solidFill>
                  <a:srgbClr val="7E504F"/>
                </a:solidFill>
              </a:rPr>
              <a:t>d</a:t>
            </a:r>
            <a:r>
              <a:t>] -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c</a:t>
            </a:r>
            <a:r>
              <a:t>][</a:t>
            </a:r>
            <a:r>
              <a:rPr>
                <a:solidFill>
                  <a:srgbClr val="7E504F"/>
                </a:solidFill>
              </a:rPr>
              <a:t>b-1</a:t>
            </a:r>
            <a:r>
              <a:t>] -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a-1</a:t>
            </a:r>
            <a:r>
              <a:t>][</a:t>
            </a:r>
            <a:r>
              <a:rPr>
                <a:solidFill>
                  <a:srgbClr val="7E504F"/>
                </a:solidFill>
              </a:rPr>
              <a:t>d</a:t>
            </a:r>
            <a:r>
              <a:t>] + </a:t>
            </a:r>
            <a:r>
              <a:rPr>
                <a:solidFill>
                  <a:srgbClr val="0326CC"/>
                </a:solidFill>
              </a:rPr>
              <a:t>sum</a:t>
            </a:r>
            <a:r>
              <a:t>[</a:t>
            </a:r>
            <a:r>
              <a:rPr>
                <a:solidFill>
                  <a:srgbClr val="7E504F"/>
                </a:solidFill>
              </a:rPr>
              <a:t>a-1</a:t>
            </a:r>
            <a:r>
              <a:t>][</a:t>
            </a:r>
            <a:r>
              <a:rPr>
                <a:solidFill>
                  <a:srgbClr val="7E504F"/>
                </a:solidFill>
              </a:rPr>
              <a:t>b-1</a:t>
            </a:r>
            <a:r>
              <a:t>];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实际过程中往往补第0行、第0列来减少很多条件判断。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当然也可以不补。根据个人习惯决定。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二维差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二维差分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在二维数组中，如果经历如下的过程…"/>
          <p:cNvSpPr txBox="1"/>
          <p:nvPr/>
        </p:nvSpPr>
        <p:spPr>
          <a:xfrm>
            <a:off x="1206499" y="2978820"/>
            <a:ext cx="13674011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在二维数组中，如果经历如下的过程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批量的做如下的操作，每个操作都有独立的a、b、c、d、v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add(a, b, c, d, v) : 左上角(a,b)到右下角(c,d)范围上，每个数字+v，怎么快速处理？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操作做完后，如何正确得到二维数组中每个位置的值？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这就是二维差分的主要工作，add时候快速处理，最后build得到每个位置的值，修改操作必须集中在一起，不能边修改边查询。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1）add方法实现，比较巧妙！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2）build方法实现，和处理前缀和类似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3）真实数据用一圈0包裹起来，可以减少很多边界讨论</a:t>
            </a:r>
          </a:p>
        </p:txBody>
      </p:sp>
      <p:sp>
        <p:nvSpPr>
          <p:cNvPr id="162" name="void add(int a, int b, int c, int d, int v) {…"/>
          <p:cNvSpPr txBox="1"/>
          <p:nvPr/>
        </p:nvSpPr>
        <p:spPr>
          <a:xfrm>
            <a:off x="14926302" y="7650578"/>
            <a:ext cx="8802441" cy="2514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add(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v</a:t>
            </a:r>
            <a:r>
              <a:rPr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a</a:t>
            </a:r>
            <a:r>
              <a:t>][</a:t>
            </a:r>
            <a:r>
              <a:rPr>
                <a:solidFill>
                  <a:srgbClr val="7E504F"/>
                </a:solidFill>
              </a:rPr>
              <a:t>b</a:t>
            </a:r>
            <a:r>
              <a:t>] += </a:t>
            </a:r>
            <a:r>
              <a:rPr>
                <a:solidFill>
                  <a:srgbClr val="7E504F"/>
                </a:solidFill>
              </a:rPr>
              <a:t>v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c</a:t>
            </a:r>
            <a:r>
              <a:t> + 1][</a:t>
            </a:r>
            <a:r>
              <a:rPr>
                <a:solidFill>
                  <a:srgbClr val="7E504F"/>
                </a:solidFill>
              </a:rPr>
              <a:t>b</a:t>
            </a:r>
            <a:r>
              <a:t>] -= </a:t>
            </a:r>
            <a:r>
              <a:rPr>
                <a:solidFill>
                  <a:srgbClr val="7E504F"/>
                </a:solidFill>
              </a:rPr>
              <a:t>v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a</a:t>
            </a:r>
            <a:r>
              <a:t>][</a:t>
            </a:r>
            <a:r>
              <a:rPr>
                <a:solidFill>
                  <a:srgbClr val="7E504F"/>
                </a:solidFill>
              </a:rPr>
              <a:t>d</a:t>
            </a:r>
            <a:r>
              <a:t> + 1] -= </a:t>
            </a:r>
            <a:r>
              <a:rPr>
                <a:solidFill>
                  <a:srgbClr val="7E504F"/>
                </a:solidFill>
              </a:rPr>
              <a:t>v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c</a:t>
            </a:r>
            <a:r>
              <a:t> + 1][</a:t>
            </a:r>
            <a:r>
              <a:rPr>
                <a:solidFill>
                  <a:srgbClr val="7E504F"/>
                </a:solidFill>
              </a:rPr>
              <a:t>d</a:t>
            </a:r>
            <a:r>
              <a:t> + 1] += </a:t>
            </a:r>
            <a:r>
              <a:rPr>
                <a:solidFill>
                  <a:srgbClr val="7E504F"/>
                </a:solidFill>
              </a:rPr>
              <a:t>v</a:t>
            </a:r>
            <a:r>
              <a:t>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163" name="void build() {…"/>
          <p:cNvSpPr txBox="1"/>
          <p:nvPr/>
        </p:nvSpPr>
        <p:spPr>
          <a:xfrm>
            <a:off x="9536470" y="1158432"/>
            <a:ext cx="14198055" cy="292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build()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 = 1; </a:t>
            </a:r>
            <a:r>
              <a:rPr>
                <a:solidFill>
                  <a:srgbClr val="7E504F"/>
                </a:solidFill>
              </a:rPr>
              <a:t>i</a:t>
            </a:r>
            <a:r>
              <a:t> &lt;= </a:t>
            </a:r>
            <a:r>
              <a:rPr>
                <a:solidFill>
                  <a:srgbClr val="0326CC"/>
                </a:solidFill>
              </a:rPr>
              <a:t>n</a:t>
            </a:r>
            <a:r>
              <a:t>; </a:t>
            </a:r>
            <a:r>
              <a:rPr>
                <a:solidFill>
                  <a:srgbClr val="7E504F"/>
                </a:solidFill>
              </a:rPr>
              <a:t>i</a:t>
            </a:r>
            <a:r>
              <a:t>++)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 1; </a:t>
            </a:r>
            <a:r>
              <a:rPr>
                <a:solidFill>
                  <a:srgbClr val="7E504F"/>
                </a:solidFill>
              </a:rPr>
              <a:t>j</a:t>
            </a:r>
            <a:r>
              <a:t> &lt;= </a:t>
            </a:r>
            <a:r>
              <a:rPr>
                <a:solidFill>
                  <a:srgbClr val="0326CC"/>
                </a:solidFill>
              </a:rPr>
              <a:t>n</a:t>
            </a:r>
            <a:r>
              <a:t>; </a:t>
            </a:r>
            <a:r>
              <a:rPr>
                <a:solidFill>
                  <a:srgbClr val="7E504F"/>
                </a:solidFill>
              </a:rPr>
              <a:t>j</a:t>
            </a:r>
            <a:r>
              <a:t>++) {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][</a:t>
            </a:r>
            <a:r>
              <a:rPr>
                <a:solidFill>
                  <a:srgbClr val="7E504F"/>
                </a:solidFill>
              </a:rPr>
              <a:t>j</a:t>
            </a:r>
            <a:r>
              <a:t>] += 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- 1][</a:t>
            </a:r>
            <a:r>
              <a:rPr>
                <a:solidFill>
                  <a:srgbClr val="7E504F"/>
                </a:solidFill>
              </a:rPr>
              <a:t>j</a:t>
            </a:r>
            <a:r>
              <a:t>] + 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][</a:t>
            </a:r>
            <a:r>
              <a:rPr>
                <a:solidFill>
                  <a:srgbClr val="7E504F"/>
                </a:solidFill>
              </a:rPr>
              <a:t>j</a:t>
            </a:r>
            <a:r>
              <a:t> - 1] - </a:t>
            </a:r>
            <a:r>
              <a:rPr>
                <a:solidFill>
                  <a:srgbClr val="0326CC"/>
                </a:solidFill>
              </a:rPr>
              <a:t>diff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- 1][</a:t>
            </a:r>
            <a:r>
              <a:rPr>
                <a:solidFill>
                  <a:srgbClr val="7E504F"/>
                </a:solidFill>
              </a:rPr>
              <a:t>j</a:t>
            </a:r>
            <a:r>
              <a:t> - 1];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二维前缀和、二维差分、离散化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二维前缀和、二维差分、离散化技巧</a:t>
            </a:r>
          </a:p>
        </p:txBody>
      </p:sp>
      <p:sp>
        <p:nvSpPr>
          <p:cNvPr id="16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7" name="题目1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二维前缀和模版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https://leetcode.cn/problems/range-sum-query-2d-immutable/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边框为1的最大正方形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给你一个由若干 0 和 1 组成的二维网格 grid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请你找出边界全部由 1 组成的最大 正方形 子网格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并返回该子网格中的元素数量。如果不存在，则返回 0。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https://leetcode.cn/problems/largest-1-bordered-square/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二维前缀和、二维差分、离散化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二维前缀和、二维差分、离散化技巧</a:t>
            </a:r>
          </a:p>
        </p:txBody>
      </p:sp>
      <p:sp>
        <p:nvSpPr>
          <p:cNvPr id="17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1" name="题目3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01675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二维差分模版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https://www.nowcoder.com/practice/50e1a93989df42efb0b1dec386fb4ccc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3" invalidUrl="" action="" tgtFrame="" tooltip="" history="1" highlightClick="0" endSnd="0"/>
              </a:rPr>
              <a:t>https://www.luogu.com.cn/problem/P3397</a:t>
            </a:r>
          </a:p>
          <a:p>
            <a:pPr algn="l" defTabSz="388620">
              <a:defRPr sz="204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用邮票贴满网格图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m * n 的二进制矩阵 grid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每个格子要么为 0 （空）要么为 1 （被占据）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给你邮票的尺寸为 stampHeight * stampWidth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我们想将邮票贴进二进制矩阵中，且满足以下 限制 和 要求 ：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覆盖所有空格子，不覆盖任何被占据的格子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可以放入任意数目的邮票，邮票可以相互有重叠部分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邮票不允许旋转，邮票必须完全在矩阵内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如果在满足上述要求的前提下，可以放入邮票，请返回 true ，否则返回 false</a:t>
            </a:r>
          </a:p>
          <a:p>
            <a:pPr algn="l" defTabSz="388620">
              <a:defRPr sz="306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https://leetcode.cn/problems/stamping-the-grid/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二维前缀和、二维差分、离散化技巧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二维前缀和、二维差分、离散化技巧</a:t>
            </a:r>
          </a:p>
        </p:txBody>
      </p:sp>
      <p:sp>
        <p:nvSpPr>
          <p:cNvPr id="17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5" name="题目5…"/>
          <p:cNvSpPr txBox="1"/>
          <p:nvPr/>
        </p:nvSpPr>
        <p:spPr>
          <a:xfrm>
            <a:off x="1206499" y="2978820"/>
            <a:ext cx="18353404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重要！包含离散化技巧！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最强祝福力场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小扣在探索丛林的过程中，无意间发现了传说中"落寞的黄金之都"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而在这片建筑废墟的地带中，小扣使用探测仪监测到了存在某种带有「祝福」效果的力场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经过不断的勘测记录，小扣将所有力场的分布都记录了下来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forceField[i] = [x,y,side]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 i 片力场将覆盖以坐标 (x,y) 为中心，边长为 side 的正方形区域。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若任意一点的 力场强度 等于覆盖该点的力场数量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请求出在这片地带中 力场强度 最强处的 力场强度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注意：力场范围的边缘同样被力场覆盖。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https://leetcode.cn/problems/xepqZ5/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